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9" r:id="rId4"/>
    <p:sldId id="257" r:id="rId5"/>
    <p:sldId id="261" r:id="rId6"/>
    <p:sldId id="262" r:id="rId7"/>
    <p:sldId id="263" r:id="rId8"/>
    <p:sldId id="264" r:id="rId9"/>
    <p:sldId id="265" r:id="rId10"/>
    <p:sldId id="266" r:id="rId11"/>
    <p:sldId id="267" r:id="rId12"/>
    <p:sldId id="269" r:id="rId13"/>
    <p:sldId id="270" r:id="rId14"/>
    <p:sldId id="271" r:id="rId15"/>
    <p:sldId id="268" r:id="rId1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13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320229F2-9E49-44FF-8B15-19BB0160C09B}" type="datetimeFigureOut">
              <a:rPr kumimoji="1" lang="ja-JP" altLang="en-US" smtClean="0"/>
              <a:t>2015/1/28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2527C3E-5D4E-49F7-83F2-527AD0C9C943}" type="slidenum">
              <a:rPr kumimoji="1" lang="ja-JP" altLang="en-US" smtClean="0"/>
              <a:t>‹#›</a:t>
            </a:fld>
            <a:endParaRPr kumimoji="1" lang="ja-JP" altLang="en-US"/>
          </a:p>
        </p:txBody>
      </p:sp>
    </p:spTree>
    <p:extLst>
      <p:ext uri="{BB962C8B-B14F-4D97-AF65-F5344CB8AC3E}">
        <p14:creationId xmlns:p14="http://schemas.microsoft.com/office/powerpoint/2010/main" val="639943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20229F2-9E49-44FF-8B15-19BB0160C09B}" type="datetimeFigureOut">
              <a:rPr kumimoji="1" lang="ja-JP" altLang="en-US" smtClean="0"/>
              <a:t>2015/1/28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2527C3E-5D4E-49F7-83F2-527AD0C9C943}" type="slidenum">
              <a:rPr kumimoji="1" lang="ja-JP" altLang="en-US" smtClean="0"/>
              <a:t>‹#›</a:t>
            </a:fld>
            <a:endParaRPr kumimoji="1" lang="ja-JP" altLang="en-US"/>
          </a:p>
        </p:txBody>
      </p:sp>
    </p:spTree>
    <p:extLst>
      <p:ext uri="{BB962C8B-B14F-4D97-AF65-F5344CB8AC3E}">
        <p14:creationId xmlns:p14="http://schemas.microsoft.com/office/powerpoint/2010/main" val="1149963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320229F2-9E49-44FF-8B15-19BB0160C09B}" type="datetimeFigureOut">
              <a:rPr kumimoji="1" lang="ja-JP" altLang="en-US" smtClean="0"/>
              <a:t>2015/1/28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2527C3E-5D4E-49F7-83F2-527AD0C9C943}" type="slidenum">
              <a:rPr kumimoji="1" lang="ja-JP" altLang="en-US" smtClean="0"/>
              <a:t>‹#›</a:t>
            </a:fld>
            <a:endParaRPr kumimoji="1" lang="ja-JP" altLang="en-US"/>
          </a:p>
        </p:txBody>
      </p:sp>
    </p:spTree>
    <p:extLst>
      <p:ext uri="{BB962C8B-B14F-4D97-AF65-F5344CB8AC3E}">
        <p14:creationId xmlns:p14="http://schemas.microsoft.com/office/powerpoint/2010/main" val="53226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320229F2-9E49-44FF-8B15-19BB0160C09B}" type="datetimeFigureOut">
              <a:rPr kumimoji="1" lang="ja-JP" altLang="en-US" smtClean="0"/>
              <a:t>2015/1/28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2527C3E-5D4E-49F7-83F2-527AD0C9C943}" type="slidenum">
              <a:rPr kumimoji="1" lang="ja-JP" altLang="en-US" smtClean="0"/>
              <a:t>‹#›</a:t>
            </a:fld>
            <a:endParaRPr kumimoji="1" lang="ja-JP" altLang="en-US"/>
          </a:p>
        </p:txBody>
      </p:sp>
    </p:spTree>
    <p:extLst>
      <p:ext uri="{BB962C8B-B14F-4D97-AF65-F5344CB8AC3E}">
        <p14:creationId xmlns:p14="http://schemas.microsoft.com/office/powerpoint/2010/main" val="44415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320229F2-9E49-44FF-8B15-19BB0160C09B}" type="datetimeFigureOut">
              <a:rPr kumimoji="1" lang="ja-JP" altLang="en-US" smtClean="0"/>
              <a:t>2015/1/28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B2527C3E-5D4E-49F7-83F2-527AD0C9C943}" type="slidenum">
              <a:rPr kumimoji="1" lang="ja-JP" altLang="en-US" smtClean="0"/>
              <a:t>‹#›</a:t>
            </a:fld>
            <a:endParaRPr kumimoji="1" lang="ja-JP" altLang="en-US"/>
          </a:p>
        </p:txBody>
      </p:sp>
    </p:spTree>
    <p:extLst>
      <p:ext uri="{BB962C8B-B14F-4D97-AF65-F5344CB8AC3E}">
        <p14:creationId xmlns:p14="http://schemas.microsoft.com/office/powerpoint/2010/main" val="14112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320229F2-9E49-44FF-8B15-19BB0160C09B}" type="datetimeFigureOut">
              <a:rPr kumimoji="1" lang="ja-JP" altLang="en-US" smtClean="0"/>
              <a:t>2015/1/28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B2527C3E-5D4E-49F7-83F2-527AD0C9C943}" type="slidenum">
              <a:rPr kumimoji="1" lang="ja-JP" altLang="en-US" smtClean="0"/>
              <a:t>‹#›</a:t>
            </a:fld>
            <a:endParaRPr kumimoji="1" lang="ja-JP" altLang="en-US"/>
          </a:p>
        </p:txBody>
      </p:sp>
    </p:spTree>
    <p:extLst>
      <p:ext uri="{BB962C8B-B14F-4D97-AF65-F5344CB8AC3E}">
        <p14:creationId xmlns:p14="http://schemas.microsoft.com/office/powerpoint/2010/main" val="3463362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20229F2-9E49-44FF-8B15-19BB0160C09B}" type="datetimeFigureOut">
              <a:rPr kumimoji="1" lang="ja-JP" altLang="en-US" smtClean="0"/>
              <a:t>2015/1/28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B2527C3E-5D4E-49F7-83F2-527AD0C9C943}" type="slidenum">
              <a:rPr kumimoji="1" lang="ja-JP" altLang="en-US" smtClean="0"/>
              <a:t>‹#›</a:t>
            </a:fld>
            <a:endParaRPr kumimoji="1" lang="ja-JP" altLang="en-US"/>
          </a:p>
        </p:txBody>
      </p:sp>
    </p:spTree>
    <p:extLst>
      <p:ext uri="{BB962C8B-B14F-4D97-AF65-F5344CB8AC3E}">
        <p14:creationId xmlns:p14="http://schemas.microsoft.com/office/powerpoint/2010/main" val="2166692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20229F2-9E49-44FF-8B15-19BB0160C09B}" type="datetimeFigureOut">
              <a:rPr kumimoji="1" lang="ja-JP" altLang="en-US" smtClean="0"/>
              <a:t>2015/1/28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2527C3E-5D4E-49F7-83F2-527AD0C9C943}" type="slidenum">
              <a:rPr kumimoji="1" lang="ja-JP" altLang="en-US" smtClean="0"/>
              <a:t>‹#›</a:t>
            </a:fld>
            <a:endParaRPr kumimoji="1" lang="ja-JP" altLang="en-US"/>
          </a:p>
        </p:txBody>
      </p:sp>
    </p:spTree>
    <p:extLst>
      <p:ext uri="{BB962C8B-B14F-4D97-AF65-F5344CB8AC3E}">
        <p14:creationId xmlns:p14="http://schemas.microsoft.com/office/powerpoint/2010/main" val="488457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20229F2-9E49-44FF-8B15-19BB0160C09B}" type="datetimeFigureOut">
              <a:rPr kumimoji="1" lang="ja-JP" altLang="en-US" smtClean="0"/>
              <a:t>2015/1/28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2527C3E-5D4E-49F7-83F2-527AD0C9C943}" type="slidenum">
              <a:rPr kumimoji="1" lang="ja-JP" altLang="en-US" smtClean="0"/>
              <a:t>‹#›</a:t>
            </a:fld>
            <a:endParaRPr kumimoji="1" lang="ja-JP" altLang="en-US"/>
          </a:p>
        </p:txBody>
      </p:sp>
    </p:spTree>
    <p:extLst>
      <p:ext uri="{BB962C8B-B14F-4D97-AF65-F5344CB8AC3E}">
        <p14:creationId xmlns:p14="http://schemas.microsoft.com/office/powerpoint/2010/main" val="923107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20229F2-9E49-44FF-8B15-19BB0160C09B}" type="datetimeFigureOut">
              <a:rPr kumimoji="1" lang="ja-JP" altLang="en-US" smtClean="0"/>
              <a:t>2015/1/28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2527C3E-5D4E-49F7-83F2-527AD0C9C943}" type="slidenum">
              <a:rPr kumimoji="1" lang="ja-JP" altLang="en-US" smtClean="0"/>
              <a:t>‹#›</a:t>
            </a:fld>
            <a:endParaRPr kumimoji="1" lang="ja-JP" altLang="en-US"/>
          </a:p>
        </p:txBody>
      </p:sp>
    </p:spTree>
    <p:extLst>
      <p:ext uri="{BB962C8B-B14F-4D97-AF65-F5344CB8AC3E}">
        <p14:creationId xmlns:p14="http://schemas.microsoft.com/office/powerpoint/2010/main" val="2691033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20229F2-9E49-44FF-8B15-19BB0160C09B}" type="datetimeFigureOut">
              <a:rPr kumimoji="1" lang="ja-JP" altLang="en-US" smtClean="0"/>
              <a:t>2015/1/28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2527C3E-5D4E-49F7-83F2-527AD0C9C943}" type="slidenum">
              <a:rPr kumimoji="1" lang="ja-JP" altLang="en-US" smtClean="0"/>
              <a:t>‹#›</a:t>
            </a:fld>
            <a:endParaRPr kumimoji="1" lang="ja-JP" altLang="en-US"/>
          </a:p>
        </p:txBody>
      </p:sp>
    </p:spTree>
    <p:extLst>
      <p:ext uri="{BB962C8B-B14F-4D97-AF65-F5344CB8AC3E}">
        <p14:creationId xmlns:p14="http://schemas.microsoft.com/office/powerpoint/2010/main" val="103533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0229F2-9E49-44FF-8B15-19BB0160C09B}" type="datetimeFigureOut">
              <a:rPr kumimoji="1" lang="ja-JP" altLang="en-US" smtClean="0"/>
              <a:t>2015/1/28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527C3E-5D4E-49F7-83F2-527AD0C9C943}" type="slidenum">
              <a:rPr kumimoji="1" lang="ja-JP" altLang="en-US" smtClean="0"/>
              <a:t>‹#›</a:t>
            </a:fld>
            <a:endParaRPr kumimoji="1" lang="ja-JP" altLang="en-US"/>
          </a:p>
        </p:txBody>
      </p:sp>
    </p:spTree>
    <p:extLst>
      <p:ext uri="{BB962C8B-B14F-4D97-AF65-F5344CB8AC3E}">
        <p14:creationId xmlns:p14="http://schemas.microsoft.com/office/powerpoint/2010/main" val="271436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094879"/>
            <a:ext cx="7772400" cy="1470025"/>
          </a:xfrm>
        </p:spPr>
        <p:txBody>
          <a:bodyPr>
            <a:normAutofit fontScale="90000"/>
          </a:bodyPr>
          <a:lstStyle/>
          <a:p>
            <a:r>
              <a:rPr kumimoji="1" lang="en-US" altLang="ja-JP" dirty="0" smtClean="0"/>
              <a:t>The Influence of Organizational Structure on Software Quality: </a:t>
            </a:r>
            <a:br>
              <a:rPr kumimoji="1" lang="en-US" altLang="ja-JP" dirty="0" smtClean="0"/>
            </a:br>
            <a:r>
              <a:rPr kumimoji="1" lang="en-US" altLang="ja-JP" dirty="0" smtClean="0"/>
              <a:t>An Empirical Case Study</a:t>
            </a:r>
            <a:endParaRPr kumimoji="1" lang="ja-JP" altLang="en-US" dirty="0"/>
          </a:p>
        </p:txBody>
      </p:sp>
      <p:sp>
        <p:nvSpPr>
          <p:cNvPr id="3" name="サブタイトル 2"/>
          <p:cNvSpPr>
            <a:spLocks noGrp="1"/>
          </p:cNvSpPr>
          <p:nvPr>
            <p:ph type="subTitle" idx="1"/>
          </p:nvPr>
        </p:nvSpPr>
        <p:spPr>
          <a:xfrm>
            <a:off x="1371600" y="4628728"/>
            <a:ext cx="6400800" cy="1752600"/>
          </a:xfrm>
        </p:spPr>
        <p:txBody>
          <a:bodyPr/>
          <a:lstStyle/>
          <a:p>
            <a:r>
              <a:rPr kumimoji="1" lang="en-US" altLang="ja-JP" dirty="0" err="1" smtClean="0"/>
              <a:t>Nachiappan</a:t>
            </a:r>
            <a:r>
              <a:rPr kumimoji="1" lang="en-US" altLang="ja-JP" dirty="0" smtClean="0"/>
              <a:t> </a:t>
            </a:r>
            <a:r>
              <a:rPr kumimoji="1" lang="en-US" altLang="ja-JP" dirty="0" err="1" smtClean="0"/>
              <a:t>Nagappan</a:t>
            </a:r>
            <a:endParaRPr kumimoji="1" lang="en-US" altLang="ja-JP" dirty="0" smtClean="0"/>
          </a:p>
          <a:p>
            <a:r>
              <a:rPr lang="en-US" altLang="ja-JP" dirty="0" smtClean="0"/>
              <a:t>Brendan Murphy</a:t>
            </a:r>
          </a:p>
          <a:p>
            <a:r>
              <a:rPr kumimoji="1" lang="en-US" altLang="ja-JP" dirty="0" smtClean="0"/>
              <a:t>Victor R. </a:t>
            </a:r>
            <a:r>
              <a:rPr kumimoji="1" lang="en-US" altLang="ja-JP" dirty="0" err="1" smtClean="0"/>
              <a:t>Basili</a:t>
            </a:r>
            <a:endParaRPr kumimoji="1" lang="ja-JP" altLang="en-US" dirty="0"/>
          </a:p>
        </p:txBody>
      </p:sp>
      <p:sp>
        <p:nvSpPr>
          <p:cNvPr id="4" name="テキスト ボックス 3"/>
          <p:cNvSpPr txBox="1"/>
          <p:nvPr/>
        </p:nvSpPr>
        <p:spPr>
          <a:xfrm>
            <a:off x="611560" y="260648"/>
            <a:ext cx="5472608" cy="400110"/>
          </a:xfrm>
          <a:prstGeom prst="rect">
            <a:avLst/>
          </a:prstGeom>
          <a:noFill/>
        </p:spPr>
        <p:txBody>
          <a:bodyPr wrap="square" rtlCol="0">
            <a:spAutoFit/>
          </a:bodyPr>
          <a:lstStyle/>
          <a:p>
            <a:r>
              <a:rPr kumimoji="1" lang="en-US" altLang="ja-JP" sz="2000" dirty="0" smtClean="0"/>
              <a:t>ICSE’08 pp 521--530</a:t>
            </a:r>
            <a:endParaRPr kumimoji="1" lang="ja-JP" altLang="en-US" sz="2000" dirty="0"/>
          </a:p>
        </p:txBody>
      </p:sp>
      <p:sp>
        <p:nvSpPr>
          <p:cNvPr id="5" name="AutoShape 2" descr="「nachiappan nagappan」の画像検索結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 name="AutoShape 4" descr="「nachiappan nagappan」の画像検索結果"/>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5703" y="2924944"/>
            <a:ext cx="1614129" cy="1513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AutoShape 7" descr="data:image/jpeg;base64,/9j/4AAQSkZJRgABAQAAAQABAAD/2wCEAAkGBxAREhIUERMTFBUXFxUaFhcYEhcXFxcTFBUXFhkYFRcYHDQgGBolGxQUITEhJSkrLi4uFx8/ODMsNygtLisBCgoKDQwOGw8QGiwlICYsLCwsLywtNDQsNCwsLCwsLCwsLCw3LCw3NCwsLCwsNiwsLCwtLCwsLDQyLCwrNCwsLP/AABEIAE0ATQMBIgACEQEDEQH/xAAbAAADAQEBAQEAAAAAAAAAAAAEBQYDAgEHAP/EAD0QAAEDAgMEAwwJBQAAAAAAAAEAAhEDBAUSIQYxQWEiUXEjM0JScoGDkaGxwcIHEzJDYoKSstEURGOi4v/EABkBAQEBAQEBAAAAAAAAAAAAAAMCBAEFAP/EAB8RAAMAAgMBAQEBAAAAAAAAAAABAgMREiExQSJRBP/aAAwDAQACEQMRAD8AVG4qZ6nTf9t8dI6DMVuy4f4zv1FC1B3Sp5b/ANxRVjRL3taOJC+C+lFadNzWazEnkFtfUIPEdia4faNYXPiSdPMELijuSJs2Y5ROXcjc53rKRXj6wI7o/wDWU5qu1KSYm4wo5C8EJbnE67Se61P1u/lfrLH6zXDNUqEc3koK/OpQROoCuWwckpH0C8unikSHu3eMUDsLd1Xm4z1Hvj6uMzyYnPuk6bgvL6tNsD1t+Cx+j3+49H86QzyMK3fKnlu/cUZhVTLVYZjpCeyUHcd8f5TveVrQ3t7QukfT6NWqtYzzaAcVLYri4Byua5p5jT1hPnB1Snqch1E9XDRQmNYXVFYFtR7geB11Wf09Ffl6Oq961uZx3Rop69u3PPRaXAcY09ad7YW4pW7R4RgHtSC5pVHUmRU7YGkLiRVVrwVXDpOohDuHFEupOglyErv1HNUg2t+lbijgLZvkBdfR+O/+j+dYbRPii0fhHwRH0f8A3/o/nTGNB1x3x/lO95XdI6g8wua/fH+U73lesXQyyr3WZuZp0InzJJcYl3RoaCTPVuHWVvhtbPSy8W+5Csu6VBzs+8idxOg7Fnpaej04tOdk3t5fh74BMaRIhKcJqAs13I7aG8o1i5xdx06J9uiVYdUBLgzdxXz8O8u+zjEriTHBDWtu6pUaGgu/iV7eN6RRezdcNuG5jALXDlMiPcVUoLJeu0H7WGA0diYbAjv/AKP50q2tf02hN9gx3/0fzpfpkXgVX74/yne8rSkwncCVpRtTVq1ANAHOk9QlMzFMBjPXxJSzDoKq0YYbTex+ugOm/jwR1GjGd2knik2KXRYNPBM+cIy2vhXpCo2RMgjqIRZ8fHtGn/NfWmIsaoE5pLTO+AFP2bm0nFPcRpOEwZU9WoZdSUOjS7QFeP1JKALzv4oy53Z3bvBHXzPJZWVo6oeoe1PMGa7Om13vgOJMblabBg93n/H86n7W0aQcmoaYJO5VOxxb3YAjwJ/2VuNLYSrb0U9Om1oOURmcZ5mUDUumCqWal8aANJAHWTwTAM58T7VhZ22QuJMknqTK5SBcVsnsfp9EmYHE/BZbDlzhWaPsyCBzhOcQws1PvC0H8M/Fa4Lh/wDT5y0gz+GIPrQ5ny8Hw/n0AuMNeZkEBJ7zD2NGaoOxs+0qsZRedXPzE8cu7s10CUYrgLqv3uX8k/MpjHM9tlXkquktEDXour1wGjoD1ABMrm3DRlYCQN8b3O6p4AKot9mQwNAq6AeJvcfCPSRlbBRENcG/kn4pk5/oLVEi2gfq4PQGkcBzTnYk05rhkmPq5PX9td3eyhfE1joPE/6TTZ/Axb54fmzZfBiMs8+amqTR2Ze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3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2924944"/>
            <a:ext cx="1584176"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4">
            <a:extLst>
              <a:ext uri="{28A0092B-C50C-407E-A947-70E740481C1C}">
                <a14:useLocalDpi xmlns:a14="http://schemas.microsoft.com/office/drawing/2010/main" val="0"/>
              </a:ext>
            </a:extLst>
          </a:blip>
          <a:srcRect r="17886"/>
          <a:stretch/>
        </p:blipFill>
        <p:spPr bwMode="auto">
          <a:xfrm>
            <a:off x="5860498" y="2852936"/>
            <a:ext cx="1735838" cy="1656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9411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043608" y="2132856"/>
            <a:ext cx="7056784" cy="1754326"/>
          </a:xfrm>
          <a:prstGeom prst="rect">
            <a:avLst/>
          </a:prstGeom>
          <a:noFill/>
        </p:spPr>
        <p:txBody>
          <a:bodyPr wrap="square" rtlCol="0">
            <a:spAutoFit/>
          </a:bodyPr>
          <a:lstStyle/>
          <a:p>
            <a:pPr algn="ctr"/>
            <a:r>
              <a:rPr kumimoji="1" lang="ja-JP" altLang="en-US" sz="3600" dirty="0" smtClean="0"/>
              <a:t>論文の説明をする前に</a:t>
            </a:r>
            <a:r>
              <a:rPr kumimoji="1" lang="en-US" altLang="ja-JP" sz="3600" dirty="0" smtClean="0"/>
              <a:t>…</a:t>
            </a:r>
          </a:p>
          <a:p>
            <a:pPr algn="ctr"/>
            <a:endParaRPr lang="en-US" altLang="ja-JP" sz="3600" dirty="0"/>
          </a:p>
          <a:p>
            <a:pPr algn="ctr"/>
            <a:r>
              <a:rPr kumimoji="1" lang="en-US" altLang="ja-JP" sz="3600" dirty="0" smtClean="0"/>
              <a:t>Conway</a:t>
            </a:r>
            <a:r>
              <a:rPr kumimoji="1" lang="ja-JP" altLang="en-US" sz="3600" dirty="0" smtClean="0"/>
              <a:t>の法則ご存知ですか？</a:t>
            </a:r>
            <a:endParaRPr kumimoji="1" lang="ja-JP" altLang="en-US" sz="3600" dirty="0"/>
          </a:p>
        </p:txBody>
      </p:sp>
    </p:spTree>
    <p:extLst>
      <p:ext uri="{BB962C8B-B14F-4D97-AF65-F5344CB8AC3E}">
        <p14:creationId xmlns:p14="http://schemas.microsoft.com/office/powerpoint/2010/main" val="248842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Conway</a:t>
            </a:r>
            <a:r>
              <a:rPr kumimoji="1" lang="ja-JP" altLang="en-US" dirty="0" smtClean="0"/>
              <a:t>の法則とは？</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メルヴィン</a:t>
            </a:r>
            <a:r>
              <a:rPr lang="ja-JP" altLang="en-US" dirty="0"/>
              <a:t>・</a:t>
            </a:r>
            <a:r>
              <a:rPr lang="ja-JP" altLang="en-US" dirty="0" smtClean="0"/>
              <a:t>コンウェイが</a:t>
            </a:r>
            <a:r>
              <a:rPr lang="en-US" altLang="ja-JP" dirty="0" smtClean="0"/>
              <a:t>1968</a:t>
            </a:r>
            <a:r>
              <a:rPr lang="ja-JP" altLang="en-US" dirty="0" smtClean="0"/>
              <a:t>年に提唱</a:t>
            </a:r>
            <a:endParaRPr kumimoji="1" lang="en-US" altLang="ja-JP" dirty="0" smtClean="0"/>
          </a:p>
          <a:p>
            <a:endParaRPr kumimoji="1" lang="en-US" altLang="ja-JP" dirty="0" smtClean="0"/>
          </a:p>
          <a:p>
            <a:r>
              <a:rPr kumimoji="1" lang="en-US" altLang="ja-JP" dirty="0" smtClean="0"/>
              <a:t>『</a:t>
            </a:r>
            <a:r>
              <a:rPr kumimoji="1" lang="ja-JP" altLang="en-US" u="sng" dirty="0" smtClean="0"/>
              <a:t>システムを設計する組織は，その組織のコミュニケーション構造と同じ構造を持った</a:t>
            </a:r>
            <a:r>
              <a:rPr lang="ja-JP" altLang="en-US" u="sng" dirty="0" smtClean="0"/>
              <a:t>システム構造を</a:t>
            </a:r>
            <a:r>
              <a:rPr kumimoji="1" lang="ja-JP" altLang="en-US" u="sng" dirty="0" smtClean="0"/>
              <a:t>設計をする</a:t>
            </a:r>
            <a:r>
              <a:rPr lang="en-US" altLang="ja-JP" dirty="0" smtClean="0"/>
              <a:t>』 </a:t>
            </a:r>
            <a:r>
              <a:rPr lang="ja-JP" altLang="en-US" dirty="0" smtClean="0"/>
              <a:t>という意味</a:t>
            </a:r>
            <a:endParaRPr lang="en-US" altLang="ja-JP" dirty="0" smtClean="0"/>
          </a:p>
          <a:p>
            <a:endParaRPr kumimoji="1" lang="en-US" altLang="ja-JP" dirty="0"/>
          </a:p>
          <a:p>
            <a:r>
              <a:rPr lang="ja-JP" altLang="en-US" dirty="0" smtClean="0"/>
              <a:t>組織が実際にどれくらいソフトウェアの品質や構造に影響を与えるかは未知</a:t>
            </a:r>
            <a:endParaRPr kumimoji="1" lang="ja-JP" altLang="en-US" dirty="0" smtClean="0"/>
          </a:p>
        </p:txBody>
      </p:sp>
    </p:spTree>
    <p:extLst>
      <p:ext uri="{BB962C8B-B14F-4D97-AF65-F5344CB8AC3E}">
        <p14:creationId xmlns:p14="http://schemas.microsoft.com/office/powerpoint/2010/main" val="864074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目的</a:t>
            </a:r>
            <a:endParaRPr kumimoji="1" lang="en-US" altLang="ja-JP" dirty="0" smtClean="0"/>
          </a:p>
          <a:p>
            <a:pPr lvl="1"/>
            <a:r>
              <a:rPr lang="en-US" altLang="ja-JP" dirty="0" smtClean="0"/>
              <a:t>Conway</a:t>
            </a:r>
            <a:r>
              <a:rPr lang="ja-JP" altLang="en-US" dirty="0" smtClean="0"/>
              <a:t>の主張と品質の関係を明らかにする</a:t>
            </a:r>
            <a:endParaRPr lang="en-US" altLang="ja-JP" dirty="0" smtClean="0"/>
          </a:p>
          <a:p>
            <a:pPr lvl="1"/>
            <a:endParaRPr lang="en-US" altLang="ja-JP" dirty="0"/>
          </a:p>
          <a:p>
            <a:r>
              <a:rPr lang="ja-JP" altLang="en-US" dirty="0" smtClean="0"/>
              <a:t>前提</a:t>
            </a:r>
            <a:endParaRPr lang="en-US" altLang="ja-JP" dirty="0" smtClean="0"/>
          </a:p>
          <a:p>
            <a:pPr lvl="1"/>
            <a:r>
              <a:rPr lang="ja-JP" altLang="en-US" dirty="0"/>
              <a:t>組織</a:t>
            </a:r>
            <a:r>
              <a:rPr lang="ja-JP" altLang="en-US" dirty="0" smtClean="0"/>
              <a:t>の複雑さが調和の困難さを招くであろう</a:t>
            </a:r>
            <a:r>
              <a:rPr lang="en-US" altLang="ja-JP" dirty="0" smtClean="0"/>
              <a:t>…</a:t>
            </a:r>
          </a:p>
          <a:p>
            <a:pPr lvl="1"/>
            <a:endParaRPr kumimoji="1" lang="en-US" altLang="ja-JP" dirty="0" smtClean="0"/>
          </a:p>
          <a:p>
            <a:r>
              <a:rPr lang="ja-JP" altLang="en-US" dirty="0" smtClean="0"/>
              <a:t>アプローチ</a:t>
            </a:r>
            <a:endParaRPr lang="en-US" altLang="ja-JP" dirty="0" smtClean="0"/>
          </a:p>
          <a:p>
            <a:pPr lvl="1"/>
            <a:r>
              <a:rPr kumimoji="1" lang="en-US" altLang="ja-JP" dirty="0" smtClean="0"/>
              <a:t>Vista</a:t>
            </a:r>
            <a:r>
              <a:rPr lang="ja-JP" altLang="en-US" dirty="0"/>
              <a:t>開発</a:t>
            </a:r>
            <a:r>
              <a:rPr lang="ja-JP" altLang="en-US" dirty="0" smtClean="0"/>
              <a:t>時の構造とリリース後の欠陥を比較</a:t>
            </a:r>
            <a:endParaRPr kumimoji="1" lang="en-US" altLang="ja-JP" dirty="0" smtClean="0"/>
          </a:p>
        </p:txBody>
      </p:sp>
    </p:spTree>
    <p:extLst>
      <p:ext uri="{BB962C8B-B14F-4D97-AF65-F5344CB8AC3E}">
        <p14:creationId xmlns:p14="http://schemas.microsoft.com/office/powerpoint/2010/main" val="4260059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品質をどう測るか？</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クラッシュログを欠陥として各バイナリを「エラーが起きやすい」とそうでないものに分類</a:t>
            </a:r>
            <a:endParaRPr lang="en-US" altLang="ja-JP" dirty="0" smtClean="0"/>
          </a:p>
          <a:p>
            <a:pPr lvl="1"/>
            <a:r>
              <a:rPr lang="en-US" altLang="ja-JP" dirty="0" smtClean="0"/>
              <a:t>Vista</a:t>
            </a:r>
            <a:r>
              <a:rPr lang="ja-JP" altLang="en-US" dirty="0" smtClean="0"/>
              <a:t>に含まれるバイナリ（</a:t>
            </a:r>
            <a:r>
              <a:rPr lang="en-US" altLang="ja-JP" dirty="0" smtClean="0"/>
              <a:t>.</a:t>
            </a:r>
            <a:r>
              <a:rPr lang="en-US" altLang="ja-JP" dirty="0" err="1" smtClean="0"/>
              <a:t>dll</a:t>
            </a:r>
            <a:r>
              <a:rPr lang="en-US" altLang="ja-JP" dirty="0" smtClean="0"/>
              <a:t>, .sys, .exe</a:t>
            </a:r>
            <a:r>
              <a:rPr lang="ja-JP" altLang="en-US" dirty="0" smtClean="0"/>
              <a:t>）</a:t>
            </a:r>
            <a:endParaRPr lang="en-US" altLang="ja-JP" dirty="0" smtClean="0"/>
          </a:p>
          <a:p>
            <a:endParaRPr kumimoji="1" lang="en-US" altLang="ja-JP" dirty="0" smtClean="0"/>
          </a:p>
          <a:p>
            <a:r>
              <a:rPr lang="en-US" altLang="ja-JP" dirty="0" smtClean="0"/>
              <a:t>1</a:t>
            </a:r>
            <a:r>
              <a:rPr lang="ja-JP" altLang="en-US" dirty="0" err="1" smtClean="0"/>
              <a:t>つの</a:t>
            </a:r>
            <a:r>
              <a:rPr lang="ja-JP" altLang="en-US" dirty="0" smtClean="0"/>
              <a:t>欠陥で数千人のユーザがクラッシュしてもそれは</a:t>
            </a:r>
            <a:r>
              <a:rPr lang="en-US" altLang="ja-JP" dirty="0" smtClean="0"/>
              <a:t>1</a:t>
            </a:r>
            <a:r>
              <a:rPr lang="ja-JP" altLang="en-US" dirty="0" err="1" smtClean="0"/>
              <a:t>つの</a:t>
            </a:r>
            <a:r>
              <a:rPr lang="ja-JP" altLang="en-US" dirty="0" smtClean="0"/>
              <a:t>欠陥であるとする</a:t>
            </a:r>
            <a:endParaRPr kumimoji="1" lang="en-US" altLang="ja-JP" dirty="0"/>
          </a:p>
        </p:txBody>
      </p:sp>
    </p:spTree>
    <p:extLst>
      <p:ext uri="{BB962C8B-B14F-4D97-AF65-F5344CB8AC3E}">
        <p14:creationId xmlns:p14="http://schemas.microsoft.com/office/powerpoint/2010/main" val="2749558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組織の複雑さをどう測るか？</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バージョン管理システムのデータから，どの開発者がどのファイルを変更したのかを明らかにし，ビルド情報からどのソースがどのバイナリに使われているのかを特定</a:t>
            </a:r>
            <a:endParaRPr kumimoji="1" lang="en-US" altLang="ja-JP" dirty="0" smtClean="0"/>
          </a:p>
          <a:p>
            <a:endParaRPr lang="en-US" altLang="ja-JP" dirty="0"/>
          </a:p>
          <a:p>
            <a:r>
              <a:rPr kumimoji="1" lang="ja-JP" altLang="en-US" dirty="0" smtClean="0"/>
              <a:t>上記のデータから</a:t>
            </a:r>
            <a:r>
              <a:rPr kumimoji="1" lang="en-US" altLang="ja-JP" dirty="0" smtClean="0"/>
              <a:t>8</a:t>
            </a:r>
            <a:r>
              <a:rPr kumimoji="1" lang="ja-JP" altLang="en-US" dirty="0" err="1" smtClean="0"/>
              <a:t>つの</a:t>
            </a:r>
            <a:r>
              <a:rPr kumimoji="1" lang="ja-JP" altLang="en-US" dirty="0" smtClean="0"/>
              <a:t>メトリクスを計測</a:t>
            </a:r>
            <a:endParaRPr lang="en-US" altLang="ja-JP" dirty="0"/>
          </a:p>
        </p:txBody>
      </p:sp>
    </p:spTree>
    <p:extLst>
      <p:ext uri="{BB962C8B-B14F-4D97-AF65-F5344CB8AC3E}">
        <p14:creationId xmlns:p14="http://schemas.microsoft.com/office/powerpoint/2010/main" val="4196438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組織の複雑さをどう測るか？</a:t>
            </a:r>
            <a:endParaRPr kumimoji="1" lang="ja-JP" altLang="en-US" dirty="0"/>
          </a:p>
        </p:txBody>
      </p:sp>
      <p:sp>
        <p:nvSpPr>
          <p:cNvPr id="3" name="コンテンツ プレースホルダー 2"/>
          <p:cNvSpPr>
            <a:spLocks noGrp="1"/>
          </p:cNvSpPr>
          <p:nvPr>
            <p:ph idx="1"/>
          </p:nvPr>
        </p:nvSpPr>
        <p:spPr/>
        <p:txBody>
          <a:bodyPr>
            <a:noAutofit/>
          </a:bodyPr>
          <a:lstStyle/>
          <a:p>
            <a:r>
              <a:rPr kumimoji="1" lang="ja-JP" altLang="en-US" dirty="0" smtClean="0"/>
              <a:t>メトリクス</a:t>
            </a:r>
            <a:endParaRPr kumimoji="1" lang="en-US" altLang="ja-JP" dirty="0" smtClean="0"/>
          </a:p>
          <a:p>
            <a:pPr lvl="1"/>
            <a:r>
              <a:rPr lang="ja-JP" altLang="en-US" b="1" dirty="0" smtClean="0"/>
              <a:t>開発者の人数</a:t>
            </a:r>
            <a:endParaRPr lang="en-US" altLang="ja-JP" b="1" dirty="0" smtClean="0"/>
          </a:p>
          <a:p>
            <a:pPr lvl="2"/>
            <a:r>
              <a:rPr lang="ja-JP" altLang="en-US" dirty="0"/>
              <a:t>何人</a:t>
            </a:r>
            <a:r>
              <a:rPr lang="ja-JP" altLang="en-US" dirty="0" smtClean="0"/>
              <a:t>の開発者が特定のバイナリを変更したのか</a:t>
            </a:r>
            <a:endParaRPr lang="en-US" altLang="ja-JP" dirty="0" smtClean="0"/>
          </a:p>
          <a:p>
            <a:pPr lvl="2"/>
            <a:r>
              <a:rPr lang="ja-JP" altLang="en-US" dirty="0" smtClean="0"/>
              <a:t>ただし，現在も社員であり続けていること</a:t>
            </a:r>
            <a:endParaRPr lang="en-US" altLang="ja-JP" dirty="0" smtClean="0"/>
          </a:p>
          <a:p>
            <a:pPr lvl="2"/>
            <a:r>
              <a:rPr kumimoji="1" lang="ja-JP" altLang="en-US" dirty="0"/>
              <a:t>エラー</a:t>
            </a:r>
            <a:r>
              <a:rPr kumimoji="1" lang="ja-JP" altLang="en-US" dirty="0" smtClean="0"/>
              <a:t>の起きやすいバイナリほど高くなるのでは？</a:t>
            </a:r>
            <a:endParaRPr kumimoji="1" lang="en-US" altLang="ja-JP" dirty="0" smtClean="0"/>
          </a:p>
          <a:p>
            <a:pPr lvl="2"/>
            <a:endParaRPr lang="en-US" altLang="ja-JP" dirty="0"/>
          </a:p>
          <a:p>
            <a:pPr lvl="1"/>
            <a:r>
              <a:rPr lang="ja-JP" altLang="en-US" b="1" dirty="0" smtClean="0"/>
              <a:t>元開発者の人数</a:t>
            </a:r>
            <a:endParaRPr lang="en-US" altLang="ja-JP" b="1" dirty="0" smtClean="0"/>
          </a:p>
          <a:p>
            <a:pPr lvl="2"/>
            <a:r>
              <a:rPr kumimoji="1" lang="ja-JP" altLang="en-US" dirty="0" smtClean="0"/>
              <a:t>特定のバイナリを変更したけどもリリース前に会社を去った開発者の人数</a:t>
            </a:r>
            <a:endParaRPr lang="en-US" altLang="ja-JP" dirty="0" smtClean="0"/>
          </a:p>
          <a:p>
            <a:pPr lvl="2"/>
            <a:r>
              <a:rPr lang="ja-JP" altLang="en-US" dirty="0" smtClean="0"/>
              <a:t>途中で辞めた人が多いほど欠陥が多くなるのでは？</a:t>
            </a:r>
            <a:endParaRPr kumimoji="1" lang="en-US" altLang="ja-JP" dirty="0" smtClean="0"/>
          </a:p>
        </p:txBody>
      </p:sp>
    </p:spTree>
    <p:extLst>
      <p:ext uri="{BB962C8B-B14F-4D97-AF65-F5344CB8AC3E}">
        <p14:creationId xmlns:p14="http://schemas.microsoft.com/office/powerpoint/2010/main" val="695216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組織の複雑さをどう測るか？</a:t>
            </a:r>
            <a:endParaRPr kumimoji="1" lang="ja-JP" altLang="en-US" dirty="0"/>
          </a:p>
        </p:txBody>
      </p:sp>
      <p:sp>
        <p:nvSpPr>
          <p:cNvPr id="3" name="コンテンツ プレースホルダー 2"/>
          <p:cNvSpPr>
            <a:spLocks noGrp="1"/>
          </p:cNvSpPr>
          <p:nvPr>
            <p:ph idx="1"/>
          </p:nvPr>
        </p:nvSpPr>
        <p:spPr/>
        <p:txBody>
          <a:bodyPr>
            <a:noAutofit/>
          </a:bodyPr>
          <a:lstStyle/>
          <a:p>
            <a:r>
              <a:rPr kumimoji="1" lang="ja-JP" altLang="en-US" dirty="0" smtClean="0"/>
              <a:t>メトリクス</a:t>
            </a:r>
            <a:endParaRPr kumimoji="1" lang="en-US" altLang="ja-JP" dirty="0" smtClean="0"/>
          </a:p>
          <a:p>
            <a:pPr lvl="1"/>
            <a:r>
              <a:rPr lang="ja-JP" altLang="en-US" b="1" dirty="0" smtClean="0"/>
              <a:t>変更</a:t>
            </a:r>
            <a:r>
              <a:rPr lang="ja-JP" altLang="en-US" b="1" dirty="0"/>
              <a:t>回数</a:t>
            </a:r>
            <a:endParaRPr lang="en-US" altLang="ja-JP" b="1" dirty="0" smtClean="0"/>
          </a:p>
          <a:p>
            <a:pPr lvl="2"/>
            <a:r>
              <a:rPr kumimoji="1" lang="ja-JP" altLang="en-US" dirty="0" smtClean="0"/>
              <a:t>変更が多いほどほど品質は低いのでは？</a:t>
            </a:r>
            <a:endParaRPr kumimoji="1" lang="en-US" altLang="ja-JP" dirty="0" smtClean="0"/>
          </a:p>
          <a:p>
            <a:pPr lvl="2"/>
            <a:endParaRPr lang="en-US" altLang="ja-JP" dirty="0"/>
          </a:p>
          <a:p>
            <a:pPr lvl="1"/>
            <a:r>
              <a:rPr lang="ja-JP" altLang="en-US" b="1" dirty="0" smtClean="0"/>
              <a:t>主所有の深さ （</a:t>
            </a:r>
            <a:r>
              <a:rPr lang="en-US" altLang="ja-JP" b="1" dirty="0" smtClean="0"/>
              <a:t>Depth of Master Ownership</a:t>
            </a:r>
            <a:r>
              <a:rPr lang="ja-JP" altLang="en-US" b="1" dirty="0" smtClean="0"/>
              <a:t>）</a:t>
            </a:r>
            <a:endParaRPr lang="en-US" altLang="ja-JP" b="1" dirty="0" smtClean="0"/>
          </a:p>
          <a:p>
            <a:pPr lvl="2"/>
            <a:r>
              <a:rPr kumimoji="1" lang="ja-JP" altLang="en-US" dirty="0" smtClean="0"/>
              <a:t>バイナリに対する作業がどれくらい分布していのか</a:t>
            </a:r>
            <a:endParaRPr kumimoji="1" lang="en-US" altLang="ja-JP" dirty="0" smtClean="0"/>
          </a:p>
          <a:p>
            <a:pPr lvl="2"/>
            <a:r>
              <a:rPr lang="ja-JP" altLang="en-US" dirty="0"/>
              <a:t>主</a:t>
            </a:r>
            <a:r>
              <a:rPr lang="ja-JP" altLang="en-US" dirty="0" smtClean="0"/>
              <a:t>所有：</a:t>
            </a:r>
            <a:r>
              <a:rPr lang="en-US" altLang="ja-JP" dirty="0" smtClean="0"/>
              <a:t>75%</a:t>
            </a:r>
            <a:r>
              <a:rPr lang="ja-JP" altLang="en-US" dirty="0"/>
              <a:t>以上</a:t>
            </a:r>
            <a:r>
              <a:rPr lang="ja-JP" altLang="en-US" dirty="0" smtClean="0"/>
              <a:t>の変更を行った人</a:t>
            </a:r>
            <a:endParaRPr lang="en-US" altLang="ja-JP" dirty="0" smtClean="0"/>
          </a:p>
          <a:p>
            <a:pPr lvl="2"/>
            <a:r>
              <a:rPr lang="ja-JP" altLang="en-US" dirty="0" smtClean="0"/>
              <a:t>主所有の人が組織のどれだけ下のレベルにいるのか</a:t>
            </a:r>
            <a:endParaRPr lang="en-US" altLang="ja-JP" dirty="0" smtClean="0"/>
          </a:p>
          <a:p>
            <a:pPr lvl="2"/>
            <a:r>
              <a:rPr kumimoji="1" lang="ja-JP" altLang="en-US" dirty="0"/>
              <a:t>共通</a:t>
            </a:r>
            <a:r>
              <a:rPr kumimoji="1" lang="ja-JP" altLang="en-US" dirty="0" smtClean="0"/>
              <a:t>のマネージャを持つ開発者ばかりで行われる変更が多ければ</a:t>
            </a:r>
            <a:r>
              <a:rPr kumimoji="1" lang="en-US" altLang="ja-JP" dirty="0" smtClean="0"/>
              <a:t>DMO</a:t>
            </a:r>
            <a:r>
              <a:rPr kumimoji="1" lang="ja-JP" altLang="en-US" dirty="0" smtClean="0"/>
              <a:t>の値は高くなる</a:t>
            </a:r>
            <a:endParaRPr kumimoji="1" lang="en-US" altLang="ja-JP" dirty="0" smtClean="0"/>
          </a:p>
        </p:txBody>
      </p:sp>
    </p:spTree>
    <p:extLst>
      <p:ext uri="{BB962C8B-B14F-4D97-AF65-F5344CB8AC3E}">
        <p14:creationId xmlns:p14="http://schemas.microsoft.com/office/powerpoint/2010/main" val="3908936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組織の複雑さをどう測るか？</a:t>
            </a:r>
            <a:endParaRPr kumimoji="1" lang="ja-JP" altLang="en-US" dirty="0"/>
          </a:p>
        </p:txBody>
      </p:sp>
      <p:sp>
        <p:nvSpPr>
          <p:cNvPr id="3" name="コンテンツ プレースホルダー 2"/>
          <p:cNvSpPr>
            <a:spLocks noGrp="1"/>
          </p:cNvSpPr>
          <p:nvPr>
            <p:ph idx="1"/>
          </p:nvPr>
        </p:nvSpPr>
        <p:spPr/>
        <p:txBody>
          <a:bodyPr>
            <a:noAutofit/>
          </a:bodyPr>
          <a:lstStyle/>
          <a:p>
            <a:r>
              <a:rPr kumimoji="1" lang="ja-JP" altLang="en-US" dirty="0" smtClean="0"/>
              <a:t>メトリクス</a:t>
            </a:r>
            <a:endParaRPr kumimoji="1" lang="en-US" altLang="ja-JP" dirty="0" smtClean="0"/>
          </a:p>
          <a:p>
            <a:pPr lvl="1"/>
            <a:r>
              <a:rPr lang="ja-JP" altLang="en-US" b="1" dirty="0" smtClean="0"/>
              <a:t>開発に寄与する組織の割合</a:t>
            </a:r>
            <a:endParaRPr lang="en-US" altLang="ja-JP" b="1" dirty="0" smtClean="0"/>
          </a:p>
          <a:p>
            <a:pPr lvl="2"/>
            <a:r>
              <a:rPr lang="en-US" altLang="ja-JP" dirty="0" smtClean="0"/>
              <a:t>DMO</a:t>
            </a:r>
            <a:r>
              <a:rPr lang="ja-JP" altLang="en-US" dirty="0" smtClean="0"/>
              <a:t>のレベルに報告を行う人の組織中での割合</a:t>
            </a:r>
            <a:endParaRPr lang="en-US" altLang="ja-JP" dirty="0" smtClean="0"/>
          </a:p>
          <a:p>
            <a:pPr lvl="2"/>
            <a:r>
              <a:rPr lang="ja-JP" altLang="en-US" dirty="0" smtClean="0"/>
              <a:t>あるバイナリを所有する組織に</a:t>
            </a:r>
            <a:r>
              <a:rPr lang="en-US" altLang="ja-JP" dirty="0" smtClean="0"/>
              <a:t>100</a:t>
            </a:r>
            <a:r>
              <a:rPr lang="ja-JP" altLang="en-US" dirty="0" smtClean="0"/>
              <a:t>人の人がいて，そのうち</a:t>
            </a:r>
            <a:r>
              <a:rPr lang="en-US" altLang="ja-JP" dirty="0" smtClean="0"/>
              <a:t>25</a:t>
            </a:r>
            <a:r>
              <a:rPr lang="ja-JP" altLang="en-US" dirty="0" smtClean="0"/>
              <a:t>人が主所有者に報告を行う場合，</a:t>
            </a:r>
            <a:r>
              <a:rPr lang="en-US" altLang="ja-JP" dirty="0" smtClean="0"/>
              <a:t>0.25</a:t>
            </a:r>
          </a:p>
          <a:p>
            <a:pPr lvl="2"/>
            <a:endParaRPr lang="en-US" altLang="ja-JP" dirty="0"/>
          </a:p>
          <a:p>
            <a:pPr lvl="1"/>
            <a:r>
              <a:rPr lang="ja-JP" altLang="en-US" b="1" dirty="0"/>
              <a:t>組織上</a:t>
            </a:r>
            <a:r>
              <a:rPr lang="ja-JP" altLang="en-US" b="1" dirty="0" smtClean="0"/>
              <a:t>のコード所有レベル</a:t>
            </a:r>
            <a:endParaRPr lang="en-US" altLang="ja-JP" b="1" dirty="0" smtClean="0"/>
          </a:p>
          <a:p>
            <a:pPr lvl="2"/>
            <a:r>
              <a:rPr kumimoji="1" lang="ja-JP" altLang="en-US" dirty="0" smtClean="0"/>
              <a:t>特定のバイナリを所有している組織が行う変更の割合</a:t>
            </a:r>
          </a:p>
          <a:p>
            <a:pPr lvl="2"/>
            <a:r>
              <a:rPr lang="ja-JP" altLang="en-US" dirty="0" smtClean="0"/>
              <a:t>値が高いほどエラーが少なくなるのでは？</a:t>
            </a:r>
            <a:endParaRPr kumimoji="1" lang="en-US" altLang="ja-JP" dirty="0" smtClean="0"/>
          </a:p>
        </p:txBody>
      </p:sp>
    </p:spTree>
    <p:extLst>
      <p:ext uri="{BB962C8B-B14F-4D97-AF65-F5344CB8AC3E}">
        <p14:creationId xmlns:p14="http://schemas.microsoft.com/office/powerpoint/2010/main" val="3908936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組織の複雑さをどう測るか？</a:t>
            </a:r>
            <a:endParaRPr kumimoji="1" lang="ja-JP" altLang="en-US" dirty="0"/>
          </a:p>
        </p:txBody>
      </p:sp>
      <p:sp>
        <p:nvSpPr>
          <p:cNvPr id="3" name="コンテンツ プレースホルダー 2"/>
          <p:cNvSpPr>
            <a:spLocks noGrp="1"/>
          </p:cNvSpPr>
          <p:nvPr>
            <p:ph idx="1"/>
          </p:nvPr>
        </p:nvSpPr>
        <p:spPr/>
        <p:txBody>
          <a:bodyPr>
            <a:noAutofit/>
          </a:bodyPr>
          <a:lstStyle/>
          <a:p>
            <a:r>
              <a:rPr kumimoji="1" lang="ja-JP" altLang="en-US" dirty="0" smtClean="0"/>
              <a:t>メトリクス</a:t>
            </a:r>
            <a:endParaRPr kumimoji="1" lang="en-US" altLang="ja-JP" dirty="0" smtClean="0"/>
          </a:p>
          <a:p>
            <a:pPr lvl="1"/>
            <a:r>
              <a:rPr lang="ja-JP" altLang="en-US" b="1" dirty="0" smtClean="0"/>
              <a:t>組織上の所有権</a:t>
            </a:r>
            <a:endParaRPr lang="en-US" altLang="ja-JP" b="1" dirty="0" smtClean="0"/>
          </a:p>
          <a:p>
            <a:pPr lvl="2"/>
            <a:r>
              <a:rPr lang="ja-JP" altLang="en-US" dirty="0" smtClean="0"/>
              <a:t>特定のバイナリに変更を行いかつ主所有者に報告を行った技術者の割合</a:t>
            </a:r>
            <a:endParaRPr lang="en-US" altLang="ja-JP" dirty="0" smtClean="0"/>
          </a:p>
          <a:p>
            <a:pPr lvl="2"/>
            <a:r>
              <a:rPr kumimoji="1" lang="ja-JP" altLang="en-US" dirty="0"/>
              <a:t>エラー</a:t>
            </a:r>
            <a:r>
              <a:rPr kumimoji="1" lang="ja-JP" altLang="en-US" dirty="0" smtClean="0"/>
              <a:t>の起きやすいバイナリほど低くなるのでは？</a:t>
            </a:r>
            <a:endParaRPr kumimoji="1" lang="en-US" altLang="ja-JP" dirty="0" smtClean="0"/>
          </a:p>
          <a:p>
            <a:pPr lvl="2"/>
            <a:endParaRPr lang="en-US" altLang="ja-JP" dirty="0"/>
          </a:p>
          <a:p>
            <a:pPr lvl="1"/>
            <a:r>
              <a:rPr lang="ja-JP" altLang="en-US" b="1" dirty="0"/>
              <a:t>組織</a:t>
            </a:r>
            <a:r>
              <a:rPr lang="ja-JP" altLang="en-US" b="1" dirty="0" smtClean="0"/>
              <a:t>の交差因子</a:t>
            </a:r>
            <a:endParaRPr lang="en-US" altLang="ja-JP" b="1" dirty="0" smtClean="0"/>
          </a:p>
          <a:p>
            <a:pPr lvl="2"/>
            <a:r>
              <a:rPr lang="ja-JP" altLang="en-US" dirty="0" smtClean="0"/>
              <a:t>特定のバイナリに少なくも</a:t>
            </a:r>
            <a:r>
              <a:rPr lang="en-US" altLang="ja-JP" dirty="0" smtClean="0"/>
              <a:t>10%</a:t>
            </a:r>
            <a:r>
              <a:rPr lang="ja-JP" altLang="en-US" dirty="0" smtClean="0"/>
              <a:t>の変更を行う組織の数</a:t>
            </a:r>
            <a:endParaRPr lang="en-US" altLang="ja-JP" dirty="0" smtClean="0"/>
          </a:p>
          <a:p>
            <a:pPr lvl="2"/>
            <a:r>
              <a:rPr kumimoji="1" lang="ja-JP" altLang="en-US" dirty="0" smtClean="0"/>
              <a:t>値が高いほど，多くの組織に変更が分散している</a:t>
            </a:r>
            <a:endParaRPr kumimoji="1" lang="en-US" altLang="ja-JP" dirty="0" smtClean="0"/>
          </a:p>
        </p:txBody>
      </p:sp>
    </p:spTree>
    <p:extLst>
      <p:ext uri="{BB962C8B-B14F-4D97-AF65-F5344CB8AC3E}">
        <p14:creationId xmlns:p14="http://schemas.microsoft.com/office/powerpoint/2010/main" val="3908936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分析結果</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ロジスティック回帰により，組織構造のメトリクスからエラーの多さを予測できるのか？</a:t>
            </a: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2598348986"/>
              </p:ext>
            </p:extLst>
          </p:nvPr>
        </p:nvGraphicFramePr>
        <p:xfrm>
          <a:off x="1524000" y="2921352"/>
          <a:ext cx="6096000" cy="311404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kumimoji="1" lang="ja-JP" altLang="en-US" dirty="0" smtClean="0"/>
                        <a:t>モデル</a:t>
                      </a:r>
                      <a:endParaRPr kumimoji="1" lang="ja-JP" altLang="en-US" dirty="0"/>
                    </a:p>
                  </a:txBody>
                  <a:tcPr/>
                </a:tc>
                <a:tc>
                  <a:txBody>
                    <a:bodyPr/>
                    <a:lstStyle/>
                    <a:p>
                      <a:r>
                        <a:rPr kumimoji="1" lang="ja-JP" altLang="en-US" dirty="0" smtClean="0"/>
                        <a:t>正確性</a:t>
                      </a:r>
                      <a:endParaRPr kumimoji="1" lang="ja-JP" altLang="en-US" dirty="0"/>
                    </a:p>
                  </a:txBody>
                  <a:tcPr/>
                </a:tc>
                <a:tc>
                  <a:txBody>
                    <a:bodyPr/>
                    <a:lstStyle/>
                    <a:p>
                      <a:r>
                        <a:rPr kumimoji="1" lang="ja-JP" altLang="en-US" dirty="0" smtClean="0"/>
                        <a:t>再現性</a:t>
                      </a:r>
                      <a:endParaRPr kumimoji="1" lang="ja-JP" altLang="en-US" dirty="0"/>
                    </a:p>
                  </a:txBody>
                  <a:tcPr/>
                </a:tc>
              </a:tr>
              <a:tr h="370840">
                <a:tc>
                  <a:txBody>
                    <a:bodyPr/>
                    <a:lstStyle/>
                    <a:p>
                      <a:r>
                        <a:rPr kumimoji="1" lang="ja-JP" altLang="en-US" dirty="0" smtClean="0"/>
                        <a:t>組織構造</a:t>
                      </a:r>
                      <a:endParaRPr kumimoji="1" lang="ja-JP" altLang="en-US" dirty="0"/>
                    </a:p>
                  </a:txBody>
                  <a:tcPr/>
                </a:tc>
                <a:tc>
                  <a:txBody>
                    <a:bodyPr/>
                    <a:lstStyle/>
                    <a:p>
                      <a:r>
                        <a:rPr kumimoji="1" lang="en-US" altLang="ja-JP" sz="2400" dirty="0" smtClean="0">
                          <a:solidFill>
                            <a:srgbClr val="FF0000"/>
                          </a:solidFill>
                        </a:rPr>
                        <a:t>86.2</a:t>
                      </a:r>
                    </a:p>
                  </a:txBody>
                  <a:tcPr/>
                </a:tc>
                <a:tc>
                  <a:txBody>
                    <a:bodyPr/>
                    <a:lstStyle/>
                    <a:p>
                      <a:r>
                        <a:rPr kumimoji="1" lang="en-US" altLang="ja-JP" sz="2400" dirty="0" smtClean="0">
                          <a:solidFill>
                            <a:srgbClr val="FF0000"/>
                          </a:solidFill>
                        </a:rPr>
                        <a:t>84.0</a:t>
                      </a:r>
                      <a:endParaRPr kumimoji="1" lang="ja-JP" altLang="en-US" sz="2400" dirty="0">
                        <a:solidFill>
                          <a:srgbClr val="FF0000"/>
                        </a:solidFill>
                      </a:endParaRPr>
                    </a:p>
                  </a:txBody>
                  <a:tcPr/>
                </a:tc>
              </a:tr>
              <a:tr h="370840">
                <a:tc>
                  <a:txBody>
                    <a:bodyPr/>
                    <a:lstStyle/>
                    <a:p>
                      <a:r>
                        <a:rPr kumimoji="1" lang="ja-JP" altLang="en-US" dirty="0" smtClean="0"/>
                        <a:t>コード変更量</a:t>
                      </a:r>
                      <a:endParaRPr kumimoji="1" lang="ja-JP" altLang="en-US" dirty="0"/>
                    </a:p>
                  </a:txBody>
                  <a:tcPr/>
                </a:tc>
                <a:tc>
                  <a:txBody>
                    <a:bodyPr/>
                    <a:lstStyle/>
                    <a:p>
                      <a:r>
                        <a:rPr kumimoji="1" lang="en-US" altLang="ja-JP" sz="2400" dirty="0" smtClean="0"/>
                        <a:t>78.6</a:t>
                      </a:r>
                      <a:endParaRPr kumimoji="1" lang="ja-JP" altLang="en-US" sz="2400" dirty="0"/>
                    </a:p>
                  </a:txBody>
                  <a:tcPr/>
                </a:tc>
                <a:tc>
                  <a:txBody>
                    <a:bodyPr/>
                    <a:lstStyle/>
                    <a:p>
                      <a:r>
                        <a:rPr kumimoji="1" lang="en-US" altLang="ja-JP" sz="2400" dirty="0" smtClean="0"/>
                        <a:t>79.9</a:t>
                      </a:r>
                      <a:endParaRPr kumimoji="1" lang="ja-JP" altLang="en-US" sz="2400" dirty="0"/>
                    </a:p>
                  </a:txBody>
                  <a:tcPr/>
                </a:tc>
              </a:tr>
              <a:tr h="370840">
                <a:tc>
                  <a:txBody>
                    <a:bodyPr/>
                    <a:lstStyle/>
                    <a:p>
                      <a:r>
                        <a:rPr kumimoji="1" lang="ja-JP" altLang="en-US" dirty="0" smtClean="0"/>
                        <a:t>コードの複雑さ</a:t>
                      </a:r>
                      <a:endParaRPr kumimoji="1" lang="ja-JP" altLang="en-US" dirty="0"/>
                    </a:p>
                  </a:txBody>
                  <a:tcPr/>
                </a:tc>
                <a:tc>
                  <a:txBody>
                    <a:bodyPr/>
                    <a:lstStyle/>
                    <a:p>
                      <a:r>
                        <a:rPr kumimoji="1" lang="en-US" altLang="ja-JP" sz="2400" dirty="0" smtClean="0"/>
                        <a:t>79.3</a:t>
                      </a:r>
                      <a:endParaRPr kumimoji="1" lang="ja-JP" altLang="en-US" sz="2400" dirty="0"/>
                    </a:p>
                  </a:txBody>
                  <a:tcPr/>
                </a:tc>
                <a:tc>
                  <a:txBody>
                    <a:bodyPr/>
                    <a:lstStyle/>
                    <a:p>
                      <a:r>
                        <a:rPr kumimoji="1" lang="en-US" altLang="ja-JP" sz="2400" dirty="0" smtClean="0"/>
                        <a:t>66.0</a:t>
                      </a:r>
                      <a:endParaRPr kumimoji="1" lang="ja-JP" altLang="en-US" sz="2400" dirty="0"/>
                    </a:p>
                  </a:txBody>
                  <a:tcPr/>
                </a:tc>
              </a:tr>
              <a:tr h="370840">
                <a:tc>
                  <a:txBody>
                    <a:bodyPr/>
                    <a:lstStyle/>
                    <a:p>
                      <a:r>
                        <a:rPr kumimoji="1" lang="ja-JP" altLang="en-US" dirty="0" smtClean="0"/>
                        <a:t>依存関係</a:t>
                      </a:r>
                      <a:endParaRPr kumimoji="1" lang="ja-JP" altLang="en-US" dirty="0"/>
                    </a:p>
                  </a:txBody>
                  <a:tcPr/>
                </a:tc>
                <a:tc>
                  <a:txBody>
                    <a:bodyPr/>
                    <a:lstStyle/>
                    <a:p>
                      <a:r>
                        <a:rPr kumimoji="1" lang="en-US" altLang="ja-JP" sz="2400" dirty="0" smtClean="0"/>
                        <a:t>74.4</a:t>
                      </a:r>
                      <a:endParaRPr kumimoji="1" lang="ja-JP" altLang="en-US" sz="2400" dirty="0"/>
                    </a:p>
                  </a:txBody>
                  <a:tcPr/>
                </a:tc>
                <a:tc>
                  <a:txBody>
                    <a:bodyPr/>
                    <a:lstStyle/>
                    <a:p>
                      <a:r>
                        <a:rPr kumimoji="1" lang="en-US" altLang="ja-JP" sz="2400" dirty="0" smtClean="0"/>
                        <a:t>69.9</a:t>
                      </a:r>
                      <a:endParaRPr kumimoji="1" lang="ja-JP" altLang="en-US" sz="2400" dirty="0"/>
                    </a:p>
                  </a:txBody>
                  <a:tcPr/>
                </a:tc>
              </a:tr>
              <a:tr h="370840">
                <a:tc>
                  <a:txBody>
                    <a:bodyPr/>
                    <a:lstStyle/>
                    <a:p>
                      <a:r>
                        <a:rPr kumimoji="1" lang="ja-JP" altLang="en-US" dirty="0" smtClean="0"/>
                        <a:t>テストカバレッジ</a:t>
                      </a:r>
                      <a:endParaRPr kumimoji="1" lang="ja-JP" altLang="en-US" dirty="0"/>
                    </a:p>
                  </a:txBody>
                  <a:tcPr/>
                </a:tc>
                <a:tc>
                  <a:txBody>
                    <a:bodyPr/>
                    <a:lstStyle/>
                    <a:p>
                      <a:r>
                        <a:rPr kumimoji="1" lang="en-US" altLang="ja-JP" sz="2400" dirty="0" smtClean="0"/>
                        <a:t>83.8</a:t>
                      </a:r>
                      <a:endParaRPr kumimoji="1" lang="ja-JP" altLang="en-US" sz="2400" dirty="0"/>
                    </a:p>
                  </a:txBody>
                  <a:tcPr/>
                </a:tc>
                <a:tc>
                  <a:txBody>
                    <a:bodyPr/>
                    <a:lstStyle/>
                    <a:p>
                      <a:r>
                        <a:rPr kumimoji="1" lang="en-US" altLang="ja-JP" sz="2400" dirty="0" smtClean="0"/>
                        <a:t>54.4</a:t>
                      </a:r>
                      <a:endParaRPr kumimoji="1" lang="ja-JP" altLang="en-US" sz="2400" dirty="0"/>
                    </a:p>
                  </a:txBody>
                  <a:tcPr/>
                </a:tc>
              </a:tr>
              <a:tr h="370840">
                <a:tc>
                  <a:txBody>
                    <a:bodyPr/>
                    <a:lstStyle/>
                    <a:p>
                      <a:r>
                        <a:rPr kumimoji="1" lang="ja-JP" altLang="en-US" dirty="0" smtClean="0"/>
                        <a:t>リリース前のバグ</a:t>
                      </a:r>
                      <a:endParaRPr kumimoji="1" lang="ja-JP" altLang="en-US" dirty="0"/>
                    </a:p>
                  </a:txBody>
                  <a:tcPr/>
                </a:tc>
                <a:tc>
                  <a:txBody>
                    <a:bodyPr/>
                    <a:lstStyle/>
                    <a:p>
                      <a:r>
                        <a:rPr kumimoji="1" lang="en-US" altLang="ja-JP" sz="2400" dirty="0" smtClean="0"/>
                        <a:t>73.8</a:t>
                      </a:r>
                      <a:endParaRPr kumimoji="1" lang="ja-JP" altLang="en-US" sz="2400" dirty="0"/>
                    </a:p>
                  </a:txBody>
                  <a:tcPr/>
                </a:tc>
                <a:tc>
                  <a:txBody>
                    <a:bodyPr/>
                    <a:lstStyle/>
                    <a:p>
                      <a:r>
                        <a:rPr kumimoji="1" lang="en-US" altLang="ja-JP" sz="2400" dirty="0" smtClean="0"/>
                        <a:t>62.9</a:t>
                      </a:r>
                      <a:endParaRPr kumimoji="1" lang="ja-JP" altLang="en-US" sz="2400" dirty="0"/>
                    </a:p>
                  </a:txBody>
                  <a:tcPr/>
                </a:tc>
              </a:tr>
            </a:tbl>
          </a:graphicData>
        </a:graphic>
      </p:graphicFrame>
    </p:spTree>
    <p:extLst>
      <p:ext uri="{BB962C8B-B14F-4D97-AF65-F5344CB8AC3E}">
        <p14:creationId xmlns:p14="http://schemas.microsoft.com/office/powerpoint/2010/main" val="1701554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追加分析</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バグが出るリスクの低い例</a:t>
            </a:r>
            <a:endParaRPr kumimoji="1" lang="ja-JP" alt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548" t="32153" r="39643" b="25520"/>
          <a:stretch/>
        </p:blipFill>
        <p:spPr bwMode="auto">
          <a:xfrm>
            <a:off x="1573471" y="2708920"/>
            <a:ext cx="5950857" cy="3225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55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追加</a:t>
            </a:r>
            <a:r>
              <a:rPr kumimoji="1" lang="ja-JP" altLang="en-US" dirty="0" smtClean="0"/>
              <a:t>分析</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バグの発生するリスクが高い例</a:t>
            </a:r>
            <a:endParaRPr kumimoji="1" lang="ja-JP" altLang="en-U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024" t="31429" r="40118" b="24000"/>
          <a:stretch/>
        </p:blipFill>
        <p:spPr bwMode="auto">
          <a:xfrm>
            <a:off x="1689584" y="2552936"/>
            <a:ext cx="5834744" cy="33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6064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追加</a:t>
            </a:r>
            <a:r>
              <a:rPr kumimoji="1" lang="ja-JP" altLang="en-US" dirty="0" smtClean="0"/>
              <a:t>分析</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潜在的なバグを含んでいるリスクが高い例</a:t>
            </a:r>
            <a:endParaRPr kumimoji="1" lang="ja-JP" altLang="en-US"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738" t="31048" r="39881" b="24572"/>
          <a:stretch/>
        </p:blipFill>
        <p:spPr bwMode="auto">
          <a:xfrm>
            <a:off x="1691680" y="2495443"/>
            <a:ext cx="5776686" cy="338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4578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fontScale="92500"/>
          </a:bodyPr>
          <a:lstStyle/>
          <a:p>
            <a:r>
              <a:rPr lang="ja-JP" altLang="en-US" dirty="0"/>
              <a:t>リサーチクエスチョン</a:t>
            </a:r>
            <a:endParaRPr lang="en-US" altLang="ja-JP" dirty="0"/>
          </a:p>
          <a:p>
            <a:pPr lvl="1"/>
            <a:r>
              <a:rPr lang="en-US" altLang="ja-JP" dirty="0" smtClean="0"/>
              <a:t>Conway</a:t>
            </a:r>
            <a:r>
              <a:rPr lang="ja-JP" altLang="en-US" dirty="0" smtClean="0"/>
              <a:t>の主張とプロダクトの</a:t>
            </a:r>
            <a:r>
              <a:rPr lang="ja-JP" altLang="en-US" b="1" dirty="0" smtClean="0"/>
              <a:t>品質</a:t>
            </a:r>
            <a:r>
              <a:rPr lang="ja-JP" altLang="en-US" dirty="0" smtClean="0"/>
              <a:t>の関係はどうか？</a:t>
            </a:r>
            <a:endParaRPr lang="en-US" altLang="ja-JP" dirty="0"/>
          </a:p>
          <a:p>
            <a:r>
              <a:rPr lang="ja-JP" altLang="en-US" dirty="0" smtClean="0"/>
              <a:t>分析方法</a:t>
            </a:r>
            <a:endParaRPr lang="en-US" altLang="ja-JP" dirty="0" smtClean="0"/>
          </a:p>
          <a:p>
            <a:pPr lvl="1"/>
            <a:r>
              <a:rPr lang="en-US" altLang="ja-JP" dirty="0" smtClean="0"/>
              <a:t>Windows Vista</a:t>
            </a:r>
            <a:r>
              <a:rPr lang="ja-JP" altLang="en-US" dirty="0" smtClean="0"/>
              <a:t>開発時の組織構造とリリース後の欠陥について調査</a:t>
            </a:r>
            <a:endParaRPr lang="en-US" altLang="ja-JP" dirty="0" smtClean="0"/>
          </a:p>
          <a:p>
            <a:r>
              <a:rPr lang="ja-JP" altLang="en-US" dirty="0"/>
              <a:t>結果</a:t>
            </a:r>
            <a:endParaRPr lang="en-US" altLang="ja-JP" dirty="0"/>
          </a:p>
          <a:p>
            <a:pPr lvl="1"/>
            <a:r>
              <a:rPr lang="ja-JP" altLang="en-US" dirty="0" smtClean="0"/>
              <a:t>組織構造の指標が品質に一番関係していた</a:t>
            </a:r>
            <a:endParaRPr lang="en-US" altLang="ja-JP" dirty="0" smtClean="0"/>
          </a:p>
          <a:p>
            <a:pPr marL="457200" lvl="1" indent="0">
              <a:buNone/>
            </a:pPr>
            <a:endParaRPr lang="en-US" altLang="ja-JP" b="1" dirty="0" smtClean="0">
              <a:solidFill>
                <a:srgbClr val="FF0000"/>
              </a:solidFill>
            </a:endParaRPr>
          </a:p>
          <a:p>
            <a:pPr marL="57150" indent="0">
              <a:buNone/>
            </a:pPr>
            <a:r>
              <a:rPr lang="ja-JP" altLang="en-US" b="1" dirty="0" smtClean="0">
                <a:solidFill>
                  <a:srgbClr val="FF0000"/>
                </a:solidFill>
              </a:rPr>
              <a:t>コード</a:t>
            </a:r>
            <a:r>
              <a:rPr lang="ja-JP" altLang="en-US" b="1" dirty="0">
                <a:solidFill>
                  <a:srgbClr val="FF0000"/>
                </a:solidFill>
              </a:rPr>
              <a:t>を見るより組織構造を見た方</a:t>
            </a:r>
            <a:r>
              <a:rPr lang="ja-JP" altLang="en-US" b="1" dirty="0" smtClean="0">
                <a:solidFill>
                  <a:srgbClr val="FF0000"/>
                </a:solidFill>
              </a:rPr>
              <a:t>がよくわかる</a:t>
            </a:r>
            <a:endParaRPr lang="ja-JP" altLang="en-US" b="1" dirty="0">
              <a:solidFill>
                <a:srgbClr val="FF0000"/>
              </a:solidFill>
            </a:endParaRPr>
          </a:p>
          <a:p>
            <a:endParaRPr kumimoji="1" lang="ja-JP" altLang="en-US" b="1" dirty="0">
              <a:solidFill>
                <a:srgbClr val="FF0000"/>
              </a:solidFill>
            </a:endParaRPr>
          </a:p>
        </p:txBody>
      </p:sp>
    </p:spTree>
    <p:extLst>
      <p:ext uri="{BB962C8B-B14F-4D97-AF65-F5344CB8AC3E}">
        <p14:creationId xmlns:p14="http://schemas.microsoft.com/office/powerpoint/2010/main" val="414994788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739</TotalTime>
  <Words>712</Words>
  <Application>Microsoft Office PowerPoint</Application>
  <PresentationFormat>画面に合わせる (4:3)</PresentationFormat>
  <Paragraphs>108</Paragraphs>
  <Slides>15</Slides>
  <Notes>0</Notes>
  <HiddenSlides>0</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Office ​​テーマ</vt:lpstr>
      <vt:lpstr>The Influence of Organizational Structure on Software Quality:  An Empirical Case Study</vt:lpstr>
      <vt:lpstr>PowerPoint プレゼンテーション</vt:lpstr>
      <vt:lpstr>Conwayの法則とは？</vt:lpstr>
      <vt:lpstr>目的とアプローチ</vt:lpstr>
      <vt:lpstr>品質をどう測るか？</vt:lpstr>
      <vt:lpstr>組織の複雑さをどう測るか？</vt:lpstr>
      <vt:lpstr>組織の複雑さをどう測るか？</vt:lpstr>
      <vt:lpstr>組織の複雑さをどう測るか？</vt:lpstr>
      <vt:lpstr>組織の複雑さをどう測るか？</vt:lpstr>
      <vt:lpstr>組織の複雑さをどう測るか？</vt:lpstr>
      <vt:lpstr>分析結果</vt:lpstr>
      <vt:lpstr>追加分析</vt:lpstr>
      <vt:lpstr>追加分析</vt:lpstr>
      <vt:lpstr>追加分析</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Yamatani</dc:creator>
  <cp:lastModifiedBy>Yamatani</cp:lastModifiedBy>
  <cp:revision>16</cp:revision>
  <dcterms:created xsi:type="dcterms:W3CDTF">2015-01-27T16:20:08Z</dcterms:created>
  <dcterms:modified xsi:type="dcterms:W3CDTF">2015-01-28T05:23:45Z</dcterms:modified>
</cp:coreProperties>
</file>