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6" r:id="rId23"/>
    <p:sldId id="278" r:id="rId2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44C24"/>
    <a:srgbClr val="F893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5" d="100"/>
          <a:sy n="115" d="100"/>
        </p:scale>
        <p:origin x="-1338"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3" name="正方形/長方形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正方形/長方形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正方形/長方形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正方形/長方形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正方形/長方形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角丸四角形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角丸四角形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正方形/長方形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正方形/長方形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正方形/長方形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タイトル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ja-JP" altLang="en-US" smtClean="0"/>
              <a:t>マスタ タイトルの書式設定</a:t>
            </a:r>
            <a:endParaRPr kumimoji="0" lang="en-US"/>
          </a:p>
        </p:txBody>
      </p:sp>
      <p:sp>
        <p:nvSpPr>
          <p:cNvPr id="9" name="サブタイトル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 サブタイトルの書式設定</a:t>
            </a:r>
            <a:endParaRPr kumimoji="0" lang="en-US"/>
          </a:p>
        </p:txBody>
      </p:sp>
      <p:sp>
        <p:nvSpPr>
          <p:cNvPr id="28" name="日付プレースホルダ 27"/>
          <p:cNvSpPr>
            <a:spLocks noGrp="1"/>
          </p:cNvSpPr>
          <p:nvPr>
            <p:ph type="dt" sz="half" idx="10"/>
          </p:nvPr>
        </p:nvSpPr>
        <p:spPr>
          <a:xfrm>
            <a:off x="6705600" y="4206240"/>
            <a:ext cx="960120" cy="457200"/>
          </a:xfrm>
        </p:spPr>
        <p:txBody>
          <a:bodyPr/>
          <a:lstStyle/>
          <a:p>
            <a:fld id="{F0DA6587-5ECD-4AC1-9217-CBC922A8EC73}" type="datetimeFigureOut">
              <a:rPr kumimoji="1" lang="ja-JP" altLang="en-US" smtClean="0"/>
              <a:pPr/>
              <a:t>2014/1/8</a:t>
            </a:fld>
            <a:endParaRPr kumimoji="1" lang="ja-JP" altLang="en-US"/>
          </a:p>
        </p:txBody>
      </p:sp>
      <p:sp>
        <p:nvSpPr>
          <p:cNvPr id="17" name="フッター プレースホルダ 16"/>
          <p:cNvSpPr>
            <a:spLocks noGrp="1"/>
          </p:cNvSpPr>
          <p:nvPr>
            <p:ph type="ftr" sz="quarter" idx="11"/>
          </p:nvPr>
        </p:nvSpPr>
        <p:spPr>
          <a:xfrm>
            <a:off x="5410200" y="4205288"/>
            <a:ext cx="1295400" cy="457200"/>
          </a:xfrm>
        </p:spPr>
        <p:txBody>
          <a:bodyPr/>
          <a:lstStyle/>
          <a:p>
            <a:endParaRPr kumimoji="1" lang="ja-JP" altLang="en-US"/>
          </a:p>
        </p:txBody>
      </p:sp>
      <p:sp>
        <p:nvSpPr>
          <p:cNvPr id="29" name="スライド番号プレースホルダ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70592946-A0A0-4C5E-94AA-E5AC749737C1}"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コンテンツ プレースホルダ 2"/>
          <p:cNvSpPr>
            <a:spLocks noGrp="1"/>
          </p:cNvSpPr>
          <p:nvPr>
            <p:ph idx="1"/>
          </p:nvPr>
        </p:nvSpPr>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F0DA6587-5ECD-4AC1-9217-CBC922A8EC73}" type="datetimeFigureOut">
              <a:rPr kumimoji="1" lang="ja-JP" altLang="en-US" smtClean="0"/>
              <a:pPr/>
              <a:t>2014/1/8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70592946-A0A0-4C5E-94AA-E5AC749737C1}"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p:txBody>
          <a:bodyPr/>
          <a:lstStyle/>
          <a:p>
            <a:fld id="{F0DA6587-5ECD-4AC1-9217-CBC922A8EC73}" type="datetimeFigureOut">
              <a:rPr kumimoji="1" lang="ja-JP" altLang="en-US" smtClean="0"/>
              <a:pPr/>
              <a:t>2014/1/8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70592946-A0A0-4C5E-94AA-E5AC749737C1}"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コンテンツ プレースホルダ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p>
            <a:fld id="{F0DA6587-5ECD-4AC1-9217-CBC922A8EC73}" type="datetimeFigureOut">
              <a:rPr kumimoji="1" lang="ja-JP" altLang="en-US" smtClean="0"/>
              <a:pPr/>
              <a:t>2014/1/8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70592946-A0A0-4C5E-94AA-E5AC749737C1}"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81000" y="1143000"/>
            <a:ext cx="8382000" cy="1069848"/>
          </a:xfrm>
        </p:spPr>
        <p:txBody>
          <a:bodyPr anchor="ctr"/>
          <a:lstStyle>
            <a:lvl1pPr>
              <a:defRPr sz="4000" b="0" i="0" cap="none" baseline="0"/>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5" name="コンテンツ プレースホルダ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26" name="日付プレースホルダ 25"/>
          <p:cNvSpPr>
            <a:spLocks noGrp="1"/>
          </p:cNvSpPr>
          <p:nvPr>
            <p:ph type="dt" sz="half" idx="10"/>
          </p:nvPr>
        </p:nvSpPr>
        <p:spPr/>
        <p:txBody>
          <a:bodyPr rtlCol="0"/>
          <a:lstStyle/>
          <a:p>
            <a:fld id="{F0DA6587-5ECD-4AC1-9217-CBC922A8EC73}" type="datetimeFigureOut">
              <a:rPr kumimoji="1" lang="ja-JP" altLang="en-US" smtClean="0"/>
              <a:pPr/>
              <a:t>2014/1/8</a:t>
            </a:fld>
            <a:endParaRPr kumimoji="1" lang="ja-JP" altLang="en-US"/>
          </a:p>
        </p:txBody>
      </p:sp>
      <p:sp>
        <p:nvSpPr>
          <p:cNvPr id="27" name="スライド番号プレースホルダ 26"/>
          <p:cNvSpPr>
            <a:spLocks noGrp="1"/>
          </p:cNvSpPr>
          <p:nvPr>
            <p:ph type="sldNum" sz="quarter" idx="11"/>
          </p:nvPr>
        </p:nvSpPr>
        <p:spPr/>
        <p:txBody>
          <a:bodyPr rtlCol="0"/>
          <a:lstStyle/>
          <a:p>
            <a:fld id="{70592946-A0A0-4C5E-94AA-E5AC749737C1}" type="slidenum">
              <a:rPr kumimoji="1" lang="ja-JP" altLang="en-US" smtClean="0"/>
              <a:pPr/>
              <a:t>‹#›</a:t>
            </a:fld>
            <a:endParaRPr kumimoji="1" lang="ja-JP" altLang="en-US"/>
          </a:p>
        </p:txBody>
      </p:sp>
      <p:sp>
        <p:nvSpPr>
          <p:cNvPr id="28" name="フッター プレースホルダ 27"/>
          <p:cNvSpPr>
            <a:spLocks noGrp="1"/>
          </p:cNvSpPr>
          <p:nvPr>
            <p:ph type="ftr" sz="quarter" idx="12"/>
          </p:nvPr>
        </p:nvSpPr>
        <p:spPr/>
        <p:txBody>
          <a:bodyPr rtlCol="0"/>
          <a:lstStyle/>
          <a:p>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a:xfrm>
            <a:off x="6583680" y="612648"/>
            <a:ext cx="957264" cy="457200"/>
          </a:xfrm>
        </p:spPr>
        <p:txBody>
          <a:bodyPr/>
          <a:lstStyle/>
          <a:p>
            <a:fld id="{F0DA6587-5ECD-4AC1-9217-CBC922A8EC73}" type="datetimeFigureOut">
              <a:rPr kumimoji="1" lang="ja-JP" altLang="en-US" smtClean="0"/>
              <a:pPr/>
              <a:t>2014/1/8</a:t>
            </a:fld>
            <a:endParaRPr kumimoji="1" lang="ja-JP" altLang="en-US"/>
          </a:p>
        </p:txBody>
      </p:sp>
      <p:sp>
        <p:nvSpPr>
          <p:cNvPr id="4" name="フッター プレースホルダ 3"/>
          <p:cNvSpPr>
            <a:spLocks noGrp="1"/>
          </p:cNvSpPr>
          <p:nvPr>
            <p:ph type="ftr" sz="quarter" idx="11"/>
          </p:nvPr>
        </p:nvSpPr>
        <p:spPr>
          <a:xfrm>
            <a:off x="5257800" y="612648"/>
            <a:ext cx="1325880" cy="457200"/>
          </a:xfrm>
        </p:spPr>
        <p:txBody>
          <a:bodyPr/>
          <a:lstStyle/>
          <a:p>
            <a:endParaRPr kumimoji="1" lang="ja-JP" altLang="en-US"/>
          </a:p>
        </p:txBody>
      </p:sp>
      <p:sp>
        <p:nvSpPr>
          <p:cNvPr id="5" name="スライド番号プレースホルダ 4"/>
          <p:cNvSpPr>
            <a:spLocks noGrp="1"/>
          </p:cNvSpPr>
          <p:nvPr>
            <p:ph type="sldNum" sz="quarter" idx="12"/>
          </p:nvPr>
        </p:nvSpPr>
        <p:spPr>
          <a:xfrm>
            <a:off x="8174736" y="2272"/>
            <a:ext cx="762000" cy="365760"/>
          </a:xfrm>
        </p:spPr>
        <p:txBody>
          <a:bodyPr/>
          <a:lstStyle/>
          <a:p>
            <a:fld id="{70592946-A0A0-4C5E-94AA-E5AC749737C1}"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F0DA6587-5ECD-4AC1-9217-CBC922A8EC73}" type="datetimeFigureOut">
              <a:rPr kumimoji="1" lang="ja-JP" altLang="en-US" smtClean="0"/>
              <a:pPr/>
              <a:t>2014/1/8</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70592946-A0A0-4C5E-94AA-E5AC749737C1}"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353496" y="1101970"/>
            <a:ext cx="3383280" cy="877824"/>
          </a:xfrm>
        </p:spPr>
        <p:txBody>
          <a:bodyPr anchor="b"/>
          <a:lstStyle>
            <a:lvl1pPr algn="l">
              <a:buNone/>
              <a:defRPr sz="1800" b="1"/>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 テキストの書式設定</a:t>
            </a:r>
          </a:p>
        </p:txBody>
      </p:sp>
      <p:sp>
        <p:nvSpPr>
          <p:cNvPr id="4" name="コンテンツ プレースホルダ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p>
            <a:fld id="{F0DA6587-5ECD-4AC1-9217-CBC922A8EC73}" type="datetimeFigureOut">
              <a:rPr kumimoji="1" lang="ja-JP" altLang="en-US" smtClean="0"/>
              <a:pPr/>
              <a:t>2014/1/8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70592946-A0A0-4C5E-94AA-E5AC749737C1}"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ja-JP" altLang="en-US" smtClean="0"/>
              <a:t>マスタ タイトルの書式設定</a:t>
            </a:r>
            <a:endParaRPr kumimoji="0" lang="en-US"/>
          </a:p>
        </p:txBody>
      </p:sp>
      <p:sp>
        <p:nvSpPr>
          <p:cNvPr id="3" name="図プレースホルダ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ja-JP" altLang="en-US" smtClean="0"/>
              <a:t>アイコンをクリックして図を追加</a:t>
            </a:r>
            <a:endParaRPr kumimoji="0" lang="en-US" dirty="0"/>
          </a:p>
        </p:txBody>
      </p:sp>
      <p:sp>
        <p:nvSpPr>
          <p:cNvPr id="4" name="テキスト プレースホルダ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F0DA6587-5ECD-4AC1-9217-CBC922A8EC73}" type="datetimeFigureOut">
              <a:rPr kumimoji="1" lang="ja-JP" altLang="en-US" smtClean="0"/>
              <a:pPr/>
              <a:t>2014/1/8</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70592946-A0A0-4C5E-94AA-E5AC749737C1}"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F0DA6587-5ECD-4AC1-9217-CBC922A8EC73}" type="datetimeFigureOut">
              <a:rPr kumimoji="1" lang="ja-JP" altLang="en-US" smtClean="0"/>
              <a:pPr/>
              <a:t>2014/1/8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70592946-A0A0-4C5E-94AA-E5AC749737C1}"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143000"/>
            <a:ext cx="1905000" cy="5486400"/>
          </a:xfrm>
        </p:spPr>
        <p:txBody>
          <a:bodyPr vert="eaVer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457200" y="1143000"/>
            <a:ext cx="6248400" cy="5486400"/>
          </a:xfrm>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F0DA6587-5ECD-4AC1-9217-CBC922A8EC73}" type="datetimeFigureOut">
              <a:rPr kumimoji="1" lang="ja-JP" altLang="en-US" smtClean="0"/>
              <a:pPr/>
              <a:t>2014/1/8</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70592946-A0A0-4C5E-94AA-E5AC749737C1}"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正方形/長方形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正方形/長方形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正方形/長方形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正方形/長方形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角丸四角形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角丸四角形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正方形/長方形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正方形/長方形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正方形/長方形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正方形/長方形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正方形/長方形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正方形/長方形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タイトル プレースホルダ 21"/>
          <p:cNvSpPr>
            <a:spLocks noGrp="1"/>
          </p:cNvSpPr>
          <p:nvPr>
            <p:ph type="title"/>
          </p:nvPr>
        </p:nvSpPr>
        <p:spPr>
          <a:xfrm>
            <a:off x="457200" y="1143000"/>
            <a:ext cx="8229600" cy="1066800"/>
          </a:xfrm>
          <a:prstGeom prst="rect">
            <a:avLst/>
          </a:prstGeom>
        </p:spPr>
        <p:txBody>
          <a:bodyPr vert="horz" anchor="ctr">
            <a:normAutofit/>
          </a:bodyPr>
          <a:lstStyle/>
          <a:p>
            <a:r>
              <a:rPr kumimoji="0" lang="ja-JP" altLang="en-US" smtClean="0"/>
              <a:t>マスタ タイトルの書式設定</a:t>
            </a:r>
            <a:endParaRPr kumimoji="0" lang="en-US"/>
          </a:p>
        </p:txBody>
      </p:sp>
      <p:sp>
        <p:nvSpPr>
          <p:cNvPr id="13" name="テキスト プレースホルダ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F0DA6587-5ECD-4AC1-9217-CBC922A8EC73}" type="datetimeFigureOut">
              <a:rPr kumimoji="1" lang="ja-JP" altLang="en-US" smtClean="0"/>
              <a:pPr/>
              <a:t>2014/1/8</a:t>
            </a:fld>
            <a:endParaRPr kumimoji="1" lang="ja-JP" altLang="en-US"/>
          </a:p>
        </p:txBody>
      </p:sp>
      <p:sp>
        <p:nvSpPr>
          <p:cNvPr id="3" name="フッター プレースホルダ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kumimoji="1" lang="ja-JP" altLang="en-US"/>
          </a:p>
        </p:txBody>
      </p:sp>
      <p:sp>
        <p:nvSpPr>
          <p:cNvPr id="23" name="スライド番号プレースホルダ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70592946-A0A0-4C5E-94AA-E5AC749737C1}"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1"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1"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1"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1"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1"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1"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1"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1"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1" sz="1400" kern="1200" baseline="0">
          <a:solidFill>
            <a:schemeClr val="accent3"/>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コードクローン検出法</a:t>
            </a:r>
            <a:endParaRPr kumimoji="1" lang="ja-JP" altLang="en-US" dirty="0"/>
          </a:p>
        </p:txBody>
      </p:sp>
      <p:sp>
        <p:nvSpPr>
          <p:cNvPr id="3" name="サブタイトル 2"/>
          <p:cNvSpPr>
            <a:spLocks noGrp="1"/>
          </p:cNvSpPr>
          <p:nvPr>
            <p:ph type="subTitle" idx="1"/>
          </p:nvPr>
        </p:nvSpPr>
        <p:spPr/>
        <p:txBody>
          <a:bodyPr/>
          <a:lstStyle/>
          <a:p>
            <a:r>
              <a:rPr kumimoji="1" lang="en-US" altLang="ja-JP" dirty="0" smtClean="0"/>
              <a:t>S161053	</a:t>
            </a:r>
            <a:r>
              <a:rPr kumimoji="1" lang="ja-JP" altLang="en-US" dirty="0" smtClean="0"/>
              <a:t>前田欣耶</a:t>
            </a:r>
            <a:endParaRPr kumimoji="1" lang="ja-JP"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pPr>
              <a:buNone/>
            </a:pPr>
            <a:r>
              <a:rPr kumimoji="1" lang="ja-JP" altLang="en-US" dirty="0" smtClean="0"/>
              <a:t>１、コードクローンの簡単な説明</a:t>
            </a:r>
            <a:endParaRPr kumimoji="1" lang="en-US" altLang="ja-JP" dirty="0" smtClean="0"/>
          </a:p>
          <a:p>
            <a:pPr>
              <a:buNone/>
            </a:pPr>
            <a:r>
              <a:rPr lang="ja-JP" altLang="en-US" dirty="0" smtClean="0"/>
              <a:t>２、コードクローンの定義</a:t>
            </a:r>
            <a:endParaRPr lang="en-US" altLang="ja-JP" dirty="0" smtClean="0"/>
          </a:p>
          <a:p>
            <a:pPr>
              <a:buNone/>
            </a:pPr>
            <a:r>
              <a:rPr kumimoji="1" lang="ja-JP" altLang="en-US" dirty="0"/>
              <a:t>３</a:t>
            </a:r>
            <a:r>
              <a:rPr kumimoji="1" lang="ja-JP" altLang="en-US" dirty="0" smtClean="0"/>
              <a:t>、検出のための粒度</a:t>
            </a:r>
            <a:endParaRPr kumimoji="1" lang="en-US" altLang="ja-JP" dirty="0" smtClean="0"/>
          </a:p>
          <a:p>
            <a:pPr>
              <a:buNone/>
            </a:pPr>
            <a:r>
              <a:rPr lang="ja-JP" altLang="en-US" dirty="0"/>
              <a:t>４</a:t>
            </a:r>
            <a:r>
              <a:rPr lang="ja-JP" altLang="en-US" dirty="0" smtClean="0"/>
              <a:t>、クローン発見マッチングアルゴリズム</a:t>
            </a:r>
            <a:endParaRPr lang="en-US" altLang="ja-JP" dirty="0" smtClean="0"/>
          </a:p>
          <a:p>
            <a:pPr>
              <a:buNone/>
            </a:pPr>
            <a:r>
              <a:rPr kumimoji="1" lang="ja-JP" altLang="en-US" dirty="0"/>
              <a:t>５</a:t>
            </a:r>
            <a:r>
              <a:rPr kumimoji="1" lang="ja-JP" altLang="en-US" dirty="0" smtClean="0"/>
              <a:t>、手法の実装と実例</a:t>
            </a:r>
            <a:endParaRPr kumimoji="1" lang="en-US" altLang="ja-JP" dirty="0" smtClean="0"/>
          </a:p>
          <a:p>
            <a:pPr>
              <a:buNone/>
            </a:pPr>
            <a:r>
              <a:rPr lang="ja-JP" altLang="en-US" dirty="0" smtClean="0"/>
              <a:t>６、リファクタリング</a:t>
            </a:r>
            <a:endParaRPr lang="en-US" altLang="ja-JP" dirty="0" smtClean="0"/>
          </a:p>
          <a:p>
            <a:pPr>
              <a:buNone/>
            </a:pPr>
            <a:r>
              <a:rPr kumimoji="1" lang="ja-JP" altLang="en-US" dirty="0" smtClean="0"/>
              <a:t>７、コードクローンの評価用メトリクス</a:t>
            </a:r>
            <a:endParaRPr kumimoji="1" lang="en-US" altLang="ja-JP" dirty="0" smtClean="0"/>
          </a:p>
          <a:p>
            <a:pPr>
              <a:buNone/>
            </a:pPr>
            <a:r>
              <a:rPr lang="ja-JP" altLang="en-US" dirty="0" smtClean="0"/>
              <a:t>８、コードクローンの</a:t>
            </a:r>
            <a:r>
              <a:rPr kumimoji="1" lang="ja-JP" altLang="en-US" dirty="0" smtClean="0"/>
              <a:t>出現頻度</a:t>
            </a:r>
            <a:endParaRPr kumimoji="1" lang="en-US" altLang="ja-JP" dirty="0" smtClean="0"/>
          </a:p>
          <a:p>
            <a:pPr>
              <a:buNone/>
            </a:pPr>
            <a:r>
              <a:rPr lang="ja-JP" altLang="en-US" dirty="0" smtClean="0"/>
              <a:t>９、まとめ</a:t>
            </a:r>
            <a:endParaRPr kumimoji="1"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１、コードクローンの簡単な説明</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コードクローンとはプログラムテキスト中の</a:t>
            </a:r>
            <a:r>
              <a:rPr kumimoji="1" lang="ja-JP" altLang="en-US" dirty="0" smtClean="0">
                <a:solidFill>
                  <a:srgbClr val="A44C24"/>
                </a:solidFill>
              </a:rPr>
              <a:t>同一</a:t>
            </a:r>
            <a:r>
              <a:rPr kumimoji="1" lang="ja-JP" altLang="en-US" dirty="0" smtClean="0"/>
              <a:t>、あるいは</a:t>
            </a:r>
            <a:r>
              <a:rPr kumimoji="1" lang="ja-JP" altLang="en-US" dirty="0" smtClean="0">
                <a:solidFill>
                  <a:srgbClr val="A44C24"/>
                </a:solidFill>
              </a:rPr>
              <a:t>類似した</a:t>
            </a:r>
            <a:r>
              <a:rPr kumimoji="1" lang="ja-JP" altLang="en-US" dirty="0" smtClean="0"/>
              <a:t>コードの断片</a:t>
            </a:r>
            <a:endParaRPr kumimoji="1" lang="en-US" altLang="ja-JP" dirty="0" smtClean="0"/>
          </a:p>
          <a:p>
            <a:endParaRPr lang="en-US" altLang="ja-JP" dirty="0" smtClean="0"/>
          </a:p>
          <a:p>
            <a:endParaRPr kumimoji="1" lang="ja-JP" altLang="en-US" dirty="0"/>
          </a:p>
        </p:txBody>
      </p:sp>
      <p:pic>
        <p:nvPicPr>
          <p:cNvPr id="4" name="図 3" descr="スクリーンショット 2013-12-17 22.27.56.png"/>
          <p:cNvPicPr>
            <a:picLocks noChangeAspect="1"/>
          </p:cNvPicPr>
          <p:nvPr/>
        </p:nvPicPr>
        <p:blipFill>
          <a:blip r:embed="rId2" cstate="print"/>
          <a:stretch>
            <a:fillRect/>
          </a:stretch>
        </p:blipFill>
        <p:spPr>
          <a:xfrm>
            <a:off x="611560" y="3145588"/>
            <a:ext cx="8352928" cy="3712412"/>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57200" y="764704"/>
            <a:ext cx="8229600" cy="5809832"/>
          </a:xfrm>
        </p:spPr>
        <p:txBody>
          <a:bodyPr/>
          <a:lstStyle/>
          <a:p>
            <a:r>
              <a:rPr kumimoji="1" lang="ja-JP" altLang="en-US" dirty="0" smtClean="0"/>
              <a:t>コードクローンがプログラム中に存在していると修正、変更が難しくなる。</a:t>
            </a:r>
            <a:r>
              <a:rPr kumimoji="1" lang="en-US" altLang="ja-JP" dirty="0" smtClean="0"/>
              <a:t>(</a:t>
            </a:r>
            <a:r>
              <a:rPr kumimoji="1" lang="ja-JP" altLang="en-US" dirty="0" smtClean="0"/>
              <a:t>めんどい。</a:t>
            </a:r>
            <a:r>
              <a:rPr kumimoji="1" lang="en-US" altLang="ja-JP" dirty="0" smtClean="0"/>
              <a:t>)</a:t>
            </a:r>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pPr>
              <a:buNone/>
            </a:pPr>
            <a:endParaRPr lang="en-US" altLang="ja-JP" dirty="0" smtClean="0"/>
          </a:p>
          <a:p>
            <a:pPr>
              <a:buNone/>
            </a:pPr>
            <a:endParaRPr lang="en-US" altLang="ja-JP" dirty="0" smtClean="0"/>
          </a:p>
          <a:p>
            <a:pPr>
              <a:buNone/>
            </a:pPr>
            <a:endParaRPr lang="en-US" altLang="ja-JP" dirty="0" smtClean="0"/>
          </a:p>
          <a:p>
            <a:endParaRPr kumimoji="1" lang="en-US" altLang="ja-JP" dirty="0" smtClean="0"/>
          </a:p>
          <a:p>
            <a:endParaRPr kumimoji="1" lang="ja-JP" altLang="en-US" dirty="0"/>
          </a:p>
        </p:txBody>
      </p:sp>
      <p:cxnSp>
        <p:nvCxnSpPr>
          <p:cNvPr id="5" name="直線矢印コネクタ 4"/>
          <p:cNvCxnSpPr/>
          <p:nvPr/>
        </p:nvCxnSpPr>
        <p:spPr>
          <a:xfrm>
            <a:off x="4499992" y="1844824"/>
            <a:ext cx="0" cy="14401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テキスト ボックス 5"/>
          <p:cNvSpPr txBox="1"/>
          <p:nvPr/>
        </p:nvSpPr>
        <p:spPr>
          <a:xfrm>
            <a:off x="4716016" y="2204864"/>
            <a:ext cx="1512168" cy="461665"/>
          </a:xfrm>
          <a:prstGeom prst="rect">
            <a:avLst/>
          </a:prstGeom>
          <a:noFill/>
        </p:spPr>
        <p:txBody>
          <a:bodyPr wrap="square" rtlCol="0">
            <a:spAutoFit/>
          </a:bodyPr>
          <a:lstStyle/>
          <a:p>
            <a:r>
              <a:rPr kumimoji="1" lang="ja-JP" altLang="en-US" sz="2400" dirty="0" smtClean="0"/>
              <a:t>対処法</a:t>
            </a:r>
            <a:endParaRPr kumimoji="1" lang="ja-JP" altLang="en-US" sz="2400" dirty="0"/>
          </a:p>
        </p:txBody>
      </p:sp>
      <p:sp>
        <p:nvSpPr>
          <p:cNvPr id="7" name="テキスト ボックス 6"/>
          <p:cNvSpPr txBox="1"/>
          <p:nvPr/>
        </p:nvSpPr>
        <p:spPr>
          <a:xfrm>
            <a:off x="899592" y="3429000"/>
            <a:ext cx="7776864" cy="2246769"/>
          </a:xfrm>
          <a:prstGeom prst="rect">
            <a:avLst/>
          </a:prstGeom>
          <a:noFill/>
        </p:spPr>
        <p:txBody>
          <a:bodyPr wrap="square" rtlCol="0">
            <a:spAutoFit/>
          </a:bodyPr>
          <a:lstStyle/>
          <a:p>
            <a:r>
              <a:rPr kumimoji="1" lang="ja-JP" altLang="en-US" sz="2000" dirty="0" smtClean="0"/>
              <a:t>・コードクローンの文書化：コードクローンに関する情報</a:t>
            </a:r>
            <a:r>
              <a:rPr kumimoji="1" lang="en-US" altLang="ja-JP" sz="2000" dirty="0" smtClean="0"/>
              <a:t>(</a:t>
            </a:r>
            <a:r>
              <a:rPr kumimoji="1" lang="ja-JP" altLang="en-US" sz="2000" dirty="0" smtClean="0"/>
              <a:t>どこに、どんな</a:t>
            </a:r>
            <a:r>
              <a:rPr kumimoji="1" lang="en-US" altLang="ja-JP" sz="2000" dirty="0" smtClean="0"/>
              <a:t>)</a:t>
            </a:r>
            <a:r>
              <a:rPr kumimoji="1" lang="ja-JP" altLang="en-US" sz="2000" dirty="0" smtClean="0"/>
              <a:t>が存在するかが文書化されている。</a:t>
            </a:r>
            <a:endParaRPr kumimoji="1" lang="en-US" altLang="ja-JP" sz="2000" dirty="0" smtClean="0"/>
          </a:p>
          <a:p>
            <a:r>
              <a:rPr lang="ja-JP" altLang="en-US" sz="2000" dirty="0" smtClean="0"/>
              <a:t>だが、全て修正、変更することには変わりないので実用的でない。</a:t>
            </a:r>
            <a:r>
              <a:rPr lang="en-US" altLang="ja-JP" sz="2000" dirty="0" smtClean="0"/>
              <a:t>(</a:t>
            </a:r>
            <a:r>
              <a:rPr lang="ja-JP" altLang="en-US" sz="2000" dirty="0" smtClean="0"/>
              <a:t>めんどい。</a:t>
            </a:r>
            <a:r>
              <a:rPr lang="en-US" altLang="ja-JP" sz="2000" dirty="0" smtClean="0"/>
              <a:t>)</a:t>
            </a:r>
          </a:p>
          <a:p>
            <a:endParaRPr lang="en-US" altLang="ja-JP" sz="2000" dirty="0"/>
          </a:p>
          <a:p>
            <a:r>
              <a:rPr kumimoji="1" lang="ja-JP" altLang="en-US" sz="2000" dirty="0" smtClean="0"/>
              <a:t>・</a:t>
            </a:r>
            <a:r>
              <a:rPr kumimoji="1" lang="ja-JP" altLang="en-US" sz="2000" dirty="0" smtClean="0">
                <a:solidFill>
                  <a:srgbClr val="A44C24"/>
                </a:solidFill>
              </a:rPr>
              <a:t>コードクローンの自動検出</a:t>
            </a:r>
            <a:r>
              <a:rPr kumimoji="1" lang="ja-JP" altLang="en-US" sz="2000" dirty="0" smtClean="0"/>
              <a:t>：コードクローンを自動で検出する。様々な手法で検出システムが提案されている。</a:t>
            </a:r>
            <a:endParaRPr kumimoji="1" lang="ja-JP" altLang="en-US" sz="2000" dirty="0">
              <a:solidFill>
                <a:srgbClr val="A44C24"/>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57200" y="764704"/>
            <a:ext cx="8229600" cy="5809832"/>
          </a:xfrm>
        </p:spPr>
        <p:txBody>
          <a:bodyPr/>
          <a:lstStyle/>
          <a:p>
            <a:r>
              <a:rPr kumimoji="1" lang="ja-JP" altLang="en-US" dirty="0" smtClean="0"/>
              <a:t>コードクローンを検出するためのツールには以下の特性が求められている</a:t>
            </a:r>
            <a:endParaRPr kumimoji="1" lang="en-US" altLang="ja-JP" dirty="0" smtClean="0"/>
          </a:p>
          <a:p>
            <a:pPr>
              <a:buNone/>
            </a:pPr>
            <a:endParaRPr kumimoji="1" lang="ja-JP" altLang="en-US" dirty="0"/>
          </a:p>
        </p:txBody>
      </p:sp>
      <p:sp>
        <p:nvSpPr>
          <p:cNvPr id="4" name="テキスト ボックス 3"/>
          <p:cNvSpPr txBox="1"/>
          <p:nvPr/>
        </p:nvSpPr>
        <p:spPr>
          <a:xfrm>
            <a:off x="899592" y="1916832"/>
            <a:ext cx="7776864" cy="3785652"/>
          </a:xfrm>
          <a:prstGeom prst="rect">
            <a:avLst/>
          </a:prstGeom>
          <a:noFill/>
        </p:spPr>
        <p:txBody>
          <a:bodyPr wrap="square" rtlCol="0">
            <a:spAutoFit/>
          </a:bodyPr>
          <a:lstStyle/>
          <a:p>
            <a:r>
              <a:rPr kumimoji="1" lang="ja-JP" altLang="en-US" sz="2000" dirty="0" smtClean="0"/>
              <a:t>・大規模プログラム</a:t>
            </a:r>
            <a:r>
              <a:rPr lang="ja-JP" altLang="en-US" sz="2000" dirty="0"/>
              <a:t>へ</a:t>
            </a:r>
            <a:r>
              <a:rPr lang="ja-JP" altLang="en-US" sz="2000" dirty="0" smtClean="0"/>
              <a:t>の適用可能性</a:t>
            </a:r>
            <a:r>
              <a:rPr lang="ja-JP" altLang="en-US" sz="2000" dirty="0"/>
              <a:t>：</a:t>
            </a:r>
            <a:r>
              <a:rPr lang="ja-JP" altLang="en-US" sz="2000" dirty="0" smtClean="0">
                <a:solidFill>
                  <a:srgbClr val="A44C24"/>
                </a:solidFill>
              </a:rPr>
              <a:t>現実的な時間</a:t>
            </a:r>
            <a:r>
              <a:rPr lang="ja-JP" altLang="en-US" sz="2000" dirty="0" smtClean="0"/>
              <a:t>と</a:t>
            </a:r>
            <a:r>
              <a:rPr lang="ja-JP" altLang="en-US" sz="2000" dirty="0" smtClean="0">
                <a:solidFill>
                  <a:srgbClr val="A44C24"/>
                </a:solidFill>
              </a:rPr>
              <a:t>メモリ</a:t>
            </a:r>
            <a:r>
              <a:rPr lang="ja-JP" altLang="en-US" sz="2000" dirty="0" smtClean="0"/>
              <a:t>で検出できるか。</a:t>
            </a:r>
            <a:endParaRPr lang="en-US" altLang="ja-JP" sz="2000" dirty="0" smtClean="0"/>
          </a:p>
          <a:p>
            <a:endParaRPr lang="en-US" altLang="ja-JP" sz="2000" dirty="0"/>
          </a:p>
          <a:p>
            <a:r>
              <a:rPr lang="ja-JP" altLang="en-US" sz="2000" dirty="0" smtClean="0"/>
              <a:t>・コードクローンの識別：数多くのコードクローンが検出されるので</a:t>
            </a:r>
            <a:r>
              <a:rPr lang="ja-JP" altLang="en-US" sz="2000" dirty="0" smtClean="0">
                <a:solidFill>
                  <a:srgbClr val="A44C24"/>
                </a:solidFill>
              </a:rPr>
              <a:t>何らかの特徴づけ</a:t>
            </a:r>
            <a:r>
              <a:rPr lang="ja-JP" altLang="en-US" sz="2000" dirty="0" smtClean="0"/>
              <a:t>をして、</a:t>
            </a:r>
            <a:r>
              <a:rPr lang="ja-JP" altLang="en-US" sz="2000" dirty="0" smtClean="0">
                <a:solidFill>
                  <a:srgbClr val="A44C24"/>
                </a:solidFill>
              </a:rPr>
              <a:t>フィルタリング</a:t>
            </a:r>
            <a:r>
              <a:rPr lang="ja-JP" altLang="en-US" sz="2000" dirty="0" smtClean="0"/>
              <a:t>する。</a:t>
            </a:r>
            <a:endParaRPr lang="en-US" altLang="ja-JP" sz="2000" dirty="0" smtClean="0"/>
          </a:p>
          <a:p>
            <a:endParaRPr lang="en-US" altLang="ja-JP" sz="2000" dirty="0"/>
          </a:p>
          <a:p>
            <a:r>
              <a:rPr lang="ja-JP" altLang="en-US" sz="2000" dirty="0" smtClean="0"/>
              <a:t>・コードクローンの有意性：現実的に</a:t>
            </a:r>
            <a:r>
              <a:rPr lang="ja-JP" altLang="en-US" sz="2000" dirty="0" smtClean="0">
                <a:solidFill>
                  <a:srgbClr val="A44C24"/>
                </a:solidFill>
              </a:rPr>
              <a:t>意味を持たないコードクローンを取り除く</a:t>
            </a:r>
            <a:r>
              <a:rPr lang="ja-JP" altLang="en-US" sz="2000" dirty="0" smtClean="0"/>
              <a:t>。</a:t>
            </a:r>
            <a:r>
              <a:rPr lang="en-US" altLang="ja-JP" sz="2000" dirty="0" smtClean="0"/>
              <a:t> (</a:t>
            </a:r>
            <a:r>
              <a:rPr lang="ja-JP" altLang="en-US" sz="2000" dirty="0" smtClean="0"/>
              <a:t>例えば、２，３行程度のコードをコードクローンとみなさない</a:t>
            </a:r>
            <a:r>
              <a:rPr lang="en-US" altLang="ja-JP" sz="2000" dirty="0" smtClean="0"/>
              <a:t>)</a:t>
            </a:r>
          </a:p>
          <a:p>
            <a:endParaRPr lang="en-US" altLang="ja-JP" sz="2000" dirty="0"/>
          </a:p>
          <a:p>
            <a:r>
              <a:rPr lang="ja-JP" altLang="en-US" sz="2000" dirty="0" smtClean="0"/>
              <a:t>・拡張性：コードクローンの検出対象の</a:t>
            </a:r>
            <a:r>
              <a:rPr lang="ja-JP" altLang="en-US" sz="2000" dirty="0" smtClean="0">
                <a:solidFill>
                  <a:srgbClr val="A44C24"/>
                </a:solidFill>
              </a:rPr>
              <a:t>プログラミング言語に深く依存しない</a:t>
            </a:r>
            <a:endParaRPr lang="en-US" altLang="ja-JP" sz="2000" dirty="0" smtClean="0">
              <a:solidFill>
                <a:srgbClr val="A44C24"/>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２、コードクローンの定義</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ある系列</a:t>
            </a:r>
            <a:r>
              <a:rPr kumimoji="1" lang="en-US" altLang="ja-JP" dirty="0" smtClean="0"/>
              <a:t>(</a:t>
            </a:r>
            <a:r>
              <a:rPr kumimoji="1" lang="ja-JP" altLang="en-US" dirty="0" smtClean="0"/>
              <a:t>コード</a:t>
            </a:r>
            <a:r>
              <a:rPr kumimoji="1" lang="en-US" altLang="ja-JP" dirty="0" smtClean="0"/>
              <a:t>)</a:t>
            </a:r>
            <a:r>
              <a:rPr kumimoji="1" lang="ja-JP" altLang="en-US" dirty="0" smtClean="0"/>
              <a:t>中に存在する、二つの部分系列</a:t>
            </a:r>
            <a:r>
              <a:rPr kumimoji="1" lang="en-US" altLang="ja-JP" dirty="0" smtClean="0"/>
              <a:t>α</a:t>
            </a:r>
            <a:r>
              <a:rPr kumimoji="1" lang="ja-JP" altLang="en-US" dirty="0" err="1" smtClean="0"/>
              <a:t>、</a:t>
            </a:r>
            <a:r>
              <a:rPr kumimoji="1" lang="en-US" altLang="ja-JP" dirty="0" smtClean="0"/>
              <a:t>β</a:t>
            </a:r>
            <a:r>
              <a:rPr kumimoji="1" lang="ja-JP" altLang="en-US" dirty="0" smtClean="0"/>
              <a:t>が等価だとする</a:t>
            </a:r>
            <a:endParaRPr kumimoji="1" lang="en-US" altLang="ja-JP" dirty="0" smtClean="0"/>
          </a:p>
          <a:p>
            <a:endParaRPr lang="en-US" altLang="ja-JP" dirty="0" smtClean="0"/>
          </a:p>
          <a:p>
            <a:endParaRPr kumimoji="1" lang="ja-JP" altLang="en-US" dirty="0"/>
          </a:p>
        </p:txBody>
      </p:sp>
      <p:sp>
        <p:nvSpPr>
          <p:cNvPr id="4" name="テキスト ボックス 3"/>
          <p:cNvSpPr txBox="1"/>
          <p:nvPr/>
        </p:nvSpPr>
        <p:spPr>
          <a:xfrm>
            <a:off x="755576" y="3717032"/>
            <a:ext cx="7776864" cy="2677656"/>
          </a:xfrm>
          <a:prstGeom prst="rect">
            <a:avLst/>
          </a:prstGeom>
          <a:noFill/>
        </p:spPr>
        <p:txBody>
          <a:bodyPr wrap="square" rtlCol="0">
            <a:spAutoFit/>
          </a:bodyPr>
          <a:lstStyle/>
          <a:p>
            <a:r>
              <a:rPr kumimoji="1" lang="ja-JP" altLang="en-US" sz="2400" dirty="0" smtClean="0"/>
              <a:t>・</a:t>
            </a:r>
            <a:r>
              <a:rPr lang="en-US" altLang="ja-JP" sz="2400" dirty="0"/>
              <a:t>C(</a:t>
            </a:r>
            <a:r>
              <a:rPr lang="en-US" altLang="ja-JP" sz="2400" dirty="0" err="1" smtClean="0"/>
              <a:t>α,β</a:t>
            </a:r>
            <a:r>
              <a:rPr lang="en-US" altLang="ja-JP" sz="2400" dirty="0" smtClean="0"/>
              <a:t>)</a:t>
            </a:r>
            <a:r>
              <a:rPr lang="ja-JP" altLang="en-US" sz="2400" dirty="0" smtClean="0"/>
              <a:t>と書き、</a:t>
            </a:r>
            <a:r>
              <a:rPr lang="en-US" altLang="ja-JP" sz="2400" dirty="0" smtClean="0"/>
              <a:t>α</a:t>
            </a:r>
            <a:r>
              <a:rPr lang="ja-JP" altLang="en-US" sz="2400" dirty="0" smtClean="0"/>
              <a:t>は</a:t>
            </a:r>
            <a:r>
              <a:rPr lang="en-US" altLang="ja-JP" sz="2400" dirty="0" smtClean="0"/>
              <a:t>β</a:t>
            </a:r>
            <a:r>
              <a:rPr lang="ja-JP" altLang="en-US" sz="2400" dirty="0" smtClean="0"/>
              <a:t>のクローンであるという。</a:t>
            </a:r>
            <a:endParaRPr lang="en-US" altLang="ja-JP" sz="2400" dirty="0" smtClean="0"/>
          </a:p>
          <a:p>
            <a:endParaRPr lang="en-US" altLang="ja-JP" sz="2400" dirty="0" smtClean="0"/>
          </a:p>
          <a:p>
            <a:r>
              <a:rPr kumimoji="1" lang="ja-JP" altLang="en-US" sz="2400" dirty="0" smtClean="0"/>
              <a:t>・</a:t>
            </a:r>
            <a:r>
              <a:rPr kumimoji="1" lang="en-US" altLang="ja-JP" sz="2400" dirty="0" smtClean="0"/>
              <a:t>α</a:t>
            </a:r>
            <a:r>
              <a:rPr lang="ja-JP" altLang="en-US" sz="2400" dirty="0" err="1" smtClean="0"/>
              <a:t>、</a:t>
            </a:r>
            <a:r>
              <a:rPr lang="en-US" altLang="ja-JP" sz="2400" dirty="0" smtClean="0"/>
              <a:t>β</a:t>
            </a:r>
            <a:r>
              <a:rPr lang="ja-JP" altLang="en-US" sz="2400" dirty="0" smtClean="0"/>
              <a:t>の組をクローンペアという。</a:t>
            </a:r>
            <a:endParaRPr lang="en-US" altLang="ja-JP" sz="2400" dirty="0" smtClean="0"/>
          </a:p>
          <a:p>
            <a:endParaRPr lang="en-US" altLang="ja-JP" sz="2400" dirty="0" smtClean="0"/>
          </a:p>
          <a:p>
            <a:r>
              <a:rPr kumimoji="1" lang="ja-JP" altLang="en-US" sz="2400" dirty="0" smtClean="0"/>
              <a:t>・</a:t>
            </a:r>
            <a:r>
              <a:rPr lang="en-US" altLang="ja-JP" sz="2400" dirty="0" smtClean="0"/>
              <a:t> C(</a:t>
            </a:r>
            <a:r>
              <a:rPr lang="en-US" altLang="ja-JP" sz="2400" dirty="0" err="1" smtClean="0"/>
              <a:t>α,β</a:t>
            </a:r>
            <a:r>
              <a:rPr lang="en-US" altLang="ja-JP" sz="2400" dirty="0" smtClean="0"/>
              <a:t>)</a:t>
            </a:r>
            <a:r>
              <a:rPr lang="ja-JP" altLang="en-US" sz="2400" dirty="0" smtClean="0"/>
              <a:t>は、反射、推移、対象率を満たす。</a:t>
            </a:r>
            <a:endParaRPr lang="en-US" altLang="ja-JP" sz="2400" dirty="0" smtClean="0"/>
          </a:p>
          <a:p>
            <a:endParaRPr lang="en-US" altLang="ja-JP" sz="2400" dirty="0" smtClean="0"/>
          </a:p>
          <a:p>
            <a:r>
              <a:rPr kumimoji="1" lang="ja-JP" altLang="en-US" sz="2400" dirty="0" smtClean="0"/>
              <a:t>・</a:t>
            </a:r>
            <a:r>
              <a:rPr kumimoji="1" lang="en-US" altLang="ja-JP" sz="2400" dirty="0" smtClean="0"/>
              <a:t>α</a:t>
            </a:r>
            <a:r>
              <a:rPr kumimoji="1" lang="ja-JP" altLang="en-US" sz="2400" dirty="0" smtClean="0"/>
              <a:t>を含む同値類を</a:t>
            </a:r>
            <a:r>
              <a:rPr kumimoji="1" lang="en-US" altLang="ja-JP" sz="2400" dirty="0" smtClean="0"/>
              <a:t>α</a:t>
            </a:r>
            <a:r>
              <a:rPr kumimoji="1" lang="ja-JP" altLang="en-US" sz="2400" dirty="0" smtClean="0"/>
              <a:t>のクローンクラスという。</a:t>
            </a:r>
            <a:endParaRPr kumimoji="1" lang="en-US" altLang="ja-JP" sz="24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57200" y="764704"/>
            <a:ext cx="8229600" cy="5809832"/>
          </a:xfrm>
        </p:spPr>
        <p:txBody>
          <a:bodyPr/>
          <a:lstStyle/>
          <a:p>
            <a:r>
              <a:rPr lang="ja-JP" altLang="en-US" dirty="0" smtClean="0"/>
              <a:t>ある系列</a:t>
            </a:r>
            <a:r>
              <a:rPr lang="en-US" altLang="ja-JP" dirty="0" smtClean="0"/>
              <a:t>(</a:t>
            </a:r>
            <a:r>
              <a:rPr lang="ja-JP" altLang="en-US" dirty="0" smtClean="0"/>
              <a:t>コード</a:t>
            </a:r>
            <a:r>
              <a:rPr lang="en-US" altLang="ja-JP" dirty="0" smtClean="0"/>
              <a:t>)</a:t>
            </a:r>
            <a:r>
              <a:rPr lang="ja-JP" altLang="en-US" dirty="0" smtClean="0"/>
              <a:t>中に存在する、二つの部分系列</a:t>
            </a:r>
            <a:r>
              <a:rPr lang="en-US" altLang="ja-JP" dirty="0" smtClean="0"/>
              <a:t>α</a:t>
            </a:r>
            <a:r>
              <a:rPr lang="ja-JP" altLang="en-US" dirty="0" err="1" smtClean="0"/>
              <a:t>、</a:t>
            </a:r>
            <a:r>
              <a:rPr lang="en-US" altLang="ja-JP" dirty="0" smtClean="0"/>
              <a:t>β</a:t>
            </a:r>
            <a:r>
              <a:rPr lang="ja-JP" altLang="en-US" dirty="0" smtClean="0"/>
              <a:t>が等価だとする→</a:t>
            </a:r>
            <a:r>
              <a:rPr lang="en-US" altLang="ja-JP" dirty="0" smtClean="0"/>
              <a:t> C(</a:t>
            </a:r>
            <a:r>
              <a:rPr lang="en-US" altLang="ja-JP" dirty="0" err="1" smtClean="0"/>
              <a:t>α,β</a:t>
            </a:r>
            <a:r>
              <a:rPr lang="en-US" altLang="ja-JP" dirty="0" smtClean="0"/>
              <a:t>)</a:t>
            </a:r>
          </a:p>
          <a:p>
            <a:endParaRPr kumimoji="1" lang="ja-JP" altLang="en-US" dirty="0"/>
          </a:p>
        </p:txBody>
      </p:sp>
      <p:sp>
        <p:nvSpPr>
          <p:cNvPr id="4" name="テキスト ボックス 3"/>
          <p:cNvSpPr txBox="1"/>
          <p:nvPr/>
        </p:nvSpPr>
        <p:spPr>
          <a:xfrm>
            <a:off x="755576" y="1844824"/>
            <a:ext cx="7776864" cy="5632311"/>
          </a:xfrm>
          <a:prstGeom prst="rect">
            <a:avLst/>
          </a:prstGeom>
          <a:noFill/>
        </p:spPr>
        <p:txBody>
          <a:bodyPr wrap="square" rtlCol="0">
            <a:spAutoFit/>
          </a:bodyPr>
          <a:lstStyle/>
          <a:p>
            <a:r>
              <a:rPr kumimoji="1" lang="ja-JP" altLang="en-US" sz="2400" dirty="0" smtClean="0"/>
              <a:t>・それぞれの</a:t>
            </a:r>
            <a:r>
              <a:rPr kumimoji="1" lang="ja-JP" altLang="en-US" sz="2400" dirty="0" smtClean="0">
                <a:solidFill>
                  <a:srgbClr val="A44C24"/>
                </a:solidFill>
              </a:rPr>
              <a:t>部分系列</a:t>
            </a:r>
            <a:r>
              <a:rPr kumimoji="1" lang="en-US" altLang="ja-JP" sz="2400" dirty="0" smtClean="0">
                <a:solidFill>
                  <a:srgbClr val="A44C24"/>
                </a:solidFill>
              </a:rPr>
              <a:t>α</a:t>
            </a:r>
            <a:r>
              <a:rPr lang="en-US" altLang="ja-JP" sz="2400" dirty="0" smtClean="0">
                <a:solidFill>
                  <a:srgbClr val="A44C24"/>
                </a:solidFill>
              </a:rPr>
              <a:t>’</a:t>
            </a:r>
            <a:r>
              <a:rPr lang="ja-JP" altLang="en-US" sz="2400" dirty="0" err="1" smtClean="0">
                <a:solidFill>
                  <a:srgbClr val="A44C24"/>
                </a:solidFill>
              </a:rPr>
              <a:t>、</a:t>
            </a:r>
            <a:r>
              <a:rPr lang="en-US" altLang="ja-JP" sz="2400" dirty="0" smtClean="0">
                <a:solidFill>
                  <a:srgbClr val="A44C24"/>
                </a:solidFill>
              </a:rPr>
              <a:t>β’</a:t>
            </a:r>
            <a:r>
              <a:rPr lang="ja-JP" altLang="en-US" sz="2400" dirty="0" smtClean="0"/>
              <a:t>に対して</a:t>
            </a:r>
            <a:r>
              <a:rPr lang="en-US" altLang="ja-JP" sz="2400" dirty="0" smtClean="0">
                <a:solidFill>
                  <a:srgbClr val="A44C24"/>
                </a:solidFill>
              </a:rPr>
              <a:t>C(</a:t>
            </a:r>
            <a:r>
              <a:rPr lang="en-US" altLang="ja-JP" sz="2400" dirty="0" err="1" smtClean="0">
                <a:solidFill>
                  <a:srgbClr val="A44C24"/>
                </a:solidFill>
              </a:rPr>
              <a:t>α’,β</a:t>
            </a:r>
            <a:r>
              <a:rPr lang="en-US" altLang="ja-JP" sz="2400" dirty="0" smtClean="0">
                <a:solidFill>
                  <a:srgbClr val="A44C24"/>
                </a:solidFill>
              </a:rPr>
              <a:t>’)</a:t>
            </a:r>
            <a:r>
              <a:rPr lang="ja-JP" altLang="en-US" sz="2400" dirty="0" smtClean="0"/>
              <a:t>が成り立つ</a:t>
            </a:r>
            <a:endParaRPr lang="en-US" altLang="ja-JP" sz="2400" dirty="0" smtClean="0"/>
          </a:p>
          <a:p>
            <a:endParaRPr lang="en-US" altLang="ja-JP" sz="2400" dirty="0" smtClean="0"/>
          </a:p>
          <a:p>
            <a:r>
              <a:rPr kumimoji="1" lang="ja-JP" altLang="en-US" sz="2400" dirty="0" smtClean="0"/>
              <a:t>・</a:t>
            </a:r>
            <a:r>
              <a:rPr lang="en-US" altLang="ja-JP" sz="2400" dirty="0" smtClean="0"/>
              <a:t> </a:t>
            </a:r>
            <a:r>
              <a:rPr lang="ja-JP" altLang="en-US" sz="2400" dirty="0" smtClean="0"/>
              <a:t>ある系列中に存在する、二つの部分系列</a:t>
            </a:r>
            <a:r>
              <a:rPr lang="en-US" altLang="ja-JP" sz="2400" dirty="0"/>
              <a:t>A</a:t>
            </a:r>
            <a:r>
              <a:rPr lang="ja-JP" altLang="en-US" sz="2400" dirty="0" err="1" smtClean="0"/>
              <a:t>、</a:t>
            </a:r>
            <a:r>
              <a:rPr lang="en-US" altLang="ja-JP" sz="2400" dirty="0" smtClean="0"/>
              <a:t>B</a:t>
            </a:r>
            <a:r>
              <a:rPr lang="ja-JP" altLang="en-US" sz="2400" dirty="0" smtClean="0"/>
              <a:t>の部分系列が</a:t>
            </a:r>
            <a:r>
              <a:rPr lang="en-US" altLang="ja-JP" sz="2400" dirty="0" smtClean="0"/>
              <a:t>α</a:t>
            </a:r>
            <a:r>
              <a:rPr lang="ja-JP" altLang="en-US" sz="2400" dirty="0" err="1" smtClean="0"/>
              <a:t>、</a:t>
            </a:r>
            <a:r>
              <a:rPr lang="en-US" altLang="ja-JP" sz="2400" dirty="0" smtClean="0"/>
              <a:t>β</a:t>
            </a:r>
            <a:r>
              <a:rPr lang="ja-JP" altLang="en-US" sz="2400" dirty="0" smtClean="0"/>
              <a:t>である時、</a:t>
            </a:r>
            <a:r>
              <a:rPr lang="en-US" altLang="ja-JP" sz="2400" dirty="0" smtClean="0"/>
              <a:t> </a:t>
            </a:r>
            <a:r>
              <a:rPr lang="en-US" altLang="ja-JP" sz="2400" dirty="0" smtClean="0">
                <a:solidFill>
                  <a:srgbClr val="A44C24"/>
                </a:solidFill>
              </a:rPr>
              <a:t>C(A,B)</a:t>
            </a:r>
            <a:r>
              <a:rPr lang="ja-JP" altLang="en-US" sz="2400" dirty="0" err="1" smtClean="0">
                <a:solidFill>
                  <a:srgbClr val="A44C24"/>
                </a:solidFill>
              </a:rPr>
              <a:t>でなく</a:t>
            </a:r>
            <a:r>
              <a:rPr lang="ja-JP" altLang="en-US" sz="2400" dirty="0" smtClean="0">
                <a:solidFill>
                  <a:srgbClr val="A44C24"/>
                </a:solidFill>
              </a:rPr>
              <a:t>かつ</a:t>
            </a:r>
            <a:r>
              <a:rPr lang="en-US" altLang="ja-JP" sz="2400" dirty="0" smtClean="0">
                <a:solidFill>
                  <a:srgbClr val="A44C24"/>
                </a:solidFill>
              </a:rPr>
              <a:t>C(</a:t>
            </a:r>
            <a:r>
              <a:rPr lang="en-US" altLang="ja-JP" sz="2400" dirty="0" err="1" smtClean="0">
                <a:solidFill>
                  <a:srgbClr val="A44C24"/>
                </a:solidFill>
              </a:rPr>
              <a:t>α,β</a:t>
            </a:r>
            <a:r>
              <a:rPr lang="en-US" altLang="ja-JP" sz="2400" dirty="0" smtClean="0">
                <a:solidFill>
                  <a:srgbClr val="A44C24"/>
                </a:solidFill>
              </a:rPr>
              <a:t>)</a:t>
            </a:r>
            <a:r>
              <a:rPr lang="ja-JP" altLang="en-US" sz="2400" dirty="0" smtClean="0"/>
              <a:t>である時、</a:t>
            </a:r>
            <a:r>
              <a:rPr lang="en-US" altLang="ja-JP" sz="2400" dirty="0" smtClean="0"/>
              <a:t>α</a:t>
            </a:r>
            <a:r>
              <a:rPr lang="ja-JP" altLang="en-US" sz="2400" dirty="0" smtClean="0"/>
              <a:t>と</a:t>
            </a:r>
            <a:r>
              <a:rPr lang="en-US" altLang="ja-JP" sz="2400" dirty="0" smtClean="0"/>
              <a:t>β</a:t>
            </a:r>
            <a:r>
              <a:rPr lang="ja-JP" altLang="en-US" sz="2400" dirty="0" smtClean="0"/>
              <a:t>を</a:t>
            </a:r>
            <a:r>
              <a:rPr lang="ja-JP" altLang="en-US" sz="2400" dirty="0" smtClean="0">
                <a:solidFill>
                  <a:srgbClr val="A44C24"/>
                </a:solidFill>
              </a:rPr>
              <a:t>極大クローンペア</a:t>
            </a:r>
            <a:r>
              <a:rPr lang="ja-JP" altLang="en-US" sz="2400" dirty="0" smtClean="0"/>
              <a:t>という。</a:t>
            </a:r>
            <a:endParaRPr lang="en-US" altLang="ja-JP" sz="2400" dirty="0" smtClean="0"/>
          </a:p>
          <a:p>
            <a:endParaRPr kumimoji="1" lang="en-US" altLang="ja-JP" sz="2400" dirty="0"/>
          </a:p>
          <a:p>
            <a:r>
              <a:rPr lang="ja-JP" altLang="en-US" sz="2400" dirty="0" smtClean="0"/>
              <a:t>・ある系列中に含まれる</a:t>
            </a:r>
            <a:r>
              <a:rPr lang="ja-JP" altLang="en-US" sz="2400" dirty="0" smtClean="0">
                <a:solidFill>
                  <a:srgbClr val="A44C24"/>
                </a:solidFill>
              </a:rPr>
              <a:t>極大クローンペアを全て発見</a:t>
            </a:r>
            <a:r>
              <a:rPr lang="ja-JP" altLang="en-US" sz="2400" dirty="0" smtClean="0"/>
              <a:t>することを</a:t>
            </a:r>
            <a:r>
              <a:rPr lang="ja-JP" altLang="en-US" sz="2400" dirty="0" smtClean="0">
                <a:solidFill>
                  <a:srgbClr val="A44C24"/>
                </a:solidFill>
              </a:rPr>
              <a:t>クローン発見問題</a:t>
            </a:r>
            <a:r>
              <a:rPr lang="ja-JP" altLang="en-US" sz="2400" dirty="0" smtClean="0"/>
              <a:t>といい、これを目的としている。</a:t>
            </a:r>
            <a:endParaRPr lang="en-US" altLang="ja-JP" sz="2400" dirty="0" smtClean="0"/>
          </a:p>
          <a:p>
            <a:endParaRPr lang="en-US" altLang="ja-JP" sz="2400" dirty="0"/>
          </a:p>
          <a:p>
            <a:r>
              <a:rPr lang="ja-JP" altLang="en-US" sz="2400" dirty="0" smtClean="0"/>
              <a:t>・プログラムテキストが対象の基本だが、後で紹介する検出方法は</a:t>
            </a:r>
            <a:r>
              <a:rPr lang="en-US" altLang="ja-JP" sz="2400" dirty="0" smtClean="0"/>
              <a:t>HTML</a:t>
            </a:r>
            <a:r>
              <a:rPr lang="ja-JP" altLang="en-US" sz="2400" dirty="0" smtClean="0"/>
              <a:t>や英文などにも適用可能。</a:t>
            </a:r>
            <a:endParaRPr lang="en-US" altLang="ja-JP" sz="2400" dirty="0" smtClean="0"/>
          </a:p>
          <a:p>
            <a:r>
              <a:rPr lang="en-US" altLang="ja-JP" sz="2400" dirty="0" smtClean="0"/>
              <a:t>(</a:t>
            </a:r>
            <a:r>
              <a:rPr lang="ja-JP" altLang="en-US" sz="2400" dirty="0" smtClean="0"/>
              <a:t>最適化は必要</a:t>
            </a:r>
            <a:r>
              <a:rPr lang="en-US" altLang="ja-JP" sz="2400" dirty="0" smtClean="0"/>
              <a:t>)</a:t>
            </a:r>
          </a:p>
          <a:p>
            <a:endParaRPr kumimoji="1" lang="en-US" altLang="ja-JP" sz="2400" dirty="0"/>
          </a:p>
          <a:p>
            <a:endParaRPr kumimoji="1" lang="en-US" altLang="ja-JP" sz="24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スクリーンショット 2013-12-17 22.27.56.png"/>
          <p:cNvPicPr>
            <a:picLocks noChangeAspect="1"/>
          </p:cNvPicPr>
          <p:nvPr/>
        </p:nvPicPr>
        <p:blipFill>
          <a:blip r:embed="rId2" cstate="print"/>
          <a:stretch>
            <a:fillRect/>
          </a:stretch>
        </p:blipFill>
        <p:spPr>
          <a:xfrm>
            <a:off x="1043608" y="908720"/>
            <a:ext cx="7128792" cy="3096344"/>
          </a:xfrm>
          <a:prstGeom prst="rect">
            <a:avLst/>
          </a:prstGeom>
        </p:spPr>
      </p:pic>
      <p:sp>
        <p:nvSpPr>
          <p:cNvPr id="7" name="テキスト ボックス 6"/>
          <p:cNvSpPr txBox="1"/>
          <p:nvPr/>
        </p:nvSpPr>
        <p:spPr>
          <a:xfrm>
            <a:off x="755576" y="4221088"/>
            <a:ext cx="7776864" cy="1938992"/>
          </a:xfrm>
          <a:prstGeom prst="rect">
            <a:avLst/>
          </a:prstGeom>
          <a:noFill/>
        </p:spPr>
        <p:txBody>
          <a:bodyPr wrap="square" rtlCol="0">
            <a:spAutoFit/>
          </a:bodyPr>
          <a:lstStyle/>
          <a:p>
            <a:r>
              <a:rPr kumimoji="1" lang="ja-JP" altLang="en-US" sz="2400" dirty="0" smtClean="0"/>
              <a:t>・「等価」とは</a:t>
            </a:r>
            <a:r>
              <a:rPr kumimoji="1" lang="en-US" altLang="ja-JP" sz="2400" dirty="0" smtClean="0"/>
              <a:t>…</a:t>
            </a:r>
          </a:p>
          <a:p>
            <a:r>
              <a:rPr lang="ja-JP" altLang="en-US" sz="2400" dirty="0"/>
              <a:t>完全</a:t>
            </a:r>
            <a:r>
              <a:rPr lang="ja-JP" altLang="en-US" sz="2400" dirty="0" smtClean="0"/>
              <a:t>に同じものを等価としたい。</a:t>
            </a:r>
            <a:endParaRPr lang="en-US" altLang="ja-JP" sz="2400" dirty="0" smtClean="0"/>
          </a:p>
          <a:p>
            <a:r>
              <a:rPr kumimoji="1" lang="ja-JP" altLang="en-US" sz="2400" dirty="0" smtClean="0"/>
              <a:t>だが、空白、コメントの挿入</a:t>
            </a:r>
            <a:r>
              <a:rPr kumimoji="1" lang="en-US" altLang="ja-JP" sz="2400" dirty="0" smtClean="0"/>
              <a:t>,</a:t>
            </a:r>
            <a:r>
              <a:rPr kumimoji="1" lang="ja-JP" altLang="en-US" sz="2400" dirty="0" smtClean="0"/>
              <a:t>削除、識別子の名前変更も等価とみなしたい。</a:t>
            </a:r>
            <a:endParaRPr kumimoji="1" lang="en-US" altLang="ja-JP" sz="2400" dirty="0" smtClean="0"/>
          </a:p>
          <a:p>
            <a:r>
              <a:rPr lang="ja-JP" altLang="en-US" sz="2400" dirty="0" err="1" smtClean="0"/>
              <a:t>なので</a:t>
            </a:r>
            <a:r>
              <a:rPr lang="ja-JP" altLang="en-US" sz="2400" dirty="0" smtClean="0"/>
              <a:t>字句、行、文レベルでの変換操作をする。</a:t>
            </a:r>
            <a:endParaRPr kumimoji="1" lang="en-US" altLang="ja-JP" sz="24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３、検出</a:t>
            </a:r>
            <a:r>
              <a:rPr lang="ja-JP" altLang="en-US" dirty="0"/>
              <a:t>のための粒度</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109728" indent="0">
              <a:buNone/>
            </a:pPr>
            <a:r>
              <a:rPr kumimoji="1" lang="ja-JP" altLang="en-US" sz="2400" dirty="0" smtClean="0"/>
              <a:t>・文字</a:t>
            </a:r>
            <a:endParaRPr kumimoji="1" lang="en-US" altLang="ja-JP" sz="2400" dirty="0" smtClean="0"/>
          </a:p>
          <a:p>
            <a:pPr marL="109728" indent="0">
              <a:buNone/>
            </a:pPr>
            <a:r>
              <a:rPr lang="ja-JP" altLang="en-US" sz="2400" dirty="0"/>
              <a:t>　</a:t>
            </a:r>
            <a:r>
              <a:rPr lang="ja-JP" altLang="en-US" sz="2400" dirty="0" smtClean="0"/>
              <a:t>プログラムテキストの構成要素を文字列とみなして、パターンマッチングを行う方法。</a:t>
            </a:r>
            <a:endParaRPr lang="en-US" altLang="ja-JP" sz="2400" dirty="0" smtClean="0"/>
          </a:p>
          <a:p>
            <a:pPr marL="109728" indent="0">
              <a:buNone/>
            </a:pPr>
            <a:r>
              <a:rPr kumimoji="1" lang="ja-JP" altLang="en-US" sz="2400" dirty="0"/>
              <a:t>これ</a:t>
            </a:r>
            <a:r>
              <a:rPr kumimoji="1" lang="ja-JP" altLang="en-US" sz="2400" dirty="0" smtClean="0"/>
              <a:t>は手間がかかりすぎるので不可能。</a:t>
            </a:r>
            <a:endParaRPr kumimoji="1" lang="en-US" altLang="ja-JP" sz="2400" dirty="0" smtClean="0"/>
          </a:p>
          <a:p>
            <a:pPr marL="109728" indent="0">
              <a:buNone/>
            </a:pPr>
            <a:endParaRPr lang="en-US" altLang="ja-JP" sz="2400" dirty="0"/>
          </a:p>
          <a:p>
            <a:pPr marL="109728" indent="0">
              <a:buNone/>
            </a:pPr>
            <a:r>
              <a:rPr kumimoji="1" lang="ja-JP" altLang="en-US" sz="2400" dirty="0" smtClean="0"/>
              <a:t>・</a:t>
            </a:r>
            <a:r>
              <a:rPr kumimoji="1" lang="ja-JP" altLang="en-US" sz="2400" dirty="0" smtClean="0">
                <a:solidFill>
                  <a:srgbClr val="A44C24"/>
                </a:solidFill>
              </a:rPr>
              <a:t>字句</a:t>
            </a:r>
            <a:endParaRPr kumimoji="1" lang="en-US" altLang="ja-JP" sz="2400" dirty="0" smtClean="0">
              <a:solidFill>
                <a:srgbClr val="A44C24"/>
              </a:solidFill>
            </a:endParaRPr>
          </a:p>
          <a:p>
            <a:pPr marL="109728" indent="0">
              <a:buNone/>
            </a:pPr>
            <a:r>
              <a:rPr lang="ja-JP" altLang="en-US" sz="2400" dirty="0"/>
              <a:t>　</a:t>
            </a:r>
            <a:r>
              <a:rPr lang="ja-JP" altLang="en-US" sz="2400" dirty="0" smtClean="0"/>
              <a:t>字句解析を行った後、その字句を要素とした系列に対して、クローン発見問題を解く方法。</a:t>
            </a:r>
            <a:endParaRPr lang="en-US" altLang="ja-JP" sz="2400" dirty="0" smtClean="0"/>
          </a:p>
          <a:p>
            <a:pPr marL="109728" indent="0">
              <a:buNone/>
            </a:pPr>
            <a:r>
              <a:rPr lang="ja-JP" altLang="en-US" sz="2400" dirty="0" smtClean="0"/>
              <a:t>字句解析は、</a:t>
            </a:r>
            <a:r>
              <a:rPr lang="ja-JP" altLang="en-US" sz="2400" dirty="0" smtClean="0">
                <a:solidFill>
                  <a:srgbClr val="A44C24"/>
                </a:solidFill>
              </a:rPr>
              <a:t>空白や改行の削除</a:t>
            </a:r>
            <a:r>
              <a:rPr lang="ja-JP" altLang="en-US" sz="2400" dirty="0" smtClean="0"/>
              <a:t>ができる。特定の種類の字句</a:t>
            </a:r>
            <a:r>
              <a:rPr lang="en-US" altLang="ja-JP" sz="2400" dirty="0" smtClean="0"/>
              <a:t>(</a:t>
            </a:r>
            <a:r>
              <a:rPr lang="ja-JP" altLang="en-US" sz="2400" dirty="0" smtClean="0"/>
              <a:t>識別子や定数</a:t>
            </a:r>
            <a:r>
              <a:rPr lang="en-US" altLang="ja-JP" sz="2400" dirty="0" smtClean="0"/>
              <a:t>)</a:t>
            </a:r>
            <a:r>
              <a:rPr lang="ja-JP" altLang="en-US" sz="2400" dirty="0" smtClean="0"/>
              <a:t>を</a:t>
            </a:r>
            <a:r>
              <a:rPr lang="ja-JP" altLang="en-US" sz="2400" dirty="0" smtClean="0">
                <a:solidFill>
                  <a:srgbClr val="A44C24"/>
                </a:solidFill>
              </a:rPr>
              <a:t>一つの字句に固定化</a:t>
            </a:r>
            <a:r>
              <a:rPr lang="ja-JP" altLang="en-US" sz="2400" dirty="0" smtClean="0"/>
              <a:t>する。</a:t>
            </a:r>
            <a:endParaRPr lang="en-US" altLang="ja-JP" sz="2400" dirty="0" smtClean="0"/>
          </a:p>
          <a:p>
            <a:pPr marL="109728" indent="0">
              <a:buNone/>
            </a:pPr>
            <a:r>
              <a:rPr lang="ja-JP" altLang="en-US" sz="2400" dirty="0" smtClean="0"/>
              <a:t>よってコードクローンとして認識できる。</a:t>
            </a:r>
            <a:endParaRPr lang="en-US" altLang="ja-JP" sz="2400" dirty="0" smtClean="0"/>
          </a:p>
          <a:p>
            <a:pPr marL="109728" indent="0">
              <a:buNone/>
            </a:pPr>
            <a:endParaRPr kumimoji="1" lang="ja-JP" altLang="en-US" sz="2400" dirty="0"/>
          </a:p>
        </p:txBody>
      </p:sp>
    </p:spTree>
    <p:extLst>
      <p:ext uri="{BB962C8B-B14F-4D97-AF65-F5344CB8AC3E}">
        <p14:creationId xmlns:p14="http://schemas.microsoft.com/office/powerpoint/2010/main" val="7261312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692696"/>
            <a:ext cx="8229600" cy="5881840"/>
          </a:xfrm>
        </p:spPr>
        <p:txBody>
          <a:bodyPr>
            <a:normAutofit/>
          </a:bodyPr>
          <a:lstStyle/>
          <a:p>
            <a:pPr marL="109728" indent="0">
              <a:buNone/>
            </a:pPr>
            <a:r>
              <a:rPr kumimoji="1" lang="ja-JP" altLang="en-US" sz="2400" dirty="0" smtClean="0"/>
              <a:t>・行</a:t>
            </a:r>
            <a:endParaRPr kumimoji="1" lang="en-US" altLang="ja-JP" sz="2400" dirty="0" smtClean="0"/>
          </a:p>
          <a:p>
            <a:pPr marL="109728" indent="0">
              <a:buNone/>
            </a:pPr>
            <a:r>
              <a:rPr lang="ja-JP" altLang="en-US" sz="2400" dirty="0"/>
              <a:t>　</a:t>
            </a:r>
            <a:r>
              <a:rPr lang="ja-JP" altLang="en-US" sz="2400" dirty="0" smtClean="0"/>
              <a:t>プログラムテキストの各行を</a:t>
            </a:r>
            <a:r>
              <a:rPr lang="ja-JP" altLang="en-US" sz="2400" dirty="0" smtClean="0">
                <a:solidFill>
                  <a:srgbClr val="A44C24"/>
                </a:solidFill>
              </a:rPr>
              <a:t>ハッシュ関数</a:t>
            </a:r>
            <a:r>
              <a:rPr lang="ja-JP" altLang="en-US" sz="2400" dirty="0" smtClean="0"/>
              <a:t>を用いて比較的小さな要素列</a:t>
            </a:r>
            <a:r>
              <a:rPr lang="en-US" altLang="ja-JP" sz="2400" dirty="0" smtClean="0"/>
              <a:t>(</a:t>
            </a:r>
            <a:r>
              <a:rPr lang="ja-JP" altLang="en-US" sz="2400" dirty="0" smtClean="0"/>
              <a:t>ハッシュ値の列</a:t>
            </a:r>
            <a:r>
              <a:rPr lang="en-US" altLang="ja-JP" sz="2400" dirty="0" smtClean="0"/>
              <a:t>)</a:t>
            </a:r>
            <a:r>
              <a:rPr lang="ja-JP" altLang="en-US" sz="2400" dirty="0" smtClean="0"/>
              <a:t>に圧縮。その</a:t>
            </a:r>
            <a:r>
              <a:rPr lang="ja-JP" altLang="en-US" sz="2400" dirty="0" smtClean="0">
                <a:solidFill>
                  <a:srgbClr val="A44C24"/>
                </a:solidFill>
              </a:rPr>
              <a:t>ハッシュ値の列を対象として</a:t>
            </a:r>
            <a:r>
              <a:rPr lang="ja-JP" altLang="en-US" sz="2400" dirty="0" smtClean="0"/>
              <a:t>クローン発見問題を解く方法。</a:t>
            </a:r>
            <a:endParaRPr lang="en-US" altLang="ja-JP" sz="2400" dirty="0" smtClean="0"/>
          </a:p>
          <a:p>
            <a:pPr marL="109728" indent="0">
              <a:buNone/>
            </a:pPr>
            <a:r>
              <a:rPr lang="ja-JP" altLang="en-US" sz="2400" dirty="0" smtClean="0"/>
              <a:t>ただし、あらかじめ空行の削除、改行位置の整形をしないといけない。</a:t>
            </a:r>
            <a:endParaRPr lang="en-US" altLang="ja-JP" sz="2400" dirty="0" smtClean="0"/>
          </a:p>
          <a:p>
            <a:pPr marL="109728" indent="0">
              <a:buNone/>
            </a:pPr>
            <a:endParaRPr kumimoji="1" lang="en-US" altLang="ja-JP" sz="2400" dirty="0" smtClean="0"/>
          </a:p>
          <a:p>
            <a:pPr marL="109728" indent="0">
              <a:buNone/>
            </a:pPr>
            <a:r>
              <a:rPr lang="ja-JP" altLang="en-US" sz="2400" dirty="0"/>
              <a:t>　</a:t>
            </a:r>
            <a:endParaRPr kumimoji="1" lang="ja-JP" altLang="en-US" sz="2400" dirty="0"/>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7585" y="3703326"/>
            <a:ext cx="4191103" cy="2376264"/>
          </a:xfrm>
          <a:prstGeom prst="rect">
            <a:avLst/>
          </a:prstGeom>
        </p:spPr>
      </p:pic>
      <p:sp>
        <p:nvSpPr>
          <p:cNvPr id="5" name="テキスト ボックス 4"/>
          <p:cNvSpPr txBox="1"/>
          <p:nvPr/>
        </p:nvSpPr>
        <p:spPr>
          <a:xfrm>
            <a:off x="621540" y="3333994"/>
            <a:ext cx="3312368" cy="369332"/>
          </a:xfrm>
          <a:prstGeom prst="rect">
            <a:avLst/>
          </a:prstGeom>
          <a:noFill/>
        </p:spPr>
        <p:txBody>
          <a:bodyPr wrap="square" rtlCol="0">
            <a:spAutoFit/>
          </a:bodyPr>
          <a:lstStyle/>
          <a:p>
            <a:r>
              <a:rPr kumimoji="1" lang="ja-JP" altLang="en-US" dirty="0" smtClean="0"/>
              <a:t>プログラムテキストの各行</a:t>
            </a:r>
            <a:endParaRPr kumimoji="1" lang="ja-JP" altLang="en-US" dirty="0"/>
          </a:p>
        </p:txBody>
      </p:sp>
      <p:cxnSp>
        <p:nvCxnSpPr>
          <p:cNvPr id="7" name="直線矢印コネクタ 6"/>
          <p:cNvCxnSpPr/>
          <p:nvPr/>
        </p:nvCxnSpPr>
        <p:spPr>
          <a:xfrm>
            <a:off x="2567420" y="3627844"/>
            <a:ext cx="420404" cy="7372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29898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620688"/>
            <a:ext cx="8229600" cy="5953848"/>
          </a:xfrm>
        </p:spPr>
        <p:txBody>
          <a:bodyPr>
            <a:normAutofit/>
          </a:bodyPr>
          <a:lstStyle/>
          <a:p>
            <a:pPr marL="109728" indent="0">
              <a:buNone/>
            </a:pPr>
            <a:r>
              <a:rPr kumimoji="1" lang="ja-JP" altLang="en-US" sz="2400" dirty="0" smtClean="0"/>
              <a:t>・文</a:t>
            </a:r>
            <a:endParaRPr kumimoji="1" lang="en-US" altLang="ja-JP" sz="2400" dirty="0" smtClean="0"/>
          </a:p>
          <a:p>
            <a:pPr marL="109728" indent="0">
              <a:buNone/>
            </a:pPr>
            <a:r>
              <a:rPr lang="ja-JP" altLang="en-US" sz="2400" dirty="0"/>
              <a:t>　</a:t>
            </a:r>
            <a:r>
              <a:rPr lang="ja-JP" altLang="en-US" sz="2400" dirty="0" smtClean="0"/>
              <a:t>プログラムテキスト中の文を取り出し、</a:t>
            </a:r>
            <a:r>
              <a:rPr lang="ja-JP" altLang="en-US" sz="2400" dirty="0" smtClean="0">
                <a:solidFill>
                  <a:srgbClr val="A44C24"/>
                </a:solidFill>
              </a:rPr>
              <a:t>ハッシュ関数</a:t>
            </a:r>
            <a:r>
              <a:rPr lang="ja-JP" altLang="en-US" sz="2400" dirty="0" smtClean="0"/>
              <a:t>で一つの要素にしてクローン発見問題を解く方法。</a:t>
            </a:r>
            <a:endParaRPr lang="en-US" altLang="ja-JP" sz="2400" dirty="0" smtClean="0"/>
          </a:p>
          <a:p>
            <a:pPr marL="109728" indent="0">
              <a:buNone/>
            </a:pPr>
            <a:r>
              <a:rPr kumimoji="1" lang="ja-JP" altLang="en-US" sz="2400" dirty="0"/>
              <a:t>文</a:t>
            </a:r>
            <a:r>
              <a:rPr kumimoji="1" lang="ja-JP" altLang="en-US" sz="2400" dirty="0" smtClean="0"/>
              <a:t>の認識をするために字句解析、構文解析をしないといけないが、</a:t>
            </a:r>
            <a:r>
              <a:rPr kumimoji="1" lang="ja-JP" altLang="en-US" sz="2400" dirty="0" smtClean="0">
                <a:solidFill>
                  <a:srgbClr val="A44C24"/>
                </a:solidFill>
              </a:rPr>
              <a:t>空白や改行に影響を受けない</a:t>
            </a:r>
            <a:r>
              <a:rPr kumimoji="1" lang="ja-JP" altLang="en-US" sz="2400" dirty="0" smtClean="0"/>
              <a:t>。</a:t>
            </a:r>
            <a:endParaRPr kumimoji="1" lang="ja-JP" altLang="en-US" sz="2400" dirty="0"/>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7584" y="3703326"/>
            <a:ext cx="4191103" cy="2376264"/>
          </a:xfrm>
          <a:prstGeom prst="rect">
            <a:avLst/>
          </a:prstGeom>
        </p:spPr>
      </p:pic>
      <p:cxnSp>
        <p:nvCxnSpPr>
          <p:cNvPr id="6" name="直線矢印コネクタ 5"/>
          <p:cNvCxnSpPr/>
          <p:nvPr/>
        </p:nvCxnSpPr>
        <p:spPr>
          <a:xfrm>
            <a:off x="2567420" y="3627844"/>
            <a:ext cx="492412" cy="7372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621540" y="3333994"/>
            <a:ext cx="3312368" cy="369332"/>
          </a:xfrm>
          <a:prstGeom prst="rect">
            <a:avLst/>
          </a:prstGeom>
          <a:noFill/>
        </p:spPr>
        <p:txBody>
          <a:bodyPr wrap="square" rtlCol="0">
            <a:spAutoFit/>
          </a:bodyPr>
          <a:lstStyle/>
          <a:p>
            <a:r>
              <a:rPr kumimoji="1" lang="ja-JP" altLang="en-US" dirty="0" smtClean="0"/>
              <a:t>プログラムテキストの文</a:t>
            </a:r>
            <a:endParaRPr kumimoji="1" lang="ja-JP" altLang="en-US" dirty="0"/>
          </a:p>
        </p:txBody>
      </p:sp>
    </p:spTree>
    <p:extLst>
      <p:ext uri="{BB962C8B-B14F-4D97-AF65-F5344CB8AC3E}">
        <p14:creationId xmlns:p14="http://schemas.microsoft.com/office/powerpoint/2010/main" val="3758026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692696"/>
            <a:ext cx="8229600" cy="5881840"/>
          </a:xfrm>
        </p:spPr>
        <p:txBody>
          <a:bodyPr>
            <a:normAutofit/>
          </a:bodyPr>
          <a:lstStyle/>
          <a:p>
            <a:pPr marL="109728" indent="0">
              <a:buNone/>
            </a:pPr>
            <a:r>
              <a:rPr kumimoji="1" lang="ja-JP" altLang="en-US" sz="2400" dirty="0" smtClean="0"/>
              <a:t>・関数、手続き、クラス定義</a:t>
            </a:r>
            <a:endParaRPr kumimoji="1" lang="en-US" altLang="ja-JP" sz="2400" dirty="0" smtClean="0"/>
          </a:p>
          <a:p>
            <a:pPr marL="109728" indent="0">
              <a:buNone/>
            </a:pPr>
            <a:r>
              <a:rPr lang="ja-JP" altLang="en-US" sz="2400" dirty="0"/>
              <a:t>　</a:t>
            </a:r>
            <a:r>
              <a:rPr lang="ja-JP" altLang="en-US" sz="2400" dirty="0" smtClean="0"/>
              <a:t>プログラムテキスト中の関数、手続き、クラス定義を一つの要素とし、対になる要素を見つけることで、クローン発見問題を解く方法。</a:t>
            </a:r>
            <a:endParaRPr kumimoji="1" lang="en-US" altLang="ja-JP" sz="2400" dirty="0" smtClean="0"/>
          </a:p>
          <a:p>
            <a:pPr marL="109728" indent="0">
              <a:buNone/>
            </a:pPr>
            <a:r>
              <a:rPr kumimoji="1" lang="ja-JP" altLang="en-US" sz="2400" dirty="0" smtClean="0"/>
              <a:t>その</a:t>
            </a:r>
            <a:r>
              <a:rPr kumimoji="1" lang="ja-JP" altLang="en-US" sz="2400" dirty="0"/>
              <a:t>中</a:t>
            </a:r>
            <a:r>
              <a:rPr kumimoji="1" lang="ja-JP" altLang="en-US" sz="2400" dirty="0" smtClean="0"/>
              <a:t>の一部がコードクローンになっていても見つけられない。</a:t>
            </a:r>
            <a:endParaRPr kumimoji="1" lang="en-US" altLang="ja-JP" sz="2400" dirty="0" smtClean="0"/>
          </a:p>
          <a:p>
            <a:pPr marL="109728" indent="0">
              <a:buNone/>
            </a:pPr>
            <a:endParaRPr kumimoji="1" lang="en-US" altLang="ja-JP" sz="2400" dirty="0" smtClean="0"/>
          </a:p>
          <a:p>
            <a:pPr marL="109728" indent="0">
              <a:buNone/>
            </a:pPr>
            <a:r>
              <a:rPr lang="ja-JP" altLang="en-US" sz="2400" dirty="0" smtClean="0"/>
              <a:t>　</a:t>
            </a:r>
            <a:endParaRPr lang="en-US" altLang="ja-JP" sz="2400" dirty="0" smtClean="0"/>
          </a:p>
          <a:p>
            <a:pPr marL="109728" indent="0">
              <a:buNone/>
            </a:pPr>
            <a:endParaRPr lang="en-US" altLang="ja-JP" sz="2400" dirty="0"/>
          </a:p>
          <a:p>
            <a:pPr marL="109728" indent="0">
              <a:buNone/>
            </a:pPr>
            <a:endParaRPr lang="en-US" altLang="ja-JP" sz="2400" dirty="0"/>
          </a:p>
          <a:p>
            <a:pPr marL="109728" indent="0">
              <a:buNone/>
            </a:pPr>
            <a:endParaRPr lang="en-US" altLang="ja-JP" sz="2400" dirty="0"/>
          </a:p>
          <a:p>
            <a:pPr marL="109728" indent="0">
              <a:buNone/>
            </a:pPr>
            <a:endParaRPr kumimoji="1" lang="en-US" altLang="ja-JP" sz="2400" dirty="0" smtClean="0"/>
          </a:p>
          <a:p>
            <a:pPr marL="109728" indent="0">
              <a:buNone/>
            </a:pPr>
            <a:r>
              <a:rPr lang="ja-JP" altLang="en-US" sz="2400" dirty="0"/>
              <a:t>大規模</a:t>
            </a:r>
            <a:r>
              <a:rPr lang="ja-JP" altLang="en-US" sz="2400" dirty="0" smtClean="0"/>
              <a:t>なプログラムもコンパクトに系列に変換できるが、どんな特徴メトリクスを選択するかというのは難しい。</a:t>
            </a:r>
            <a:endParaRPr kumimoji="1" lang="ja-JP" altLang="en-US" sz="2400" dirty="0"/>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7824" y="3212976"/>
            <a:ext cx="3810094" cy="2160240"/>
          </a:xfrm>
          <a:prstGeom prst="rect">
            <a:avLst/>
          </a:prstGeom>
        </p:spPr>
      </p:pic>
      <p:cxnSp>
        <p:nvCxnSpPr>
          <p:cNvPr id="5" name="直線矢印コネクタ 4"/>
          <p:cNvCxnSpPr/>
          <p:nvPr/>
        </p:nvCxnSpPr>
        <p:spPr>
          <a:xfrm>
            <a:off x="2567420" y="3933056"/>
            <a:ext cx="49241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971600" y="3717031"/>
            <a:ext cx="1728280" cy="646331"/>
          </a:xfrm>
          <a:prstGeom prst="rect">
            <a:avLst/>
          </a:prstGeom>
          <a:noFill/>
        </p:spPr>
        <p:txBody>
          <a:bodyPr wrap="square" rtlCol="0">
            <a:spAutoFit/>
          </a:bodyPr>
          <a:lstStyle/>
          <a:p>
            <a:r>
              <a:rPr lang="ja-JP" altLang="en-US" dirty="0" smtClean="0"/>
              <a:t>関数、手続き、</a:t>
            </a:r>
            <a:endParaRPr lang="en-US" altLang="ja-JP" dirty="0" smtClean="0"/>
          </a:p>
          <a:p>
            <a:r>
              <a:rPr lang="ja-JP" altLang="en-US" dirty="0" smtClean="0"/>
              <a:t>クラス定義</a:t>
            </a:r>
            <a:endParaRPr kumimoji="1" lang="ja-JP" altLang="en-US" dirty="0"/>
          </a:p>
        </p:txBody>
      </p:sp>
      <p:cxnSp>
        <p:nvCxnSpPr>
          <p:cNvPr id="8" name="直線矢印コネクタ 7"/>
          <p:cNvCxnSpPr/>
          <p:nvPr/>
        </p:nvCxnSpPr>
        <p:spPr>
          <a:xfrm flipH="1">
            <a:off x="5424452" y="3861048"/>
            <a:ext cx="65971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6090436" y="3646765"/>
            <a:ext cx="2514011" cy="369332"/>
          </a:xfrm>
          <a:prstGeom prst="rect">
            <a:avLst/>
          </a:prstGeom>
          <a:noFill/>
        </p:spPr>
        <p:txBody>
          <a:bodyPr wrap="square" rtlCol="0">
            <a:spAutoFit/>
          </a:bodyPr>
          <a:lstStyle/>
          <a:p>
            <a:r>
              <a:rPr kumimoji="1" lang="ja-JP" altLang="en-US" dirty="0" smtClean="0"/>
              <a:t>特徴メトリクス</a:t>
            </a:r>
            <a:endParaRPr kumimoji="1" lang="ja-JP" altLang="en-US" dirty="0"/>
          </a:p>
        </p:txBody>
      </p:sp>
    </p:spTree>
    <p:extLst>
      <p:ext uri="{BB962C8B-B14F-4D97-AF65-F5344CB8AC3E}">
        <p14:creationId xmlns:p14="http://schemas.microsoft.com/office/powerpoint/2010/main" val="37197523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908720"/>
            <a:ext cx="8229600" cy="1066800"/>
          </a:xfrm>
        </p:spPr>
        <p:txBody>
          <a:bodyPr>
            <a:normAutofit fontScale="90000"/>
          </a:bodyPr>
          <a:lstStyle/>
          <a:p>
            <a:r>
              <a:rPr lang="ja-JP" altLang="en-US" dirty="0"/>
              <a:t>４、クローン発見マッチングアルゴリズム</a:t>
            </a:r>
            <a:r>
              <a:rPr lang="en-US" altLang="ja-JP" dirty="0"/>
              <a:t/>
            </a:r>
            <a:br>
              <a:rPr lang="en-US" altLang="ja-JP" dirty="0"/>
            </a:br>
            <a:endParaRPr kumimoji="1" lang="ja-JP" altLang="en-US" dirty="0"/>
          </a:p>
        </p:txBody>
      </p:sp>
      <p:sp>
        <p:nvSpPr>
          <p:cNvPr id="3" name="コンテンツ プレースホルダー 2"/>
          <p:cNvSpPr>
            <a:spLocks noGrp="1"/>
          </p:cNvSpPr>
          <p:nvPr>
            <p:ph idx="1"/>
          </p:nvPr>
        </p:nvSpPr>
        <p:spPr>
          <a:xfrm>
            <a:off x="179512" y="1844823"/>
            <a:ext cx="3672408" cy="4848781"/>
          </a:xfrm>
        </p:spPr>
        <p:txBody>
          <a:bodyPr/>
          <a:lstStyle/>
          <a:p>
            <a:pPr marL="109728" indent="0">
              <a:buNone/>
            </a:pPr>
            <a:r>
              <a:rPr lang="ja-JP" altLang="en-US" sz="2400" dirty="0" smtClean="0"/>
              <a:t>・表検索</a:t>
            </a:r>
            <a:endParaRPr lang="en-US" altLang="ja-JP" sz="2400" dirty="0" smtClean="0"/>
          </a:p>
          <a:p>
            <a:pPr marL="109728" indent="0">
              <a:buNone/>
            </a:pPr>
            <a:r>
              <a:rPr kumimoji="1" lang="ja-JP" altLang="en-US" sz="2400" dirty="0"/>
              <a:t>　</a:t>
            </a:r>
            <a:r>
              <a:rPr kumimoji="1" lang="ja-JP" altLang="en-US" sz="2400" dirty="0" smtClean="0"/>
              <a:t>対象となる系列となる各要素を縦と横に並べ、</a:t>
            </a:r>
            <a:endParaRPr kumimoji="1" lang="en-US" altLang="ja-JP" sz="2400" dirty="0" smtClean="0"/>
          </a:p>
          <a:p>
            <a:pPr marL="109728" indent="0">
              <a:buNone/>
            </a:pPr>
            <a:r>
              <a:rPr lang="ja-JP" altLang="en-US" sz="2400" dirty="0"/>
              <a:t>縦</a:t>
            </a:r>
            <a:r>
              <a:rPr lang="ja-JP" altLang="en-US" sz="2400" dirty="0" smtClean="0"/>
              <a:t>と横の要素が等しい場合に</a:t>
            </a:r>
            <a:r>
              <a:rPr lang="en-US" altLang="ja-JP" sz="2400" dirty="0" smtClean="0"/>
              <a:t>*</a:t>
            </a:r>
            <a:r>
              <a:rPr lang="ja-JP" altLang="en-US" sz="2400" dirty="0" smtClean="0"/>
              <a:t>そうでない場合に空白を埋める。</a:t>
            </a:r>
            <a:endParaRPr lang="en-US" altLang="ja-JP" sz="2400" dirty="0" smtClean="0"/>
          </a:p>
          <a:p>
            <a:pPr marL="109728" indent="0">
              <a:buNone/>
            </a:pPr>
            <a:r>
              <a:rPr kumimoji="1" lang="ja-JP" altLang="en-US" sz="2400" dirty="0"/>
              <a:t>クローン</a:t>
            </a:r>
            <a:r>
              <a:rPr kumimoji="1" lang="ja-JP" altLang="en-US" sz="2400" dirty="0" smtClean="0"/>
              <a:t>は</a:t>
            </a:r>
            <a:r>
              <a:rPr kumimoji="1" lang="ja-JP" altLang="en-US" sz="2400" dirty="0" smtClean="0">
                <a:solidFill>
                  <a:srgbClr val="A44C24"/>
                </a:solidFill>
              </a:rPr>
              <a:t>右下に下る線分</a:t>
            </a:r>
            <a:r>
              <a:rPr kumimoji="1" lang="ja-JP" altLang="en-US" sz="2400" dirty="0" smtClean="0"/>
              <a:t>として現れる。</a:t>
            </a:r>
            <a:endParaRPr kumimoji="1" lang="en-US" altLang="ja-JP" sz="2400" dirty="0" smtClean="0"/>
          </a:p>
          <a:p>
            <a:pPr marL="109728" indent="0">
              <a:buNone/>
            </a:pPr>
            <a:endParaRPr lang="en-US" altLang="ja-JP" sz="2400" dirty="0"/>
          </a:p>
          <a:p>
            <a:pPr marL="109728" indent="0">
              <a:buNone/>
            </a:pPr>
            <a:endParaRPr kumimoji="1" lang="ja-JP" altLang="en-US" sz="2400" dirty="0"/>
          </a:p>
        </p:txBody>
      </p:sp>
      <p:pic>
        <p:nvPicPr>
          <p:cNvPr id="9" name="図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1920" y="1412776"/>
            <a:ext cx="5112568" cy="5280829"/>
          </a:xfrm>
          <a:prstGeom prst="rect">
            <a:avLst/>
          </a:prstGeom>
        </p:spPr>
      </p:pic>
    </p:spTree>
    <p:extLst>
      <p:ext uri="{BB962C8B-B14F-4D97-AF65-F5344CB8AC3E}">
        <p14:creationId xmlns:p14="http://schemas.microsoft.com/office/powerpoint/2010/main" val="36542668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692696"/>
            <a:ext cx="8229600" cy="5881840"/>
          </a:xfrm>
        </p:spPr>
        <p:txBody>
          <a:bodyPr>
            <a:normAutofit/>
          </a:bodyPr>
          <a:lstStyle/>
          <a:p>
            <a:pPr marL="109728" indent="0">
              <a:buNone/>
            </a:pPr>
            <a:r>
              <a:rPr kumimoji="1" lang="ja-JP" altLang="en-US" sz="2400" dirty="0" smtClean="0"/>
              <a:t>・</a:t>
            </a:r>
            <a:r>
              <a:rPr lang="ja-JP" altLang="en-US" sz="2400" dirty="0" smtClean="0"/>
              <a:t>サフィックス木探索</a:t>
            </a:r>
            <a:endParaRPr lang="en-US" altLang="ja-JP" sz="2400" dirty="0" smtClean="0"/>
          </a:p>
          <a:p>
            <a:pPr marL="109728" indent="0">
              <a:buNone/>
            </a:pPr>
            <a:r>
              <a:rPr lang="ja-JP" altLang="en-US" sz="2400" dirty="0"/>
              <a:t>　</a:t>
            </a:r>
            <a:r>
              <a:rPr lang="ja-JP" altLang="en-US" sz="2400" dirty="0" smtClean="0"/>
              <a:t>サフィックス木に系列</a:t>
            </a:r>
            <a:r>
              <a:rPr lang="en-US" altLang="ja-JP" sz="2400" dirty="0" smtClean="0"/>
              <a:t>S</a:t>
            </a:r>
            <a:r>
              <a:rPr lang="ja-JP" altLang="en-US" sz="2400" dirty="0" smtClean="0"/>
              <a:t>の全クローン情報を含む。二つ</a:t>
            </a:r>
            <a:r>
              <a:rPr lang="ja-JP" altLang="en-US" sz="2400" dirty="0"/>
              <a:t>の</a:t>
            </a:r>
            <a:r>
              <a:rPr lang="ja-JP" altLang="en-US" sz="2400" dirty="0" smtClean="0"/>
              <a:t>葉が共通の内部頂点を持つとき、</a:t>
            </a:r>
            <a:r>
              <a:rPr lang="ja-JP" altLang="en-US" sz="2400" dirty="0" smtClean="0">
                <a:solidFill>
                  <a:srgbClr val="A44C24"/>
                </a:solidFill>
              </a:rPr>
              <a:t>二つの葉はクローン</a:t>
            </a:r>
            <a:r>
              <a:rPr lang="ja-JP" altLang="en-US" sz="2400" dirty="0" smtClean="0"/>
              <a:t>である。</a:t>
            </a:r>
            <a:r>
              <a:rPr lang="ja-JP" altLang="en-US" sz="2400" dirty="0" smtClean="0">
                <a:solidFill>
                  <a:srgbClr val="A44C24"/>
                </a:solidFill>
              </a:rPr>
              <a:t>この木を全探索</a:t>
            </a:r>
            <a:r>
              <a:rPr lang="ja-JP" altLang="en-US" sz="2400" dirty="0" smtClean="0"/>
              <a:t>することでクローン発見問題を解く。</a:t>
            </a:r>
            <a:endParaRPr lang="en-US" altLang="ja-JP" sz="2400" dirty="0" smtClean="0"/>
          </a:p>
          <a:p>
            <a:pPr marL="109728" indent="0">
              <a:buNone/>
            </a:pPr>
            <a:endParaRPr kumimoji="1" lang="ja-JP" altLang="en-US" sz="2400" dirty="0"/>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5696" y="2708920"/>
            <a:ext cx="5537865" cy="3550592"/>
          </a:xfrm>
          <a:prstGeom prst="rect">
            <a:avLst/>
          </a:prstGeom>
        </p:spPr>
      </p:pic>
      <p:sp>
        <p:nvSpPr>
          <p:cNvPr id="5" name="テキスト ボックス 4"/>
          <p:cNvSpPr txBox="1"/>
          <p:nvPr/>
        </p:nvSpPr>
        <p:spPr>
          <a:xfrm>
            <a:off x="3452500" y="6074846"/>
            <a:ext cx="2304256" cy="369332"/>
          </a:xfrm>
          <a:prstGeom prst="rect">
            <a:avLst/>
          </a:prstGeom>
          <a:noFill/>
        </p:spPr>
        <p:txBody>
          <a:bodyPr wrap="square" rtlCol="0">
            <a:spAutoFit/>
          </a:bodyPr>
          <a:lstStyle/>
          <a:p>
            <a:r>
              <a:rPr kumimoji="1" lang="ja-JP" altLang="en-US" dirty="0" smtClean="0"/>
              <a:t>サフィックス木の例</a:t>
            </a:r>
            <a:endParaRPr kumimoji="1" lang="ja-JP" altLang="en-US" dirty="0"/>
          </a:p>
        </p:txBody>
      </p:sp>
    </p:spTree>
    <p:extLst>
      <p:ext uri="{BB962C8B-B14F-4D97-AF65-F5344CB8AC3E}">
        <p14:creationId xmlns:p14="http://schemas.microsoft.com/office/powerpoint/2010/main" val="14186914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67544" y="2204864"/>
            <a:ext cx="8229600" cy="4325112"/>
          </a:xfrm>
        </p:spPr>
        <p:txBody>
          <a:bodyPr/>
          <a:lstStyle/>
          <a:p>
            <a:pPr marL="109728" indent="0">
              <a:buNone/>
            </a:pPr>
            <a:r>
              <a:rPr kumimoji="1" lang="ja-JP" altLang="en-US" dirty="0" smtClean="0"/>
              <a:t>・ソーティング</a:t>
            </a:r>
            <a:endParaRPr kumimoji="1" lang="en-US" altLang="ja-JP" dirty="0" smtClean="0"/>
          </a:p>
          <a:p>
            <a:pPr marL="109728" indent="0">
              <a:buNone/>
            </a:pPr>
            <a:r>
              <a:rPr lang="ja-JP" altLang="en-US" dirty="0"/>
              <a:t>　</a:t>
            </a:r>
            <a:r>
              <a:rPr lang="ja-JP" altLang="en-US" dirty="0" smtClean="0"/>
              <a:t>メトリクスを用いた抽象化を行った場合、メトリクス値の要素をソートして等価なものを探す方法</a:t>
            </a:r>
            <a:endParaRPr kumimoji="1" lang="ja-JP" altLang="en-US" dirty="0"/>
          </a:p>
        </p:txBody>
      </p:sp>
    </p:spTree>
    <p:extLst>
      <p:ext uri="{BB962C8B-B14F-4D97-AF65-F5344CB8AC3E}">
        <p14:creationId xmlns:p14="http://schemas.microsoft.com/office/powerpoint/2010/main" val="7174992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692696"/>
            <a:ext cx="8229600" cy="1066800"/>
          </a:xfrm>
        </p:spPr>
        <p:txBody>
          <a:bodyPr/>
          <a:lstStyle/>
          <a:p>
            <a:r>
              <a:rPr lang="ja-JP" altLang="en-US" dirty="0"/>
              <a:t>５、手法の実装と実例</a:t>
            </a:r>
            <a:endParaRPr kumimoji="1" lang="ja-JP" altLang="en-US" dirty="0"/>
          </a:p>
        </p:txBody>
      </p:sp>
      <p:pic>
        <p:nvPicPr>
          <p:cNvPr id="4" name="コンテンツ プレースホルダー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43608" y="1700808"/>
            <a:ext cx="7056784" cy="5098390"/>
          </a:xfrm>
        </p:spPr>
      </p:pic>
    </p:spTree>
    <p:extLst>
      <p:ext uri="{BB962C8B-B14F-4D97-AF65-F5344CB8AC3E}">
        <p14:creationId xmlns:p14="http://schemas.microsoft.com/office/powerpoint/2010/main" val="42880105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692696"/>
            <a:ext cx="8229600" cy="5881840"/>
          </a:xfrm>
        </p:spPr>
        <p:txBody>
          <a:bodyPr>
            <a:normAutofit fontScale="92500" lnSpcReduction="10000"/>
          </a:bodyPr>
          <a:lstStyle/>
          <a:p>
            <a:pPr marL="109728" indent="0">
              <a:buNone/>
            </a:pPr>
            <a:endParaRPr lang="en-US" altLang="ja-JP" dirty="0" smtClean="0"/>
          </a:p>
          <a:p>
            <a:pPr marL="109728" indent="0">
              <a:buNone/>
            </a:pPr>
            <a:r>
              <a:rPr lang="ja-JP" altLang="en-US" dirty="0" smtClean="0"/>
              <a:t>・</a:t>
            </a:r>
            <a:r>
              <a:rPr kumimoji="1" lang="en-US" altLang="ja-JP" dirty="0" smtClean="0"/>
              <a:t>Dup</a:t>
            </a:r>
          </a:p>
          <a:p>
            <a:pPr marL="109728" indent="0">
              <a:buNone/>
            </a:pPr>
            <a:r>
              <a:rPr lang="ja-JP" altLang="en-US" dirty="0"/>
              <a:t>　</a:t>
            </a:r>
            <a:r>
              <a:rPr lang="ja-JP" altLang="en-US" dirty="0" smtClean="0"/>
              <a:t>前処理</a:t>
            </a:r>
            <a:r>
              <a:rPr lang="en-US" altLang="ja-JP" dirty="0" smtClean="0"/>
              <a:t>…</a:t>
            </a:r>
            <a:r>
              <a:rPr lang="ja-JP" altLang="en-US" dirty="0" smtClean="0"/>
              <a:t>ユーザ定義の識別子をパラメータ化。</a:t>
            </a:r>
            <a:endParaRPr lang="en-US" altLang="ja-JP" dirty="0"/>
          </a:p>
          <a:p>
            <a:pPr marL="109728" indent="0">
              <a:buNone/>
            </a:pPr>
            <a:endParaRPr lang="en-US" altLang="ja-JP" dirty="0" smtClean="0"/>
          </a:p>
          <a:p>
            <a:pPr marL="109728" indent="0">
              <a:buNone/>
            </a:pPr>
            <a:endParaRPr lang="en-US" altLang="ja-JP" dirty="0" smtClean="0"/>
          </a:p>
          <a:p>
            <a:pPr marL="109728" indent="0">
              <a:buNone/>
            </a:pPr>
            <a:r>
              <a:rPr kumimoji="1" lang="ja-JP" altLang="en-US" dirty="0" smtClean="0"/>
              <a:t>・</a:t>
            </a:r>
            <a:r>
              <a:rPr kumimoji="1" lang="en-US" altLang="ja-JP" dirty="0" err="1" smtClean="0"/>
              <a:t>Duploc</a:t>
            </a:r>
            <a:endParaRPr kumimoji="1" lang="en-US" altLang="ja-JP" dirty="0" smtClean="0"/>
          </a:p>
          <a:p>
            <a:pPr marL="109728" indent="0">
              <a:buNone/>
            </a:pPr>
            <a:r>
              <a:rPr lang="ja-JP" altLang="en-US" dirty="0" smtClean="0"/>
              <a:t>　前処理</a:t>
            </a:r>
            <a:r>
              <a:rPr lang="en-US" altLang="ja-JP" dirty="0" smtClean="0"/>
              <a:t>…</a:t>
            </a:r>
            <a:r>
              <a:rPr lang="ja-JP" altLang="en-US" dirty="0" smtClean="0"/>
              <a:t>空白、コメント、プログラム中に非常に多く出現する文字列を取り除く。</a:t>
            </a:r>
            <a:endParaRPr lang="en-US" altLang="ja-JP" dirty="0" smtClean="0"/>
          </a:p>
          <a:p>
            <a:pPr marL="109728" indent="0">
              <a:buNone/>
            </a:pPr>
            <a:r>
              <a:rPr lang="ja-JP" altLang="en-US" dirty="0" smtClean="0"/>
              <a:t>　</a:t>
            </a:r>
            <a:r>
              <a:rPr lang="en-US" altLang="ja-JP" dirty="0" smtClean="0"/>
              <a:t>GUI</a:t>
            </a:r>
            <a:r>
              <a:rPr lang="ja-JP" altLang="en-US" dirty="0" smtClean="0"/>
              <a:t>を備えており、コードクローンの散文図を表示しそれに対応するプログラムテキストを編集する機能を持つ。</a:t>
            </a:r>
            <a:endParaRPr lang="en-US" altLang="ja-JP" dirty="0" smtClean="0"/>
          </a:p>
          <a:p>
            <a:pPr marL="109728" indent="0">
              <a:buNone/>
            </a:pPr>
            <a:r>
              <a:rPr lang="ja-JP" altLang="en-US" dirty="0" smtClean="0"/>
              <a:t>　リファクタリングを目的とするシステム</a:t>
            </a:r>
            <a:r>
              <a:rPr lang="en-US" altLang="ja-JP" dirty="0" smtClean="0"/>
              <a:t>MOOSE</a:t>
            </a:r>
            <a:r>
              <a:rPr lang="ja-JP" altLang="en-US" dirty="0" smtClean="0"/>
              <a:t>の開発を計画中。</a:t>
            </a:r>
            <a:endParaRPr lang="en-US" altLang="ja-JP" dirty="0" smtClean="0"/>
          </a:p>
          <a:p>
            <a:pPr marL="109728" indent="0">
              <a:buNone/>
            </a:pPr>
            <a:endParaRPr lang="en-US" altLang="ja-JP" dirty="0" smtClean="0"/>
          </a:p>
          <a:p>
            <a:pPr marL="109728" indent="0">
              <a:buNone/>
            </a:pPr>
            <a:r>
              <a:rPr kumimoji="1" lang="ja-JP" altLang="en-US" dirty="0"/>
              <a:t>　</a:t>
            </a:r>
            <a:endParaRPr kumimoji="1" lang="en-US" altLang="ja-JP" dirty="0" smtClean="0"/>
          </a:p>
        </p:txBody>
      </p:sp>
    </p:spTree>
    <p:extLst>
      <p:ext uri="{BB962C8B-B14F-4D97-AF65-F5344CB8AC3E}">
        <p14:creationId xmlns:p14="http://schemas.microsoft.com/office/powerpoint/2010/main" val="52727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620688"/>
            <a:ext cx="5482952" cy="5953848"/>
          </a:xfrm>
        </p:spPr>
        <p:txBody>
          <a:bodyPr/>
          <a:lstStyle/>
          <a:p>
            <a:pPr marL="109728" indent="0">
              <a:buNone/>
            </a:pPr>
            <a:r>
              <a:rPr kumimoji="1" lang="ja-JP" altLang="en-US" dirty="0" smtClean="0"/>
              <a:t>・</a:t>
            </a:r>
            <a:r>
              <a:rPr kumimoji="1" lang="en-US" altLang="ja-JP" dirty="0" err="1" smtClean="0"/>
              <a:t>CloneDR</a:t>
            </a:r>
            <a:endParaRPr kumimoji="1" lang="en-US" altLang="ja-JP" dirty="0" smtClean="0"/>
          </a:p>
          <a:p>
            <a:pPr marL="109728" indent="0">
              <a:buNone/>
            </a:pPr>
            <a:endParaRPr lang="en-US" altLang="ja-JP" dirty="0" smtClean="0"/>
          </a:p>
          <a:p>
            <a:pPr marL="109728" indent="0">
              <a:buNone/>
            </a:pPr>
            <a:r>
              <a:rPr kumimoji="1" lang="ja-JP" altLang="en-US" dirty="0" smtClean="0"/>
              <a:t>　</a:t>
            </a:r>
            <a:r>
              <a:rPr kumimoji="1" lang="en-US" altLang="ja-JP" dirty="0" smtClean="0"/>
              <a:t>AST…</a:t>
            </a:r>
            <a:r>
              <a:rPr kumimoji="1" lang="ja-JP" altLang="en-US" dirty="0" smtClean="0"/>
              <a:t>抽象</a:t>
            </a:r>
            <a:r>
              <a:rPr lang="ja-JP" altLang="en-US" dirty="0" smtClean="0"/>
              <a:t>構文木。通常の構文木から言語に意味のないものを取り除いたもの。</a:t>
            </a:r>
            <a:endParaRPr lang="en-US" altLang="ja-JP" dirty="0" smtClean="0"/>
          </a:p>
          <a:p>
            <a:pPr marL="109728" indent="0">
              <a:buNone/>
            </a:pPr>
            <a:endParaRPr lang="en-US" altLang="ja-JP" dirty="0" smtClean="0"/>
          </a:p>
          <a:p>
            <a:pPr marL="109728" indent="0">
              <a:buNone/>
            </a:pPr>
            <a:r>
              <a:rPr lang="ja-JP" altLang="en-US" dirty="0"/>
              <a:t>　</a:t>
            </a:r>
            <a:r>
              <a:rPr lang="en-US" altLang="ja-JP" dirty="0" smtClean="0"/>
              <a:t>AST</a:t>
            </a:r>
            <a:r>
              <a:rPr lang="ja-JP" altLang="en-US" dirty="0" smtClean="0"/>
              <a:t>の接点のペアをそれぞれ比較する。また構文解析によって、プログラミング言語に基づいた処理を行える。</a:t>
            </a:r>
            <a:endParaRPr lang="en-US" altLang="ja-JP" dirty="0" smtClean="0"/>
          </a:p>
          <a:p>
            <a:pPr marL="109728" indent="0">
              <a:buNone/>
            </a:pPr>
            <a:endParaRPr kumimoji="1" lang="en-US" altLang="ja-JP" dirty="0" smtClean="0"/>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8144" y="908720"/>
            <a:ext cx="3131458" cy="2952328"/>
          </a:xfrm>
          <a:prstGeom prst="rect">
            <a:avLst/>
          </a:prstGeom>
        </p:spPr>
      </p:pic>
    </p:spTree>
    <p:extLst>
      <p:ext uri="{BB962C8B-B14F-4D97-AF65-F5344CB8AC3E}">
        <p14:creationId xmlns:p14="http://schemas.microsoft.com/office/powerpoint/2010/main" val="24356636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692696"/>
            <a:ext cx="8229600" cy="5881840"/>
          </a:xfrm>
        </p:spPr>
        <p:txBody>
          <a:bodyPr/>
          <a:lstStyle/>
          <a:p>
            <a:pPr marL="109728" indent="0">
              <a:buNone/>
            </a:pPr>
            <a:r>
              <a:rPr kumimoji="1" lang="ja-JP" altLang="en-US" dirty="0" smtClean="0"/>
              <a:t>・</a:t>
            </a:r>
            <a:r>
              <a:rPr kumimoji="1" lang="en-US" altLang="ja-JP" dirty="0" smtClean="0"/>
              <a:t>SMC</a:t>
            </a:r>
            <a:endParaRPr lang="en-US" altLang="ja-JP" dirty="0" smtClean="0"/>
          </a:p>
          <a:p>
            <a:pPr marL="109728" indent="0">
              <a:buNone/>
            </a:pPr>
            <a:r>
              <a:rPr kumimoji="1" lang="ja-JP" altLang="en-US" dirty="0"/>
              <a:t>　</a:t>
            </a:r>
            <a:r>
              <a:rPr kumimoji="1" lang="ja-JP" altLang="en-US" dirty="0" smtClean="0"/>
              <a:t>まず、特徴メトリクスによってコードクローンと思しきメソッドを見つける。</a:t>
            </a:r>
            <a:r>
              <a:rPr lang="ja-JP" altLang="en-US" dirty="0"/>
              <a:t>次</a:t>
            </a:r>
            <a:r>
              <a:rPr lang="ja-JP" altLang="en-US" dirty="0" smtClean="0"/>
              <a:t>に表探索。</a:t>
            </a:r>
            <a:endParaRPr lang="en-US" altLang="ja-JP" dirty="0" smtClean="0"/>
          </a:p>
          <a:p>
            <a:pPr marL="109728" indent="0">
              <a:buNone/>
            </a:pPr>
            <a:r>
              <a:rPr kumimoji="1" lang="ja-JP" altLang="en-US" dirty="0" smtClean="0"/>
              <a:t>その検出されたクローンペアのメソッドを、特徴</a:t>
            </a:r>
            <a:r>
              <a:rPr lang="en-US" altLang="ja-JP" dirty="0"/>
              <a:t>(</a:t>
            </a:r>
            <a:r>
              <a:rPr lang="ja-JP" altLang="en-US" dirty="0"/>
              <a:t>何が異なる</a:t>
            </a:r>
            <a:r>
              <a:rPr lang="ja-JP" altLang="en-US" dirty="0" smtClean="0"/>
              <a:t>か</a:t>
            </a:r>
            <a:r>
              <a:rPr lang="en-US" altLang="ja-JP" dirty="0" smtClean="0"/>
              <a:t>)</a:t>
            </a:r>
            <a:r>
              <a:rPr kumimoji="1" lang="ja-JP" altLang="en-US" dirty="0" smtClean="0"/>
              <a:t>により１８種類に分けることができる。</a:t>
            </a:r>
            <a:endParaRPr kumimoji="1" lang="en-US" altLang="ja-JP" dirty="0" smtClean="0"/>
          </a:p>
          <a:p>
            <a:pPr marL="109728" indent="0">
              <a:buNone/>
            </a:pPr>
            <a:endParaRPr lang="en-US" altLang="ja-JP" dirty="0"/>
          </a:p>
          <a:p>
            <a:pPr marL="109728" indent="0">
              <a:buNone/>
            </a:pPr>
            <a:r>
              <a:rPr kumimoji="1" lang="ja-JP" altLang="en-US" dirty="0" smtClean="0"/>
              <a:t>・</a:t>
            </a:r>
            <a:r>
              <a:rPr kumimoji="1" lang="en-US" altLang="ja-JP" dirty="0" err="1" smtClean="0"/>
              <a:t>CCFinder</a:t>
            </a:r>
            <a:endParaRPr kumimoji="1" lang="en-US" altLang="ja-JP" dirty="0" smtClean="0"/>
          </a:p>
          <a:p>
            <a:pPr marL="109728" indent="0">
              <a:buNone/>
            </a:pPr>
            <a:r>
              <a:rPr lang="ja-JP" altLang="en-US" dirty="0" smtClean="0"/>
              <a:t>　筆者らが</a:t>
            </a:r>
            <a:r>
              <a:rPr lang="en-US" altLang="ja-JP" dirty="0" smtClean="0"/>
              <a:t>2000</a:t>
            </a:r>
            <a:r>
              <a:rPr lang="ja-JP" altLang="en-US" dirty="0" smtClean="0"/>
              <a:t>年開発したツール。簡易な変形ルールを用いて、インデントや複文が変更されたプログラムテキストからコードクローンを検出することができる。</a:t>
            </a:r>
            <a:endParaRPr kumimoji="1" lang="en-US" altLang="ja-JP" dirty="0" smtClean="0"/>
          </a:p>
          <a:p>
            <a:pPr marL="109728" indent="0">
              <a:buNone/>
            </a:pPr>
            <a:r>
              <a:rPr lang="ja-JP" altLang="en-US" dirty="0"/>
              <a:t>　</a:t>
            </a:r>
            <a:endParaRPr kumimoji="1" lang="en-US" altLang="ja-JP" dirty="0" smtClean="0"/>
          </a:p>
        </p:txBody>
      </p:sp>
    </p:spTree>
    <p:extLst>
      <p:ext uri="{BB962C8B-B14F-4D97-AF65-F5344CB8AC3E}">
        <p14:creationId xmlns:p14="http://schemas.microsoft.com/office/powerpoint/2010/main" val="37537884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764704"/>
            <a:ext cx="8229600" cy="1066800"/>
          </a:xfrm>
        </p:spPr>
        <p:txBody>
          <a:bodyPr>
            <a:normAutofit/>
          </a:bodyPr>
          <a:lstStyle/>
          <a:p>
            <a:r>
              <a:rPr lang="ja-JP" altLang="en-US" dirty="0" smtClean="0"/>
              <a:t>６、リファクタリング</a:t>
            </a:r>
            <a:endParaRPr kumimoji="1" lang="ja-JP" altLang="en-US" dirty="0"/>
          </a:p>
        </p:txBody>
      </p:sp>
      <p:sp>
        <p:nvSpPr>
          <p:cNvPr id="6" name="角丸四角形 5"/>
          <p:cNvSpPr/>
          <p:nvPr/>
        </p:nvSpPr>
        <p:spPr>
          <a:xfrm>
            <a:off x="683568" y="2924944"/>
            <a:ext cx="3024336" cy="936104"/>
          </a:xfrm>
          <a:prstGeom prst="roundRect">
            <a:avLst/>
          </a:prstGeom>
          <a:solidFill>
            <a:srgbClr val="F89374"/>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rPr>
              <a:t>コードクローン検出</a:t>
            </a:r>
            <a:endParaRPr kumimoji="1" lang="ja-JP" altLang="en-US" sz="2400" dirty="0">
              <a:solidFill>
                <a:schemeClr val="tx1"/>
              </a:solidFill>
            </a:endParaRPr>
          </a:p>
        </p:txBody>
      </p:sp>
      <p:sp>
        <p:nvSpPr>
          <p:cNvPr id="7" name="角丸四角形 6"/>
          <p:cNvSpPr/>
          <p:nvPr/>
        </p:nvSpPr>
        <p:spPr>
          <a:xfrm>
            <a:off x="683568" y="4725144"/>
            <a:ext cx="3024336" cy="936104"/>
          </a:xfrm>
          <a:prstGeom prst="roundRect">
            <a:avLst/>
          </a:prstGeom>
          <a:solidFill>
            <a:srgbClr val="F89374"/>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rPr>
              <a:t>共有ルーチンで</a:t>
            </a:r>
            <a:endParaRPr kumimoji="1" lang="en-US" altLang="ja-JP" sz="2400" dirty="0" smtClean="0">
              <a:solidFill>
                <a:schemeClr val="tx1"/>
              </a:solidFill>
            </a:endParaRPr>
          </a:p>
          <a:p>
            <a:pPr algn="ctr"/>
            <a:r>
              <a:rPr kumimoji="1" lang="ja-JP" altLang="en-US" sz="2400" dirty="0" smtClean="0">
                <a:solidFill>
                  <a:schemeClr val="tx1"/>
                </a:solidFill>
              </a:rPr>
              <a:t>書き換え</a:t>
            </a:r>
            <a:endParaRPr kumimoji="1" lang="ja-JP" altLang="en-US" sz="2400" dirty="0">
              <a:solidFill>
                <a:schemeClr val="tx1"/>
              </a:solidFill>
            </a:endParaRPr>
          </a:p>
        </p:txBody>
      </p:sp>
      <p:cxnSp>
        <p:nvCxnSpPr>
          <p:cNvPr id="9" name="直線矢印コネクタ 8"/>
          <p:cNvCxnSpPr>
            <a:stCxn id="6" idx="2"/>
            <a:endCxn id="7" idx="0"/>
          </p:cNvCxnSpPr>
          <p:nvPr/>
        </p:nvCxnSpPr>
        <p:spPr>
          <a:xfrm>
            <a:off x="2195736" y="3861048"/>
            <a:ext cx="0" cy="8640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テキスト ボックス 11"/>
          <p:cNvSpPr txBox="1"/>
          <p:nvPr/>
        </p:nvSpPr>
        <p:spPr>
          <a:xfrm>
            <a:off x="4139952" y="2132856"/>
            <a:ext cx="4752528" cy="4401205"/>
          </a:xfrm>
          <a:prstGeom prst="rect">
            <a:avLst/>
          </a:prstGeom>
          <a:noFill/>
        </p:spPr>
        <p:txBody>
          <a:bodyPr wrap="square" rtlCol="0">
            <a:spAutoFit/>
          </a:bodyPr>
          <a:lstStyle/>
          <a:p>
            <a:r>
              <a:rPr kumimoji="1" lang="ja-JP" altLang="en-US" sz="2000" dirty="0" smtClean="0"/>
              <a:t>まず、コードクローン検出。</a:t>
            </a:r>
            <a:endParaRPr kumimoji="1" lang="en-US" altLang="ja-JP" sz="2000" dirty="0" smtClean="0"/>
          </a:p>
          <a:p>
            <a:endParaRPr kumimoji="1" lang="en-US" altLang="ja-JP" sz="2000" dirty="0" smtClean="0"/>
          </a:p>
          <a:p>
            <a:r>
              <a:rPr lang="ja-JP" altLang="en-US" sz="2000" dirty="0" smtClean="0"/>
              <a:t>次に、コードクローンを削除したい。</a:t>
            </a:r>
            <a:endParaRPr lang="en-US" altLang="ja-JP" sz="2000" dirty="0" smtClean="0"/>
          </a:p>
          <a:p>
            <a:r>
              <a:rPr kumimoji="1" lang="ja-JP" altLang="en-US" sz="2000" dirty="0" smtClean="0"/>
              <a:t>共有ルーチンで書き換え。</a:t>
            </a:r>
            <a:endParaRPr kumimoji="1" lang="en-US" altLang="ja-JP" sz="2000" dirty="0" smtClean="0"/>
          </a:p>
          <a:p>
            <a:endParaRPr lang="en-US" altLang="ja-JP" sz="2000" dirty="0" smtClean="0"/>
          </a:p>
          <a:p>
            <a:r>
              <a:rPr lang="ja-JP" altLang="en-US" sz="2000" dirty="0" smtClean="0"/>
              <a:t>だが、書き換え前と同じふるまいをすることを保証する手法は確立されていない。</a:t>
            </a:r>
            <a:endParaRPr lang="en-US" altLang="ja-JP" sz="2000" dirty="0" smtClean="0"/>
          </a:p>
          <a:p>
            <a:endParaRPr kumimoji="1" lang="en-US" altLang="ja-JP" sz="2000" dirty="0" smtClean="0"/>
          </a:p>
          <a:p>
            <a:r>
              <a:rPr lang="ja-JP" altLang="en-US" sz="2000" dirty="0" smtClean="0"/>
              <a:t>また、コードクローンを修正する際、コードクローンの存在を確認しておく必要がある。修正し忘れたコードクローンが存在すると、不具合が直っていないという事態がおきるから。</a:t>
            </a:r>
            <a:endParaRPr kumimoji="1" lang="ja-JP" altLang="en-US" sz="2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en-US" dirty="0" smtClean="0"/>
              <a:t>７、コードクローンの評価用メトリクス</a:t>
            </a:r>
            <a:endParaRPr kumimoji="1" lang="ja-JP" altLang="en-US" dirty="0"/>
          </a:p>
        </p:txBody>
      </p:sp>
      <p:sp>
        <p:nvSpPr>
          <p:cNvPr id="4" name="円/楕円 3"/>
          <p:cNvSpPr/>
          <p:nvPr/>
        </p:nvSpPr>
        <p:spPr>
          <a:xfrm>
            <a:off x="827584" y="2564904"/>
            <a:ext cx="2952328" cy="12241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t>コードクローンが存在</a:t>
            </a:r>
            <a:endParaRPr kumimoji="1" lang="ja-JP" altLang="en-US" sz="2000" dirty="0"/>
          </a:p>
        </p:txBody>
      </p:sp>
      <p:cxnSp>
        <p:nvCxnSpPr>
          <p:cNvPr id="6" name="直線矢印コネクタ 5"/>
          <p:cNvCxnSpPr/>
          <p:nvPr/>
        </p:nvCxnSpPr>
        <p:spPr>
          <a:xfrm>
            <a:off x="3779912" y="3212976"/>
            <a:ext cx="129614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3851920" y="2780928"/>
            <a:ext cx="1080120" cy="369332"/>
          </a:xfrm>
          <a:prstGeom prst="rect">
            <a:avLst/>
          </a:prstGeom>
          <a:noFill/>
        </p:spPr>
        <p:txBody>
          <a:bodyPr wrap="square" rtlCol="0">
            <a:spAutoFit/>
          </a:bodyPr>
          <a:lstStyle/>
          <a:p>
            <a:r>
              <a:rPr kumimoji="1" lang="ja-JP" altLang="en-US" dirty="0" smtClean="0"/>
              <a:t>つまり</a:t>
            </a:r>
            <a:endParaRPr kumimoji="1" lang="ja-JP" altLang="en-US" dirty="0"/>
          </a:p>
        </p:txBody>
      </p:sp>
      <p:sp>
        <p:nvSpPr>
          <p:cNvPr id="12" name="円/楕円 11"/>
          <p:cNvSpPr/>
          <p:nvPr/>
        </p:nvSpPr>
        <p:spPr>
          <a:xfrm>
            <a:off x="5148064" y="2636912"/>
            <a:ext cx="2952328" cy="12241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t>プログラムテキストの修正が難しい</a:t>
            </a:r>
            <a:endParaRPr kumimoji="1" lang="ja-JP" altLang="en-US" sz="2000" dirty="0"/>
          </a:p>
        </p:txBody>
      </p:sp>
      <p:sp>
        <p:nvSpPr>
          <p:cNvPr id="13" name="角丸四角形 12"/>
          <p:cNvSpPr/>
          <p:nvPr/>
        </p:nvSpPr>
        <p:spPr>
          <a:xfrm>
            <a:off x="1691680" y="4581128"/>
            <a:ext cx="5040560" cy="1584176"/>
          </a:xfrm>
          <a:prstGeom prst="roundRect">
            <a:avLst/>
          </a:prstGeom>
          <a:solidFill>
            <a:srgbClr val="F89374"/>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rPr>
              <a:t>クローンを一種の保守性を表すメトリクスとして用いる立場がある。</a:t>
            </a:r>
            <a:endParaRPr kumimoji="1" lang="ja-JP" altLang="en-US" sz="24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692696"/>
            <a:ext cx="8229600" cy="1066800"/>
          </a:xfrm>
        </p:spPr>
        <p:txBody>
          <a:bodyPr>
            <a:normAutofit/>
          </a:bodyPr>
          <a:lstStyle/>
          <a:p>
            <a:r>
              <a:rPr lang="ja-JP" altLang="en-US" dirty="0" smtClean="0"/>
              <a:t>８、コードクローンの出現頻度</a:t>
            </a:r>
            <a:endParaRPr kumimoji="1" lang="ja-JP" altLang="en-US" dirty="0"/>
          </a:p>
        </p:txBody>
      </p:sp>
      <p:pic>
        <p:nvPicPr>
          <p:cNvPr id="4" name="コンテンツ プレースホルダ 3" descr="スクリーンショット 2013-12-17 22.28.55.png"/>
          <p:cNvPicPr>
            <a:picLocks noGrp="1" noChangeAspect="1"/>
          </p:cNvPicPr>
          <p:nvPr>
            <p:ph idx="1"/>
          </p:nvPr>
        </p:nvPicPr>
        <p:blipFill>
          <a:blip r:embed="rId2" cstate="print"/>
          <a:stretch>
            <a:fillRect/>
          </a:stretch>
        </p:blipFill>
        <p:spPr>
          <a:xfrm>
            <a:off x="1" y="1772816"/>
            <a:ext cx="5508104" cy="4680520"/>
          </a:xfrm>
        </p:spPr>
      </p:pic>
      <p:sp>
        <p:nvSpPr>
          <p:cNvPr id="5" name="テキスト ボックス 4"/>
          <p:cNvSpPr txBox="1"/>
          <p:nvPr/>
        </p:nvSpPr>
        <p:spPr>
          <a:xfrm>
            <a:off x="5364088" y="1700808"/>
            <a:ext cx="3240360" cy="3416320"/>
          </a:xfrm>
          <a:prstGeom prst="rect">
            <a:avLst/>
          </a:prstGeom>
          <a:noFill/>
        </p:spPr>
        <p:txBody>
          <a:bodyPr wrap="square" rtlCol="0">
            <a:spAutoFit/>
          </a:bodyPr>
          <a:lstStyle/>
          <a:p>
            <a:r>
              <a:rPr kumimoji="1" lang="ja-JP" altLang="en-US" sz="2400" dirty="0" smtClean="0"/>
              <a:t>・</a:t>
            </a:r>
            <a:r>
              <a:rPr lang="ja-JP" altLang="en-US" sz="2400" dirty="0" smtClean="0"/>
              <a:t>研究の目的に応じて検出する最小行数を決めている。</a:t>
            </a:r>
            <a:endParaRPr lang="en-US" altLang="ja-JP" sz="2400" dirty="0" smtClean="0"/>
          </a:p>
          <a:p>
            <a:endParaRPr kumimoji="1" lang="en-US" altLang="ja-JP" sz="2400" dirty="0" smtClean="0"/>
          </a:p>
          <a:p>
            <a:r>
              <a:rPr lang="ja-JP" altLang="en-US" sz="2400" dirty="0" smtClean="0"/>
              <a:t>・</a:t>
            </a:r>
            <a:r>
              <a:rPr lang="en-US" altLang="ja-JP" sz="2400" dirty="0" smtClean="0"/>
              <a:t>75,80</a:t>
            </a:r>
            <a:r>
              <a:rPr lang="ja-JP" altLang="en-US" sz="2400" dirty="0" smtClean="0"/>
              <a:t>でピークに。</a:t>
            </a:r>
            <a:endParaRPr lang="en-US" altLang="ja-JP" sz="2400" dirty="0" smtClean="0"/>
          </a:p>
          <a:p>
            <a:r>
              <a:rPr lang="ja-JP" altLang="en-US" sz="2400" dirty="0" smtClean="0"/>
              <a:t>例えばテンプレートに少し修正を加えてコードを書く場合がこれに該当するであろう。</a:t>
            </a:r>
            <a:endParaRPr lang="en-US" altLang="ja-JP" sz="2400" dirty="0" smtClean="0"/>
          </a:p>
        </p:txBody>
      </p:sp>
      <p:sp>
        <p:nvSpPr>
          <p:cNvPr id="6" name="テキスト ボックス 5"/>
          <p:cNvSpPr txBox="1"/>
          <p:nvPr/>
        </p:nvSpPr>
        <p:spPr>
          <a:xfrm>
            <a:off x="3563888" y="5733256"/>
            <a:ext cx="864096" cy="338554"/>
          </a:xfrm>
          <a:prstGeom prst="rect">
            <a:avLst/>
          </a:prstGeom>
          <a:noFill/>
        </p:spPr>
        <p:txBody>
          <a:bodyPr wrap="square" rtlCol="0">
            <a:spAutoFit/>
          </a:bodyPr>
          <a:lstStyle/>
          <a:p>
            <a:r>
              <a:rPr kumimoji="1" lang="en-US" altLang="ja-JP" sz="1600" dirty="0" smtClean="0"/>
              <a:t>(</a:t>
            </a:r>
            <a:r>
              <a:rPr kumimoji="1" lang="ja-JP" altLang="en-US" sz="1600" dirty="0" smtClean="0"/>
              <a:t>行</a:t>
            </a:r>
            <a:r>
              <a:rPr kumimoji="1" lang="en-US" altLang="ja-JP" sz="1600" dirty="0" smtClean="0"/>
              <a:t>)</a:t>
            </a:r>
            <a:endParaRPr kumimoji="1" lang="ja-JP" altLang="en-US" sz="1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９、まとめ</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コードクローンとは、</a:t>
            </a:r>
            <a:r>
              <a:rPr lang="ja-JP" altLang="en-US" dirty="0" smtClean="0"/>
              <a:t>プログラムテキスト中の</a:t>
            </a:r>
            <a:r>
              <a:rPr lang="ja-JP" altLang="en-US" dirty="0" smtClean="0">
                <a:solidFill>
                  <a:srgbClr val="A44C24"/>
                </a:solidFill>
              </a:rPr>
              <a:t>同一</a:t>
            </a:r>
            <a:r>
              <a:rPr lang="ja-JP" altLang="en-US" dirty="0" smtClean="0"/>
              <a:t>、あるいは</a:t>
            </a:r>
            <a:r>
              <a:rPr lang="ja-JP" altLang="en-US" dirty="0" smtClean="0">
                <a:solidFill>
                  <a:srgbClr val="A44C24"/>
                </a:solidFill>
              </a:rPr>
              <a:t>類似した</a:t>
            </a:r>
            <a:r>
              <a:rPr lang="ja-JP" altLang="en-US" dirty="0" smtClean="0"/>
              <a:t>コードの断片。</a:t>
            </a:r>
            <a:endParaRPr lang="en-US" altLang="ja-JP" dirty="0" smtClean="0"/>
          </a:p>
          <a:p>
            <a:endParaRPr lang="en-US" altLang="ja-JP" dirty="0" smtClean="0"/>
          </a:p>
          <a:p>
            <a:r>
              <a:rPr lang="ja-JP" altLang="en-US" dirty="0" smtClean="0"/>
              <a:t>コードクローンを</a:t>
            </a:r>
            <a:r>
              <a:rPr lang="ja-JP" altLang="en-US" dirty="0" smtClean="0">
                <a:solidFill>
                  <a:srgbClr val="A44C24"/>
                </a:solidFill>
              </a:rPr>
              <a:t>検出</a:t>
            </a:r>
            <a:r>
              <a:rPr lang="ja-JP" altLang="en-US" dirty="0" smtClean="0"/>
              <a:t>し、</a:t>
            </a:r>
            <a:r>
              <a:rPr lang="ja-JP" altLang="en-US" dirty="0" smtClean="0">
                <a:solidFill>
                  <a:srgbClr val="A44C24"/>
                </a:solidFill>
              </a:rPr>
              <a:t>修正</a:t>
            </a:r>
            <a:r>
              <a:rPr lang="ja-JP" altLang="en-US" dirty="0" smtClean="0"/>
              <a:t>することが課題。</a:t>
            </a:r>
            <a:endParaRPr lang="en-US" altLang="ja-JP" dirty="0" smtClean="0"/>
          </a:p>
          <a:p>
            <a:endParaRPr lang="en-US" altLang="ja-JP" dirty="0" smtClean="0"/>
          </a:p>
          <a:p>
            <a:r>
              <a:rPr lang="ja-JP" altLang="en-US" dirty="0" smtClean="0"/>
              <a:t>「字句、行などのレベルで検出」 → 「マッチング」 → 「書き換え、修正」という流れ。</a:t>
            </a:r>
            <a:endParaRPr lang="en-US" altLang="ja-JP" dirty="0" smtClean="0"/>
          </a:p>
          <a:p>
            <a:endParaRPr lang="en-US" altLang="ja-JP" dirty="0" smtClean="0"/>
          </a:p>
          <a:p>
            <a:endParaRPr lang="en-US" altLang="ja-JP" dirty="0" smtClean="0"/>
          </a:p>
          <a:p>
            <a:endParaRPr lang="en-US" altLang="ja-JP" dirty="0" smtClean="0"/>
          </a:p>
          <a:p>
            <a:endParaRPr lang="en-US" altLang="ja-JP"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バン">
  <a:themeElements>
    <a:clrScheme name="アーバン">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アーバン">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アーバン">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848</TotalTime>
  <Words>807</Words>
  <Application>Microsoft Office PowerPoint</Application>
  <PresentationFormat>画面に合わせる (4:3)</PresentationFormat>
  <Paragraphs>158</Paragraphs>
  <Slides>23</Slides>
  <Notes>0</Notes>
  <HiddenSlides>0</HiddenSlides>
  <MMClips>0</MMClips>
  <ScaleCrop>false</ScaleCrop>
  <HeadingPairs>
    <vt:vector size="4" baseType="variant">
      <vt:variant>
        <vt:lpstr>テーマ</vt:lpstr>
      </vt:variant>
      <vt:variant>
        <vt:i4>1</vt:i4>
      </vt:variant>
      <vt:variant>
        <vt:lpstr>スライド タイトル</vt:lpstr>
      </vt:variant>
      <vt:variant>
        <vt:i4>23</vt:i4>
      </vt:variant>
    </vt:vector>
  </HeadingPairs>
  <TitlesOfParts>
    <vt:vector size="24" baseType="lpstr">
      <vt:lpstr>アーバン</vt:lpstr>
      <vt:lpstr>コードクローン検出法</vt:lpstr>
      <vt:lpstr>目次</vt:lpstr>
      <vt:lpstr>１、コードクローンの簡単な説明</vt:lpstr>
      <vt:lpstr>PowerPoint プレゼンテーション</vt:lpstr>
      <vt:lpstr>PowerPoint プレゼンテーション</vt:lpstr>
      <vt:lpstr>２、コードクローンの定義</vt:lpstr>
      <vt:lpstr>PowerPoint プレゼンテーション</vt:lpstr>
      <vt:lpstr>PowerPoint プレゼンテーション</vt:lpstr>
      <vt:lpstr>３、検出のための粒度</vt:lpstr>
      <vt:lpstr>PowerPoint プレゼンテーション</vt:lpstr>
      <vt:lpstr>PowerPoint プレゼンテーション</vt:lpstr>
      <vt:lpstr>PowerPoint プレゼンテーション</vt:lpstr>
      <vt:lpstr>４、クローン発見マッチングアルゴリズム </vt:lpstr>
      <vt:lpstr>PowerPoint プレゼンテーション</vt:lpstr>
      <vt:lpstr>PowerPoint プレゼンテーション</vt:lpstr>
      <vt:lpstr>５、手法の実装と実例</vt:lpstr>
      <vt:lpstr>PowerPoint プレゼンテーション</vt:lpstr>
      <vt:lpstr>PowerPoint プレゼンテーション</vt:lpstr>
      <vt:lpstr>PowerPoint プレゼンテーション</vt:lpstr>
      <vt:lpstr>６、リファクタリング</vt:lpstr>
      <vt:lpstr>７、コードクローンの評価用メトリクス</vt:lpstr>
      <vt:lpstr>８、コードクローンの出現頻度</vt:lpstr>
      <vt:lpstr>９、まとめ</vt:lpstr>
    </vt:vector>
  </TitlesOfParts>
  <Company>FJ-USER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コードクローン検出法</dc:title>
  <dc:creator>USER</dc:creator>
  <cp:lastModifiedBy>masao</cp:lastModifiedBy>
  <cp:revision>37</cp:revision>
  <dcterms:created xsi:type="dcterms:W3CDTF">2013-12-17T13:22:34Z</dcterms:created>
  <dcterms:modified xsi:type="dcterms:W3CDTF">2014-01-08T10:21:47Z</dcterms:modified>
</cp:coreProperties>
</file>