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33"/>
  </p:notesMasterIdLst>
  <p:sldIdLst>
    <p:sldId id="256" r:id="rId2"/>
    <p:sldId id="257" r:id="rId3"/>
    <p:sldId id="258" r:id="rId4"/>
    <p:sldId id="259" r:id="rId5"/>
    <p:sldId id="260" r:id="rId6"/>
    <p:sldId id="261" r:id="rId7"/>
    <p:sldId id="262" r:id="rId8"/>
    <p:sldId id="277"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8D007-D2AC-459E-843B-011BAAE590AA}" type="datetimeFigureOut">
              <a:rPr kumimoji="1" lang="ja-JP" altLang="en-US" smtClean="0"/>
              <a:t>2016/10/28</a:t>
            </a:fld>
            <a:endParaRPr kumimoji="1" lang="ja-JP" altLang="en-US" dirty="0"/>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0B24CB-0D4F-4815-A08F-5CAC96E8611F}" type="slidenum">
              <a:rPr kumimoji="1" lang="ja-JP" altLang="en-US" smtClean="0"/>
              <a:t>‹#›</a:t>
            </a:fld>
            <a:endParaRPr kumimoji="1" lang="ja-JP" altLang="en-US" dirty="0"/>
          </a:p>
        </p:txBody>
      </p:sp>
    </p:spTree>
    <p:extLst>
      <p:ext uri="{BB962C8B-B14F-4D97-AF65-F5344CB8AC3E}">
        <p14:creationId xmlns:p14="http://schemas.microsoft.com/office/powerpoint/2010/main" val="27051281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50B24CB-0D4F-4815-A08F-5CAC96E8611F}" type="slidenum">
              <a:rPr kumimoji="1" lang="ja-JP" altLang="en-US" smtClean="0"/>
              <a:t>1</a:t>
            </a:fld>
            <a:endParaRPr kumimoji="1" lang="ja-JP" altLang="en-US" dirty="0"/>
          </a:p>
        </p:txBody>
      </p:sp>
    </p:spTree>
    <p:extLst>
      <p:ext uri="{BB962C8B-B14F-4D97-AF65-F5344CB8AC3E}">
        <p14:creationId xmlns:p14="http://schemas.microsoft.com/office/powerpoint/2010/main" val="1684111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E529B96-2E87-4421-BCE8-9AC4050E52A5}" type="datetime1">
              <a:rPr lang="en-US" altLang="ja-JP" smtClean="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149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9CB7913-C225-4414-AF63-D25A941F7C36}" type="datetime1">
              <a:rPr lang="en-US" altLang="ja-JP" smtClean="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856586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AB9FC696-FF86-464C-BDE7-10EE5BAA8289}" type="datetime1">
              <a:rPr lang="en-US" altLang="ja-JP" smtClean="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49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9C336B8-C8E2-47BD-8189-0E87349357A0}" type="datetime1">
              <a:rPr lang="en-US" altLang="ja-JP" smtClean="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59700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3A5B6C2-BD85-4C01-9D75-CF7100E97163}" type="datetime1">
              <a:rPr lang="en-US" altLang="ja-JP" smtClean="0"/>
              <a:t>10/28/2016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01812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7BF7C7B-DC8D-4CEB-B063-F93A56A7AA61}" type="datetime1">
              <a:rPr lang="en-US" altLang="ja-JP" smtClean="0"/>
              <a:t>10/28/2016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045615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57FDCE4-C800-45EC-9A0F-B646DEA220DD}" type="datetime1">
              <a:rPr lang="en-US" altLang="ja-JP" smtClean="0"/>
              <a:t>10/28/2016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47070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5A2E0D8-2A98-47FE-BF57-58AEEC457974}" type="datetime1">
              <a:rPr lang="en-US" altLang="ja-JP" smtClean="0"/>
              <a:t>10/28/2016</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564888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242CC74-E2CE-41FC-BD46-86BDA8A406A1}" type="datetime1">
              <a:rPr lang="en-US" altLang="ja-JP" smtClean="0"/>
              <a:t>10/28/2016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6725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7B7AAAF-6C21-47D9-BE0A-45C489AED147}" type="datetime1">
              <a:rPr lang="en-US" altLang="ja-JP" smtClean="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4645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DEE89F6-EC2A-4AFA-9D2A-852112DE8EF8}" type="datetime1">
              <a:rPr lang="en-US" altLang="ja-JP" smtClean="0"/>
              <a:t>10/28/2016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55586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4979EE8-7044-4FEA-899F-1BCE38C418DC}" type="datetime1">
              <a:rPr lang="en-US" altLang="ja-JP" smtClean="0"/>
              <a:t>10/28/2016</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08914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Ｒによる検定と</a:t>
            </a:r>
            <a:r>
              <a:rPr kumimoji="1" lang="en-US" altLang="ja-JP" dirty="0" smtClean="0"/>
              <a:t/>
            </a:r>
            <a:br>
              <a:rPr kumimoji="1" lang="en-US" altLang="ja-JP" dirty="0" smtClean="0"/>
            </a:br>
            <a:r>
              <a:rPr kumimoji="1" lang="ja-JP" altLang="en-US" dirty="0" smtClean="0"/>
              <a:t>推定の実践</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内田　治</a:t>
            </a:r>
            <a:endParaRPr kumimoji="1" lang="en-US" altLang="ja-JP" dirty="0" smtClean="0"/>
          </a:p>
          <a:p>
            <a:r>
              <a:rPr kumimoji="1" lang="ja-JP" altLang="en-US" dirty="0" smtClean="0"/>
              <a:t>西澤　英子</a:t>
            </a:r>
            <a:endParaRPr kumimoji="1" lang="ja-JP" altLang="en-US" dirty="0"/>
          </a:p>
        </p:txBody>
      </p:sp>
      <p:sp>
        <p:nvSpPr>
          <p:cNvPr id="4" name="スライド番号プレースホルダー 3"/>
          <p:cNvSpPr>
            <a:spLocks noGrp="1"/>
          </p:cNvSpPr>
          <p:nvPr>
            <p:ph type="sldNum" sz="quarter" idx="12"/>
          </p:nvPr>
        </p:nvSpPr>
        <p:spPr/>
        <p:txBody>
          <a:bodyPr/>
          <a:lstStyle/>
          <a:p>
            <a:fld id="{4FAB73BC-B049-4115-A692-8D63A059BFB8}" type="slidenum">
              <a:rPr lang="en-US" smtClean="0"/>
              <a:t>1</a:t>
            </a:fld>
            <a:endParaRPr lang="en-US" dirty="0"/>
          </a:p>
        </p:txBody>
      </p:sp>
      <p:sp>
        <p:nvSpPr>
          <p:cNvPr id="5" name="テキスト ボックス 4"/>
          <p:cNvSpPr txBox="1"/>
          <p:nvPr/>
        </p:nvSpPr>
        <p:spPr>
          <a:xfrm>
            <a:off x="255494" y="5849471"/>
            <a:ext cx="4545106" cy="369332"/>
          </a:xfrm>
          <a:prstGeom prst="rect">
            <a:avLst/>
          </a:prstGeom>
          <a:noFill/>
        </p:spPr>
        <p:txBody>
          <a:bodyPr wrap="square" rtlCol="0">
            <a:spAutoFit/>
          </a:bodyPr>
          <a:lstStyle/>
          <a:p>
            <a:r>
              <a:rPr kumimoji="1" lang="ja-JP" altLang="en-US" dirty="0" smtClean="0"/>
              <a:t>Ｒによる統計的検定と推定 　</a:t>
            </a:r>
            <a:r>
              <a:rPr kumimoji="1" lang="en-US" altLang="ja-JP" dirty="0" smtClean="0"/>
              <a:t>p.35~63</a:t>
            </a:r>
            <a:r>
              <a:rPr kumimoji="1" lang="ja-JP" altLang="en-US" dirty="0" smtClean="0"/>
              <a:t>　</a:t>
            </a:r>
            <a:endParaRPr kumimoji="1" lang="ja-JP" altLang="en-US" dirty="0"/>
          </a:p>
        </p:txBody>
      </p:sp>
      <p:sp>
        <p:nvSpPr>
          <p:cNvPr id="6" name="テキスト ボックス 5"/>
          <p:cNvSpPr txBox="1"/>
          <p:nvPr/>
        </p:nvSpPr>
        <p:spPr>
          <a:xfrm>
            <a:off x="6293219" y="5849471"/>
            <a:ext cx="2353234" cy="369332"/>
          </a:xfrm>
          <a:prstGeom prst="rect">
            <a:avLst/>
          </a:prstGeom>
          <a:noFill/>
        </p:spPr>
        <p:txBody>
          <a:bodyPr wrap="square" rtlCol="0">
            <a:spAutoFit/>
          </a:bodyPr>
          <a:lstStyle/>
          <a:p>
            <a:r>
              <a:rPr kumimoji="1" lang="en-US" altLang="ja-JP" dirty="0" smtClean="0"/>
              <a:t>60191055</a:t>
            </a:r>
            <a:r>
              <a:rPr kumimoji="1" lang="ja-JP" altLang="en-US" dirty="0" smtClean="0"/>
              <a:t>　山崎　大輝　</a:t>
            </a:r>
            <a:endParaRPr kumimoji="1" lang="ja-JP" altLang="en-US" dirty="0"/>
          </a:p>
        </p:txBody>
      </p:sp>
    </p:spTree>
    <p:extLst>
      <p:ext uri="{BB962C8B-B14F-4D97-AF65-F5344CB8AC3E}">
        <p14:creationId xmlns:p14="http://schemas.microsoft.com/office/powerpoint/2010/main" val="3892725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r>
              <a:rPr kumimoji="1" lang="en-US" altLang="ja-JP" dirty="0" smtClean="0"/>
              <a:t>:</a:t>
            </a:r>
            <a:r>
              <a:rPr kumimoji="1" lang="ja-JP" altLang="en-US" dirty="0" smtClean="0"/>
              <a:t>１つの平均値</a:t>
            </a:r>
            <a:endParaRPr kumimoji="1" lang="ja-JP" altLang="en-US" dirty="0"/>
          </a:p>
        </p:txBody>
      </p:sp>
      <p:sp>
        <p:nvSpPr>
          <p:cNvPr id="3" name="コンテンツ プレースホルダー 2"/>
          <p:cNvSpPr>
            <a:spLocks noGrp="1"/>
          </p:cNvSpPr>
          <p:nvPr>
            <p:ph idx="1"/>
          </p:nvPr>
        </p:nvSpPr>
        <p:spPr>
          <a:xfrm>
            <a:off x="822959" y="2022348"/>
            <a:ext cx="7543801" cy="4023360"/>
          </a:xfrm>
        </p:spPr>
        <p:txBody>
          <a:bodyPr/>
          <a:lstStyle/>
          <a:p>
            <a:r>
              <a:rPr kumimoji="1" lang="ja-JP" altLang="en-US" sz="3200" dirty="0" smtClean="0"/>
              <a:t>従来の英語のテストの平均点　</a:t>
            </a:r>
            <a:r>
              <a:rPr kumimoji="1" lang="en-US" altLang="ja-JP" sz="3200" dirty="0" smtClean="0"/>
              <a:t>50</a:t>
            </a:r>
            <a:r>
              <a:rPr kumimoji="1" lang="ja-JP" altLang="en-US" sz="3200" dirty="0" smtClean="0"/>
              <a:t>点</a:t>
            </a:r>
            <a:endParaRPr kumimoji="1" lang="en-US" altLang="ja-JP" sz="3200" dirty="0" smtClean="0"/>
          </a:p>
          <a:p>
            <a:r>
              <a:rPr lang="ja-JP" altLang="en-US" sz="3200" dirty="0" smtClean="0"/>
              <a:t>新しい指導メソッドのもとで英語を学んだ学生を無作為に</a:t>
            </a:r>
            <a:r>
              <a:rPr lang="en-US" altLang="ja-JP" sz="3200" dirty="0" smtClean="0"/>
              <a:t>20</a:t>
            </a:r>
            <a:r>
              <a:rPr lang="ja-JP" altLang="en-US" sz="3200" dirty="0" smtClean="0"/>
              <a:t>人選び</a:t>
            </a:r>
            <a:r>
              <a:rPr kumimoji="1" lang="ja-JP" altLang="en-US" sz="3200" dirty="0" smtClean="0"/>
              <a:t>テストを受けてもらったところ、結果が以下のようになった。</a:t>
            </a:r>
            <a:endParaRPr kumimoji="1" lang="en-US" altLang="ja-JP" sz="3200" dirty="0" smtClean="0"/>
          </a:p>
          <a:p>
            <a:endParaRPr kumimoji="1" lang="en-US" altLang="ja-JP" sz="3200" dirty="0" smtClean="0"/>
          </a:p>
          <a:p>
            <a:r>
              <a:rPr lang="en-US" altLang="ja-JP" sz="3200" dirty="0" smtClean="0"/>
              <a:t>66,45,41,62,55,62,48,46,70,42</a:t>
            </a:r>
          </a:p>
          <a:p>
            <a:r>
              <a:rPr lang="en-US" altLang="ja-JP" sz="3200" dirty="0" smtClean="0"/>
              <a:t>68,76,81,48,47,42,64,52,43,50</a:t>
            </a:r>
            <a:endParaRPr kumimoji="1" lang="ja-JP" altLang="en-US" sz="3200"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a:t>
            </a:fld>
            <a:endParaRPr lang="en-US" dirty="0"/>
          </a:p>
        </p:txBody>
      </p:sp>
    </p:spTree>
    <p:extLst>
      <p:ext uri="{BB962C8B-B14F-4D97-AF65-F5344CB8AC3E}">
        <p14:creationId xmlns:p14="http://schemas.microsoft.com/office/powerpoint/2010/main" val="12613455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検定</a:t>
            </a:r>
            <a:r>
              <a:rPr lang="ja-JP" altLang="en-US" dirty="0" smtClean="0"/>
              <a:t>の手順</a:t>
            </a:r>
            <a:endParaRPr kumimoji="1" lang="ja-JP" altLang="en-US" dirty="0"/>
          </a:p>
        </p:txBody>
      </p:sp>
      <p:sp>
        <p:nvSpPr>
          <p:cNvPr id="3" name="コンテンツ プレースホルダー 2"/>
          <p:cNvSpPr>
            <a:spLocks noGrp="1"/>
          </p:cNvSpPr>
          <p:nvPr>
            <p:ph idx="1"/>
          </p:nvPr>
        </p:nvSpPr>
        <p:spPr>
          <a:xfrm>
            <a:off x="822959" y="1845734"/>
            <a:ext cx="7742817" cy="4023360"/>
          </a:xfrm>
        </p:spPr>
        <p:txBody>
          <a:bodyPr>
            <a:normAutofit/>
          </a:bodyPr>
          <a:lstStyle/>
          <a:p>
            <a:pPr marL="0" indent="0">
              <a:buNone/>
            </a:pPr>
            <a:r>
              <a:rPr lang="ja-JP" altLang="en-US" sz="3200" dirty="0" smtClean="0"/>
              <a:t>①仮説を立てる</a:t>
            </a:r>
            <a:endParaRPr lang="en-US" altLang="ja-JP" sz="3200" dirty="0" smtClean="0"/>
          </a:p>
          <a:p>
            <a:pPr marL="0" indent="0">
              <a:buNone/>
            </a:pPr>
            <a:r>
              <a:rPr lang="ja-JP" altLang="en-US" sz="3200" dirty="0" smtClean="0"/>
              <a:t> 帰無</a:t>
            </a:r>
            <a:r>
              <a:rPr kumimoji="1" lang="ja-JP" altLang="en-US" sz="3200" dirty="0" smtClean="0"/>
              <a:t>仮説</a:t>
            </a:r>
            <a:r>
              <a:rPr lang="en-US" altLang="ja-JP" sz="3200" dirty="0"/>
              <a:t> </a:t>
            </a:r>
            <a:r>
              <a:rPr lang="en-US" altLang="ja-JP" sz="3200" dirty="0" smtClean="0"/>
              <a:t>H</a:t>
            </a:r>
            <a:r>
              <a:rPr lang="en-US" altLang="ja-JP" sz="3200" baseline="-25000" dirty="0" smtClean="0"/>
              <a:t>0 </a:t>
            </a:r>
            <a:r>
              <a:rPr lang="en-US" altLang="ja-JP" sz="3200" dirty="0" smtClean="0"/>
              <a:t> : μ</a:t>
            </a:r>
            <a:r>
              <a:rPr lang="ja-JP" altLang="en-US" sz="3200" dirty="0"/>
              <a:t> </a:t>
            </a:r>
            <a:r>
              <a:rPr lang="en-US" altLang="ja-JP" sz="3200" dirty="0" smtClean="0"/>
              <a:t>= 50(</a:t>
            </a:r>
            <a:r>
              <a:rPr lang="ja-JP" altLang="en-US" sz="3200" dirty="0"/>
              <a:t>母</a:t>
            </a:r>
            <a:r>
              <a:rPr lang="ja-JP" altLang="en-US" sz="3200" dirty="0" smtClean="0"/>
              <a:t>平均は</a:t>
            </a:r>
            <a:r>
              <a:rPr lang="en-US" altLang="ja-JP" sz="3200" dirty="0" smtClean="0"/>
              <a:t>50</a:t>
            </a:r>
            <a:r>
              <a:rPr lang="ja-JP" altLang="en-US" sz="3200" dirty="0" smtClean="0"/>
              <a:t>である</a:t>
            </a:r>
            <a:r>
              <a:rPr lang="en-US" altLang="ja-JP" sz="3200" dirty="0" smtClean="0"/>
              <a:t>)</a:t>
            </a:r>
          </a:p>
          <a:p>
            <a:pPr marL="0" indent="0">
              <a:buNone/>
            </a:pPr>
            <a:r>
              <a:rPr lang="ja-JP" altLang="en-US" sz="3200" dirty="0" smtClean="0"/>
              <a:t> 対立仮説</a:t>
            </a:r>
            <a:r>
              <a:rPr lang="en-US" altLang="ja-JP" sz="3200" dirty="0" smtClean="0"/>
              <a:t> H</a:t>
            </a:r>
            <a:r>
              <a:rPr lang="en-US" altLang="ja-JP" sz="3200" baseline="-25000" dirty="0" smtClean="0"/>
              <a:t>1 </a:t>
            </a:r>
            <a:r>
              <a:rPr lang="en-US" altLang="ja-JP" sz="3200" dirty="0" smtClean="0"/>
              <a:t> : μ</a:t>
            </a:r>
            <a:r>
              <a:rPr lang="ja-JP" altLang="en-US" sz="3200" dirty="0" smtClean="0"/>
              <a:t> </a:t>
            </a:r>
            <a:r>
              <a:rPr lang="ja-JP" altLang="en-US" sz="3200" dirty="0" smtClean="0"/>
              <a:t>＞</a:t>
            </a:r>
            <a:r>
              <a:rPr lang="en-US" altLang="ja-JP" sz="3200" dirty="0" smtClean="0"/>
              <a:t> </a:t>
            </a:r>
            <a:r>
              <a:rPr lang="en-US" altLang="ja-JP" sz="3200" dirty="0" smtClean="0"/>
              <a:t>50(</a:t>
            </a:r>
            <a:r>
              <a:rPr lang="ja-JP" altLang="en-US" sz="3200" dirty="0" smtClean="0"/>
              <a:t>母平均は</a:t>
            </a:r>
            <a:r>
              <a:rPr lang="en-US" altLang="ja-JP" sz="3200" dirty="0" smtClean="0"/>
              <a:t>50</a:t>
            </a:r>
            <a:r>
              <a:rPr lang="ja-JP" altLang="en-US" sz="3200" dirty="0" smtClean="0"/>
              <a:t>より大きい</a:t>
            </a:r>
            <a:r>
              <a:rPr lang="en-US" altLang="ja-JP" sz="3200" dirty="0" smtClean="0"/>
              <a:t>)</a:t>
            </a:r>
          </a:p>
          <a:p>
            <a:pPr marL="0" indent="0">
              <a:buNone/>
            </a:pPr>
            <a:endParaRPr lang="en-US" altLang="ja-JP" sz="3200" dirty="0"/>
          </a:p>
          <a:p>
            <a:pPr marL="0" indent="0">
              <a:buNone/>
            </a:pPr>
            <a:r>
              <a:rPr lang="ja-JP" altLang="en-US" sz="3200" dirty="0" smtClean="0"/>
              <a:t>テスト</a:t>
            </a:r>
            <a:r>
              <a:rPr lang="ja-JP" altLang="en-US" sz="3200" dirty="0"/>
              <a:t>結果</a:t>
            </a:r>
            <a:r>
              <a:rPr lang="ja-JP" altLang="en-US" sz="3200" dirty="0" smtClean="0"/>
              <a:t>の母平均が高くなったかどうか検定している</a:t>
            </a:r>
            <a:endParaRPr lang="en-US" altLang="ja-JP" sz="3200" dirty="0"/>
          </a:p>
          <a:p>
            <a:pPr marL="0" indent="0">
              <a:buNone/>
            </a:pPr>
            <a:endParaRPr lang="ja-JP" altLang="en-US" sz="3200" baseline="-25000"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3</a:t>
            </a:fld>
            <a:endParaRPr lang="en-US" dirty="0"/>
          </a:p>
        </p:txBody>
      </p:sp>
    </p:spTree>
    <p:extLst>
      <p:ext uri="{BB962C8B-B14F-4D97-AF65-F5344CB8AC3E}">
        <p14:creationId xmlns:p14="http://schemas.microsoft.com/office/powerpoint/2010/main" val="10334032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検定</a:t>
            </a:r>
            <a:r>
              <a:rPr lang="ja-JP" altLang="en-US" dirty="0" smtClean="0"/>
              <a:t>の手順</a:t>
            </a:r>
            <a:endParaRPr kumimoji="1" lang="ja-JP" altLang="en-US" dirty="0"/>
          </a:p>
        </p:txBody>
      </p:sp>
      <p:sp>
        <p:nvSpPr>
          <p:cNvPr id="3" name="コンテンツ プレースホルダー 2"/>
          <p:cNvSpPr>
            <a:spLocks noGrp="1"/>
          </p:cNvSpPr>
          <p:nvPr>
            <p:ph idx="1"/>
          </p:nvPr>
        </p:nvSpPr>
        <p:spPr>
          <a:xfrm>
            <a:off x="822959" y="1845734"/>
            <a:ext cx="7742817" cy="4023360"/>
          </a:xfrm>
        </p:spPr>
        <p:txBody>
          <a:bodyPr>
            <a:normAutofit/>
          </a:bodyPr>
          <a:lstStyle/>
          <a:p>
            <a:pPr marL="0" indent="0">
              <a:buNone/>
            </a:pPr>
            <a:r>
              <a:rPr lang="ja-JP" altLang="en-US" sz="3200" dirty="0" smtClean="0"/>
              <a:t>②有意水準の設定</a:t>
            </a:r>
            <a:endParaRPr lang="en-US" altLang="ja-JP" sz="3200" dirty="0" smtClean="0"/>
          </a:p>
          <a:p>
            <a:pPr marL="0" indent="0">
              <a:buNone/>
            </a:pPr>
            <a:r>
              <a:rPr lang="ja-JP" altLang="en-US" sz="3200" dirty="0" smtClean="0"/>
              <a:t> 有意水準　</a:t>
            </a:r>
            <a:r>
              <a:rPr lang="en-US" altLang="ja-JP" sz="3200" dirty="0" smtClean="0"/>
              <a:t>α</a:t>
            </a:r>
            <a:r>
              <a:rPr lang="ja-JP" altLang="en-US" sz="3200" dirty="0"/>
              <a:t> </a:t>
            </a:r>
            <a:r>
              <a:rPr lang="en-US" altLang="ja-JP" sz="3200" dirty="0" smtClean="0"/>
              <a:t>= 0.05</a:t>
            </a:r>
          </a:p>
          <a:p>
            <a:pPr marL="0" indent="0">
              <a:buNone/>
            </a:pPr>
            <a:endParaRPr lang="en-US" altLang="ja-JP" sz="3200" baseline="-25000" dirty="0"/>
          </a:p>
          <a:p>
            <a:pPr marL="0" indent="0">
              <a:buNone/>
            </a:pPr>
            <a:r>
              <a:rPr lang="ja-JP" altLang="en-US" sz="3200" dirty="0" smtClean="0"/>
              <a:t>③</a:t>
            </a:r>
            <a:r>
              <a:rPr lang="ja-JP" altLang="en-US" sz="3200" dirty="0" smtClean="0">
                <a:solidFill>
                  <a:srgbClr val="FF0000"/>
                </a:solidFill>
              </a:rPr>
              <a:t>使用する統計的手法の決定</a:t>
            </a:r>
            <a:endParaRPr lang="en-US" altLang="ja-JP" sz="3200" dirty="0" smtClean="0">
              <a:solidFill>
                <a:srgbClr val="FF0000"/>
              </a:solidFill>
            </a:endParaRPr>
          </a:p>
          <a:p>
            <a:pPr marL="0" indent="0">
              <a:buNone/>
            </a:pPr>
            <a:r>
              <a:rPr lang="en-US" altLang="ja-JP" sz="3200" dirty="0" smtClean="0">
                <a:solidFill>
                  <a:srgbClr val="FF0000"/>
                </a:solidFill>
              </a:rPr>
              <a:t> </a:t>
            </a:r>
            <a:r>
              <a:rPr lang="ja-JP" altLang="en-US" sz="3200" dirty="0" smtClean="0">
                <a:solidFill>
                  <a:schemeClr val="tx1"/>
                </a:solidFill>
              </a:rPr>
              <a:t>今回は「１サンプルの</a:t>
            </a:r>
            <a:r>
              <a:rPr lang="en-US" altLang="ja-JP" sz="3200" dirty="0" smtClean="0">
                <a:solidFill>
                  <a:schemeClr val="tx1"/>
                </a:solidFill>
              </a:rPr>
              <a:t>t</a:t>
            </a:r>
            <a:r>
              <a:rPr lang="ja-JP" altLang="en-US" sz="3200" dirty="0" smtClean="0">
                <a:solidFill>
                  <a:schemeClr val="tx1"/>
                </a:solidFill>
              </a:rPr>
              <a:t>検定」を実施する。</a:t>
            </a:r>
            <a:endParaRPr lang="en-US" altLang="ja-JP" sz="3200" dirty="0" smtClean="0">
              <a:solidFill>
                <a:schemeClr val="tx1"/>
              </a:solidFill>
            </a:endParaRPr>
          </a:p>
          <a:p>
            <a:pPr marL="0" indent="0">
              <a:buNone/>
            </a:pPr>
            <a:r>
              <a:rPr lang="ja-JP" altLang="en-US" sz="3200" dirty="0" smtClean="0">
                <a:solidFill>
                  <a:schemeClr val="tx1"/>
                </a:solidFill>
              </a:rPr>
              <a:t> </a:t>
            </a:r>
            <a:r>
              <a:rPr lang="en-US" altLang="ja-JP" sz="3200" dirty="0" smtClean="0">
                <a:solidFill>
                  <a:schemeClr val="tx1"/>
                </a:solidFill>
              </a:rPr>
              <a:t>※</a:t>
            </a:r>
            <a:r>
              <a:rPr lang="ja-JP" altLang="en-US" sz="3200" dirty="0" smtClean="0">
                <a:solidFill>
                  <a:schemeClr val="tx1"/>
                </a:solidFill>
              </a:rPr>
              <a:t>Ｒでは関数</a:t>
            </a:r>
            <a:r>
              <a:rPr lang="en-US" altLang="ja-JP" sz="3200" dirty="0" err="1" smtClean="0">
                <a:solidFill>
                  <a:schemeClr val="tx1"/>
                </a:solidFill>
              </a:rPr>
              <a:t>t.test</a:t>
            </a:r>
            <a:r>
              <a:rPr lang="en-US" altLang="ja-JP" sz="3200" dirty="0" smtClean="0">
                <a:solidFill>
                  <a:schemeClr val="tx1"/>
                </a:solidFill>
              </a:rPr>
              <a:t>()</a:t>
            </a:r>
            <a:r>
              <a:rPr lang="ja-JP" altLang="en-US" sz="3200" dirty="0" smtClean="0">
                <a:solidFill>
                  <a:schemeClr val="tx1"/>
                </a:solidFill>
              </a:rPr>
              <a:t>で実施することが出来る。</a:t>
            </a:r>
            <a:endParaRPr lang="en-US" altLang="ja-JP" sz="3200" dirty="0" smtClean="0">
              <a:solidFill>
                <a:schemeClr val="tx1"/>
              </a:solidFill>
            </a:endParaRPr>
          </a:p>
          <a:p>
            <a:pPr marL="0" indent="0">
              <a:buNone/>
            </a:pPr>
            <a:endParaRPr lang="en-US" altLang="ja-JP" sz="3200" dirty="0">
              <a:solidFill>
                <a:schemeClr val="tx1"/>
              </a:solidFill>
            </a:endParaRPr>
          </a:p>
          <a:p>
            <a:pPr marL="0" indent="0">
              <a:buNone/>
            </a:pPr>
            <a:endParaRPr lang="ja-JP" altLang="en-US" sz="3200" baseline="-25000"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4</a:t>
            </a:fld>
            <a:endParaRPr lang="en-US" dirty="0"/>
          </a:p>
        </p:txBody>
      </p:sp>
    </p:spTree>
    <p:extLst>
      <p:ext uri="{BB962C8B-B14F-4D97-AF65-F5344CB8AC3E}">
        <p14:creationId xmlns:p14="http://schemas.microsoft.com/office/powerpoint/2010/main" val="41834534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a:bodyPr>
          <a:lstStyle/>
          <a:p>
            <a:pPr marL="0" indent="0">
              <a:buNone/>
            </a:pPr>
            <a:r>
              <a:rPr lang="ja-JP" altLang="en-US" sz="3200" dirty="0" smtClean="0"/>
              <a:t>①Ｒへのデータの読み込み</a:t>
            </a:r>
            <a:endParaRPr lang="en-US" altLang="ja-JP" sz="3200" dirty="0" smtClean="0"/>
          </a:p>
          <a:p>
            <a:pPr marL="0" indent="0">
              <a:buNone/>
            </a:pPr>
            <a:r>
              <a:rPr lang="en-US" altLang="ja-JP" sz="3200" dirty="0" smtClean="0">
                <a:solidFill>
                  <a:schemeClr val="tx1"/>
                </a:solidFill>
              </a:rPr>
              <a:t> </a:t>
            </a:r>
            <a:r>
              <a:rPr lang="ja-JP" altLang="en-US" sz="3200" dirty="0" err="1" smtClean="0">
                <a:solidFill>
                  <a:schemeClr val="tx1"/>
                </a:solidFill>
              </a:rPr>
              <a:t>ｘ</a:t>
            </a:r>
            <a:r>
              <a:rPr lang="en-US" altLang="ja-JP" sz="3200" dirty="0" smtClean="0">
                <a:solidFill>
                  <a:schemeClr val="tx1"/>
                </a:solidFill>
              </a:rPr>
              <a:t> </a:t>
            </a:r>
            <a:r>
              <a:rPr lang="en-US" altLang="ja-JP" sz="3200" dirty="0" smtClean="0">
                <a:solidFill>
                  <a:schemeClr val="tx1"/>
                </a:solidFill>
              </a:rPr>
              <a:t>&lt;- c(66,54,</a:t>
            </a:r>
            <a:r>
              <a:rPr lang="ja-JP" altLang="en-US" sz="3200" dirty="0" smtClean="0">
                <a:solidFill>
                  <a:schemeClr val="tx1"/>
                </a:solidFill>
              </a:rPr>
              <a:t>・・・</a:t>
            </a:r>
            <a:r>
              <a:rPr lang="en-US" altLang="ja-JP" sz="3200" dirty="0" smtClean="0">
                <a:solidFill>
                  <a:schemeClr val="tx1"/>
                </a:solidFill>
              </a:rPr>
              <a:t>,52,43,50) </a:t>
            </a:r>
          </a:p>
          <a:p>
            <a:pPr marL="0" indent="0">
              <a:buNone/>
            </a:pPr>
            <a:endParaRPr lang="en-US" altLang="ja-JP" sz="3200" dirty="0">
              <a:solidFill>
                <a:schemeClr val="tx1"/>
              </a:solidFill>
            </a:endParaRPr>
          </a:p>
          <a:p>
            <a:pPr marL="0" indent="0">
              <a:buNone/>
            </a:pPr>
            <a:r>
              <a:rPr lang="ja-JP" altLang="en-US" sz="3200" dirty="0" smtClean="0">
                <a:solidFill>
                  <a:schemeClr val="tx1"/>
                </a:solidFill>
              </a:rPr>
              <a:t>②基本統計量の計算</a:t>
            </a:r>
            <a:endParaRPr lang="en-US" altLang="ja-JP" sz="3200" dirty="0" smtClean="0">
              <a:solidFill>
                <a:schemeClr val="tx1"/>
              </a:solidFill>
            </a:endParaRPr>
          </a:p>
          <a:p>
            <a:pPr marL="0" indent="0">
              <a:buNone/>
            </a:pPr>
            <a:r>
              <a:rPr lang="en-US" altLang="ja-JP" sz="3200" dirty="0">
                <a:solidFill>
                  <a:schemeClr val="tx1"/>
                </a:solidFill>
              </a:rPr>
              <a:t> </a:t>
            </a:r>
            <a:r>
              <a:rPr lang="en-US" altLang="ja-JP" sz="3200" dirty="0" smtClean="0">
                <a:solidFill>
                  <a:schemeClr val="tx1"/>
                </a:solidFill>
              </a:rPr>
              <a:t>mean</a:t>
            </a:r>
            <a:r>
              <a:rPr lang="en-US" altLang="ja-JP" sz="3200" dirty="0" smtClean="0">
                <a:solidFill>
                  <a:schemeClr val="tx1"/>
                </a:solidFill>
              </a:rPr>
              <a:t>(</a:t>
            </a:r>
            <a:r>
              <a:rPr lang="ja-JP" altLang="en-US" sz="3200" dirty="0" err="1" smtClean="0">
                <a:solidFill>
                  <a:schemeClr val="tx1"/>
                </a:solidFill>
              </a:rPr>
              <a:t>ｘ</a:t>
            </a:r>
            <a:r>
              <a:rPr lang="en-US" altLang="ja-JP" sz="3200" dirty="0" smtClean="0">
                <a:solidFill>
                  <a:schemeClr val="tx1"/>
                </a:solidFill>
              </a:rPr>
              <a:t>);</a:t>
            </a:r>
            <a:r>
              <a:rPr lang="en-US" altLang="ja-JP" sz="3200" dirty="0" err="1" smtClean="0">
                <a:solidFill>
                  <a:schemeClr val="tx1"/>
                </a:solidFill>
              </a:rPr>
              <a:t>sd</a:t>
            </a:r>
            <a:r>
              <a:rPr lang="en-US" altLang="ja-JP" sz="3200" dirty="0" smtClean="0">
                <a:solidFill>
                  <a:schemeClr val="tx1"/>
                </a:solidFill>
              </a:rPr>
              <a:t>(</a:t>
            </a:r>
            <a:r>
              <a:rPr lang="ja-JP" altLang="en-US" sz="3200" dirty="0" err="1" smtClean="0">
                <a:solidFill>
                  <a:schemeClr val="tx1"/>
                </a:solidFill>
              </a:rPr>
              <a:t>ｘ</a:t>
            </a:r>
            <a:r>
              <a:rPr lang="en-US" altLang="ja-JP" sz="3200" dirty="0" smtClean="0">
                <a:solidFill>
                  <a:schemeClr val="tx1"/>
                </a:solidFill>
              </a:rPr>
              <a:t>);</a:t>
            </a:r>
            <a:endParaRPr lang="en-US" altLang="ja-JP" sz="3200" dirty="0" smtClean="0">
              <a:solidFill>
                <a:schemeClr val="tx1"/>
              </a:solidFill>
            </a:endParaRPr>
          </a:p>
          <a:p>
            <a:pPr marL="0" indent="0">
              <a:buNone/>
            </a:pPr>
            <a:r>
              <a:rPr lang="en-US" altLang="ja-JP" sz="3200" dirty="0" smtClean="0">
                <a:solidFill>
                  <a:schemeClr val="tx1"/>
                </a:solidFill>
              </a:rPr>
              <a:t>※mean()</a:t>
            </a:r>
            <a:r>
              <a:rPr lang="ja-JP" altLang="en-US" sz="3200" dirty="0" smtClean="0">
                <a:solidFill>
                  <a:schemeClr val="tx1"/>
                </a:solidFill>
              </a:rPr>
              <a:t>は平均値</a:t>
            </a:r>
            <a:r>
              <a:rPr lang="en-US" altLang="ja-JP" sz="3200" dirty="0" smtClean="0">
                <a:solidFill>
                  <a:schemeClr val="tx1"/>
                </a:solidFill>
              </a:rPr>
              <a:t>,</a:t>
            </a:r>
            <a:r>
              <a:rPr lang="en-US" altLang="ja-JP" sz="3200" dirty="0" err="1" smtClean="0">
                <a:solidFill>
                  <a:schemeClr val="tx1"/>
                </a:solidFill>
              </a:rPr>
              <a:t>sd</a:t>
            </a:r>
            <a:r>
              <a:rPr lang="en-US" altLang="ja-JP" sz="3200" dirty="0" smtClean="0">
                <a:solidFill>
                  <a:schemeClr val="tx1"/>
                </a:solidFill>
              </a:rPr>
              <a:t>()</a:t>
            </a:r>
            <a:r>
              <a:rPr lang="ja-JP" altLang="en-US" sz="3200" dirty="0" smtClean="0">
                <a:solidFill>
                  <a:schemeClr val="tx1"/>
                </a:solidFill>
              </a:rPr>
              <a:t>は標準偏差を計算する</a:t>
            </a:r>
            <a:endParaRPr lang="ja-JP" altLang="en-US" sz="3200" baseline="-25000"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5</a:t>
            </a:fld>
            <a:endParaRPr lang="en-US" dirty="0"/>
          </a:p>
        </p:txBody>
      </p:sp>
    </p:spTree>
    <p:extLst>
      <p:ext uri="{BB962C8B-B14F-4D97-AF65-F5344CB8AC3E}">
        <p14:creationId xmlns:p14="http://schemas.microsoft.com/office/powerpoint/2010/main" val="2247435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a:bodyPr>
          <a:lstStyle/>
          <a:p>
            <a:pPr marL="0" indent="0">
              <a:buNone/>
            </a:pPr>
            <a:r>
              <a:rPr lang="ja-JP" altLang="en-US" sz="3200" dirty="0" smtClean="0"/>
              <a:t>③グラフの作成</a:t>
            </a:r>
            <a:endParaRPr lang="en-US" altLang="ja-JP" sz="3200" dirty="0" smtClean="0"/>
          </a:p>
          <a:p>
            <a:pPr marL="0" indent="0">
              <a:buNone/>
            </a:pPr>
            <a:r>
              <a:rPr lang="en-US" altLang="ja-JP" sz="3200" dirty="0" smtClean="0"/>
              <a:t> &gt; </a:t>
            </a:r>
            <a:r>
              <a:rPr lang="en-US" altLang="ja-JP" sz="3200" dirty="0" err="1" smtClean="0"/>
              <a:t>stripchart</a:t>
            </a:r>
            <a:r>
              <a:rPr lang="en-US" altLang="ja-JP" sz="3200" dirty="0" smtClean="0"/>
              <a:t>(x, method=“stack”,</a:t>
            </a:r>
            <a:r>
              <a:rPr lang="en-US" altLang="ja-JP" sz="3200" dirty="0" err="1" smtClean="0"/>
              <a:t>pch</a:t>
            </a:r>
            <a:r>
              <a:rPr lang="en-US" altLang="ja-JP" sz="3200" dirty="0" smtClean="0"/>
              <a:t>=1)</a:t>
            </a:r>
          </a:p>
          <a:p>
            <a:pPr marL="0" indent="0">
              <a:buNone/>
            </a:pPr>
            <a:endParaRPr lang="en-US" altLang="ja-JP" sz="3200" dirty="0" smtClean="0"/>
          </a:p>
          <a:p>
            <a:pPr marL="0" indent="0">
              <a:buNone/>
            </a:pPr>
            <a:endParaRPr lang="en-US" altLang="ja-JP" sz="32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6</a:t>
            </a:fld>
            <a:endParaRPr lang="en-US" dirty="0"/>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214" y="3060824"/>
            <a:ext cx="3332069" cy="3103616"/>
          </a:xfrm>
          <a:prstGeom prst="rect">
            <a:avLst/>
          </a:prstGeom>
        </p:spPr>
      </p:pic>
    </p:spTree>
    <p:extLst>
      <p:ext uri="{BB962C8B-B14F-4D97-AF65-F5344CB8AC3E}">
        <p14:creationId xmlns:p14="http://schemas.microsoft.com/office/powerpoint/2010/main" val="16396465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fontScale="92500" lnSpcReduction="20000"/>
          </a:bodyPr>
          <a:lstStyle/>
          <a:p>
            <a:pPr marL="0" indent="0">
              <a:buNone/>
            </a:pPr>
            <a:r>
              <a:rPr lang="ja-JP" altLang="en-US" sz="3200" dirty="0" smtClean="0"/>
              <a:t>④</a:t>
            </a:r>
            <a:r>
              <a:rPr lang="en-US" altLang="ja-JP" sz="3200" dirty="0" err="1" smtClean="0"/>
              <a:t>t.test</a:t>
            </a:r>
            <a:r>
              <a:rPr lang="en-US" altLang="ja-JP" sz="3200" dirty="0" smtClean="0"/>
              <a:t>()</a:t>
            </a:r>
            <a:r>
              <a:rPr lang="ja-JP" altLang="en-US" sz="3200" dirty="0" smtClean="0"/>
              <a:t>の実施</a:t>
            </a:r>
            <a:endParaRPr lang="en-US" altLang="ja-JP" sz="3200" dirty="0" smtClean="0"/>
          </a:p>
          <a:p>
            <a:pPr marL="0" indent="0">
              <a:buNone/>
            </a:pPr>
            <a:r>
              <a:rPr lang="en-US" altLang="ja-JP" sz="3200" dirty="0" smtClean="0"/>
              <a:t> </a:t>
            </a:r>
            <a:r>
              <a:rPr lang="en-US" altLang="ja-JP" sz="3200" dirty="0" err="1" smtClean="0"/>
              <a:t>t.test</a:t>
            </a:r>
            <a:r>
              <a:rPr lang="en-US" altLang="ja-JP" sz="3200" dirty="0" smtClean="0"/>
              <a:t>(</a:t>
            </a:r>
            <a:r>
              <a:rPr lang="en-US" altLang="ja-JP" sz="3200" dirty="0" err="1" smtClean="0"/>
              <a:t>x,mu</a:t>
            </a:r>
            <a:r>
              <a:rPr lang="en-US" altLang="ja-JP" sz="3200" dirty="0" smtClean="0"/>
              <a:t> = 50,alternative=“greater”)</a:t>
            </a:r>
          </a:p>
          <a:p>
            <a:pPr marL="0" indent="0">
              <a:buNone/>
            </a:pPr>
            <a:endParaRPr lang="en-US" altLang="ja-JP" sz="3200" dirty="0" smtClean="0"/>
          </a:p>
          <a:p>
            <a:pPr marL="0" indent="0">
              <a:buNone/>
            </a:pPr>
            <a:r>
              <a:rPr lang="en-US" altLang="ja-JP" dirty="0"/>
              <a:t>m</a:t>
            </a:r>
            <a:r>
              <a:rPr lang="en-US" altLang="ja-JP" dirty="0" smtClean="0"/>
              <a:t>u </a:t>
            </a:r>
            <a:r>
              <a:rPr lang="ja-JP" altLang="en-US" dirty="0" smtClean="0"/>
              <a:t>比較したい母平均の値を設定</a:t>
            </a:r>
            <a:r>
              <a:rPr lang="en-US" altLang="ja-JP" dirty="0" smtClean="0"/>
              <a:t> </a:t>
            </a:r>
            <a:endParaRPr lang="en-US" altLang="ja-JP" dirty="0" smtClean="0"/>
          </a:p>
          <a:p>
            <a:pPr marL="0" indent="0">
              <a:buNone/>
            </a:pPr>
            <a:endParaRPr lang="en-US" altLang="ja-JP" dirty="0" smtClean="0"/>
          </a:p>
          <a:p>
            <a:pPr marL="0" indent="0">
              <a:buNone/>
            </a:pPr>
            <a:r>
              <a:rPr lang="en-US" altLang="ja-JP" dirty="0" smtClean="0"/>
              <a:t>alternative </a:t>
            </a:r>
            <a:r>
              <a:rPr lang="ja-JP" altLang="en-US" dirty="0" smtClean="0"/>
              <a:t>選択した対立仮説の方向を設定</a:t>
            </a:r>
            <a:endParaRPr lang="en-US" altLang="ja-JP" dirty="0" smtClean="0"/>
          </a:p>
          <a:p>
            <a:pPr marL="0" indent="0">
              <a:buNone/>
            </a:pPr>
            <a:r>
              <a:rPr lang="ja-JP" altLang="en-US" dirty="0" smtClean="0"/>
              <a:t>上片側検定</a:t>
            </a:r>
            <a:r>
              <a:rPr lang="en-US" altLang="ja-JP" dirty="0"/>
              <a:t> </a:t>
            </a:r>
            <a:r>
              <a:rPr lang="en-US" altLang="ja-JP" dirty="0" smtClean="0"/>
              <a:t>: alternative=“greater”</a:t>
            </a:r>
          </a:p>
          <a:p>
            <a:pPr marL="0" indent="0">
              <a:buNone/>
            </a:pPr>
            <a:r>
              <a:rPr lang="ja-JP" altLang="en-US" dirty="0" smtClean="0"/>
              <a:t>下片側</a:t>
            </a:r>
            <a:r>
              <a:rPr lang="ja-JP" altLang="en-US" dirty="0"/>
              <a:t>検定</a:t>
            </a:r>
            <a:r>
              <a:rPr lang="en-US" altLang="ja-JP" dirty="0"/>
              <a:t> : alternative</a:t>
            </a:r>
            <a:r>
              <a:rPr lang="en-US" altLang="ja-JP" dirty="0" smtClean="0"/>
              <a:t>=“less”</a:t>
            </a:r>
            <a:endParaRPr lang="en-US" altLang="ja-JP" dirty="0"/>
          </a:p>
          <a:p>
            <a:pPr marL="0" indent="0">
              <a:buNone/>
            </a:pPr>
            <a:r>
              <a:rPr lang="ja-JP" altLang="en-US" dirty="0" smtClean="0"/>
              <a:t>両側</a:t>
            </a:r>
            <a:r>
              <a:rPr lang="ja-JP" altLang="en-US" dirty="0"/>
              <a:t>検定</a:t>
            </a:r>
            <a:r>
              <a:rPr lang="en-US" altLang="ja-JP" dirty="0"/>
              <a:t> : alternative</a:t>
            </a:r>
            <a:r>
              <a:rPr lang="en-US" altLang="ja-JP" dirty="0" smtClean="0"/>
              <a:t>=“</a:t>
            </a:r>
            <a:r>
              <a:rPr lang="en-US" altLang="ja-JP" dirty="0" err="1" smtClean="0"/>
              <a:t>two.sided</a:t>
            </a:r>
            <a:r>
              <a:rPr lang="en-US" altLang="ja-JP" dirty="0" smtClean="0"/>
              <a:t>”</a:t>
            </a:r>
            <a:endParaRPr lang="en-US" altLang="ja-JP" dirty="0"/>
          </a:p>
          <a:p>
            <a:pPr marL="0" indent="0">
              <a:buNone/>
            </a:pPr>
            <a:endParaRPr lang="en-US" altLang="ja-JP" dirty="0"/>
          </a:p>
          <a:p>
            <a:pPr>
              <a:buFont typeface="Wingdings" panose="05000000000000000000" pitchFamily="2" charset="2"/>
              <a:buChar char="Ø"/>
            </a:pPr>
            <a:endParaRPr lang="en-US" altLang="ja-JP" sz="3200" dirty="0" smtClean="0"/>
          </a:p>
          <a:p>
            <a:pPr marL="0" indent="0">
              <a:buNone/>
            </a:pPr>
            <a:endParaRPr lang="en-US" altLang="ja-JP" sz="3200" dirty="0" smtClean="0"/>
          </a:p>
          <a:p>
            <a:pPr marL="0" indent="0">
              <a:buNone/>
            </a:pPr>
            <a:endParaRPr lang="en-US" altLang="ja-JP" sz="3200" dirty="0" smtClean="0"/>
          </a:p>
          <a:p>
            <a:pPr marL="0" indent="0">
              <a:buNone/>
            </a:pPr>
            <a:endParaRPr lang="en-US" altLang="ja-JP" sz="32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7</a:t>
            </a:fld>
            <a:endParaRPr lang="en-US" dirty="0"/>
          </a:p>
        </p:txBody>
      </p:sp>
    </p:spTree>
    <p:extLst>
      <p:ext uri="{BB962C8B-B14F-4D97-AF65-F5344CB8AC3E}">
        <p14:creationId xmlns:p14="http://schemas.microsoft.com/office/powerpoint/2010/main" val="19237891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検定</a:t>
            </a:r>
            <a:r>
              <a:rPr lang="ja-JP" altLang="en-US" dirty="0" smtClean="0"/>
              <a:t>の</a:t>
            </a:r>
            <a:r>
              <a:rPr lang="ja-JP" altLang="en-US" dirty="0"/>
              <a:t>方向</a:t>
            </a:r>
            <a:r>
              <a:rPr lang="ja-JP" altLang="en-US" dirty="0" smtClean="0"/>
              <a:t>につい</a:t>
            </a:r>
            <a:r>
              <a:rPr lang="ja-JP" altLang="en-US" dirty="0"/>
              <a:t>て</a:t>
            </a:r>
            <a:endParaRPr kumimoji="1" lang="ja-JP" altLang="en-US" dirty="0"/>
          </a:p>
        </p:txBody>
      </p:sp>
      <p:sp>
        <p:nvSpPr>
          <p:cNvPr id="3" name="コンテンツ プレースホルダー 2"/>
          <p:cNvSpPr>
            <a:spLocks noGrp="1"/>
          </p:cNvSpPr>
          <p:nvPr>
            <p:ph idx="1"/>
          </p:nvPr>
        </p:nvSpPr>
        <p:spPr>
          <a:xfrm>
            <a:off x="822959" y="1845733"/>
            <a:ext cx="7543801" cy="4293809"/>
          </a:xfrm>
        </p:spPr>
        <p:txBody>
          <a:bodyPr>
            <a:normAutofit/>
          </a:bodyPr>
          <a:lstStyle/>
          <a:p>
            <a:r>
              <a:rPr kumimoji="1" lang="ja-JP" altLang="en-US" dirty="0" smtClean="0"/>
              <a:t>例</a:t>
            </a:r>
            <a:endParaRPr kumimoji="1" lang="en-US" altLang="ja-JP" dirty="0" smtClean="0"/>
          </a:p>
          <a:p>
            <a:r>
              <a:rPr lang="ja-JP" altLang="en-US" sz="2800" dirty="0" smtClean="0"/>
              <a:t>帰無仮説　</a:t>
            </a:r>
            <a:r>
              <a:rPr lang="en-US" altLang="ja-JP" sz="2800" dirty="0" smtClean="0"/>
              <a:t>H</a:t>
            </a:r>
            <a:r>
              <a:rPr lang="en-US" altLang="ja-JP" sz="2800" baseline="-25000" dirty="0" smtClean="0"/>
              <a:t>0</a:t>
            </a:r>
            <a:r>
              <a:rPr lang="en-US" altLang="ja-JP" sz="2800" dirty="0" smtClean="0"/>
              <a:t> : </a:t>
            </a:r>
            <a:r>
              <a:rPr lang="en-US" altLang="ja-JP" sz="2800" dirty="0" err="1" smtClean="0"/>
              <a:t>μ</a:t>
            </a:r>
            <a:r>
              <a:rPr lang="en-US" altLang="ja-JP" sz="2800" baseline="-25000" dirty="0" err="1" smtClean="0"/>
              <a:t>A</a:t>
            </a:r>
            <a:r>
              <a:rPr lang="en-US" altLang="ja-JP" sz="2800" dirty="0" smtClean="0"/>
              <a:t> =</a:t>
            </a:r>
            <a:r>
              <a:rPr lang="ja-JP" altLang="en-US" sz="2800" dirty="0"/>
              <a:t> </a:t>
            </a:r>
            <a:r>
              <a:rPr lang="en-US" altLang="ja-JP" sz="2800" dirty="0" err="1" smtClean="0"/>
              <a:t>μ</a:t>
            </a:r>
            <a:r>
              <a:rPr lang="en-US" altLang="ja-JP" sz="2800" baseline="-25000" dirty="0" err="1" smtClean="0"/>
              <a:t>B</a:t>
            </a:r>
            <a:r>
              <a:rPr lang="en-US" altLang="ja-JP" sz="2800" dirty="0" smtClean="0"/>
              <a:t> </a:t>
            </a:r>
          </a:p>
          <a:p>
            <a:r>
              <a:rPr lang="ja-JP" altLang="en-US" sz="2800" dirty="0"/>
              <a:t>対立</a:t>
            </a:r>
            <a:r>
              <a:rPr lang="ja-JP" altLang="en-US" sz="2800" dirty="0" smtClean="0"/>
              <a:t>仮説</a:t>
            </a:r>
            <a:r>
              <a:rPr lang="ja-JP" altLang="en-US" sz="2800" dirty="0"/>
              <a:t>　</a:t>
            </a:r>
            <a:r>
              <a:rPr lang="en-US" altLang="ja-JP" sz="2800" dirty="0" smtClean="0"/>
              <a:t>H</a:t>
            </a:r>
            <a:r>
              <a:rPr lang="ja-JP" altLang="en-US" sz="2800" baseline="-25000" dirty="0" smtClean="0"/>
              <a:t>１</a:t>
            </a:r>
            <a:r>
              <a:rPr lang="en-US" altLang="ja-JP" sz="2800" dirty="0" smtClean="0"/>
              <a:t> </a:t>
            </a:r>
            <a:r>
              <a:rPr lang="en-US" altLang="ja-JP" sz="2800" dirty="0"/>
              <a:t>: </a:t>
            </a:r>
            <a:r>
              <a:rPr lang="en-US" altLang="ja-JP" sz="2800" dirty="0" err="1"/>
              <a:t>μ</a:t>
            </a:r>
            <a:r>
              <a:rPr lang="en-US" altLang="ja-JP" sz="2800" baseline="-25000" dirty="0" err="1"/>
              <a:t>A</a:t>
            </a:r>
            <a:r>
              <a:rPr lang="en-US" altLang="ja-JP" sz="2800" dirty="0"/>
              <a:t> </a:t>
            </a:r>
            <a:r>
              <a:rPr lang="ja-JP" altLang="en-US" sz="2800" dirty="0" smtClean="0"/>
              <a:t>＞</a:t>
            </a:r>
            <a:r>
              <a:rPr lang="en-US" altLang="ja-JP" sz="2800" dirty="0" smtClean="0"/>
              <a:t> </a:t>
            </a:r>
            <a:r>
              <a:rPr lang="en-US" altLang="ja-JP" sz="2800" dirty="0" err="1" smtClean="0"/>
              <a:t>μ</a:t>
            </a:r>
            <a:r>
              <a:rPr lang="en-US" altLang="ja-JP" sz="2800" baseline="-25000" dirty="0" err="1" smtClean="0"/>
              <a:t>B</a:t>
            </a:r>
            <a:r>
              <a:rPr lang="en-US" altLang="ja-JP" sz="2800" dirty="0" smtClean="0"/>
              <a:t> </a:t>
            </a:r>
          </a:p>
          <a:p>
            <a:r>
              <a:rPr lang="ja-JP" altLang="en-US" dirty="0" smtClean="0"/>
              <a:t>のとき以下のように変形</a:t>
            </a:r>
            <a:endParaRPr lang="ja-JP" altLang="en-US" dirty="0"/>
          </a:p>
          <a:p>
            <a:r>
              <a:rPr lang="ja-JP" altLang="en-US" sz="2800" dirty="0"/>
              <a:t>帰無仮説　</a:t>
            </a:r>
            <a:r>
              <a:rPr lang="en-US" altLang="ja-JP" sz="2800" dirty="0"/>
              <a:t>H</a:t>
            </a:r>
            <a:r>
              <a:rPr lang="en-US" altLang="ja-JP" sz="2800" baseline="-25000" dirty="0"/>
              <a:t>0</a:t>
            </a:r>
            <a:r>
              <a:rPr lang="en-US" altLang="ja-JP" sz="2800" dirty="0"/>
              <a:t> : </a:t>
            </a:r>
            <a:r>
              <a:rPr lang="en-US" altLang="ja-JP" sz="2800" dirty="0" err="1"/>
              <a:t>μ</a:t>
            </a:r>
            <a:r>
              <a:rPr lang="en-US" altLang="ja-JP" sz="2800" baseline="-25000" dirty="0" err="1"/>
              <a:t>A</a:t>
            </a:r>
            <a:r>
              <a:rPr lang="en-US" altLang="ja-JP" sz="2800" dirty="0"/>
              <a:t> </a:t>
            </a:r>
            <a:r>
              <a:rPr lang="en-US" altLang="ja-JP" sz="2800" dirty="0" smtClean="0"/>
              <a:t>– </a:t>
            </a:r>
            <a:r>
              <a:rPr lang="en-US" altLang="ja-JP" sz="2800" dirty="0" err="1" smtClean="0"/>
              <a:t>μ</a:t>
            </a:r>
            <a:r>
              <a:rPr lang="en-US" altLang="ja-JP" sz="2800" baseline="-25000" dirty="0" err="1" smtClean="0"/>
              <a:t>B</a:t>
            </a:r>
            <a:r>
              <a:rPr lang="en-US" altLang="ja-JP" sz="2800" baseline="-25000" dirty="0" smtClean="0"/>
              <a:t> </a:t>
            </a:r>
            <a:r>
              <a:rPr lang="en-US" altLang="ja-JP" sz="2800" dirty="0" smtClean="0"/>
              <a:t> = 0 </a:t>
            </a:r>
            <a:endParaRPr lang="en-US" altLang="ja-JP" sz="2800" dirty="0"/>
          </a:p>
          <a:p>
            <a:r>
              <a:rPr lang="ja-JP" altLang="en-US" sz="2800" dirty="0">
                <a:solidFill>
                  <a:srgbClr val="FF0000"/>
                </a:solidFill>
              </a:rPr>
              <a:t>対立仮説　</a:t>
            </a:r>
            <a:r>
              <a:rPr lang="en-US" altLang="ja-JP" sz="2800" dirty="0">
                <a:solidFill>
                  <a:srgbClr val="FF0000"/>
                </a:solidFill>
              </a:rPr>
              <a:t>H</a:t>
            </a:r>
            <a:r>
              <a:rPr lang="ja-JP" altLang="en-US" sz="2800" baseline="-25000" dirty="0">
                <a:solidFill>
                  <a:srgbClr val="FF0000"/>
                </a:solidFill>
              </a:rPr>
              <a:t>１</a:t>
            </a:r>
            <a:r>
              <a:rPr lang="en-US" altLang="ja-JP" sz="2800" dirty="0">
                <a:solidFill>
                  <a:srgbClr val="FF0000"/>
                </a:solidFill>
              </a:rPr>
              <a:t> : </a:t>
            </a:r>
            <a:r>
              <a:rPr lang="en-US" altLang="ja-JP" sz="2800" dirty="0" err="1">
                <a:solidFill>
                  <a:srgbClr val="FF0000"/>
                </a:solidFill>
              </a:rPr>
              <a:t>μ</a:t>
            </a:r>
            <a:r>
              <a:rPr lang="en-US" altLang="ja-JP" sz="2800" baseline="-25000" dirty="0" err="1">
                <a:solidFill>
                  <a:srgbClr val="FF0000"/>
                </a:solidFill>
              </a:rPr>
              <a:t>A</a:t>
            </a:r>
            <a:r>
              <a:rPr lang="en-US" altLang="ja-JP" sz="2800" dirty="0">
                <a:solidFill>
                  <a:srgbClr val="FF0000"/>
                </a:solidFill>
              </a:rPr>
              <a:t> </a:t>
            </a:r>
            <a:r>
              <a:rPr lang="en-US" altLang="ja-JP" sz="2800" dirty="0" smtClean="0">
                <a:solidFill>
                  <a:srgbClr val="FF0000"/>
                </a:solidFill>
              </a:rPr>
              <a:t>- </a:t>
            </a:r>
            <a:r>
              <a:rPr lang="en-US" altLang="ja-JP" sz="2800" dirty="0" err="1">
                <a:solidFill>
                  <a:srgbClr val="FF0000"/>
                </a:solidFill>
              </a:rPr>
              <a:t>μ</a:t>
            </a:r>
            <a:r>
              <a:rPr lang="en-US" altLang="ja-JP" sz="2800" baseline="-25000" dirty="0" err="1">
                <a:solidFill>
                  <a:srgbClr val="FF0000"/>
                </a:solidFill>
              </a:rPr>
              <a:t>B</a:t>
            </a:r>
            <a:r>
              <a:rPr lang="en-US" altLang="ja-JP" sz="2800" dirty="0">
                <a:solidFill>
                  <a:srgbClr val="FF0000"/>
                </a:solidFill>
              </a:rPr>
              <a:t> </a:t>
            </a:r>
            <a:r>
              <a:rPr lang="en-US" altLang="ja-JP" sz="2800" dirty="0" smtClean="0">
                <a:solidFill>
                  <a:srgbClr val="FF0000"/>
                </a:solidFill>
              </a:rPr>
              <a:t> </a:t>
            </a:r>
            <a:r>
              <a:rPr lang="ja-JP" altLang="en-US" sz="2800" dirty="0" smtClean="0">
                <a:solidFill>
                  <a:srgbClr val="FF0000"/>
                </a:solidFill>
              </a:rPr>
              <a:t>＞ </a:t>
            </a:r>
            <a:r>
              <a:rPr lang="en-US" altLang="ja-JP" sz="2800" dirty="0" smtClean="0">
                <a:solidFill>
                  <a:srgbClr val="FF0000"/>
                </a:solidFill>
              </a:rPr>
              <a:t>0</a:t>
            </a:r>
          </a:p>
          <a:p>
            <a:r>
              <a:rPr lang="ja-JP" altLang="en-US" sz="2800" dirty="0" smtClean="0">
                <a:solidFill>
                  <a:schemeClr val="tx1"/>
                </a:solidFill>
              </a:rPr>
              <a:t>「</a:t>
            </a:r>
            <a:r>
              <a:rPr lang="en-US" altLang="ja-JP" sz="2800" dirty="0">
                <a:solidFill>
                  <a:schemeClr val="tx1"/>
                </a:solidFill>
              </a:rPr>
              <a:t> </a:t>
            </a:r>
            <a:r>
              <a:rPr lang="en-US" altLang="ja-JP" sz="2800" dirty="0" err="1">
                <a:solidFill>
                  <a:schemeClr val="tx1"/>
                </a:solidFill>
              </a:rPr>
              <a:t>μ</a:t>
            </a:r>
            <a:r>
              <a:rPr lang="en-US" altLang="ja-JP" sz="2800" baseline="-25000" dirty="0" err="1">
                <a:solidFill>
                  <a:schemeClr val="tx1"/>
                </a:solidFill>
              </a:rPr>
              <a:t>A</a:t>
            </a:r>
            <a:r>
              <a:rPr lang="en-US" altLang="ja-JP" sz="2800" dirty="0">
                <a:solidFill>
                  <a:schemeClr val="tx1"/>
                </a:solidFill>
              </a:rPr>
              <a:t> - </a:t>
            </a:r>
            <a:r>
              <a:rPr lang="en-US" altLang="ja-JP" sz="2800" dirty="0" err="1">
                <a:solidFill>
                  <a:schemeClr val="tx1"/>
                </a:solidFill>
              </a:rPr>
              <a:t>μ</a:t>
            </a:r>
            <a:r>
              <a:rPr lang="en-US" altLang="ja-JP" sz="2800" baseline="-25000" dirty="0" err="1">
                <a:solidFill>
                  <a:schemeClr val="tx1"/>
                </a:solidFill>
              </a:rPr>
              <a:t>B</a:t>
            </a:r>
            <a:r>
              <a:rPr lang="en-US" altLang="ja-JP" sz="2800" dirty="0">
                <a:solidFill>
                  <a:schemeClr val="tx1"/>
                </a:solidFill>
              </a:rPr>
              <a:t> </a:t>
            </a:r>
            <a:r>
              <a:rPr lang="en-US" altLang="ja-JP" sz="2800" dirty="0" smtClean="0">
                <a:solidFill>
                  <a:schemeClr val="tx1"/>
                </a:solidFill>
              </a:rPr>
              <a:t>greater than 0</a:t>
            </a:r>
            <a:r>
              <a:rPr lang="ja-JP" altLang="en-US" sz="2800" dirty="0" smtClean="0">
                <a:solidFill>
                  <a:schemeClr val="tx1"/>
                </a:solidFill>
              </a:rPr>
              <a:t>」という表現になるので</a:t>
            </a:r>
            <a:endParaRPr lang="en-US" altLang="ja-JP" sz="2800" dirty="0" smtClean="0">
              <a:solidFill>
                <a:schemeClr val="tx1"/>
              </a:solidFill>
            </a:endParaRPr>
          </a:p>
          <a:p>
            <a:r>
              <a:rPr lang="en-US" altLang="ja-JP" sz="2800" dirty="0" smtClean="0">
                <a:solidFill>
                  <a:schemeClr val="tx1"/>
                </a:solidFill>
              </a:rPr>
              <a:t>Alternative = “greater”</a:t>
            </a:r>
            <a:r>
              <a:rPr lang="ja-JP" altLang="en-US" sz="2800" dirty="0" smtClean="0">
                <a:solidFill>
                  <a:schemeClr val="tx1"/>
                </a:solidFill>
              </a:rPr>
              <a:t>と指定する</a:t>
            </a:r>
            <a:endParaRPr lang="en-US" altLang="ja-JP" sz="2800" dirty="0">
              <a:solidFill>
                <a:schemeClr val="tx1"/>
              </a:solidFill>
            </a:endParaRPr>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8</a:t>
            </a:fld>
            <a:endParaRPr lang="en-US" dirty="0"/>
          </a:p>
        </p:txBody>
      </p:sp>
    </p:spTree>
    <p:extLst>
      <p:ext uri="{BB962C8B-B14F-4D97-AF65-F5344CB8AC3E}">
        <p14:creationId xmlns:p14="http://schemas.microsoft.com/office/powerpoint/2010/main" val="357443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検定の結果</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a:bodyPr>
          <a:lstStyle/>
          <a:p>
            <a:pPr marL="0" indent="0">
              <a:buNone/>
            </a:pPr>
            <a:endParaRPr lang="en-US" altLang="ja-JP" dirty="0"/>
          </a:p>
          <a:p>
            <a:pPr>
              <a:buFont typeface="Wingdings" panose="05000000000000000000" pitchFamily="2" charset="2"/>
              <a:buChar char="Ø"/>
            </a:pPr>
            <a:endParaRPr lang="en-US" altLang="ja-JP" sz="3200" dirty="0" smtClean="0"/>
          </a:p>
          <a:p>
            <a:pPr marL="0" indent="0">
              <a:buNone/>
            </a:pPr>
            <a:endParaRPr lang="en-US" altLang="ja-JP" sz="3200" dirty="0" smtClean="0"/>
          </a:p>
          <a:p>
            <a:pPr marL="0" indent="0">
              <a:buNone/>
            </a:pPr>
            <a:endParaRPr lang="en-US" altLang="ja-JP" sz="3200" dirty="0" smtClean="0"/>
          </a:p>
          <a:p>
            <a:pPr marL="0" indent="0">
              <a:buNone/>
            </a:pPr>
            <a:endParaRPr lang="en-US" altLang="ja-JP" sz="32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9</a:t>
            </a:fld>
            <a:endParaRPr 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04" y="2062231"/>
            <a:ext cx="8204072" cy="3321424"/>
          </a:xfrm>
          <a:prstGeom prst="rect">
            <a:avLst/>
          </a:prstGeom>
        </p:spPr>
      </p:pic>
    </p:spTree>
    <p:extLst>
      <p:ext uri="{BB962C8B-B14F-4D97-AF65-F5344CB8AC3E}">
        <p14:creationId xmlns:p14="http://schemas.microsoft.com/office/powerpoint/2010/main" val="633782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a:bodyPr>
          <a:lstStyle/>
          <a:p>
            <a:pPr marL="0" indent="0">
              <a:buNone/>
            </a:pPr>
            <a:endParaRPr lang="en-US" altLang="ja-JP" dirty="0"/>
          </a:p>
          <a:p>
            <a:pPr>
              <a:buFont typeface="Wingdings" panose="05000000000000000000" pitchFamily="2" charset="2"/>
              <a:buChar char="Ø"/>
            </a:pPr>
            <a:endParaRPr lang="en-US" altLang="ja-JP" sz="3200" dirty="0" smtClean="0"/>
          </a:p>
          <a:p>
            <a:pPr marL="0" indent="0">
              <a:buNone/>
            </a:pPr>
            <a:endParaRPr lang="en-US" altLang="ja-JP" sz="3200" dirty="0" smtClean="0"/>
          </a:p>
          <a:p>
            <a:pPr marL="0" indent="0">
              <a:buNone/>
            </a:pPr>
            <a:endParaRPr lang="en-US" altLang="ja-JP" sz="3200" dirty="0" smtClean="0"/>
          </a:p>
          <a:p>
            <a:pPr marL="0" indent="0">
              <a:buNone/>
            </a:pPr>
            <a:endParaRPr lang="en-US" altLang="ja-JP" sz="32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10</a:t>
            </a:fld>
            <a:endParaRPr 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04" y="2062231"/>
            <a:ext cx="8204072" cy="3321424"/>
          </a:xfrm>
          <a:prstGeom prst="rect">
            <a:avLst/>
          </a:prstGeom>
        </p:spPr>
      </p:pic>
      <p:sp>
        <p:nvSpPr>
          <p:cNvPr id="6" name="円/楕円 5"/>
          <p:cNvSpPr/>
          <p:nvPr/>
        </p:nvSpPr>
        <p:spPr>
          <a:xfrm>
            <a:off x="3765177" y="2904564"/>
            <a:ext cx="2998694" cy="6589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62708" y="5271881"/>
            <a:ext cx="9291917" cy="954107"/>
          </a:xfrm>
          <a:prstGeom prst="rect">
            <a:avLst/>
          </a:prstGeom>
          <a:noFill/>
        </p:spPr>
        <p:txBody>
          <a:bodyPr wrap="square" rtlCol="0">
            <a:spAutoFit/>
          </a:bodyPr>
          <a:lstStyle/>
          <a:p>
            <a:r>
              <a:rPr kumimoji="1" lang="en-US" altLang="ja-JP" sz="2800" dirty="0" smtClean="0"/>
              <a:t>			p-value = 0.03196 &lt; </a:t>
            </a:r>
            <a:r>
              <a:rPr kumimoji="1" lang="ja-JP" altLang="en-US" sz="2800" dirty="0" smtClean="0"/>
              <a:t>有意水準 </a:t>
            </a:r>
            <a:r>
              <a:rPr kumimoji="1" lang="en-US" altLang="ja-JP" sz="2800" dirty="0" smtClean="0"/>
              <a:t>= 0.05</a:t>
            </a:r>
          </a:p>
          <a:p>
            <a:r>
              <a:rPr kumimoji="1" lang="ja-JP" altLang="en-US" sz="2800" dirty="0" smtClean="0"/>
              <a:t>→帰無仮説は棄却、母平均は</a:t>
            </a:r>
            <a:r>
              <a:rPr kumimoji="1" lang="en-US" altLang="ja-JP" sz="2800" dirty="0" smtClean="0"/>
              <a:t>50</a:t>
            </a:r>
            <a:r>
              <a:rPr kumimoji="1" lang="ja-JP" altLang="en-US" sz="2800" dirty="0" smtClean="0"/>
              <a:t>より大きいことが分かる</a:t>
            </a:r>
            <a:endParaRPr kumimoji="1" lang="ja-JP" altLang="en-US" sz="2800" dirty="0"/>
          </a:p>
        </p:txBody>
      </p:sp>
    </p:spTree>
    <p:extLst>
      <p:ext uri="{BB962C8B-B14F-4D97-AF65-F5344CB8AC3E}">
        <p14:creationId xmlns:p14="http://schemas.microsoft.com/office/powerpoint/2010/main" val="40674026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信頼区間の算出</a:t>
            </a:r>
            <a:endParaRPr kumimoji="1" lang="ja-JP" altLang="en-US" dirty="0"/>
          </a:p>
        </p:txBody>
      </p:sp>
      <p:sp>
        <p:nvSpPr>
          <p:cNvPr id="3" name="コンテンツ プレースホルダー 2"/>
          <p:cNvSpPr>
            <a:spLocks noGrp="1"/>
          </p:cNvSpPr>
          <p:nvPr>
            <p:ph idx="1"/>
          </p:nvPr>
        </p:nvSpPr>
        <p:spPr>
          <a:xfrm>
            <a:off x="822959" y="1845734"/>
            <a:ext cx="7971417" cy="4023360"/>
          </a:xfrm>
        </p:spPr>
        <p:txBody>
          <a:bodyPr>
            <a:normAutofit/>
          </a:bodyPr>
          <a:lstStyle/>
          <a:p>
            <a:pPr marL="0" indent="0">
              <a:buNone/>
            </a:pPr>
            <a:endParaRPr lang="en-US" altLang="ja-JP" dirty="0"/>
          </a:p>
          <a:p>
            <a:pPr>
              <a:buFont typeface="Wingdings" panose="05000000000000000000" pitchFamily="2" charset="2"/>
              <a:buChar char="Ø"/>
            </a:pPr>
            <a:endParaRPr lang="en-US" altLang="ja-JP" sz="3200" dirty="0" smtClean="0"/>
          </a:p>
          <a:p>
            <a:pPr marL="0" indent="0">
              <a:buNone/>
            </a:pPr>
            <a:endParaRPr lang="en-US" altLang="ja-JP" sz="3200" dirty="0" smtClean="0"/>
          </a:p>
          <a:p>
            <a:pPr marL="0" indent="0">
              <a:buNone/>
            </a:pPr>
            <a:endParaRPr lang="en-US" altLang="ja-JP" sz="3200" dirty="0" smtClean="0"/>
          </a:p>
          <a:p>
            <a:pPr marL="0" indent="0">
              <a:buNone/>
            </a:pPr>
            <a:endParaRPr lang="en-US" altLang="ja-JP" sz="32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11</a:t>
            </a:fld>
            <a:endParaRPr lang="en-US"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04" y="2062231"/>
            <a:ext cx="8204072" cy="3321424"/>
          </a:xfrm>
          <a:prstGeom prst="rect">
            <a:avLst/>
          </a:prstGeom>
        </p:spPr>
      </p:pic>
      <p:sp>
        <p:nvSpPr>
          <p:cNvPr id="6" name="円/楕円 5"/>
          <p:cNvSpPr/>
          <p:nvPr/>
        </p:nvSpPr>
        <p:spPr>
          <a:xfrm>
            <a:off x="430307" y="3669153"/>
            <a:ext cx="5271246" cy="4859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1467073" y="5497293"/>
            <a:ext cx="9291917" cy="954107"/>
          </a:xfrm>
          <a:prstGeom prst="rect">
            <a:avLst/>
          </a:prstGeom>
          <a:noFill/>
        </p:spPr>
        <p:txBody>
          <a:bodyPr wrap="square" rtlCol="0">
            <a:spAutoFit/>
          </a:bodyPr>
          <a:lstStyle/>
          <a:p>
            <a:r>
              <a:rPr kumimoji="1" lang="ja-JP" altLang="en-US" sz="2800" dirty="0" smtClean="0"/>
              <a:t>母平均の</a:t>
            </a:r>
            <a:r>
              <a:rPr kumimoji="1" lang="en-US" altLang="ja-JP" sz="2800" dirty="0" smtClean="0"/>
              <a:t>95</a:t>
            </a:r>
            <a:r>
              <a:rPr kumimoji="1" lang="ja-JP" altLang="en-US" sz="2800" dirty="0" smtClean="0"/>
              <a:t>％信頼区間を算出している</a:t>
            </a:r>
            <a:endParaRPr kumimoji="1" lang="en-US" altLang="ja-JP" sz="2800" dirty="0"/>
          </a:p>
          <a:p>
            <a:endParaRPr kumimoji="1" lang="en-US" altLang="ja-JP" sz="2800" dirty="0" smtClean="0"/>
          </a:p>
        </p:txBody>
      </p:sp>
    </p:spTree>
    <p:extLst>
      <p:ext uri="{BB962C8B-B14F-4D97-AF65-F5344CB8AC3E}">
        <p14:creationId xmlns:p14="http://schemas.microsoft.com/office/powerpoint/2010/main" val="1734463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a:t>
            </a:r>
            <a:r>
              <a:rPr lang="en-US" altLang="ja-JP" dirty="0" smtClean="0"/>
              <a:t>:</a:t>
            </a:r>
            <a:r>
              <a:rPr lang="ja-JP" altLang="en-US" dirty="0" smtClean="0"/>
              <a:t>２つの平均値</a:t>
            </a:r>
            <a:r>
              <a:rPr lang="en-US" altLang="ja-JP" dirty="0" smtClean="0"/>
              <a:t/>
            </a:r>
            <a:br>
              <a:rPr lang="en-US" altLang="ja-JP" dirty="0" smtClean="0"/>
            </a:br>
            <a:r>
              <a:rPr lang="en-US" altLang="ja-JP" dirty="0" smtClean="0"/>
              <a:t>(</a:t>
            </a:r>
            <a:r>
              <a:rPr lang="ja-JP" altLang="en-US" dirty="0" smtClean="0"/>
              <a:t>等分散仮定あり</a:t>
            </a:r>
            <a:r>
              <a:rPr lang="en-US" altLang="ja-JP" dirty="0" smtClean="0"/>
              <a:t>)</a:t>
            </a:r>
            <a:endParaRPr kumimoji="1" lang="ja-JP" altLang="en-US" dirty="0"/>
          </a:p>
        </p:txBody>
      </p:sp>
      <p:sp>
        <p:nvSpPr>
          <p:cNvPr id="3" name="コンテンツ プレースホルダー 2"/>
          <p:cNvSpPr>
            <a:spLocks noGrp="1"/>
          </p:cNvSpPr>
          <p:nvPr>
            <p:ph idx="1"/>
          </p:nvPr>
        </p:nvSpPr>
        <p:spPr>
          <a:xfrm>
            <a:off x="822959" y="1845734"/>
            <a:ext cx="7543801" cy="1405466"/>
          </a:xfrm>
        </p:spPr>
        <p:txBody>
          <a:bodyPr>
            <a:normAutofit lnSpcReduction="10000"/>
          </a:bodyPr>
          <a:lstStyle/>
          <a:p>
            <a:r>
              <a:rPr kumimoji="1" lang="ja-JP" altLang="en-US" sz="2800" dirty="0" smtClean="0"/>
              <a:t>生活習慣の違いによって２つのグループに分ける。</a:t>
            </a:r>
            <a:endParaRPr kumimoji="1" lang="en-US" altLang="ja-JP" sz="2800" dirty="0" smtClean="0"/>
          </a:p>
          <a:p>
            <a:r>
              <a:rPr kumimoji="1" lang="ja-JP" altLang="en-US" sz="2800" dirty="0" smtClean="0"/>
              <a:t>それぞれのグループのコレステロール値は下記の表のようになる。</a:t>
            </a:r>
            <a:endParaRPr kumimoji="1" lang="en-US" altLang="ja-JP" sz="28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12</a:t>
            </a:fld>
            <a:endParaRPr lang="en-US" dirty="0"/>
          </a:p>
        </p:txBody>
      </p:sp>
      <p:graphicFrame>
        <p:nvGraphicFramePr>
          <p:cNvPr id="6" name="表 5"/>
          <p:cNvGraphicFramePr>
            <a:graphicFrameLocks noGrp="1"/>
          </p:cNvGraphicFramePr>
          <p:nvPr>
            <p:extLst>
              <p:ext uri="{D42A27DB-BD31-4B8C-83A1-F6EECF244321}">
                <p14:modId xmlns:p14="http://schemas.microsoft.com/office/powerpoint/2010/main" val="489971454"/>
              </p:ext>
            </p:extLst>
          </p:nvPr>
        </p:nvGraphicFramePr>
        <p:xfrm>
          <a:off x="445791" y="3491784"/>
          <a:ext cx="8451464" cy="731260"/>
        </p:xfrm>
        <a:graphic>
          <a:graphicData uri="http://schemas.openxmlformats.org/drawingml/2006/table">
            <a:tbl>
              <a:tblPr firstRow="1" bandRow="1">
                <a:tableStyleId>{5C22544A-7EE6-4342-B048-85BDC9FD1C3A}</a:tableStyleId>
              </a:tblPr>
              <a:tblGrid>
                <a:gridCol w="311877"/>
                <a:gridCol w="390722"/>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tblGrid>
              <a:tr h="364390">
                <a:tc>
                  <a:txBody>
                    <a:bodyPr/>
                    <a:lstStyle/>
                    <a:p>
                      <a:r>
                        <a:rPr kumimoji="1" lang="ja-JP" altLang="en-US" sz="900" b="0" dirty="0" smtClean="0">
                          <a:solidFill>
                            <a:schemeClr val="tx1"/>
                          </a:solidFill>
                        </a:rPr>
                        <a:t>Ａ</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168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228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66870">
                <a:tc>
                  <a:txBody>
                    <a:bodyPr/>
                    <a:lstStyle/>
                    <a:p>
                      <a:r>
                        <a:rPr kumimoji="1" lang="ja-JP" altLang="en-US" sz="900" b="0" dirty="0" smtClean="0">
                          <a:solidFill>
                            <a:schemeClr val="tx1"/>
                          </a:solidFill>
                        </a:rPr>
                        <a:t>Ｂ</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dirty="0" smtClean="0">
                          <a:solidFill>
                            <a:schemeClr val="tx1"/>
                          </a:solidFill>
                        </a:rPr>
                        <a:t>178</a:t>
                      </a:r>
                      <a:endParaRPr kumimoji="1" lang="ja-JP" altLang="en-US" sz="900" b="0" dirty="0" smtClean="0">
                        <a:solidFill>
                          <a:schemeClr val="tx1"/>
                        </a:solidFill>
                      </a:endParaRPr>
                    </a:p>
                    <a:p>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dirty="0" smtClean="0">
                          <a:solidFill>
                            <a:schemeClr val="tx1"/>
                          </a:solidFill>
                        </a:rPr>
                        <a:t>184</a:t>
                      </a:r>
                      <a:endParaRPr kumimoji="1" lang="ja-JP" altLang="en-US" sz="9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164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192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180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215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224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207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コンテンツ プレースホルダー 2"/>
          <p:cNvSpPr txBox="1">
            <a:spLocks/>
          </p:cNvSpPr>
          <p:nvPr/>
        </p:nvSpPr>
        <p:spPr>
          <a:xfrm>
            <a:off x="2238103" y="4538135"/>
            <a:ext cx="4569096"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sz="2800" dirty="0" smtClean="0"/>
              <a:t>母分散の値は不明</a:t>
            </a:r>
            <a:endParaRPr lang="en-US" altLang="ja-JP" sz="2800" dirty="0" smtClean="0"/>
          </a:p>
          <a:p>
            <a:r>
              <a:rPr lang="ja-JP" altLang="en-US" sz="2800" dirty="0" smtClean="0"/>
              <a:t>Ａ，Ｂグループは同じ分散</a:t>
            </a:r>
            <a:endParaRPr lang="ja-JP" altLang="en-US" sz="2800" dirty="0"/>
          </a:p>
        </p:txBody>
      </p:sp>
    </p:spTree>
    <p:extLst>
      <p:ext uri="{BB962C8B-B14F-4D97-AF65-F5344CB8AC3E}">
        <p14:creationId xmlns:p14="http://schemas.microsoft.com/office/powerpoint/2010/main" val="22098938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検定の手順</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a:t>①仮説を立てる</a:t>
            </a:r>
            <a:endParaRPr lang="en-US" altLang="ja-JP" sz="2400" dirty="0"/>
          </a:p>
          <a:p>
            <a:r>
              <a:rPr lang="ja-JP" altLang="en-US" sz="2400" dirty="0" smtClean="0"/>
              <a:t>帰無仮説 </a:t>
            </a:r>
            <a:r>
              <a:rPr lang="en-US" altLang="ja-JP" sz="2400" dirty="0" smtClean="0"/>
              <a:t>: </a:t>
            </a:r>
            <a:r>
              <a:rPr lang="en-US" altLang="ja-JP" sz="2400" dirty="0" err="1" smtClean="0"/>
              <a:t>μ</a:t>
            </a:r>
            <a:r>
              <a:rPr lang="en-US" altLang="ja-JP" sz="2400" baseline="-25000" dirty="0" err="1" smtClean="0"/>
              <a:t>A</a:t>
            </a:r>
            <a:r>
              <a:rPr lang="en-US" altLang="ja-JP" sz="2400" dirty="0" smtClean="0"/>
              <a:t> = </a:t>
            </a:r>
            <a:r>
              <a:rPr lang="en-US" altLang="ja-JP" sz="2400" dirty="0" err="1" smtClean="0"/>
              <a:t>μ</a:t>
            </a:r>
            <a:r>
              <a:rPr lang="en-US" altLang="ja-JP" sz="2400" baseline="-25000" dirty="0" err="1" smtClean="0"/>
              <a:t>B</a:t>
            </a:r>
            <a:r>
              <a:rPr lang="en-US" altLang="ja-JP" sz="2400" dirty="0" smtClean="0"/>
              <a:t> (A,B</a:t>
            </a:r>
            <a:r>
              <a:rPr lang="ja-JP" altLang="en-US" sz="2400" dirty="0" smtClean="0"/>
              <a:t>グループの母平均は等しい</a:t>
            </a:r>
            <a:r>
              <a:rPr lang="en-US" altLang="ja-JP" sz="2400" dirty="0" smtClean="0"/>
              <a:t>)</a:t>
            </a:r>
          </a:p>
          <a:p>
            <a:r>
              <a:rPr lang="ja-JP" altLang="en-US" sz="2400" dirty="0"/>
              <a:t>対立</a:t>
            </a:r>
            <a:r>
              <a:rPr lang="ja-JP" altLang="en-US" sz="2400" dirty="0" smtClean="0"/>
              <a:t>仮説 </a:t>
            </a:r>
            <a:r>
              <a:rPr lang="en-US" altLang="ja-JP" sz="2400" dirty="0"/>
              <a:t>: </a:t>
            </a:r>
            <a:r>
              <a:rPr lang="en-US" altLang="ja-JP" sz="2400" dirty="0" err="1"/>
              <a:t>μ</a:t>
            </a:r>
            <a:r>
              <a:rPr lang="en-US" altLang="ja-JP" sz="2400" baseline="-25000" dirty="0" err="1"/>
              <a:t>A</a:t>
            </a:r>
            <a:r>
              <a:rPr lang="en-US" altLang="ja-JP" sz="2400" dirty="0"/>
              <a:t> </a:t>
            </a:r>
            <a:r>
              <a:rPr lang="ja-JP" altLang="en-US" sz="2400" dirty="0" smtClean="0"/>
              <a:t>≠</a:t>
            </a:r>
            <a:r>
              <a:rPr lang="en-US" altLang="ja-JP" sz="2400" dirty="0" smtClean="0"/>
              <a:t> </a:t>
            </a:r>
            <a:r>
              <a:rPr lang="en-US" altLang="ja-JP" sz="2400" dirty="0" err="1"/>
              <a:t>μ</a:t>
            </a:r>
            <a:r>
              <a:rPr lang="en-US" altLang="ja-JP" sz="2400" baseline="-25000" dirty="0" err="1"/>
              <a:t>B</a:t>
            </a:r>
            <a:r>
              <a:rPr lang="en-US" altLang="ja-JP" sz="2400" dirty="0"/>
              <a:t> (A,B</a:t>
            </a:r>
            <a:r>
              <a:rPr lang="ja-JP" altLang="en-US" sz="2400" dirty="0"/>
              <a:t>グループの母平均は</a:t>
            </a:r>
            <a:r>
              <a:rPr lang="ja-JP" altLang="en-US" sz="2400" dirty="0" smtClean="0"/>
              <a:t>等しくな</a:t>
            </a:r>
            <a:r>
              <a:rPr lang="ja-JP" altLang="en-US" sz="2400" dirty="0"/>
              <a:t>い</a:t>
            </a:r>
            <a:r>
              <a:rPr lang="en-US" altLang="ja-JP" sz="2400" dirty="0" smtClean="0"/>
              <a:t>)</a:t>
            </a:r>
          </a:p>
          <a:p>
            <a:r>
              <a:rPr lang="ja-JP" altLang="en-US" sz="2400" dirty="0" smtClean="0"/>
              <a:t>②有意水準の設定</a:t>
            </a:r>
            <a:endParaRPr lang="en-US" altLang="ja-JP" sz="2400" dirty="0" smtClean="0"/>
          </a:p>
          <a:p>
            <a:r>
              <a:rPr lang="ja-JP" altLang="en-US" sz="2400" dirty="0" smtClean="0"/>
              <a:t>有意水準　</a:t>
            </a:r>
            <a:r>
              <a:rPr lang="en-US" altLang="ja-JP" sz="2400" dirty="0" smtClean="0"/>
              <a:t>α = 0.05</a:t>
            </a:r>
          </a:p>
          <a:p>
            <a:r>
              <a:rPr lang="ja-JP" altLang="en-US" sz="2400" dirty="0" smtClean="0"/>
              <a:t>③使用する統計的手法の決定</a:t>
            </a:r>
            <a:endParaRPr lang="en-US" altLang="ja-JP" sz="2400" dirty="0" smtClean="0"/>
          </a:p>
          <a:p>
            <a:r>
              <a:rPr lang="ja-JP" altLang="en-US" sz="2400" dirty="0" smtClean="0"/>
              <a:t>「２つのサンプルの</a:t>
            </a:r>
            <a:r>
              <a:rPr lang="en-US" altLang="ja-JP" sz="2400" dirty="0" smtClean="0"/>
              <a:t>t</a:t>
            </a:r>
            <a:r>
              <a:rPr lang="ja-JP" altLang="en-US" sz="2400" dirty="0" smtClean="0"/>
              <a:t>検定」を実行する。</a:t>
            </a:r>
            <a:endParaRPr lang="en-US" altLang="ja-JP" sz="2400" dirty="0" smtClean="0"/>
          </a:p>
          <a:p>
            <a:r>
              <a:rPr lang="en-US" altLang="ja-JP" sz="2400" dirty="0" smtClean="0"/>
              <a:t>※</a:t>
            </a:r>
            <a:r>
              <a:rPr lang="ja-JP" altLang="en-US" sz="2400" dirty="0" smtClean="0"/>
              <a:t>Ｒでは関数</a:t>
            </a:r>
            <a:r>
              <a:rPr lang="en-US" altLang="ja-JP" sz="2400" dirty="0" err="1" smtClean="0"/>
              <a:t>t.test</a:t>
            </a:r>
            <a:r>
              <a:rPr lang="en-US" altLang="ja-JP" sz="2400" dirty="0" smtClean="0"/>
              <a:t>()</a:t>
            </a:r>
            <a:r>
              <a:rPr lang="ja-JP" altLang="en-US" sz="2400" dirty="0" smtClean="0"/>
              <a:t>で実施することが出来る。</a:t>
            </a:r>
            <a:endParaRPr lang="ja-JP" altLang="en-US" sz="24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13</a:t>
            </a:fld>
            <a:endParaRPr lang="en-US" dirty="0"/>
          </a:p>
        </p:txBody>
      </p:sp>
    </p:spTree>
    <p:extLst>
      <p:ext uri="{BB962C8B-B14F-4D97-AF65-F5344CB8AC3E}">
        <p14:creationId xmlns:p14="http://schemas.microsoft.com/office/powerpoint/2010/main" val="2721228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err="1" smtClean="0"/>
              <a:t>t.test</a:t>
            </a:r>
            <a:r>
              <a:rPr lang="en-US" altLang="ja-JP" sz="2400" dirty="0" smtClean="0"/>
              <a:t>()</a:t>
            </a:r>
            <a:r>
              <a:rPr lang="ja-JP" altLang="en-US" sz="2400" dirty="0" smtClean="0"/>
              <a:t>の実施</a:t>
            </a:r>
            <a:endParaRPr lang="en-US" altLang="ja-JP" sz="2400" dirty="0" smtClean="0"/>
          </a:p>
          <a:p>
            <a:endParaRPr lang="en-US" altLang="ja-JP" sz="2400" dirty="0" smtClean="0"/>
          </a:p>
          <a:p>
            <a:r>
              <a:rPr lang="en-US" altLang="ja-JP" sz="2400" dirty="0" smtClean="0"/>
              <a:t>&gt; </a:t>
            </a:r>
            <a:r>
              <a:rPr lang="en-US" altLang="ja-JP" sz="2400" dirty="0" err="1" smtClean="0"/>
              <a:t>t.test</a:t>
            </a:r>
            <a:r>
              <a:rPr lang="en-US" altLang="ja-JP" sz="2400" dirty="0" smtClean="0"/>
              <a:t>(data3_2$A,data3_2$B,</a:t>
            </a:r>
          </a:p>
          <a:p>
            <a:r>
              <a:rPr lang="en-US" altLang="ja-JP" sz="2400" dirty="0"/>
              <a:t> </a:t>
            </a:r>
            <a:r>
              <a:rPr lang="en-US" altLang="ja-JP" sz="2400" dirty="0" smtClean="0"/>
              <a:t>             paired=F, </a:t>
            </a:r>
            <a:r>
              <a:rPr lang="ja-JP" altLang="en-US" sz="2400" dirty="0" smtClean="0"/>
              <a:t>　　</a:t>
            </a:r>
            <a:r>
              <a:rPr lang="ja-JP" altLang="en-US" sz="1800" dirty="0" smtClean="0"/>
              <a:t>←データが対応付けられているか</a:t>
            </a:r>
            <a:endParaRPr lang="en-US" altLang="ja-JP" sz="1800" dirty="0" smtClean="0"/>
          </a:p>
          <a:p>
            <a:r>
              <a:rPr lang="en-US" altLang="ja-JP" sz="2400" dirty="0"/>
              <a:t> </a:t>
            </a:r>
            <a:r>
              <a:rPr lang="en-US" altLang="ja-JP" sz="2400" dirty="0" smtClean="0"/>
              <a:t>             alternative = “</a:t>
            </a:r>
            <a:r>
              <a:rPr lang="en-US" altLang="ja-JP" sz="2400" dirty="0" err="1" smtClean="0"/>
              <a:t>two.sided</a:t>
            </a:r>
            <a:r>
              <a:rPr lang="en-US" altLang="ja-JP" sz="2400" dirty="0" smtClean="0"/>
              <a:t>”,</a:t>
            </a:r>
          </a:p>
          <a:p>
            <a:r>
              <a:rPr lang="en-US" altLang="ja-JP" sz="2400" dirty="0"/>
              <a:t> </a:t>
            </a:r>
            <a:r>
              <a:rPr lang="en-US" altLang="ja-JP" sz="2400" dirty="0" smtClean="0"/>
              <a:t>             </a:t>
            </a:r>
            <a:r>
              <a:rPr lang="en-US" altLang="ja-JP" sz="2400" dirty="0" err="1" smtClean="0"/>
              <a:t>var.equal</a:t>
            </a:r>
            <a:r>
              <a:rPr lang="en-US" altLang="ja-JP" sz="2400" dirty="0" smtClean="0"/>
              <a:t> = T   </a:t>
            </a:r>
            <a:r>
              <a:rPr lang="ja-JP" altLang="en-US" sz="1800" dirty="0" smtClean="0"/>
              <a:t>←２つの群の分散が等しいか</a:t>
            </a:r>
            <a:endParaRPr lang="en-US" altLang="ja-JP" sz="1800" dirty="0" smtClean="0"/>
          </a:p>
          <a:p>
            <a:r>
              <a:rPr lang="en-US" altLang="ja-JP" sz="2400" dirty="0"/>
              <a:t> </a:t>
            </a:r>
            <a:r>
              <a:rPr lang="en-US" altLang="ja-JP" sz="2400" dirty="0" smtClean="0"/>
              <a:t>            )</a:t>
            </a:r>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14</a:t>
            </a:fld>
            <a:endParaRPr lang="en-US" dirty="0"/>
          </a:p>
        </p:txBody>
      </p:sp>
    </p:spTree>
    <p:extLst>
      <p:ext uri="{BB962C8B-B14F-4D97-AF65-F5344CB8AC3E}">
        <p14:creationId xmlns:p14="http://schemas.microsoft.com/office/powerpoint/2010/main" val="3796729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2024483"/>
            <a:ext cx="7543801" cy="4023360"/>
          </a:xfrm>
        </p:spPr>
        <p:txBody>
          <a:bodyPr>
            <a:normAutofit fontScale="92500" lnSpcReduction="20000"/>
          </a:bodyPr>
          <a:lstStyle/>
          <a:p>
            <a:r>
              <a:rPr lang="ja-JP" altLang="en-US" sz="2800" dirty="0" smtClean="0"/>
              <a:t>　　　　 </a:t>
            </a:r>
            <a:r>
              <a:rPr lang="en-US" altLang="ja-JP" sz="2800" dirty="0" smtClean="0"/>
              <a:t>p</a:t>
            </a:r>
            <a:r>
              <a:rPr kumimoji="1" lang="en-US" altLang="ja-JP" sz="2800" dirty="0" smtClean="0"/>
              <a:t>-value = 0.3894 &gt; </a:t>
            </a:r>
            <a:r>
              <a:rPr kumimoji="1" lang="ja-JP" altLang="en-US" sz="2800" dirty="0" smtClean="0"/>
              <a:t>有意水準 </a:t>
            </a:r>
            <a:r>
              <a:rPr kumimoji="1" lang="en-US" altLang="ja-JP" sz="2800" dirty="0" smtClean="0"/>
              <a:t>= 0.05</a:t>
            </a:r>
          </a:p>
          <a:p>
            <a:r>
              <a:rPr lang="ja-JP" altLang="en-US" sz="2800" dirty="0" smtClean="0"/>
              <a:t>この</a:t>
            </a:r>
            <a:r>
              <a:rPr lang="ja-JP" altLang="en-US" sz="2800" dirty="0"/>
              <a:t>結果</a:t>
            </a:r>
            <a:r>
              <a:rPr lang="ja-JP" altLang="en-US" sz="2800" dirty="0" smtClean="0"/>
              <a:t>より、帰無仮説</a:t>
            </a:r>
            <a:r>
              <a:rPr lang="en-US" altLang="ja-JP" sz="2800" dirty="0" smtClean="0"/>
              <a:t>H</a:t>
            </a:r>
            <a:r>
              <a:rPr lang="en-US" altLang="ja-JP" sz="2800" baseline="-25000" dirty="0" smtClean="0"/>
              <a:t>0</a:t>
            </a:r>
            <a:r>
              <a:rPr lang="ja-JP" altLang="en-US" sz="2800" dirty="0" smtClean="0"/>
              <a:t>は棄却されず、２グループのコレステロール値の母平均に差があるとはいえないと判断する。</a:t>
            </a:r>
            <a:endParaRPr lang="en-US" altLang="ja-JP" sz="2800" dirty="0" smtClean="0"/>
          </a:p>
          <a:p>
            <a:endParaRPr kumimoji="1" lang="en-US" altLang="ja-JP" sz="2800" dirty="0"/>
          </a:p>
          <a:p>
            <a:pPr marL="0" indent="0">
              <a:buNone/>
            </a:pPr>
            <a:r>
              <a:rPr lang="en-US" altLang="ja-JP" sz="2800" dirty="0" smtClean="0"/>
              <a:t>95%</a:t>
            </a:r>
            <a:r>
              <a:rPr lang="ja-JP" altLang="en-US" sz="2800" dirty="0" smtClean="0"/>
              <a:t>信頼区間の結果は</a:t>
            </a:r>
            <a:endParaRPr lang="en-US" altLang="ja-JP" sz="2800" dirty="0" smtClean="0"/>
          </a:p>
          <a:p>
            <a:pPr marL="0" indent="0">
              <a:buNone/>
            </a:pPr>
            <a:r>
              <a:rPr lang="ja-JP" altLang="en-US" sz="2800" dirty="0" smtClean="0"/>
              <a:t>下限 </a:t>
            </a:r>
            <a:r>
              <a:rPr lang="en-US" altLang="ja-JP" sz="2800" dirty="0" smtClean="0"/>
              <a:t>= -5.299871 </a:t>
            </a:r>
          </a:p>
          <a:p>
            <a:pPr marL="0" indent="0">
              <a:buNone/>
            </a:pPr>
            <a:r>
              <a:rPr lang="ja-JP" altLang="en-US" sz="2800" dirty="0" smtClean="0"/>
              <a:t>上限 </a:t>
            </a:r>
            <a:r>
              <a:rPr lang="en-US" altLang="ja-JP" sz="2800" dirty="0" smtClean="0"/>
              <a:t>= 13.299871</a:t>
            </a:r>
          </a:p>
          <a:p>
            <a:pPr marL="0" indent="0">
              <a:buNone/>
            </a:pPr>
            <a:r>
              <a:rPr lang="en-US" altLang="ja-JP" sz="2800" dirty="0" smtClean="0"/>
              <a:t>0</a:t>
            </a:r>
            <a:r>
              <a:rPr kumimoji="1" lang="ja-JP" altLang="en-US" sz="2800" dirty="0" smtClean="0"/>
              <a:t>を</a:t>
            </a:r>
            <a:r>
              <a:rPr kumimoji="1" lang="ja-JP" altLang="en-US" sz="2800" dirty="0"/>
              <a:t>含</a:t>
            </a:r>
            <a:r>
              <a:rPr kumimoji="1" lang="ja-JP" altLang="en-US" sz="2800" dirty="0" smtClean="0"/>
              <a:t>んでいるので、</a:t>
            </a:r>
            <a:r>
              <a:rPr lang="ja-JP" altLang="en-US" sz="2800" dirty="0" smtClean="0"/>
              <a:t>検定</a:t>
            </a:r>
            <a:r>
              <a:rPr lang="ja-JP" altLang="en-US" sz="2800" dirty="0"/>
              <a:t>結果</a:t>
            </a:r>
            <a:r>
              <a:rPr lang="ja-JP" altLang="en-US" sz="2800" dirty="0" smtClean="0"/>
              <a:t>と一致する</a:t>
            </a:r>
            <a:r>
              <a:rPr lang="ja-JP" altLang="en-US" sz="2800" dirty="0"/>
              <a:t>。</a:t>
            </a:r>
            <a:endParaRPr lang="en-US" altLang="ja-JP" sz="28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15</a:t>
            </a:fld>
            <a:endParaRPr lang="en-US" dirty="0"/>
          </a:p>
        </p:txBody>
      </p:sp>
    </p:spTree>
    <p:extLst>
      <p:ext uri="{BB962C8B-B14F-4D97-AF65-F5344CB8AC3E}">
        <p14:creationId xmlns:p14="http://schemas.microsoft.com/office/powerpoint/2010/main" val="1578371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a:t>
            </a:r>
            <a:r>
              <a:rPr lang="en-US" altLang="ja-JP" dirty="0" smtClean="0"/>
              <a:t>:</a:t>
            </a:r>
            <a:r>
              <a:rPr lang="ja-JP" altLang="en-US" dirty="0" smtClean="0"/>
              <a:t>２つの平均値</a:t>
            </a:r>
            <a:r>
              <a:rPr lang="en-US" altLang="ja-JP" dirty="0" smtClean="0"/>
              <a:t/>
            </a:r>
            <a:br>
              <a:rPr lang="en-US" altLang="ja-JP" dirty="0" smtClean="0"/>
            </a:br>
            <a:r>
              <a:rPr lang="en-US" altLang="ja-JP" dirty="0" smtClean="0"/>
              <a:t>(</a:t>
            </a:r>
            <a:r>
              <a:rPr lang="ja-JP" altLang="en-US" dirty="0" smtClean="0"/>
              <a:t>等分散仮定なし</a:t>
            </a:r>
            <a:r>
              <a:rPr lang="en-US" altLang="ja-JP" dirty="0" smtClean="0"/>
              <a:t>)</a:t>
            </a:r>
            <a:endParaRPr kumimoji="1" lang="ja-JP" altLang="en-US" dirty="0"/>
          </a:p>
        </p:txBody>
      </p:sp>
      <p:sp>
        <p:nvSpPr>
          <p:cNvPr id="3" name="コンテンツ プレースホルダー 2"/>
          <p:cNvSpPr>
            <a:spLocks noGrp="1"/>
          </p:cNvSpPr>
          <p:nvPr>
            <p:ph idx="1"/>
          </p:nvPr>
        </p:nvSpPr>
        <p:spPr>
          <a:xfrm>
            <a:off x="822959" y="1845734"/>
            <a:ext cx="7543801" cy="1405466"/>
          </a:xfrm>
        </p:spPr>
        <p:txBody>
          <a:bodyPr>
            <a:normAutofit lnSpcReduction="10000"/>
          </a:bodyPr>
          <a:lstStyle/>
          <a:p>
            <a:r>
              <a:rPr kumimoji="1" lang="ja-JP" altLang="en-US" sz="2800" dirty="0" smtClean="0"/>
              <a:t>血圧の測定方法によって２つのグループに分ける。</a:t>
            </a:r>
            <a:endParaRPr kumimoji="1" lang="en-US" altLang="ja-JP" sz="2800" dirty="0" smtClean="0"/>
          </a:p>
          <a:p>
            <a:r>
              <a:rPr kumimoji="1" lang="ja-JP" altLang="en-US" sz="2800" dirty="0" smtClean="0"/>
              <a:t>それぞれのグループの最低血圧は下記の表のようになる。</a:t>
            </a:r>
            <a:endParaRPr kumimoji="1" lang="en-US" altLang="ja-JP" sz="28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16</a:t>
            </a:fld>
            <a:endParaRPr lang="en-US" dirty="0"/>
          </a:p>
        </p:txBody>
      </p:sp>
      <p:graphicFrame>
        <p:nvGraphicFramePr>
          <p:cNvPr id="6" name="表 5"/>
          <p:cNvGraphicFramePr>
            <a:graphicFrameLocks noGrp="1"/>
          </p:cNvGraphicFramePr>
          <p:nvPr>
            <p:extLst>
              <p:ext uri="{D42A27DB-BD31-4B8C-83A1-F6EECF244321}">
                <p14:modId xmlns:p14="http://schemas.microsoft.com/office/powerpoint/2010/main" val="2773176553"/>
              </p:ext>
            </p:extLst>
          </p:nvPr>
        </p:nvGraphicFramePr>
        <p:xfrm>
          <a:off x="445791" y="3491784"/>
          <a:ext cx="8451464" cy="731260"/>
        </p:xfrm>
        <a:graphic>
          <a:graphicData uri="http://schemas.openxmlformats.org/drawingml/2006/table">
            <a:tbl>
              <a:tblPr firstRow="1" bandRow="1">
                <a:tableStyleId>{5C22544A-7EE6-4342-B048-85BDC9FD1C3A}</a:tableStyleId>
              </a:tblPr>
              <a:tblGrid>
                <a:gridCol w="311877"/>
                <a:gridCol w="390722"/>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gridCol w="407835"/>
              </a:tblGrid>
              <a:tr h="364390">
                <a:tc>
                  <a:txBody>
                    <a:bodyPr/>
                    <a:lstStyle/>
                    <a:p>
                      <a:r>
                        <a:rPr kumimoji="1" lang="ja-JP" altLang="en-US" sz="900" b="0" dirty="0" smtClean="0">
                          <a:solidFill>
                            <a:schemeClr val="tx1"/>
                          </a:solidFill>
                        </a:rPr>
                        <a:t>Ａ</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66870">
                <a:tc>
                  <a:txBody>
                    <a:bodyPr/>
                    <a:lstStyle/>
                    <a:p>
                      <a:r>
                        <a:rPr kumimoji="1" lang="ja-JP" altLang="en-US" sz="900" b="0" dirty="0" smtClean="0">
                          <a:solidFill>
                            <a:schemeClr val="tx1"/>
                          </a:solidFill>
                        </a:rPr>
                        <a:t>Ｂ</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dirty="0" smtClean="0">
                          <a:solidFill>
                            <a:schemeClr val="tx1"/>
                          </a:solidFill>
                        </a:rPr>
                        <a:t>76</a:t>
                      </a:r>
                      <a:endParaRPr kumimoji="1" lang="ja-JP" altLang="en-US" sz="9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90</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コンテンツ プレースホルダー 2"/>
          <p:cNvSpPr txBox="1">
            <a:spLocks/>
          </p:cNvSpPr>
          <p:nvPr/>
        </p:nvSpPr>
        <p:spPr>
          <a:xfrm>
            <a:off x="2238102" y="4538135"/>
            <a:ext cx="518724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r>
              <a:rPr lang="ja-JP" altLang="en-US" sz="2800" dirty="0" smtClean="0"/>
              <a:t>母分散の値は不明</a:t>
            </a:r>
            <a:endParaRPr lang="en-US" altLang="ja-JP" sz="2800" dirty="0" smtClean="0"/>
          </a:p>
          <a:p>
            <a:r>
              <a:rPr lang="ja-JP" altLang="en-US" sz="2800" dirty="0" smtClean="0"/>
              <a:t>Ａ，Ｂグループ</a:t>
            </a:r>
            <a:r>
              <a:rPr lang="ja-JP" altLang="en-US" sz="2800" dirty="0"/>
              <a:t>の</a:t>
            </a:r>
            <a:r>
              <a:rPr lang="ja-JP" altLang="en-US" sz="2800" dirty="0" smtClean="0"/>
              <a:t>分散は等しくない</a:t>
            </a:r>
            <a:endParaRPr lang="ja-JP" altLang="en-US" sz="2800" dirty="0"/>
          </a:p>
        </p:txBody>
      </p:sp>
    </p:spTree>
    <p:extLst>
      <p:ext uri="{BB962C8B-B14F-4D97-AF65-F5344CB8AC3E}">
        <p14:creationId xmlns:p14="http://schemas.microsoft.com/office/powerpoint/2010/main" val="24438148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検定の手順</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a:t>①仮説を立てる</a:t>
            </a:r>
            <a:endParaRPr lang="en-US" altLang="ja-JP" sz="2400" dirty="0"/>
          </a:p>
          <a:p>
            <a:r>
              <a:rPr lang="ja-JP" altLang="en-US" sz="2400" dirty="0" smtClean="0"/>
              <a:t>帰無仮説 </a:t>
            </a:r>
            <a:r>
              <a:rPr lang="en-US" altLang="ja-JP" sz="2400" dirty="0" smtClean="0"/>
              <a:t>: </a:t>
            </a:r>
            <a:r>
              <a:rPr lang="en-US" altLang="ja-JP" sz="2400" dirty="0" err="1" smtClean="0"/>
              <a:t>μ</a:t>
            </a:r>
            <a:r>
              <a:rPr lang="en-US" altLang="ja-JP" sz="2400" baseline="-25000" dirty="0" err="1" smtClean="0"/>
              <a:t>A</a:t>
            </a:r>
            <a:r>
              <a:rPr lang="en-US" altLang="ja-JP" sz="2400" dirty="0" smtClean="0"/>
              <a:t> = </a:t>
            </a:r>
            <a:r>
              <a:rPr lang="en-US" altLang="ja-JP" sz="2400" dirty="0" err="1" smtClean="0"/>
              <a:t>μ</a:t>
            </a:r>
            <a:r>
              <a:rPr lang="en-US" altLang="ja-JP" sz="2400" baseline="-25000" dirty="0" err="1" smtClean="0"/>
              <a:t>B</a:t>
            </a:r>
            <a:r>
              <a:rPr lang="en-US" altLang="ja-JP" sz="2400" dirty="0" smtClean="0"/>
              <a:t> (A,B</a:t>
            </a:r>
            <a:r>
              <a:rPr lang="ja-JP" altLang="en-US" sz="2400" dirty="0" smtClean="0"/>
              <a:t>グループの母平均は等しい</a:t>
            </a:r>
            <a:r>
              <a:rPr lang="en-US" altLang="ja-JP" sz="2400" dirty="0" smtClean="0"/>
              <a:t>)</a:t>
            </a:r>
          </a:p>
          <a:p>
            <a:r>
              <a:rPr lang="ja-JP" altLang="en-US" sz="2400" dirty="0"/>
              <a:t>対立</a:t>
            </a:r>
            <a:r>
              <a:rPr lang="ja-JP" altLang="en-US" sz="2400" dirty="0" smtClean="0"/>
              <a:t>仮説 </a:t>
            </a:r>
            <a:r>
              <a:rPr lang="en-US" altLang="ja-JP" sz="2400" dirty="0"/>
              <a:t>: </a:t>
            </a:r>
            <a:r>
              <a:rPr lang="en-US" altLang="ja-JP" sz="2400" dirty="0" err="1"/>
              <a:t>μ</a:t>
            </a:r>
            <a:r>
              <a:rPr lang="en-US" altLang="ja-JP" sz="2400" baseline="-25000" dirty="0" err="1"/>
              <a:t>A</a:t>
            </a:r>
            <a:r>
              <a:rPr lang="en-US" altLang="ja-JP" sz="2400" dirty="0"/>
              <a:t> </a:t>
            </a:r>
            <a:r>
              <a:rPr lang="ja-JP" altLang="en-US" sz="2400" dirty="0" smtClean="0"/>
              <a:t>≠</a:t>
            </a:r>
            <a:r>
              <a:rPr lang="en-US" altLang="ja-JP" sz="2400" dirty="0" smtClean="0"/>
              <a:t> </a:t>
            </a:r>
            <a:r>
              <a:rPr lang="en-US" altLang="ja-JP" sz="2400" dirty="0" err="1"/>
              <a:t>μ</a:t>
            </a:r>
            <a:r>
              <a:rPr lang="en-US" altLang="ja-JP" sz="2400" baseline="-25000" dirty="0" err="1"/>
              <a:t>B</a:t>
            </a:r>
            <a:r>
              <a:rPr lang="en-US" altLang="ja-JP" sz="2400" dirty="0"/>
              <a:t> (A,B</a:t>
            </a:r>
            <a:r>
              <a:rPr lang="ja-JP" altLang="en-US" sz="2400" dirty="0"/>
              <a:t>グループの母平均は</a:t>
            </a:r>
            <a:r>
              <a:rPr lang="ja-JP" altLang="en-US" sz="2400" dirty="0" smtClean="0"/>
              <a:t>等しくな</a:t>
            </a:r>
            <a:r>
              <a:rPr lang="ja-JP" altLang="en-US" sz="2400" dirty="0"/>
              <a:t>い</a:t>
            </a:r>
            <a:r>
              <a:rPr lang="en-US" altLang="ja-JP" sz="2400" dirty="0" smtClean="0"/>
              <a:t>)</a:t>
            </a:r>
          </a:p>
          <a:p>
            <a:r>
              <a:rPr lang="ja-JP" altLang="en-US" sz="2400" dirty="0" smtClean="0"/>
              <a:t>②有意水準の設定</a:t>
            </a:r>
            <a:endParaRPr lang="en-US" altLang="ja-JP" sz="2400" dirty="0" smtClean="0"/>
          </a:p>
          <a:p>
            <a:r>
              <a:rPr lang="ja-JP" altLang="en-US" sz="2400" dirty="0" smtClean="0"/>
              <a:t>有意水準　</a:t>
            </a:r>
            <a:r>
              <a:rPr lang="en-US" altLang="ja-JP" sz="2400" dirty="0" smtClean="0"/>
              <a:t>α = 0.05</a:t>
            </a:r>
          </a:p>
          <a:p>
            <a:r>
              <a:rPr lang="ja-JP" altLang="en-US" sz="2400" dirty="0" smtClean="0"/>
              <a:t>③使用する統計的手法の決定</a:t>
            </a:r>
            <a:endParaRPr lang="en-US" altLang="ja-JP" sz="2400" dirty="0" smtClean="0"/>
          </a:p>
          <a:p>
            <a:r>
              <a:rPr lang="ja-JP" altLang="en-US" sz="2400" dirty="0" smtClean="0"/>
              <a:t>「ウェルチの検定」を実行する。</a:t>
            </a:r>
            <a:endParaRPr lang="en-US" altLang="ja-JP" sz="2400" dirty="0" smtClean="0"/>
          </a:p>
          <a:p>
            <a:r>
              <a:rPr lang="en-US" altLang="ja-JP" sz="2400" dirty="0" smtClean="0"/>
              <a:t>※</a:t>
            </a:r>
            <a:r>
              <a:rPr lang="ja-JP" altLang="en-US" sz="2400" dirty="0" smtClean="0"/>
              <a:t>Ｒでは関数</a:t>
            </a:r>
            <a:r>
              <a:rPr lang="en-US" altLang="ja-JP" sz="2400" dirty="0" err="1" smtClean="0"/>
              <a:t>t.test</a:t>
            </a:r>
            <a:r>
              <a:rPr lang="en-US" altLang="ja-JP" sz="2400" dirty="0" smtClean="0"/>
              <a:t>()</a:t>
            </a:r>
            <a:r>
              <a:rPr lang="ja-JP" altLang="en-US" sz="2400" dirty="0" smtClean="0"/>
              <a:t>で実施することが出来る。</a:t>
            </a:r>
            <a:endParaRPr lang="ja-JP" altLang="en-US" sz="24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17</a:t>
            </a:fld>
            <a:endParaRPr lang="en-US" dirty="0"/>
          </a:p>
        </p:txBody>
      </p:sp>
    </p:spTree>
    <p:extLst>
      <p:ext uri="{BB962C8B-B14F-4D97-AF65-F5344CB8AC3E}">
        <p14:creationId xmlns:p14="http://schemas.microsoft.com/office/powerpoint/2010/main" val="2565503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err="1" smtClean="0"/>
              <a:t>t.test</a:t>
            </a:r>
            <a:r>
              <a:rPr lang="en-US" altLang="ja-JP" sz="2400" dirty="0" smtClean="0"/>
              <a:t>()</a:t>
            </a:r>
            <a:r>
              <a:rPr lang="ja-JP" altLang="en-US" sz="2400" dirty="0" smtClean="0"/>
              <a:t>の実施</a:t>
            </a:r>
            <a:endParaRPr lang="en-US" altLang="ja-JP" sz="2400" dirty="0" smtClean="0"/>
          </a:p>
          <a:p>
            <a:endParaRPr lang="en-US" altLang="ja-JP" sz="2400" dirty="0" smtClean="0"/>
          </a:p>
          <a:p>
            <a:r>
              <a:rPr lang="en-US" altLang="ja-JP" sz="2400" dirty="0" smtClean="0"/>
              <a:t>&gt; </a:t>
            </a:r>
            <a:r>
              <a:rPr lang="en-US" altLang="ja-JP" sz="2400" dirty="0" err="1" smtClean="0"/>
              <a:t>t.test</a:t>
            </a:r>
            <a:r>
              <a:rPr lang="en-US" altLang="ja-JP" sz="2400" dirty="0" smtClean="0"/>
              <a:t>(data3_3$A,data3_3$B,</a:t>
            </a:r>
          </a:p>
          <a:p>
            <a:r>
              <a:rPr lang="en-US" altLang="ja-JP" sz="2400" dirty="0"/>
              <a:t> </a:t>
            </a:r>
            <a:r>
              <a:rPr lang="en-US" altLang="ja-JP" sz="2400" dirty="0" smtClean="0"/>
              <a:t>             paired=F, </a:t>
            </a:r>
            <a:r>
              <a:rPr lang="ja-JP" altLang="en-US" sz="2400" dirty="0" smtClean="0"/>
              <a:t>　　</a:t>
            </a:r>
            <a:r>
              <a:rPr lang="ja-JP" altLang="en-US" sz="1800" dirty="0" smtClean="0"/>
              <a:t>←データが対応付けられているか</a:t>
            </a:r>
            <a:endParaRPr lang="en-US" altLang="ja-JP" sz="1800" dirty="0" smtClean="0"/>
          </a:p>
          <a:p>
            <a:r>
              <a:rPr lang="en-US" altLang="ja-JP" sz="2400" dirty="0"/>
              <a:t> </a:t>
            </a:r>
            <a:r>
              <a:rPr lang="en-US" altLang="ja-JP" sz="2400" dirty="0" smtClean="0"/>
              <a:t>             alternative = “</a:t>
            </a:r>
            <a:r>
              <a:rPr lang="en-US" altLang="ja-JP" sz="2400" dirty="0" err="1" smtClean="0"/>
              <a:t>two.sided</a:t>
            </a:r>
            <a:r>
              <a:rPr lang="en-US" altLang="ja-JP" sz="2400" dirty="0" smtClean="0"/>
              <a:t>”,</a:t>
            </a:r>
          </a:p>
          <a:p>
            <a:r>
              <a:rPr lang="en-US" altLang="ja-JP" sz="2400" dirty="0"/>
              <a:t> </a:t>
            </a:r>
            <a:r>
              <a:rPr lang="en-US" altLang="ja-JP" sz="2400" dirty="0" smtClean="0"/>
              <a:t>             </a:t>
            </a:r>
            <a:r>
              <a:rPr lang="en-US" altLang="ja-JP" sz="2400" dirty="0" err="1" smtClean="0"/>
              <a:t>var.equal</a:t>
            </a:r>
            <a:r>
              <a:rPr lang="en-US" altLang="ja-JP" sz="2400" dirty="0" smtClean="0"/>
              <a:t> = F   </a:t>
            </a:r>
            <a:r>
              <a:rPr lang="ja-JP" altLang="en-US" sz="1800" dirty="0" smtClean="0"/>
              <a:t>←２つの群の分散が等しいか</a:t>
            </a:r>
            <a:endParaRPr lang="en-US" altLang="ja-JP" sz="1800" dirty="0" smtClean="0"/>
          </a:p>
          <a:p>
            <a:r>
              <a:rPr lang="en-US" altLang="ja-JP" sz="2400" dirty="0"/>
              <a:t> </a:t>
            </a:r>
            <a:r>
              <a:rPr lang="en-US" altLang="ja-JP" sz="2400" dirty="0" smtClean="0"/>
              <a:t>            )</a:t>
            </a:r>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18</a:t>
            </a:fld>
            <a:endParaRPr lang="en-US" dirty="0"/>
          </a:p>
        </p:txBody>
      </p:sp>
      <p:sp>
        <p:nvSpPr>
          <p:cNvPr id="5" name="円/楕円 4"/>
          <p:cNvSpPr/>
          <p:nvPr/>
        </p:nvSpPr>
        <p:spPr>
          <a:xfrm>
            <a:off x="3018972" y="4267200"/>
            <a:ext cx="667657" cy="6241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33090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2024483"/>
            <a:ext cx="7543801" cy="4023360"/>
          </a:xfrm>
        </p:spPr>
        <p:txBody>
          <a:bodyPr>
            <a:normAutofit fontScale="92500" lnSpcReduction="10000"/>
          </a:bodyPr>
          <a:lstStyle/>
          <a:p>
            <a:r>
              <a:rPr lang="ja-JP" altLang="en-US" sz="2800" dirty="0" smtClean="0"/>
              <a:t>　　　　 </a:t>
            </a:r>
            <a:r>
              <a:rPr lang="en-US" altLang="ja-JP" sz="2800" dirty="0" smtClean="0"/>
              <a:t>p</a:t>
            </a:r>
            <a:r>
              <a:rPr kumimoji="1" lang="en-US" altLang="ja-JP" sz="2800" dirty="0" smtClean="0"/>
              <a:t>-value = 0.2312 &gt; </a:t>
            </a:r>
            <a:r>
              <a:rPr kumimoji="1" lang="ja-JP" altLang="en-US" sz="2800" dirty="0" smtClean="0"/>
              <a:t>有意水準 </a:t>
            </a:r>
            <a:r>
              <a:rPr kumimoji="1" lang="en-US" altLang="ja-JP" sz="2800" dirty="0" smtClean="0"/>
              <a:t>= 0.05</a:t>
            </a:r>
          </a:p>
          <a:p>
            <a:r>
              <a:rPr lang="ja-JP" altLang="en-US" sz="2800" dirty="0" smtClean="0"/>
              <a:t>この</a:t>
            </a:r>
            <a:r>
              <a:rPr lang="ja-JP" altLang="en-US" sz="2800" dirty="0"/>
              <a:t>結果</a:t>
            </a:r>
            <a:r>
              <a:rPr lang="ja-JP" altLang="en-US" sz="2800" dirty="0" smtClean="0"/>
              <a:t>より、帰無仮説</a:t>
            </a:r>
            <a:r>
              <a:rPr lang="en-US" altLang="ja-JP" sz="2800" dirty="0" smtClean="0"/>
              <a:t>H</a:t>
            </a:r>
            <a:r>
              <a:rPr lang="en-US" altLang="ja-JP" sz="2800" baseline="-25000" dirty="0" smtClean="0"/>
              <a:t>0</a:t>
            </a:r>
            <a:r>
              <a:rPr lang="ja-JP" altLang="en-US" sz="2800" dirty="0" smtClean="0"/>
              <a:t>は棄却されず、２グループの</a:t>
            </a:r>
            <a:r>
              <a:rPr lang="ja-JP" altLang="en-US" sz="2800" dirty="0"/>
              <a:t>血圧</a:t>
            </a:r>
            <a:r>
              <a:rPr lang="ja-JP" altLang="en-US" sz="2800" dirty="0" smtClean="0"/>
              <a:t>の母平均に差があるとはいえないと判断する。</a:t>
            </a:r>
            <a:endParaRPr lang="en-US" altLang="ja-JP" sz="2800" dirty="0" smtClean="0"/>
          </a:p>
          <a:p>
            <a:endParaRPr kumimoji="1" lang="en-US" altLang="ja-JP" sz="2800" dirty="0"/>
          </a:p>
          <a:p>
            <a:pPr marL="0" indent="0">
              <a:buNone/>
            </a:pPr>
            <a:r>
              <a:rPr lang="en-US" altLang="ja-JP" sz="2800" dirty="0" smtClean="0"/>
              <a:t>95%</a:t>
            </a:r>
            <a:r>
              <a:rPr lang="ja-JP" altLang="en-US" sz="2800" dirty="0" smtClean="0"/>
              <a:t>信頼区間の結果は</a:t>
            </a:r>
            <a:endParaRPr lang="en-US" altLang="ja-JP" sz="2800" dirty="0" smtClean="0"/>
          </a:p>
          <a:p>
            <a:pPr marL="0" indent="0">
              <a:buNone/>
            </a:pPr>
            <a:r>
              <a:rPr lang="ja-JP" altLang="en-US" sz="2800" dirty="0" smtClean="0"/>
              <a:t>下限 </a:t>
            </a:r>
            <a:r>
              <a:rPr lang="en-US" altLang="ja-JP" sz="2800" dirty="0" smtClean="0"/>
              <a:t>= -7.195586</a:t>
            </a:r>
          </a:p>
          <a:p>
            <a:pPr marL="0" indent="0">
              <a:buNone/>
            </a:pPr>
            <a:r>
              <a:rPr lang="ja-JP" altLang="en-US" sz="2800" dirty="0" smtClean="0"/>
              <a:t>上限 </a:t>
            </a:r>
            <a:r>
              <a:rPr lang="en-US" altLang="ja-JP" sz="2800" dirty="0" smtClean="0"/>
              <a:t>= 1.795586</a:t>
            </a:r>
          </a:p>
          <a:p>
            <a:pPr marL="0" indent="0">
              <a:buNone/>
            </a:pPr>
            <a:r>
              <a:rPr lang="en-US" altLang="ja-JP" sz="2800" dirty="0" smtClean="0"/>
              <a:t>0</a:t>
            </a:r>
            <a:r>
              <a:rPr kumimoji="1" lang="ja-JP" altLang="en-US" sz="2800" dirty="0" smtClean="0"/>
              <a:t>を</a:t>
            </a:r>
            <a:r>
              <a:rPr kumimoji="1" lang="ja-JP" altLang="en-US" sz="2800" dirty="0"/>
              <a:t>含</a:t>
            </a:r>
            <a:r>
              <a:rPr kumimoji="1" lang="ja-JP" altLang="en-US" sz="2800" dirty="0" smtClean="0"/>
              <a:t>んでいるので、</a:t>
            </a:r>
            <a:r>
              <a:rPr lang="ja-JP" altLang="en-US" sz="2800" dirty="0" smtClean="0"/>
              <a:t>検定</a:t>
            </a:r>
            <a:r>
              <a:rPr lang="ja-JP" altLang="en-US" sz="2800" dirty="0"/>
              <a:t>結果</a:t>
            </a:r>
            <a:r>
              <a:rPr lang="ja-JP" altLang="en-US" sz="2800" dirty="0" smtClean="0"/>
              <a:t>と一致する</a:t>
            </a:r>
            <a:r>
              <a:rPr lang="ja-JP" altLang="en-US" sz="2800" dirty="0"/>
              <a:t>。</a:t>
            </a:r>
            <a:endParaRPr lang="en-US" altLang="ja-JP" sz="28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19</a:t>
            </a:fld>
            <a:endParaRPr lang="en-US" dirty="0"/>
          </a:p>
        </p:txBody>
      </p:sp>
    </p:spTree>
    <p:extLst>
      <p:ext uri="{BB962C8B-B14F-4D97-AF65-F5344CB8AC3E}">
        <p14:creationId xmlns:p14="http://schemas.microsoft.com/office/powerpoint/2010/main" val="4130862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a:t>
            </a:r>
            <a:r>
              <a:rPr lang="en-US" altLang="ja-JP" dirty="0" smtClean="0"/>
              <a:t>:</a:t>
            </a:r>
            <a:r>
              <a:rPr lang="ja-JP" altLang="en-US" dirty="0" smtClean="0"/>
              <a:t>２つの平均値</a:t>
            </a:r>
            <a:r>
              <a:rPr lang="en-US" altLang="ja-JP" dirty="0" smtClean="0"/>
              <a:t/>
            </a:r>
            <a:br>
              <a:rPr lang="en-US" altLang="ja-JP" dirty="0" smtClean="0"/>
            </a:br>
            <a:r>
              <a:rPr lang="en-US" altLang="ja-JP" dirty="0" smtClean="0"/>
              <a:t>(</a:t>
            </a:r>
            <a:r>
              <a:rPr lang="ja-JP" altLang="en-US" dirty="0" smtClean="0"/>
              <a:t>対応あり</a:t>
            </a:r>
            <a:r>
              <a:rPr lang="en-US" altLang="ja-JP" dirty="0" smtClean="0"/>
              <a:t>)</a:t>
            </a:r>
            <a:endParaRPr kumimoji="1" lang="ja-JP" altLang="en-US" dirty="0"/>
          </a:p>
        </p:txBody>
      </p:sp>
      <p:sp>
        <p:nvSpPr>
          <p:cNvPr id="3" name="コンテンツ プレースホルダー 2"/>
          <p:cNvSpPr>
            <a:spLocks noGrp="1"/>
          </p:cNvSpPr>
          <p:nvPr>
            <p:ph idx="1"/>
          </p:nvPr>
        </p:nvSpPr>
        <p:spPr>
          <a:xfrm>
            <a:off x="822959" y="1845734"/>
            <a:ext cx="7543801" cy="1405466"/>
          </a:xfrm>
        </p:spPr>
        <p:txBody>
          <a:bodyPr>
            <a:normAutofit fontScale="92500" lnSpcReduction="20000"/>
          </a:bodyPr>
          <a:lstStyle/>
          <a:p>
            <a:r>
              <a:rPr kumimoji="1" lang="ja-JP" altLang="en-US" sz="2800" dirty="0" smtClean="0"/>
              <a:t>体脂肪を減らすといわれている飲料水の摂取・未摂取によって２つのグループに分ける。</a:t>
            </a:r>
            <a:endParaRPr kumimoji="1" lang="en-US" altLang="ja-JP" sz="2800" dirty="0" smtClean="0"/>
          </a:p>
          <a:p>
            <a:r>
              <a:rPr kumimoji="1" lang="ja-JP" altLang="en-US" sz="2800" dirty="0" smtClean="0"/>
              <a:t>それぞれのグループの摂取前後の腹囲は下記の表のようになる。</a:t>
            </a:r>
            <a:endParaRPr kumimoji="1" lang="en-US" altLang="ja-JP" sz="28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20</a:t>
            </a:fld>
            <a:endParaRPr lang="en-US" dirty="0"/>
          </a:p>
        </p:txBody>
      </p:sp>
      <p:graphicFrame>
        <p:nvGraphicFramePr>
          <p:cNvPr id="6" name="表 5"/>
          <p:cNvGraphicFramePr>
            <a:graphicFrameLocks noGrp="1"/>
          </p:cNvGraphicFramePr>
          <p:nvPr>
            <p:extLst>
              <p:ext uri="{D42A27DB-BD31-4B8C-83A1-F6EECF244321}">
                <p14:modId xmlns:p14="http://schemas.microsoft.com/office/powerpoint/2010/main" val="394345607"/>
              </p:ext>
            </p:extLst>
          </p:nvPr>
        </p:nvGraphicFramePr>
        <p:xfrm>
          <a:off x="445797" y="3491784"/>
          <a:ext cx="8291802" cy="731260"/>
        </p:xfrm>
        <a:graphic>
          <a:graphicData uri="http://schemas.openxmlformats.org/drawingml/2006/table">
            <a:tbl>
              <a:tblPr firstRow="1" bandRow="1">
                <a:tableStyleId>{5C22544A-7EE6-4342-B048-85BDC9FD1C3A}</a:tableStyleId>
              </a:tblPr>
              <a:tblGrid>
                <a:gridCol w="338671"/>
                <a:gridCol w="424290"/>
                <a:gridCol w="442873"/>
                <a:gridCol w="442873"/>
                <a:gridCol w="442873"/>
                <a:gridCol w="442873"/>
                <a:gridCol w="442873"/>
                <a:gridCol w="442873"/>
                <a:gridCol w="442873"/>
                <a:gridCol w="442873"/>
                <a:gridCol w="442873"/>
                <a:gridCol w="442873"/>
                <a:gridCol w="442873"/>
                <a:gridCol w="442873"/>
                <a:gridCol w="442873"/>
                <a:gridCol w="442873"/>
                <a:gridCol w="442873"/>
                <a:gridCol w="442873"/>
                <a:gridCol w="442873"/>
              </a:tblGrid>
              <a:tr h="364390">
                <a:tc>
                  <a:txBody>
                    <a:bodyPr/>
                    <a:lstStyle/>
                    <a:p>
                      <a:r>
                        <a:rPr kumimoji="1" lang="ja-JP" altLang="en-US" sz="900" b="0" dirty="0" smtClean="0">
                          <a:solidFill>
                            <a:schemeClr val="tx1"/>
                          </a:solidFill>
                        </a:rPr>
                        <a:t>Ａ</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97.4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90.7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68.1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94.4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84.5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92.5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74.5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91.3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76.3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65.9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89.6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84.1</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72.4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96</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63.3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105.3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66870">
                <a:tc>
                  <a:txBody>
                    <a:bodyPr/>
                    <a:lstStyle/>
                    <a:p>
                      <a:r>
                        <a:rPr kumimoji="1" lang="ja-JP" altLang="en-US" sz="900" b="0" dirty="0" smtClean="0">
                          <a:solidFill>
                            <a:schemeClr val="tx1"/>
                          </a:solidFill>
                        </a:rPr>
                        <a:t>Ｂ</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98.8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900" b="0" dirty="0" smtClean="0">
                          <a:solidFill>
                            <a:schemeClr val="tx1"/>
                          </a:solidFill>
                        </a:rPr>
                        <a:t>88.4</a:t>
                      </a:r>
                      <a:endParaRPr kumimoji="1" lang="ja-JP" altLang="en-US" sz="9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66.7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90.2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84.4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90.5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93.8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73.9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90.9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77.4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65.7</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88.3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78.9</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71.5</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96.8</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62.4</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99.3</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900" b="0" dirty="0" smtClean="0">
                          <a:solidFill>
                            <a:schemeClr val="tx1"/>
                          </a:solidFill>
                        </a:rPr>
                        <a:t>64.2</a:t>
                      </a:r>
                      <a:endParaRPr kumimoji="1" lang="ja-JP" alt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コンテンツ プレースホルダー 2"/>
          <p:cNvSpPr txBox="1">
            <a:spLocks/>
          </p:cNvSpPr>
          <p:nvPr/>
        </p:nvSpPr>
        <p:spPr>
          <a:xfrm>
            <a:off x="2238102" y="4538135"/>
            <a:ext cx="518724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ja-JP" altLang="en-US" sz="2800" dirty="0"/>
          </a:p>
        </p:txBody>
      </p:sp>
      <p:sp>
        <p:nvSpPr>
          <p:cNvPr id="8" name="コンテンツ プレースホルダー 2"/>
          <p:cNvSpPr txBox="1">
            <a:spLocks/>
          </p:cNvSpPr>
          <p:nvPr/>
        </p:nvSpPr>
        <p:spPr>
          <a:xfrm>
            <a:off x="931817" y="4654253"/>
            <a:ext cx="754380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buNone/>
            </a:pPr>
            <a:r>
              <a:rPr lang="ja-JP" altLang="en-US" sz="2800" dirty="0" smtClean="0"/>
              <a:t>Ａ </a:t>
            </a:r>
            <a:r>
              <a:rPr lang="en-US" altLang="ja-JP" sz="2800" dirty="0" smtClean="0"/>
              <a:t>: </a:t>
            </a:r>
            <a:r>
              <a:rPr lang="ja-JP" altLang="en-US" sz="2800" dirty="0" smtClean="0"/>
              <a:t>当該飲料摂取前</a:t>
            </a:r>
            <a:endParaRPr lang="en-US" altLang="ja-JP" sz="2800" dirty="0" smtClean="0"/>
          </a:p>
          <a:p>
            <a:pPr marL="0" indent="0">
              <a:buNone/>
            </a:pPr>
            <a:r>
              <a:rPr lang="ja-JP" altLang="en-US" sz="2800" dirty="0" smtClean="0"/>
              <a:t>Ｂ </a:t>
            </a:r>
            <a:r>
              <a:rPr lang="en-US" altLang="ja-JP" sz="2800" dirty="0" smtClean="0"/>
              <a:t>: </a:t>
            </a:r>
            <a:r>
              <a:rPr lang="ja-JP" altLang="en-US" sz="2800" dirty="0" smtClean="0"/>
              <a:t>当該飲料を毎日摂取し、</a:t>
            </a:r>
            <a:r>
              <a:rPr lang="ja-JP" altLang="en-US" sz="2800" dirty="0" smtClean="0"/>
              <a:t>４週間経過</a:t>
            </a:r>
            <a:endParaRPr lang="ja-JP" altLang="en-US" dirty="0"/>
          </a:p>
        </p:txBody>
      </p:sp>
    </p:spTree>
    <p:extLst>
      <p:ext uri="{BB962C8B-B14F-4D97-AF65-F5344CB8AC3E}">
        <p14:creationId xmlns:p14="http://schemas.microsoft.com/office/powerpoint/2010/main" val="2007116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検定の手順</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a:t>①仮説を立てる</a:t>
            </a:r>
            <a:endParaRPr lang="en-US" altLang="ja-JP" sz="2400" dirty="0"/>
          </a:p>
          <a:p>
            <a:r>
              <a:rPr lang="ja-JP" altLang="en-US" sz="2400" dirty="0" smtClean="0"/>
              <a:t>帰無仮説 </a:t>
            </a:r>
            <a:r>
              <a:rPr lang="en-US" altLang="ja-JP" sz="2400" dirty="0" smtClean="0"/>
              <a:t>: </a:t>
            </a:r>
            <a:r>
              <a:rPr lang="en-US" altLang="ja-JP" sz="2400" dirty="0" err="1" smtClean="0"/>
              <a:t>μ</a:t>
            </a:r>
            <a:r>
              <a:rPr lang="en-US" altLang="ja-JP" sz="2400" baseline="-25000" dirty="0" err="1" smtClean="0"/>
              <a:t>A</a:t>
            </a:r>
            <a:r>
              <a:rPr lang="en-US" altLang="ja-JP" sz="2400" dirty="0" smtClean="0"/>
              <a:t> = </a:t>
            </a:r>
            <a:r>
              <a:rPr lang="en-US" altLang="ja-JP" sz="2400" dirty="0" err="1" smtClean="0"/>
              <a:t>μ</a:t>
            </a:r>
            <a:r>
              <a:rPr lang="en-US" altLang="ja-JP" sz="2400" baseline="-25000" dirty="0" err="1" smtClean="0"/>
              <a:t>B</a:t>
            </a:r>
            <a:r>
              <a:rPr lang="en-US" altLang="ja-JP" sz="2400" dirty="0" smtClean="0"/>
              <a:t> (</a:t>
            </a:r>
            <a:r>
              <a:rPr lang="ja-JP" altLang="en-US" sz="2400" dirty="0" smtClean="0"/>
              <a:t>摂取前後で変わらない</a:t>
            </a:r>
            <a:r>
              <a:rPr lang="en-US" altLang="ja-JP" sz="2400" dirty="0" smtClean="0"/>
              <a:t>)</a:t>
            </a:r>
          </a:p>
          <a:p>
            <a:r>
              <a:rPr lang="ja-JP" altLang="en-US" sz="2400" dirty="0"/>
              <a:t>対立</a:t>
            </a:r>
            <a:r>
              <a:rPr lang="ja-JP" altLang="en-US" sz="2400" dirty="0" smtClean="0"/>
              <a:t>仮説 </a:t>
            </a:r>
            <a:r>
              <a:rPr lang="en-US" altLang="ja-JP" sz="2400" dirty="0"/>
              <a:t>: </a:t>
            </a:r>
            <a:r>
              <a:rPr lang="en-US" altLang="ja-JP" sz="2400" dirty="0" err="1"/>
              <a:t>μ</a:t>
            </a:r>
            <a:r>
              <a:rPr lang="en-US" altLang="ja-JP" sz="2400" baseline="-25000" dirty="0" err="1"/>
              <a:t>A</a:t>
            </a:r>
            <a:r>
              <a:rPr lang="en-US" altLang="ja-JP" sz="2400" dirty="0"/>
              <a:t> </a:t>
            </a:r>
            <a:r>
              <a:rPr lang="en-US" altLang="ja-JP" sz="2400" dirty="0" smtClean="0"/>
              <a:t>&gt; </a:t>
            </a:r>
            <a:r>
              <a:rPr lang="en-US" altLang="ja-JP" sz="2400" dirty="0" err="1"/>
              <a:t>μ</a:t>
            </a:r>
            <a:r>
              <a:rPr lang="en-US" altLang="ja-JP" sz="2400" baseline="-25000" dirty="0" err="1"/>
              <a:t>B</a:t>
            </a:r>
            <a:r>
              <a:rPr lang="en-US" altLang="ja-JP" sz="2400" dirty="0"/>
              <a:t> </a:t>
            </a:r>
            <a:r>
              <a:rPr lang="en-US" altLang="ja-JP" sz="2400" dirty="0" smtClean="0"/>
              <a:t>(</a:t>
            </a:r>
            <a:r>
              <a:rPr lang="ja-JP" altLang="en-US" sz="2400" dirty="0" smtClean="0"/>
              <a:t>摂取後のほうがサイズが減少</a:t>
            </a:r>
            <a:r>
              <a:rPr lang="en-US" altLang="ja-JP" sz="2400" dirty="0" smtClean="0"/>
              <a:t>)</a:t>
            </a:r>
          </a:p>
          <a:p>
            <a:r>
              <a:rPr lang="ja-JP" altLang="en-US" sz="2400" dirty="0" smtClean="0"/>
              <a:t>②有意水準の設定</a:t>
            </a:r>
            <a:endParaRPr lang="en-US" altLang="ja-JP" sz="2400" dirty="0" smtClean="0"/>
          </a:p>
          <a:p>
            <a:r>
              <a:rPr lang="ja-JP" altLang="en-US" sz="2400" dirty="0" smtClean="0"/>
              <a:t>有意水準　</a:t>
            </a:r>
            <a:r>
              <a:rPr lang="en-US" altLang="ja-JP" sz="2400" dirty="0" smtClean="0"/>
              <a:t>α = 0.05</a:t>
            </a:r>
          </a:p>
          <a:p>
            <a:r>
              <a:rPr lang="ja-JP" altLang="en-US" sz="2400" dirty="0" smtClean="0"/>
              <a:t>③使用する統計的手法の決定</a:t>
            </a:r>
            <a:endParaRPr lang="en-US" altLang="ja-JP" sz="2400" dirty="0" smtClean="0"/>
          </a:p>
          <a:p>
            <a:r>
              <a:rPr lang="ja-JP" altLang="en-US" sz="2400" dirty="0" smtClean="0"/>
              <a:t>「対応のある</a:t>
            </a:r>
            <a:r>
              <a:rPr lang="en-US" altLang="ja-JP" sz="2400" dirty="0" smtClean="0"/>
              <a:t>t</a:t>
            </a:r>
            <a:r>
              <a:rPr lang="ja-JP" altLang="en-US" sz="2400" dirty="0" smtClean="0"/>
              <a:t>検定」を実行する。</a:t>
            </a:r>
            <a:endParaRPr lang="en-US" altLang="ja-JP" sz="2400" dirty="0" smtClean="0"/>
          </a:p>
          <a:p>
            <a:r>
              <a:rPr lang="en-US" altLang="ja-JP" sz="2400" dirty="0" smtClean="0"/>
              <a:t>※</a:t>
            </a:r>
            <a:r>
              <a:rPr lang="ja-JP" altLang="en-US" sz="2400" dirty="0" smtClean="0"/>
              <a:t>Ｒでは関数</a:t>
            </a:r>
            <a:r>
              <a:rPr lang="en-US" altLang="ja-JP" sz="2400" dirty="0" err="1" smtClean="0"/>
              <a:t>t.test</a:t>
            </a:r>
            <a:r>
              <a:rPr lang="en-US" altLang="ja-JP" sz="2400" dirty="0" smtClean="0"/>
              <a:t>()</a:t>
            </a:r>
            <a:r>
              <a:rPr lang="ja-JP" altLang="en-US" sz="2400" dirty="0" smtClean="0"/>
              <a:t>で実施することが出来る。</a:t>
            </a:r>
            <a:endParaRPr lang="ja-JP" altLang="en-US" sz="24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21</a:t>
            </a:fld>
            <a:endParaRPr lang="en-US" dirty="0"/>
          </a:p>
        </p:txBody>
      </p:sp>
    </p:spTree>
    <p:extLst>
      <p:ext uri="{BB962C8B-B14F-4D97-AF65-F5344CB8AC3E}">
        <p14:creationId xmlns:p14="http://schemas.microsoft.com/office/powerpoint/2010/main" val="7326628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err="1" smtClean="0"/>
              <a:t>t.test</a:t>
            </a:r>
            <a:r>
              <a:rPr lang="en-US" altLang="ja-JP" sz="2400" dirty="0" smtClean="0"/>
              <a:t>()</a:t>
            </a:r>
            <a:r>
              <a:rPr lang="ja-JP" altLang="en-US" sz="2400" dirty="0" smtClean="0"/>
              <a:t>の実施</a:t>
            </a:r>
            <a:endParaRPr lang="en-US" altLang="ja-JP" sz="2400" dirty="0" smtClean="0"/>
          </a:p>
          <a:p>
            <a:endParaRPr lang="en-US" altLang="ja-JP" sz="2400" dirty="0" smtClean="0"/>
          </a:p>
          <a:p>
            <a:r>
              <a:rPr lang="en-US" altLang="ja-JP" sz="2400" dirty="0" smtClean="0"/>
              <a:t>&gt; </a:t>
            </a:r>
            <a:r>
              <a:rPr lang="en-US" altLang="ja-JP" sz="2400" dirty="0" err="1" smtClean="0"/>
              <a:t>t.test</a:t>
            </a:r>
            <a:r>
              <a:rPr lang="en-US" altLang="ja-JP" sz="2400" dirty="0" smtClean="0"/>
              <a:t>(data3_4$A,data3_4$B,</a:t>
            </a:r>
          </a:p>
          <a:p>
            <a:r>
              <a:rPr lang="en-US" altLang="ja-JP" sz="2400" dirty="0"/>
              <a:t> </a:t>
            </a:r>
            <a:r>
              <a:rPr lang="en-US" altLang="ja-JP" sz="2400" dirty="0" smtClean="0"/>
              <a:t>             paired=T, </a:t>
            </a:r>
            <a:r>
              <a:rPr lang="ja-JP" altLang="en-US" sz="2400" dirty="0" smtClean="0"/>
              <a:t>　　</a:t>
            </a:r>
            <a:r>
              <a:rPr lang="ja-JP" altLang="en-US" sz="1800" dirty="0" smtClean="0"/>
              <a:t>←データが対応付けられているか</a:t>
            </a:r>
            <a:endParaRPr lang="en-US" altLang="ja-JP" sz="1800" dirty="0" smtClean="0"/>
          </a:p>
          <a:p>
            <a:r>
              <a:rPr lang="en-US" altLang="ja-JP" sz="2400" dirty="0"/>
              <a:t> </a:t>
            </a:r>
            <a:r>
              <a:rPr lang="en-US" altLang="ja-JP" sz="2400" dirty="0" smtClean="0"/>
              <a:t>             alternative = “</a:t>
            </a:r>
            <a:r>
              <a:rPr lang="en-US" altLang="ja-JP" sz="2400" dirty="0" err="1" smtClean="0"/>
              <a:t>two.sided</a:t>
            </a:r>
            <a:r>
              <a:rPr lang="en-US" altLang="ja-JP" sz="2400" dirty="0" smtClean="0"/>
              <a:t>”,</a:t>
            </a:r>
          </a:p>
          <a:p>
            <a:r>
              <a:rPr lang="en-US" altLang="ja-JP" sz="2400" dirty="0" smtClean="0"/>
              <a:t>              )</a:t>
            </a:r>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22</a:t>
            </a:fld>
            <a:endParaRPr lang="en-US" dirty="0"/>
          </a:p>
        </p:txBody>
      </p:sp>
      <p:sp>
        <p:nvSpPr>
          <p:cNvPr id="5" name="円/楕円 4"/>
          <p:cNvSpPr/>
          <p:nvPr/>
        </p:nvSpPr>
        <p:spPr>
          <a:xfrm>
            <a:off x="2554515" y="3280230"/>
            <a:ext cx="667657" cy="62411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858346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2218711"/>
            <a:ext cx="7543801" cy="4023360"/>
          </a:xfrm>
        </p:spPr>
        <p:txBody>
          <a:bodyPr>
            <a:normAutofit/>
          </a:bodyPr>
          <a:lstStyle/>
          <a:p>
            <a:r>
              <a:rPr lang="ja-JP" altLang="en-US" sz="2800" dirty="0" smtClean="0"/>
              <a:t>　　　　 </a:t>
            </a:r>
            <a:r>
              <a:rPr lang="en-US" altLang="ja-JP" sz="2800" dirty="0" smtClean="0"/>
              <a:t>p</a:t>
            </a:r>
            <a:r>
              <a:rPr kumimoji="1" lang="en-US" altLang="ja-JP" sz="2800" dirty="0" smtClean="0"/>
              <a:t>-value = 0.04219 </a:t>
            </a:r>
            <a:r>
              <a:rPr kumimoji="1" lang="ja-JP" altLang="en-US" sz="2800" dirty="0" smtClean="0"/>
              <a:t>＜</a:t>
            </a:r>
            <a:r>
              <a:rPr kumimoji="1" lang="en-US" altLang="ja-JP" sz="2800" dirty="0" smtClean="0"/>
              <a:t> </a:t>
            </a:r>
            <a:r>
              <a:rPr kumimoji="1" lang="ja-JP" altLang="en-US" sz="2800" dirty="0" smtClean="0"/>
              <a:t>有意水準 </a:t>
            </a:r>
            <a:r>
              <a:rPr kumimoji="1" lang="en-US" altLang="ja-JP" sz="2800" dirty="0" smtClean="0"/>
              <a:t>= 0.05</a:t>
            </a:r>
          </a:p>
          <a:p>
            <a:endParaRPr kumimoji="1" lang="en-US" altLang="ja-JP" sz="2800" dirty="0" smtClean="0"/>
          </a:p>
          <a:p>
            <a:r>
              <a:rPr lang="ja-JP" altLang="en-US" sz="2800" dirty="0" smtClean="0"/>
              <a:t>この</a:t>
            </a:r>
            <a:r>
              <a:rPr lang="ja-JP" altLang="en-US" sz="2800" dirty="0"/>
              <a:t>結果</a:t>
            </a:r>
            <a:r>
              <a:rPr lang="ja-JP" altLang="en-US" sz="2800" dirty="0" smtClean="0"/>
              <a:t>より</a:t>
            </a:r>
            <a:endParaRPr lang="en-US" altLang="ja-JP" sz="2800" dirty="0" smtClean="0"/>
          </a:p>
          <a:p>
            <a:r>
              <a:rPr lang="ja-JP" altLang="en-US" sz="2800" dirty="0" smtClean="0"/>
              <a:t>帰無仮説</a:t>
            </a:r>
            <a:r>
              <a:rPr lang="en-US" altLang="ja-JP" sz="2800" dirty="0" smtClean="0"/>
              <a:t>H</a:t>
            </a:r>
            <a:r>
              <a:rPr lang="en-US" altLang="ja-JP" sz="2800" baseline="-25000" dirty="0" smtClean="0"/>
              <a:t>0</a:t>
            </a:r>
            <a:r>
              <a:rPr lang="ja-JP" altLang="en-US" sz="2800" dirty="0" smtClean="0"/>
              <a:t>は棄却</a:t>
            </a:r>
            <a:endParaRPr lang="en-US" altLang="ja-JP" sz="2800" dirty="0" smtClean="0"/>
          </a:p>
          <a:p>
            <a:r>
              <a:rPr lang="ja-JP" altLang="en-US" sz="2800" dirty="0" smtClean="0"/>
              <a:t>飲料水を摂取することにより腹囲サイズの母平均は減少したと判断する。</a:t>
            </a:r>
            <a:endParaRPr lang="en-US" altLang="ja-JP" sz="28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23</a:t>
            </a:fld>
            <a:endParaRPr lang="en-US" dirty="0"/>
          </a:p>
        </p:txBody>
      </p:sp>
    </p:spTree>
    <p:extLst>
      <p:ext uri="{BB962C8B-B14F-4D97-AF65-F5344CB8AC3E}">
        <p14:creationId xmlns:p14="http://schemas.microsoft.com/office/powerpoint/2010/main" val="1355496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a:t>
            </a:r>
            <a:r>
              <a:rPr lang="en-US" altLang="ja-JP" dirty="0" smtClean="0"/>
              <a:t>:</a:t>
            </a:r>
            <a:r>
              <a:rPr lang="ja-JP" altLang="en-US" dirty="0" smtClean="0"/>
              <a:t>２つの分散</a:t>
            </a:r>
            <a:endParaRPr kumimoji="1" lang="ja-JP" altLang="en-US" dirty="0"/>
          </a:p>
        </p:txBody>
      </p:sp>
      <p:sp>
        <p:nvSpPr>
          <p:cNvPr id="3" name="コンテンツ プレースホルダー 2"/>
          <p:cNvSpPr>
            <a:spLocks noGrp="1"/>
          </p:cNvSpPr>
          <p:nvPr>
            <p:ph idx="1"/>
          </p:nvPr>
        </p:nvSpPr>
        <p:spPr>
          <a:xfrm>
            <a:off x="822959" y="1845734"/>
            <a:ext cx="7543801" cy="1405466"/>
          </a:xfrm>
        </p:spPr>
        <p:txBody>
          <a:bodyPr>
            <a:normAutofit lnSpcReduction="10000"/>
          </a:bodyPr>
          <a:lstStyle/>
          <a:p>
            <a:r>
              <a:rPr lang="ja-JP" altLang="en-US" sz="2800" dirty="0" smtClean="0"/>
              <a:t>Ａ，Ｂグループに</a:t>
            </a:r>
            <a:r>
              <a:rPr lang="ja-JP" altLang="en-US" sz="2800" dirty="0"/>
              <a:t>数学</a:t>
            </a:r>
            <a:r>
              <a:rPr lang="ja-JP" altLang="en-US" sz="2800" dirty="0" smtClean="0"/>
              <a:t>のテストを受けさせた</a:t>
            </a:r>
            <a:r>
              <a:rPr kumimoji="1" lang="ja-JP" altLang="en-US" sz="2800" dirty="0" smtClean="0"/>
              <a:t>。</a:t>
            </a:r>
            <a:endParaRPr kumimoji="1" lang="en-US" altLang="ja-JP" sz="2800" dirty="0" smtClean="0"/>
          </a:p>
          <a:p>
            <a:r>
              <a:rPr kumimoji="1" lang="ja-JP" altLang="en-US" sz="2800" dirty="0" smtClean="0"/>
              <a:t>それぞれのグループのテスト結果は下記の表のようになる。</a:t>
            </a:r>
            <a:endParaRPr kumimoji="1" lang="en-US" altLang="ja-JP" sz="28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24</a:t>
            </a:fld>
            <a:endParaRPr lang="en-US" dirty="0"/>
          </a:p>
        </p:txBody>
      </p:sp>
      <p:graphicFrame>
        <p:nvGraphicFramePr>
          <p:cNvPr id="6" name="表 5"/>
          <p:cNvGraphicFramePr>
            <a:graphicFrameLocks noGrp="1"/>
          </p:cNvGraphicFramePr>
          <p:nvPr>
            <p:extLst>
              <p:ext uri="{D42A27DB-BD31-4B8C-83A1-F6EECF244321}">
                <p14:modId xmlns:p14="http://schemas.microsoft.com/office/powerpoint/2010/main" val="2117570712"/>
              </p:ext>
            </p:extLst>
          </p:nvPr>
        </p:nvGraphicFramePr>
        <p:xfrm>
          <a:off x="599490" y="3749130"/>
          <a:ext cx="8208453" cy="1177943"/>
        </p:xfrm>
        <a:graphic>
          <a:graphicData uri="http://schemas.openxmlformats.org/drawingml/2006/table">
            <a:tbl>
              <a:tblPr firstRow="1" bandRow="1">
                <a:tableStyleId>{5C22544A-7EE6-4342-B048-85BDC9FD1C3A}</a:tableStyleId>
              </a:tblPr>
              <a:tblGrid>
                <a:gridCol w="493377"/>
                <a:gridCol w="618107"/>
                <a:gridCol w="645179"/>
                <a:gridCol w="645179"/>
                <a:gridCol w="645179"/>
                <a:gridCol w="645179"/>
                <a:gridCol w="645179"/>
                <a:gridCol w="645179"/>
                <a:gridCol w="645179"/>
                <a:gridCol w="645179"/>
                <a:gridCol w="645179"/>
                <a:gridCol w="645179"/>
                <a:gridCol w="645179"/>
              </a:tblGrid>
              <a:tr h="586974">
                <a:tc>
                  <a:txBody>
                    <a:bodyPr/>
                    <a:lstStyle/>
                    <a:p>
                      <a:r>
                        <a:rPr kumimoji="1" lang="ja-JP" altLang="en-US" sz="2000" b="0" dirty="0" smtClean="0">
                          <a:solidFill>
                            <a:schemeClr val="tx1"/>
                          </a:solidFill>
                        </a:rPr>
                        <a:t>Ａ</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82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57</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66</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75</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89</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72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67</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62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49</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74</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90969">
                <a:tc>
                  <a:txBody>
                    <a:bodyPr/>
                    <a:lstStyle/>
                    <a:p>
                      <a:r>
                        <a:rPr kumimoji="1" lang="ja-JP" altLang="en-US" sz="2000" b="0" dirty="0" smtClean="0">
                          <a:solidFill>
                            <a:schemeClr val="tx1"/>
                          </a:solidFill>
                        </a:rPr>
                        <a:t>Ｂ</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32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b="0" dirty="0" smtClean="0">
                          <a:solidFill>
                            <a:schemeClr val="tx1"/>
                          </a:solidFill>
                        </a:rPr>
                        <a:t>63</a:t>
                      </a:r>
                      <a:endParaRPr kumimoji="1" lang="ja-JP" altLang="en-US" sz="2000" b="0"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44</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74</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66</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52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55</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40</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79</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84</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62</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2000" b="0" dirty="0" smtClean="0">
                          <a:solidFill>
                            <a:schemeClr val="tx1"/>
                          </a:solidFill>
                        </a:rPr>
                        <a:t>89</a:t>
                      </a:r>
                      <a:endParaRPr kumimoji="1" lang="ja-JP" altLang="en-US" sz="20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コンテンツ プレースホルダー 2"/>
          <p:cNvSpPr txBox="1">
            <a:spLocks/>
          </p:cNvSpPr>
          <p:nvPr/>
        </p:nvSpPr>
        <p:spPr>
          <a:xfrm>
            <a:off x="2238102" y="4538135"/>
            <a:ext cx="518724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ja-JP" altLang="en-US" sz="2800" dirty="0"/>
          </a:p>
        </p:txBody>
      </p:sp>
      <p:sp>
        <p:nvSpPr>
          <p:cNvPr id="8" name="コンテンツ プレースホルダー 2"/>
          <p:cNvSpPr txBox="1">
            <a:spLocks/>
          </p:cNvSpPr>
          <p:nvPr/>
        </p:nvSpPr>
        <p:spPr>
          <a:xfrm>
            <a:off x="931817" y="4654253"/>
            <a:ext cx="754380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buNone/>
            </a:pPr>
            <a:endParaRPr lang="ja-JP" altLang="en-US" dirty="0"/>
          </a:p>
        </p:txBody>
      </p:sp>
    </p:spTree>
    <p:extLst>
      <p:ext uri="{BB962C8B-B14F-4D97-AF65-F5344CB8AC3E}">
        <p14:creationId xmlns:p14="http://schemas.microsoft.com/office/powerpoint/2010/main" val="3878348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検定の手順</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a:t>①仮説を立てる</a:t>
            </a:r>
            <a:endParaRPr lang="en-US" altLang="ja-JP" sz="2400" dirty="0"/>
          </a:p>
          <a:p>
            <a:r>
              <a:rPr lang="ja-JP" altLang="en-US" sz="2400" dirty="0" smtClean="0"/>
              <a:t>帰無仮説 </a:t>
            </a:r>
            <a:r>
              <a:rPr lang="en-US" altLang="ja-JP" sz="2400" dirty="0" smtClean="0"/>
              <a:t>: σ</a:t>
            </a:r>
            <a:r>
              <a:rPr lang="en-US" altLang="ja-JP" sz="2400" baseline="-25000" dirty="0" smtClean="0"/>
              <a:t>A</a:t>
            </a:r>
            <a:r>
              <a:rPr lang="en-US" altLang="ja-JP" sz="2400" baseline="30000" dirty="0"/>
              <a:t>2</a:t>
            </a:r>
            <a:r>
              <a:rPr lang="en-US" altLang="ja-JP" sz="2400" dirty="0" smtClean="0"/>
              <a:t> = σ</a:t>
            </a:r>
            <a:r>
              <a:rPr lang="en-US" altLang="ja-JP" sz="2400" baseline="-25000" dirty="0" smtClean="0"/>
              <a:t>B</a:t>
            </a:r>
            <a:r>
              <a:rPr lang="en-US" altLang="ja-JP" sz="2400" baseline="30000" dirty="0" smtClean="0"/>
              <a:t>2</a:t>
            </a:r>
            <a:r>
              <a:rPr lang="en-US" altLang="ja-JP" sz="2400" dirty="0" smtClean="0"/>
              <a:t> (</a:t>
            </a:r>
            <a:r>
              <a:rPr lang="ja-JP" altLang="en-US" sz="2400" dirty="0" smtClean="0"/>
              <a:t>Ａ，Ｂの母分散は等しい</a:t>
            </a:r>
            <a:r>
              <a:rPr lang="en-US" altLang="ja-JP" sz="2400" dirty="0" smtClean="0"/>
              <a:t>)</a:t>
            </a:r>
          </a:p>
          <a:p>
            <a:r>
              <a:rPr lang="ja-JP" altLang="en-US" sz="2400" dirty="0"/>
              <a:t>対立</a:t>
            </a:r>
            <a:r>
              <a:rPr lang="ja-JP" altLang="en-US" sz="2400" dirty="0" smtClean="0"/>
              <a:t>仮説 </a:t>
            </a:r>
            <a:r>
              <a:rPr lang="en-US" altLang="ja-JP" sz="2400" dirty="0"/>
              <a:t>: </a:t>
            </a:r>
            <a:r>
              <a:rPr lang="en-US" altLang="ja-JP" sz="2400" dirty="0" smtClean="0"/>
              <a:t>σ</a:t>
            </a:r>
            <a:r>
              <a:rPr lang="en-US" altLang="ja-JP" sz="2400" baseline="-25000" dirty="0" smtClean="0"/>
              <a:t>A</a:t>
            </a:r>
            <a:r>
              <a:rPr lang="en-US" altLang="ja-JP" sz="2400" baseline="30000" dirty="0" smtClean="0"/>
              <a:t>2</a:t>
            </a:r>
            <a:r>
              <a:rPr lang="en-US" altLang="ja-JP" sz="2400" dirty="0" smtClean="0"/>
              <a:t> </a:t>
            </a:r>
            <a:r>
              <a:rPr lang="ja-JP" altLang="en-US" sz="2400" dirty="0"/>
              <a:t>≠</a:t>
            </a:r>
            <a:r>
              <a:rPr lang="en-US" altLang="ja-JP" sz="2400" dirty="0" smtClean="0"/>
              <a:t> </a:t>
            </a:r>
            <a:r>
              <a:rPr lang="en-US" altLang="ja-JP" sz="2400" dirty="0"/>
              <a:t>σ</a:t>
            </a:r>
            <a:r>
              <a:rPr lang="en-US" altLang="ja-JP" sz="2400" baseline="-25000" dirty="0"/>
              <a:t>B</a:t>
            </a:r>
            <a:r>
              <a:rPr lang="en-US" altLang="ja-JP" sz="2400" baseline="30000" dirty="0"/>
              <a:t>2</a:t>
            </a:r>
            <a:r>
              <a:rPr lang="en-US" altLang="ja-JP" sz="2400" dirty="0" smtClean="0"/>
              <a:t> (</a:t>
            </a:r>
            <a:r>
              <a:rPr lang="ja-JP" altLang="en-US" sz="2400" dirty="0"/>
              <a:t>Ａ，Ｂの母分散は</a:t>
            </a:r>
            <a:r>
              <a:rPr lang="ja-JP" altLang="en-US" sz="2400" dirty="0" smtClean="0"/>
              <a:t>等しくない</a:t>
            </a:r>
            <a:r>
              <a:rPr lang="en-US" altLang="ja-JP" sz="2400" dirty="0" smtClean="0"/>
              <a:t>)</a:t>
            </a:r>
          </a:p>
          <a:p>
            <a:r>
              <a:rPr lang="ja-JP" altLang="en-US" sz="2400" dirty="0" smtClean="0"/>
              <a:t>②有意水準の設定</a:t>
            </a:r>
            <a:endParaRPr lang="en-US" altLang="ja-JP" sz="2400" dirty="0" smtClean="0"/>
          </a:p>
          <a:p>
            <a:r>
              <a:rPr lang="ja-JP" altLang="en-US" sz="2400" dirty="0" smtClean="0"/>
              <a:t>有意水準　</a:t>
            </a:r>
            <a:r>
              <a:rPr lang="en-US" altLang="ja-JP" sz="2400" dirty="0" smtClean="0"/>
              <a:t>α = 0.05</a:t>
            </a:r>
          </a:p>
          <a:p>
            <a:r>
              <a:rPr lang="ja-JP" altLang="en-US" sz="2400" dirty="0" smtClean="0"/>
              <a:t>③使用する統計的手法の決定</a:t>
            </a:r>
            <a:endParaRPr lang="en-US" altLang="ja-JP" sz="2400" dirty="0" smtClean="0"/>
          </a:p>
          <a:p>
            <a:r>
              <a:rPr lang="ja-JP" altLang="en-US" sz="2400" dirty="0" smtClean="0"/>
              <a:t>「</a:t>
            </a:r>
            <a:r>
              <a:rPr lang="en-US" altLang="ja-JP" sz="2400" dirty="0" smtClean="0"/>
              <a:t>2</a:t>
            </a:r>
            <a:r>
              <a:rPr lang="ja-JP" altLang="en-US" sz="2400" dirty="0" err="1" smtClean="0"/>
              <a:t>つの</a:t>
            </a:r>
            <a:r>
              <a:rPr lang="ja-JP" altLang="en-US" sz="2400" dirty="0" smtClean="0"/>
              <a:t>分散の比に関するＦ検定」を実行する。</a:t>
            </a:r>
            <a:endParaRPr lang="en-US" altLang="ja-JP" sz="2400" dirty="0" smtClean="0"/>
          </a:p>
          <a:p>
            <a:r>
              <a:rPr lang="en-US" altLang="ja-JP" sz="2400" dirty="0" smtClean="0"/>
              <a:t>※</a:t>
            </a:r>
            <a:r>
              <a:rPr lang="ja-JP" altLang="en-US" sz="2400" dirty="0" smtClean="0"/>
              <a:t>Ｒでは関数</a:t>
            </a:r>
            <a:r>
              <a:rPr lang="en-US" altLang="ja-JP" sz="2400" dirty="0" err="1" smtClean="0"/>
              <a:t>var.test</a:t>
            </a:r>
            <a:r>
              <a:rPr lang="en-US" altLang="ja-JP" sz="2400" dirty="0" smtClean="0"/>
              <a:t>()</a:t>
            </a:r>
            <a:r>
              <a:rPr lang="ja-JP" altLang="en-US" sz="2400" dirty="0" smtClean="0"/>
              <a:t>で実施することが出来る。</a:t>
            </a:r>
            <a:endParaRPr lang="ja-JP" altLang="en-US" sz="24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25</a:t>
            </a:fld>
            <a:endParaRPr lang="en-US" dirty="0"/>
          </a:p>
        </p:txBody>
      </p:sp>
    </p:spTree>
    <p:extLst>
      <p:ext uri="{BB962C8B-B14F-4D97-AF65-F5344CB8AC3E}">
        <p14:creationId xmlns:p14="http://schemas.microsoft.com/office/powerpoint/2010/main" val="69656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p:txBody>
          <a:bodyPr/>
          <a:lstStyle/>
          <a:p>
            <a:r>
              <a:rPr lang="en-US" altLang="ja-JP" sz="2400" dirty="0" err="1" smtClean="0"/>
              <a:t>var.test</a:t>
            </a:r>
            <a:r>
              <a:rPr lang="en-US" altLang="ja-JP" sz="2400" dirty="0" smtClean="0"/>
              <a:t>()</a:t>
            </a:r>
            <a:r>
              <a:rPr lang="ja-JP" altLang="en-US" sz="2400" dirty="0" smtClean="0"/>
              <a:t>の実施</a:t>
            </a:r>
            <a:endParaRPr lang="en-US" altLang="ja-JP" sz="2400" dirty="0" smtClean="0"/>
          </a:p>
          <a:p>
            <a:endParaRPr lang="en-US" altLang="ja-JP" sz="2400" dirty="0" smtClean="0"/>
          </a:p>
          <a:p>
            <a:r>
              <a:rPr lang="en-US" altLang="ja-JP" sz="2400" dirty="0" smtClean="0"/>
              <a:t>&gt; </a:t>
            </a:r>
            <a:r>
              <a:rPr lang="en-US" altLang="ja-JP" sz="2400" dirty="0" err="1" smtClean="0"/>
              <a:t>var.test</a:t>
            </a:r>
            <a:r>
              <a:rPr lang="en-US" altLang="ja-JP" sz="2400" dirty="0" smtClean="0"/>
              <a:t>(data3_5$A,data3_5$B,</a:t>
            </a:r>
          </a:p>
          <a:p>
            <a:r>
              <a:rPr lang="en-US" altLang="ja-JP" sz="2400" dirty="0"/>
              <a:t> </a:t>
            </a:r>
            <a:r>
              <a:rPr lang="en-US" altLang="ja-JP" sz="2400" dirty="0" smtClean="0"/>
              <a:t>                alternative = “</a:t>
            </a:r>
            <a:r>
              <a:rPr lang="en-US" altLang="ja-JP" sz="2400" dirty="0" err="1" smtClean="0"/>
              <a:t>two.sided</a:t>
            </a:r>
            <a:r>
              <a:rPr lang="en-US" altLang="ja-JP" sz="2400" dirty="0" smtClean="0"/>
              <a:t>”,</a:t>
            </a:r>
          </a:p>
          <a:p>
            <a:r>
              <a:rPr lang="en-US" altLang="ja-JP" sz="2400" dirty="0" smtClean="0"/>
              <a:t>              </a:t>
            </a:r>
            <a:r>
              <a:rPr lang="ja-JP" altLang="en-US" sz="2400" dirty="0" smtClean="0"/>
              <a:t>　</a:t>
            </a:r>
            <a:r>
              <a:rPr lang="en-US" altLang="ja-JP" sz="2400" dirty="0" smtClean="0"/>
              <a:t>)</a:t>
            </a:r>
            <a:endParaRPr lang="en-US" altLang="ja-JP" sz="2400" dirty="0" smtClean="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26</a:t>
            </a:fld>
            <a:endParaRPr lang="en-US" dirty="0"/>
          </a:p>
        </p:txBody>
      </p:sp>
    </p:spTree>
    <p:extLst>
      <p:ext uri="{BB962C8B-B14F-4D97-AF65-F5344CB8AC3E}">
        <p14:creationId xmlns:p14="http://schemas.microsoft.com/office/powerpoint/2010/main" val="1642721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2024483"/>
            <a:ext cx="7543801" cy="4023360"/>
          </a:xfrm>
        </p:spPr>
        <p:txBody>
          <a:bodyPr>
            <a:normAutofit fontScale="92500" lnSpcReduction="10000"/>
          </a:bodyPr>
          <a:lstStyle/>
          <a:p>
            <a:r>
              <a:rPr lang="ja-JP" altLang="en-US" sz="2800" dirty="0" smtClean="0"/>
              <a:t>　　　　 </a:t>
            </a:r>
            <a:r>
              <a:rPr lang="en-US" altLang="ja-JP" sz="2800" dirty="0" smtClean="0"/>
              <a:t>p</a:t>
            </a:r>
            <a:r>
              <a:rPr kumimoji="1" lang="en-US" altLang="ja-JP" sz="2800" dirty="0" smtClean="0"/>
              <a:t>-value = 0.2181 &gt; </a:t>
            </a:r>
            <a:r>
              <a:rPr kumimoji="1" lang="ja-JP" altLang="en-US" sz="2800" dirty="0" smtClean="0"/>
              <a:t>有意水準 </a:t>
            </a:r>
            <a:r>
              <a:rPr kumimoji="1" lang="en-US" altLang="ja-JP" sz="2800" dirty="0" smtClean="0"/>
              <a:t>= 0.05</a:t>
            </a:r>
          </a:p>
          <a:p>
            <a:r>
              <a:rPr lang="ja-JP" altLang="en-US" sz="2800" dirty="0" smtClean="0"/>
              <a:t>この</a:t>
            </a:r>
            <a:r>
              <a:rPr lang="ja-JP" altLang="en-US" sz="2800" dirty="0"/>
              <a:t>結果</a:t>
            </a:r>
            <a:r>
              <a:rPr lang="ja-JP" altLang="en-US" sz="2800" dirty="0" smtClean="0"/>
              <a:t>より、帰無仮説</a:t>
            </a:r>
            <a:r>
              <a:rPr lang="en-US" altLang="ja-JP" sz="2800" dirty="0" smtClean="0"/>
              <a:t>H</a:t>
            </a:r>
            <a:r>
              <a:rPr lang="en-US" altLang="ja-JP" sz="2800" baseline="-25000" dirty="0" smtClean="0"/>
              <a:t>0</a:t>
            </a:r>
            <a:r>
              <a:rPr lang="ja-JP" altLang="en-US" sz="2800" dirty="0" smtClean="0"/>
              <a:t>は棄却されず、２グループの母分散は等しくないとはいえないと判断される。</a:t>
            </a:r>
            <a:endParaRPr lang="en-US" altLang="ja-JP" sz="2800" dirty="0" smtClean="0"/>
          </a:p>
          <a:p>
            <a:endParaRPr kumimoji="1" lang="en-US" altLang="ja-JP" sz="2800" dirty="0"/>
          </a:p>
          <a:p>
            <a:pPr marL="0" indent="0">
              <a:buNone/>
            </a:pPr>
            <a:r>
              <a:rPr lang="en-US" altLang="ja-JP" sz="2800" dirty="0" smtClean="0"/>
              <a:t>95%</a:t>
            </a:r>
            <a:r>
              <a:rPr lang="ja-JP" altLang="en-US" sz="2800" dirty="0" smtClean="0"/>
              <a:t>信頼区間の結果は</a:t>
            </a:r>
            <a:endParaRPr lang="en-US" altLang="ja-JP" sz="2800" dirty="0" smtClean="0"/>
          </a:p>
          <a:p>
            <a:pPr marL="0" indent="0">
              <a:buNone/>
            </a:pPr>
            <a:r>
              <a:rPr lang="ja-JP" altLang="en-US" sz="2800" dirty="0" smtClean="0"/>
              <a:t>下限 </a:t>
            </a:r>
            <a:r>
              <a:rPr lang="en-US" altLang="ja-JP" sz="2800" dirty="0" smtClean="0"/>
              <a:t>= 0.1204446</a:t>
            </a:r>
          </a:p>
          <a:p>
            <a:pPr marL="0" indent="0">
              <a:buNone/>
            </a:pPr>
            <a:r>
              <a:rPr lang="ja-JP" altLang="en-US" sz="2800" dirty="0" smtClean="0"/>
              <a:t>上限 </a:t>
            </a:r>
            <a:r>
              <a:rPr lang="en-US" altLang="ja-JP" sz="2800" dirty="0" smtClean="0"/>
              <a:t>= 1.6905750</a:t>
            </a:r>
          </a:p>
          <a:p>
            <a:pPr marL="0" indent="0">
              <a:buNone/>
            </a:pPr>
            <a:r>
              <a:rPr lang="en-US" altLang="ja-JP" sz="2800" dirty="0"/>
              <a:t>1</a:t>
            </a:r>
            <a:r>
              <a:rPr kumimoji="1" lang="ja-JP" altLang="en-US" sz="2800" dirty="0" smtClean="0"/>
              <a:t>を</a:t>
            </a:r>
            <a:r>
              <a:rPr kumimoji="1" lang="ja-JP" altLang="en-US" sz="2800" dirty="0"/>
              <a:t>含</a:t>
            </a:r>
            <a:r>
              <a:rPr kumimoji="1" lang="ja-JP" altLang="en-US" sz="2800" dirty="0" smtClean="0"/>
              <a:t>んでいるので、</a:t>
            </a:r>
            <a:r>
              <a:rPr lang="ja-JP" altLang="en-US" sz="2800" dirty="0" smtClean="0"/>
              <a:t>検定</a:t>
            </a:r>
            <a:r>
              <a:rPr lang="ja-JP" altLang="en-US" sz="2800" dirty="0"/>
              <a:t>結果</a:t>
            </a:r>
            <a:r>
              <a:rPr lang="ja-JP" altLang="en-US" sz="2800" dirty="0" smtClean="0"/>
              <a:t>と一致する</a:t>
            </a:r>
            <a:r>
              <a:rPr lang="ja-JP" altLang="en-US" sz="2800" dirty="0"/>
              <a:t>。</a:t>
            </a:r>
            <a:endParaRPr lang="en-US" altLang="ja-JP" sz="28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27</a:t>
            </a:fld>
            <a:endParaRPr lang="en-US" dirty="0"/>
          </a:p>
        </p:txBody>
      </p:sp>
    </p:spTree>
    <p:extLst>
      <p:ext uri="{BB962C8B-B14F-4D97-AF65-F5344CB8AC3E}">
        <p14:creationId xmlns:p14="http://schemas.microsoft.com/office/powerpoint/2010/main" val="3343043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a:t>
            </a:r>
            <a:r>
              <a:rPr lang="en-US" altLang="ja-JP" dirty="0" smtClean="0"/>
              <a:t>:</a:t>
            </a:r>
            <a:r>
              <a:rPr lang="ja-JP" altLang="en-US" dirty="0" smtClean="0"/>
              <a:t>３つ以上の分散</a:t>
            </a:r>
            <a:endParaRPr kumimoji="1" lang="ja-JP" altLang="en-US" dirty="0"/>
          </a:p>
        </p:txBody>
      </p:sp>
      <p:sp>
        <p:nvSpPr>
          <p:cNvPr id="3" name="コンテンツ プレースホルダー 2"/>
          <p:cNvSpPr>
            <a:spLocks noGrp="1"/>
          </p:cNvSpPr>
          <p:nvPr>
            <p:ph idx="1"/>
          </p:nvPr>
        </p:nvSpPr>
        <p:spPr>
          <a:xfrm>
            <a:off x="822959" y="1845734"/>
            <a:ext cx="7543801" cy="1405466"/>
          </a:xfrm>
        </p:spPr>
        <p:txBody>
          <a:bodyPr>
            <a:normAutofit/>
          </a:bodyPr>
          <a:lstStyle/>
          <a:p>
            <a:r>
              <a:rPr kumimoji="1" lang="ja-JP" altLang="en-US" dirty="0" smtClean="0"/>
              <a:t>３箇所の水源地</a:t>
            </a:r>
            <a:r>
              <a:rPr kumimoji="1" lang="en-US" altLang="ja-JP" dirty="0" smtClean="0"/>
              <a:t>(x)</a:t>
            </a:r>
            <a:r>
              <a:rPr kumimoji="1" lang="ja-JP" altLang="en-US" dirty="0" smtClean="0"/>
              <a:t>から収集した上水道水に含まれる塩素の量</a:t>
            </a:r>
            <a:r>
              <a:rPr kumimoji="1" lang="en-US" altLang="ja-JP" dirty="0" smtClean="0"/>
              <a:t>(y)</a:t>
            </a:r>
            <a:r>
              <a:rPr kumimoji="1" lang="ja-JP" altLang="en-US" dirty="0" smtClean="0"/>
              <a:t>を記録したもの</a:t>
            </a:r>
            <a:endParaRPr kumimoji="1" lang="en-US" altLang="ja-JP" dirty="0" smtClean="0"/>
          </a:p>
          <a:p>
            <a:r>
              <a:rPr lang="ja-JP" altLang="en-US" dirty="0" smtClean="0"/>
              <a:t>３つの</a:t>
            </a:r>
            <a:r>
              <a:rPr lang="ja-JP" altLang="en-US" dirty="0"/>
              <a:t>水源地</a:t>
            </a:r>
            <a:r>
              <a:rPr lang="ja-JP" altLang="en-US" dirty="0" smtClean="0"/>
              <a:t>の</a:t>
            </a:r>
            <a:r>
              <a:rPr lang="ja-JP" altLang="en-US" dirty="0"/>
              <a:t>塩素</a:t>
            </a:r>
            <a:r>
              <a:rPr lang="ja-JP" altLang="en-US" dirty="0" smtClean="0"/>
              <a:t>の</a:t>
            </a:r>
            <a:r>
              <a:rPr lang="ja-JP" altLang="en-US" dirty="0"/>
              <a:t>量</a:t>
            </a:r>
            <a:r>
              <a:rPr lang="ja-JP" altLang="en-US" dirty="0" smtClean="0"/>
              <a:t>は等しいと言えるか</a:t>
            </a:r>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28</a:t>
            </a:fld>
            <a:endParaRPr lang="en-US" dirty="0"/>
          </a:p>
        </p:txBody>
      </p:sp>
      <p:sp>
        <p:nvSpPr>
          <p:cNvPr id="7" name="コンテンツ プレースホルダー 2"/>
          <p:cNvSpPr txBox="1">
            <a:spLocks/>
          </p:cNvSpPr>
          <p:nvPr/>
        </p:nvSpPr>
        <p:spPr>
          <a:xfrm>
            <a:off x="2238102" y="4538135"/>
            <a:ext cx="518724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endParaRPr lang="ja-JP" altLang="en-US" sz="2800" dirty="0"/>
          </a:p>
        </p:txBody>
      </p:sp>
      <p:sp>
        <p:nvSpPr>
          <p:cNvPr id="8" name="コンテンツ プレースホルダー 2"/>
          <p:cNvSpPr txBox="1">
            <a:spLocks/>
          </p:cNvSpPr>
          <p:nvPr/>
        </p:nvSpPr>
        <p:spPr>
          <a:xfrm>
            <a:off x="931817" y="4654253"/>
            <a:ext cx="7543801" cy="14054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a:lstStyle>
          <a:p>
            <a:pPr marL="0" indent="0">
              <a:buNone/>
            </a:pPr>
            <a:endParaRPr lang="ja-JP" altLang="en-US" dirty="0"/>
          </a:p>
        </p:txBody>
      </p:sp>
      <p:graphicFrame>
        <p:nvGraphicFramePr>
          <p:cNvPr id="5" name="表 4"/>
          <p:cNvGraphicFramePr>
            <a:graphicFrameLocks noGrp="1"/>
          </p:cNvGraphicFramePr>
          <p:nvPr>
            <p:extLst>
              <p:ext uri="{D42A27DB-BD31-4B8C-83A1-F6EECF244321}">
                <p14:modId xmlns:p14="http://schemas.microsoft.com/office/powerpoint/2010/main" val="2599894594"/>
              </p:ext>
            </p:extLst>
          </p:nvPr>
        </p:nvGraphicFramePr>
        <p:xfrm>
          <a:off x="513804" y="3114286"/>
          <a:ext cx="2090058" cy="2966720"/>
        </p:xfrm>
        <a:graphic>
          <a:graphicData uri="http://schemas.openxmlformats.org/drawingml/2006/table">
            <a:tbl>
              <a:tblPr firstRow="1" bandRow="1">
                <a:tableStyleId>{2D5ABB26-0587-4C30-8999-92F81FD0307C}</a:tableStyleId>
              </a:tblPr>
              <a:tblGrid>
                <a:gridCol w="1045029"/>
                <a:gridCol w="1045029"/>
              </a:tblGrid>
              <a:tr h="370840">
                <a:tc>
                  <a:txBody>
                    <a:bodyPr/>
                    <a:lstStyle/>
                    <a:p>
                      <a:r>
                        <a:rPr kumimoji="1" lang="en-US" altLang="ja-JP" dirty="0" smtClean="0"/>
                        <a:t>x</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y</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1.75</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0.63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0.44</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1.74</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1.27</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1.05</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141049569"/>
              </p:ext>
            </p:extLst>
          </p:nvPr>
        </p:nvGraphicFramePr>
        <p:xfrm>
          <a:off x="3075576" y="3092518"/>
          <a:ext cx="2090058" cy="2966720"/>
        </p:xfrm>
        <a:graphic>
          <a:graphicData uri="http://schemas.openxmlformats.org/drawingml/2006/table">
            <a:tbl>
              <a:tblPr firstRow="1" bandRow="1">
                <a:tableStyleId>{2D5ABB26-0587-4C30-8999-92F81FD0307C}</a:tableStyleId>
              </a:tblPr>
              <a:tblGrid>
                <a:gridCol w="1045029"/>
                <a:gridCol w="1045029"/>
              </a:tblGrid>
              <a:tr h="370840">
                <a:tc>
                  <a:txBody>
                    <a:bodyPr/>
                    <a:lstStyle/>
                    <a:p>
                      <a:r>
                        <a:rPr kumimoji="1" lang="en-US" altLang="ja-JP" dirty="0" smtClean="0"/>
                        <a:t>x</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y</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1.12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0.77</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1.16</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0.29</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0.11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0.06</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3710457532"/>
              </p:ext>
            </p:extLst>
          </p:nvPr>
        </p:nvGraphicFramePr>
        <p:xfrm>
          <a:off x="5927634" y="3056232"/>
          <a:ext cx="2090058" cy="2966720"/>
        </p:xfrm>
        <a:graphic>
          <a:graphicData uri="http://schemas.openxmlformats.org/drawingml/2006/table">
            <a:tbl>
              <a:tblPr firstRow="1" bandRow="1">
                <a:tableStyleId>{2D5ABB26-0587-4C30-8999-92F81FD0307C}</a:tableStyleId>
              </a:tblPr>
              <a:tblGrid>
                <a:gridCol w="1045029"/>
                <a:gridCol w="1045029"/>
              </a:tblGrid>
              <a:tr h="370840">
                <a:tc>
                  <a:txBody>
                    <a:bodyPr/>
                    <a:lstStyle/>
                    <a:p>
                      <a:r>
                        <a:rPr kumimoji="1" lang="en-US" altLang="ja-JP" dirty="0" smtClean="0"/>
                        <a:t>x</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y</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0.64</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0.47</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0.42</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0.74</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0.56</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1.03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kumimoji="1" lang="en-US" altLang="ja-JP" dirty="0" smtClean="0"/>
                        <a:t>3</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en-US" altLang="ja-JP" dirty="0" smtClean="0"/>
                        <a:t>0.21</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061634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検定の手順</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a:t>①仮説を立てる</a:t>
            </a:r>
            <a:endParaRPr lang="en-US" altLang="ja-JP" sz="2400" dirty="0"/>
          </a:p>
          <a:p>
            <a:r>
              <a:rPr lang="ja-JP" altLang="en-US" sz="2400" dirty="0" smtClean="0"/>
              <a:t>帰無仮説 </a:t>
            </a:r>
            <a:r>
              <a:rPr lang="en-US" altLang="ja-JP" sz="2400" dirty="0" smtClean="0"/>
              <a:t>: σ</a:t>
            </a:r>
            <a:r>
              <a:rPr lang="en-US" altLang="ja-JP" sz="2400" baseline="-25000" dirty="0"/>
              <a:t>1</a:t>
            </a:r>
            <a:r>
              <a:rPr lang="en-US" altLang="ja-JP" sz="2400" baseline="30000" dirty="0" smtClean="0"/>
              <a:t>2</a:t>
            </a:r>
            <a:r>
              <a:rPr lang="en-US" altLang="ja-JP" sz="2400" dirty="0" smtClean="0"/>
              <a:t> = σ</a:t>
            </a:r>
            <a:r>
              <a:rPr lang="en-US" altLang="ja-JP" sz="2400" baseline="-25000" dirty="0" smtClean="0"/>
              <a:t>2</a:t>
            </a:r>
            <a:r>
              <a:rPr lang="en-US" altLang="ja-JP" sz="2400" baseline="30000" dirty="0" smtClean="0"/>
              <a:t>2</a:t>
            </a:r>
            <a:r>
              <a:rPr lang="en-US" altLang="ja-JP" sz="2400" dirty="0"/>
              <a:t> </a:t>
            </a:r>
            <a:r>
              <a:rPr lang="en-US" altLang="ja-JP" sz="2400" dirty="0" smtClean="0"/>
              <a:t>= σ</a:t>
            </a:r>
            <a:r>
              <a:rPr lang="en-US" altLang="ja-JP" sz="2400" baseline="-25000" dirty="0"/>
              <a:t>3</a:t>
            </a:r>
            <a:r>
              <a:rPr lang="en-US" altLang="ja-JP" sz="2400" baseline="30000" dirty="0" smtClean="0"/>
              <a:t>2</a:t>
            </a:r>
            <a:r>
              <a:rPr lang="en-US" altLang="ja-JP" sz="2400" dirty="0" smtClean="0"/>
              <a:t> (</a:t>
            </a:r>
            <a:r>
              <a:rPr lang="ja-JP" altLang="en-US" sz="2400" dirty="0" smtClean="0"/>
              <a:t>全グループの母分散は等しい</a:t>
            </a:r>
            <a:r>
              <a:rPr lang="en-US" altLang="ja-JP" sz="2400" dirty="0" smtClean="0"/>
              <a:t>)</a:t>
            </a:r>
          </a:p>
          <a:p>
            <a:r>
              <a:rPr lang="ja-JP" altLang="en-US" sz="2400" dirty="0"/>
              <a:t>対立</a:t>
            </a:r>
            <a:r>
              <a:rPr lang="ja-JP" altLang="en-US" sz="2400" dirty="0" smtClean="0"/>
              <a:t>仮説 </a:t>
            </a:r>
            <a:r>
              <a:rPr lang="en-US" altLang="ja-JP" sz="2400" dirty="0"/>
              <a:t>: </a:t>
            </a:r>
            <a:r>
              <a:rPr lang="en-US" altLang="ja-JP" sz="2400" dirty="0" smtClean="0"/>
              <a:t>(</a:t>
            </a:r>
            <a:r>
              <a:rPr lang="ja-JP" altLang="en-US" sz="2400" dirty="0"/>
              <a:t>少</a:t>
            </a:r>
            <a:r>
              <a:rPr lang="ja-JP" altLang="en-US" sz="2400" dirty="0" smtClean="0"/>
              <a:t>なくとも１グループの</a:t>
            </a:r>
            <a:r>
              <a:rPr lang="ja-JP" altLang="en-US" sz="2400" dirty="0"/>
              <a:t>母分散は</a:t>
            </a:r>
            <a:r>
              <a:rPr lang="ja-JP" altLang="en-US" sz="2400" dirty="0" smtClean="0"/>
              <a:t>等しくない</a:t>
            </a:r>
            <a:r>
              <a:rPr lang="en-US" altLang="ja-JP" sz="2400" dirty="0" smtClean="0"/>
              <a:t>)</a:t>
            </a:r>
          </a:p>
          <a:p>
            <a:r>
              <a:rPr lang="ja-JP" altLang="en-US" sz="2400" dirty="0" smtClean="0"/>
              <a:t>②有意水準の設定</a:t>
            </a:r>
            <a:endParaRPr lang="en-US" altLang="ja-JP" sz="2400" dirty="0" smtClean="0"/>
          </a:p>
          <a:p>
            <a:r>
              <a:rPr lang="ja-JP" altLang="en-US" sz="2400" dirty="0" smtClean="0"/>
              <a:t>有意水準　</a:t>
            </a:r>
            <a:r>
              <a:rPr lang="en-US" altLang="ja-JP" sz="2400" dirty="0" smtClean="0"/>
              <a:t>α = 0.05</a:t>
            </a:r>
          </a:p>
          <a:p>
            <a:r>
              <a:rPr lang="ja-JP" altLang="en-US" sz="2400" dirty="0" smtClean="0"/>
              <a:t>③使用する統計的手法の決定</a:t>
            </a:r>
            <a:endParaRPr lang="en-US" altLang="ja-JP" sz="2400" dirty="0" smtClean="0"/>
          </a:p>
          <a:p>
            <a:r>
              <a:rPr lang="ja-JP" altLang="en-US" sz="2400" dirty="0" smtClean="0"/>
              <a:t>「バートレットによる分散の同一性の検定」を実行する。</a:t>
            </a:r>
            <a:endParaRPr lang="en-US" altLang="ja-JP" sz="2400" dirty="0" smtClean="0"/>
          </a:p>
          <a:p>
            <a:r>
              <a:rPr lang="en-US" altLang="ja-JP" sz="2400" dirty="0" smtClean="0"/>
              <a:t>※</a:t>
            </a:r>
            <a:r>
              <a:rPr lang="ja-JP" altLang="en-US" sz="2400" dirty="0" smtClean="0"/>
              <a:t>Ｒでは関数</a:t>
            </a:r>
            <a:r>
              <a:rPr lang="en-US" altLang="ja-JP" sz="2400" dirty="0" err="1" smtClean="0"/>
              <a:t>bartlett.test</a:t>
            </a:r>
            <a:r>
              <a:rPr lang="en-US" altLang="ja-JP" sz="2400" dirty="0" smtClean="0"/>
              <a:t>()</a:t>
            </a:r>
            <a:r>
              <a:rPr lang="ja-JP" altLang="en-US" sz="2400" dirty="0" smtClean="0"/>
              <a:t>で実施することが出来る。</a:t>
            </a:r>
            <a:endParaRPr lang="ja-JP" altLang="en-US" sz="2400" dirty="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29</a:t>
            </a:fld>
            <a:endParaRPr lang="en-US" dirty="0"/>
          </a:p>
        </p:txBody>
      </p:sp>
    </p:spTree>
    <p:extLst>
      <p:ext uri="{BB962C8B-B14F-4D97-AF65-F5344CB8AC3E}">
        <p14:creationId xmlns:p14="http://schemas.microsoft.com/office/powerpoint/2010/main" val="3727955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Ｒの操作</a:t>
            </a:r>
            <a:endParaRPr kumimoji="1" lang="ja-JP" altLang="en-US" dirty="0"/>
          </a:p>
        </p:txBody>
      </p:sp>
      <p:sp>
        <p:nvSpPr>
          <p:cNvPr id="3" name="コンテンツ プレースホルダー 2"/>
          <p:cNvSpPr>
            <a:spLocks noGrp="1"/>
          </p:cNvSpPr>
          <p:nvPr>
            <p:ph idx="1"/>
          </p:nvPr>
        </p:nvSpPr>
        <p:spPr>
          <a:xfrm>
            <a:off x="1127759" y="3108477"/>
            <a:ext cx="7543801" cy="4023360"/>
          </a:xfrm>
        </p:spPr>
        <p:txBody>
          <a:bodyPr/>
          <a:lstStyle/>
          <a:p>
            <a:r>
              <a:rPr lang="en-US" altLang="ja-JP" sz="2400" dirty="0" err="1" smtClean="0"/>
              <a:t>bartlett.test</a:t>
            </a:r>
            <a:r>
              <a:rPr lang="en-US" altLang="ja-JP" sz="2400" dirty="0" smtClean="0"/>
              <a:t>()</a:t>
            </a:r>
            <a:r>
              <a:rPr lang="ja-JP" altLang="en-US" sz="2400" dirty="0" smtClean="0"/>
              <a:t>の実施</a:t>
            </a:r>
            <a:endParaRPr lang="en-US" altLang="ja-JP" sz="2400" dirty="0" smtClean="0"/>
          </a:p>
          <a:p>
            <a:endParaRPr lang="en-US" altLang="ja-JP" sz="2400" dirty="0" smtClean="0"/>
          </a:p>
          <a:p>
            <a:r>
              <a:rPr lang="en-US" altLang="ja-JP" sz="2400" dirty="0" smtClean="0"/>
              <a:t>&gt; </a:t>
            </a:r>
            <a:r>
              <a:rPr lang="en-US" altLang="ja-JP" sz="2400" dirty="0" err="1" smtClean="0"/>
              <a:t>bartlett.test</a:t>
            </a:r>
            <a:r>
              <a:rPr lang="en-US" altLang="ja-JP" sz="2400" dirty="0" smtClean="0"/>
              <a:t>(y </a:t>
            </a:r>
            <a:r>
              <a:rPr lang="en-US" altLang="ja-JP" sz="2400" dirty="0" smtClean="0"/>
              <a:t>~ </a:t>
            </a:r>
            <a:r>
              <a:rPr lang="en-US" altLang="ja-JP" sz="2400" dirty="0" err="1" smtClean="0"/>
              <a:t>x,data</a:t>
            </a:r>
            <a:r>
              <a:rPr lang="en-US" altLang="ja-JP" sz="2400" dirty="0" smtClean="0"/>
              <a:t>=data3_7)</a:t>
            </a:r>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30</a:t>
            </a:fld>
            <a:endParaRPr lang="en-US" dirty="0"/>
          </a:p>
        </p:txBody>
      </p:sp>
    </p:spTree>
    <p:extLst>
      <p:ext uri="{BB962C8B-B14F-4D97-AF65-F5344CB8AC3E}">
        <p14:creationId xmlns:p14="http://schemas.microsoft.com/office/powerpoint/2010/main" val="2840221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結果の読み方</a:t>
            </a:r>
            <a:endParaRPr kumimoji="1" lang="ja-JP" altLang="en-US" dirty="0"/>
          </a:p>
        </p:txBody>
      </p:sp>
      <p:sp>
        <p:nvSpPr>
          <p:cNvPr id="3" name="コンテンツ プレースホルダー 2"/>
          <p:cNvSpPr>
            <a:spLocks noGrp="1"/>
          </p:cNvSpPr>
          <p:nvPr>
            <p:ph idx="1"/>
          </p:nvPr>
        </p:nvSpPr>
        <p:spPr>
          <a:xfrm>
            <a:off x="822959" y="2024483"/>
            <a:ext cx="7543801" cy="4023360"/>
          </a:xfrm>
        </p:spPr>
        <p:txBody>
          <a:bodyPr>
            <a:normAutofit/>
          </a:bodyPr>
          <a:lstStyle/>
          <a:p>
            <a:pPr marL="201168" lvl="1" indent="0">
              <a:buNone/>
            </a:pPr>
            <a:r>
              <a:rPr lang="en-US" altLang="ja-JP" dirty="0" smtClean="0"/>
              <a:t>    Bartlett test of homogeneity of variances</a:t>
            </a:r>
          </a:p>
          <a:p>
            <a:endParaRPr kumimoji="1" lang="en-US" altLang="ja-JP" dirty="0"/>
          </a:p>
          <a:p>
            <a:r>
              <a:rPr lang="en-US" altLang="ja-JP" dirty="0"/>
              <a:t>d</a:t>
            </a:r>
            <a:r>
              <a:rPr lang="en-US" altLang="ja-JP" dirty="0" smtClean="0"/>
              <a:t>ata : y by x</a:t>
            </a:r>
          </a:p>
          <a:p>
            <a:r>
              <a:rPr kumimoji="1" lang="en-US" altLang="ja-JP" dirty="0" smtClean="0"/>
              <a:t>Bartlett’s K-squared = 2.4343, </a:t>
            </a:r>
            <a:r>
              <a:rPr kumimoji="1" lang="en-US" altLang="ja-JP" dirty="0" err="1" smtClean="0"/>
              <a:t>df</a:t>
            </a:r>
            <a:r>
              <a:rPr kumimoji="1" lang="en-US" altLang="ja-JP" dirty="0" smtClean="0"/>
              <a:t> = 2, p-value = 0.2961</a:t>
            </a:r>
          </a:p>
          <a:p>
            <a:endParaRPr kumimoji="1" lang="en-US" altLang="ja-JP" dirty="0" smtClean="0"/>
          </a:p>
          <a:p>
            <a:r>
              <a:rPr lang="ja-JP" altLang="en-US" dirty="0"/>
              <a:t>　　　　</a:t>
            </a:r>
            <a:r>
              <a:rPr lang="ja-JP" altLang="en-US" sz="2400" dirty="0"/>
              <a:t> </a:t>
            </a:r>
            <a:r>
              <a:rPr lang="en-US" altLang="ja-JP" sz="2400" dirty="0"/>
              <a:t>p-value = </a:t>
            </a:r>
            <a:r>
              <a:rPr lang="en-US" altLang="ja-JP" sz="2400" dirty="0" smtClean="0"/>
              <a:t>0.2961 </a:t>
            </a:r>
            <a:r>
              <a:rPr lang="en-US" altLang="ja-JP" sz="2400" dirty="0"/>
              <a:t>&gt; </a:t>
            </a:r>
            <a:r>
              <a:rPr lang="ja-JP" altLang="en-US" sz="2400" dirty="0"/>
              <a:t>有意水準 </a:t>
            </a:r>
            <a:r>
              <a:rPr lang="en-US" altLang="ja-JP" sz="2400" dirty="0"/>
              <a:t>= 0.05</a:t>
            </a:r>
          </a:p>
          <a:p>
            <a:r>
              <a:rPr lang="ja-JP" altLang="en-US" sz="2400" dirty="0"/>
              <a:t>この結果より、帰無仮説</a:t>
            </a:r>
            <a:r>
              <a:rPr lang="en-US" altLang="ja-JP" sz="2400" dirty="0"/>
              <a:t>H</a:t>
            </a:r>
            <a:r>
              <a:rPr lang="en-US" altLang="ja-JP" sz="2400" baseline="-25000" dirty="0"/>
              <a:t>0</a:t>
            </a:r>
            <a:r>
              <a:rPr lang="ja-JP" altLang="en-US" sz="2400" dirty="0"/>
              <a:t>は棄却されず</a:t>
            </a:r>
            <a:r>
              <a:rPr lang="ja-JP" altLang="en-US" sz="2400" dirty="0" smtClean="0"/>
              <a:t>、</a:t>
            </a:r>
            <a:r>
              <a:rPr lang="en-US" altLang="ja-JP" sz="2400" dirty="0" smtClean="0"/>
              <a:t>3</a:t>
            </a:r>
            <a:r>
              <a:rPr lang="ja-JP" altLang="en-US" sz="2400" dirty="0" smtClean="0"/>
              <a:t>グループの塩素</a:t>
            </a:r>
            <a:r>
              <a:rPr lang="ja-JP" altLang="en-US" sz="2400" dirty="0"/>
              <a:t>量</a:t>
            </a:r>
            <a:r>
              <a:rPr lang="ja-JP" altLang="en-US" sz="2400" dirty="0" smtClean="0"/>
              <a:t>の母</a:t>
            </a:r>
            <a:r>
              <a:rPr lang="ja-JP" altLang="en-US" sz="2400" dirty="0"/>
              <a:t>分散</a:t>
            </a:r>
            <a:r>
              <a:rPr lang="ja-JP" altLang="en-US" sz="2400" dirty="0" smtClean="0"/>
              <a:t>は等しくないとはいえないと判断される。</a:t>
            </a:r>
            <a:endParaRPr lang="en-US" altLang="ja-JP" sz="24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6113E31D-E2AB-40D1-8B51-AFA5AFEF393A}" type="slidenum">
              <a:rPr lang="en-US" smtClean="0"/>
              <a:t>31</a:t>
            </a:fld>
            <a:endParaRPr lang="en-US" dirty="0"/>
          </a:p>
        </p:txBody>
      </p:sp>
    </p:spTree>
    <p:extLst>
      <p:ext uri="{BB962C8B-B14F-4D97-AF65-F5344CB8AC3E}">
        <p14:creationId xmlns:p14="http://schemas.microsoft.com/office/powerpoint/2010/main" val="3878842249"/>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155</TotalTime>
  <Words>999</Words>
  <Application>Microsoft Office PowerPoint</Application>
  <PresentationFormat>画面に合わせる (4:3)</PresentationFormat>
  <Paragraphs>434</Paragraphs>
  <Slides>31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31</vt:i4>
      </vt:variant>
    </vt:vector>
  </HeadingPairs>
  <TitlesOfParts>
    <vt:vector size="36" baseType="lpstr">
      <vt:lpstr>ＭＳ Ｐゴシック</vt:lpstr>
      <vt:lpstr>Calibri</vt:lpstr>
      <vt:lpstr>Calibri Light</vt:lpstr>
      <vt:lpstr>Wingdings</vt:lpstr>
      <vt:lpstr>レトロスペクト</vt:lpstr>
      <vt:lpstr>Ｒによる検定と 推定の実践</vt:lpstr>
      <vt:lpstr>例:１つの平均値</vt:lpstr>
      <vt:lpstr>検定の手順</vt:lpstr>
      <vt:lpstr>検定の手順</vt:lpstr>
      <vt:lpstr>Ｒの操作</vt:lpstr>
      <vt:lpstr>Ｒの操作</vt:lpstr>
      <vt:lpstr>Ｒの操作</vt:lpstr>
      <vt:lpstr>検定の方向について</vt:lpstr>
      <vt:lpstr>検定の結果</vt:lpstr>
      <vt:lpstr>結果の読み方</vt:lpstr>
      <vt:lpstr>信頼区間の算出</vt:lpstr>
      <vt:lpstr>例:２つの平均値 (等分散仮定あり)</vt:lpstr>
      <vt:lpstr>検定の手順</vt:lpstr>
      <vt:lpstr>Ｒの操作</vt:lpstr>
      <vt:lpstr>結果の読み方</vt:lpstr>
      <vt:lpstr>例:２つの平均値 (等分散仮定なし)</vt:lpstr>
      <vt:lpstr>検定の手順</vt:lpstr>
      <vt:lpstr>Ｒの操作</vt:lpstr>
      <vt:lpstr>結果の読み方</vt:lpstr>
      <vt:lpstr>例:２つの平均値 (対応あり)</vt:lpstr>
      <vt:lpstr>検定の手順</vt:lpstr>
      <vt:lpstr>Ｒの操作</vt:lpstr>
      <vt:lpstr>結果の読み方</vt:lpstr>
      <vt:lpstr>例:２つの分散</vt:lpstr>
      <vt:lpstr>検定の手順</vt:lpstr>
      <vt:lpstr>Ｒの操作</vt:lpstr>
      <vt:lpstr>結果の読み方</vt:lpstr>
      <vt:lpstr>例:３つ以上の分散</vt:lpstr>
      <vt:lpstr>検定の手順</vt:lpstr>
      <vt:lpstr>Ｒの操作</vt:lpstr>
      <vt:lpstr>結果の読み方</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Ｒによる検定と 推定の実践</dc:title>
  <dc:creator>山﨑　大輝</dc:creator>
  <cp:lastModifiedBy>山﨑　大輝</cp:lastModifiedBy>
  <cp:revision>17</cp:revision>
  <dcterms:created xsi:type="dcterms:W3CDTF">2016-10-27T07:36:08Z</dcterms:created>
  <dcterms:modified xsi:type="dcterms:W3CDTF">2016-10-28T01:16:17Z</dcterms:modified>
</cp:coreProperties>
</file>