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0"/>
  </p:notesMasterIdLst>
  <p:sldIdLst>
    <p:sldId id="256" r:id="rId2"/>
    <p:sldId id="257" r:id="rId3"/>
    <p:sldId id="258" r:id="rId4"/>
    <p:sldId id="259" r:id="rId5"/>
    <p:sldId id="260" r:id="rId6"/>
    <p:sldId id="261" r:id="rId7"/>
    <p:sldId id="273"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5491"/>
  </p:normalViewPr>
  <p:slideViewPr>
    <p:cSldViewPr snapToGrid="0" snapToObjects="1">
      <p:cViewPr>
        <p:scale>
          <a:sx n="93" d="100"/>
          <a:sy n="93" d="100"/>
        </p:scale>
        <p:origin x="220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9E1DA3-DEF8-6845-AAC7-84CF35522DE1}" type="datetimeFigureOut">
              <a:rPr kumimoji="1" lang="ja-JP" altLang="en-US" smtClean="0"/>
              <a:t>2020/10/28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371E21-26AA-734F-8FD8-715E3B3ABD5B}" type="slidenum">
              <a:rPr kumimoji="1" lang="ja-JP" altLang="en-US" smtClean="0"/>
              <a:t>‹#›</a:t>
            </a:fld>
            <a:endParaRPr kumimoji="1" lang="ja-JP" altLang="en-US"/>
          </a:p>
        </p:txBody>
      </p:sp>
    </p:spTree>
    <p:extLst>
      <p:ext uri="{BB962C8B-B14F-4D97-AF65-F5344CB8AC3E}">
        <p14:creationId xmlns:p14="http://schemas.microsoft.com/office/powerpoint/2010/main" val="1171364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what</a:t>
            </a:r>
          </a:p>
          <a:p>
            <a:r>
              <a:rPr lang="ja-JP" altLang="en-US"/>
              <a:t>機能の定義または要約</a:t>
            </a:r>
            <a:endParaRPr lang="en-US" altLang="ja-JP" dirty="0"/>
          </a:p>
          <a:p>
            <a:r>
              <a:rPr kumimoji="1" lang="en-US" altLang="ja-JP" dirty="0"/>
              <a:t>why</a:t>
            </a:r>
          </a:p>
          <a:p>
            <a:r>
              <a:rPr lang="ja-JP" altLang="en-US"/>
              <a:t>実装された理由</a:t>
            </a:r>
            <a:endParaRPr lang="en-US" altLang="ja-JP" dirty="0"/>
          </a:p>
          <a:p>
            <a:r>
              <a:rPr kumimoji="1" lang="en-US" altLang="ja-JP" dirty="0"/>
              <a:t>how it is done</a:t>
            </a:r>
          </a:p>
          <a:p>
            <a:r>
              <a:rPr kumimoji="1" lang="ja-JP" altLang="en-US"/>
              <a:t>設計やワークフローの詳細</a:t>
            </a:r>
            <a:endParaRPr kumimoji="1" lang="en-US" altLang="ja-JP" dirty="0"/>
          </a:p>
          <a:p>
            <a:r>
              <a:rPr kumimoji="1" lang="en-US" altLang="ja-JP" dirty="0"/>
              <a:t>property</a:t>
            </a:r>
          </a:p>
          <a:p>
            <a:r>
              <a:rPr kumimoji="1" lang="ja-JP" altLang="en-US"/>
              <a:t>特性，事前条件</a:t>
            </a:r>
            <a:r>
              <a:rPr kumimoji="1" lang="en-US" altLang="ja-JP" dirty="0"/>
              <a:t>/</a:t>
            </a:r>
            <a:r>
              <a:rPr kumimoji="1" lang="ja-JP" altLang="en-US"/>
              <a:t>事後条件，文</a:t>
            </a:r>
            <a:endParaRPr kumimoji="1" lang="en-US" altLang="ja-JP" dirty="0"/>
          </a:p>
          <a:p>
            <a:r>
              <a:rPr lang="ja-JP" altLang="ja-JP"/>
              <a:t>事前条件はサブジェクトを使用するために保持する必要がある条件を指定し、事後条件はサブジェクトを使用した結果を示します。</a:t>
            </a:r>
            <a:endParaRPr lang="en-US" altLang="ja-JP" dirty="0"/>
          </a:p>
          <a:p>
            <a:r>
              <a:rPr kumimoji="1" lang="en-US" altLang="ja-JP" dirty="0"/>
              <a:t>how to use</a:t>
            </a:r>
          </a:p>
          <a:p>
            <a:r>
              <a:rPr kumimoji="1" lang="ja-JP" altLang="en-US"/>
              <a:t>使用するための設定</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6A371E21-26AA-734F-8FD8-715E3B3ABD5B}" type="slidenum">
              <a:rPr kumimoji="1" lang="ja-JP" altLang="en-US" smtClean="0"/>
              <a:t>5</a:t>
            </a:fld>
            <a:endParaRPr kumimoji="1" lang="ja-JP" altLang="en-US"/>
          </a:p>
        </p:txBody>
      </p:sp>
    </p:spTree>
    <p:extLst>
      <p:ext uri="{BB962C8B-B14F-4D97-AF65-F5344CB8AC3E}">
        <p14:creationId xmlns:p14="http://schemas.microsoft.com/office/powerpoint/2010/main" val="2744347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err="1">
                <a:solidFill>
                  <a:schemeClr val="tx1"/>
                </a:solidFill>
                <a:effectLst/>
                <a:latin typeface="+mn-lt"/>
                <a:ea typeface="+mn-ea"/>
                <a:cs typeface="+mn-cs"/>
              </a:rPr>
              <a:t>dist</a:t>
            </a:r>
            <a:r>
              <a:rPr kumimoji="1" lang="ja-JP" altLang="en-US" sz="1200" b="1" i="0" kern="1200">
                <a:solidFill>
                  <a:schemeClr val="tx1"/>
                </a:solidFill>
                <a:effectLst/>
                <a:latin typeface="+mn-lt"/>
                <a:ea typeface="+mn-ea"/>
                <a:cs typeface="+mn-cs"/>
              </a:rPr>
              <a:t>について文書間の距離を計算する手法として </a:t>
            </a:r>
            <a:r>
              <a:rPr kumimoji="1" lang="en" altLang="ja-JP" sz="1200" b="1" i="0" kern="1200" dirty="0">
                <a:solidFill>
                  <a:schemeClr val="tx1"/>
                </a:solidFill>
                <a:effectLst/>
                <a:latin typeface="+mn-lt"/>
                <a:ea typeface="+mn-ea"/>
                <a:cs typeface="+mn-cs"/>
              </a:rPr>
              <a:t>Word Mover’s Distance</a:t>
            </a:r>
            <a:r>
              <a:rPr kumimoji="1" lang="ja-JP" altLang="en-US" sz="1200" b="1" i="0" kern="1200">
                <a:solidFill>
                  <a:schemeClr val="tx1"/>
                </a:solidFill>
                <a:effectLst/>
                <a:latin typeface="+mn-lt"/>
                <a:ea typeface="+mn-ea"/>
                <a:cs typeface="+mn-cs"/>
              </a:rPr>
              <a:t>がある</a:t>
            </a:r>
            <a:endParaRPr kumimoji="1" lang="en-US" altLang="ja-JP" sz="1200" b="1" i="0" kern="1200" dirty="0">
              <a:solidFill>
                <a:schemeClr val="tx1"/>
              </a:solidFill>
              <a:effectLst/>
              <a:latin typeface="+mn-lt"/>
              <a:ea typeface="+mn-ea"/>
              <a:cs typeface="+mn-cs"/>
            </a:endParaRPr>
          </a:p>
          <a:p>
            <a:r>
              <a:rPr kumimoji="1" lang="ja-JP" altLang="en-US" sz="1200" b="1" i="0" kern="1200">
                <a:solidFill>
                  <a:schemeClr val="tx1"/>
                </a:solidFill>
                <a:effectLst/>
                <a:latin typeface="+mn-lt"/>
                <a:ea typeface="+mn-ea"/>
                <a:cs typeface="+mn-cs"/>
              </a:rPr>
              <a:t>値が小さいほど文の内容が同じ</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endParaRPr kumimoji="1" lang="ja-JP" altLang="en-US"/>
          </a:p>
        </p:txBody>
      </p:sp>
      <p:sp>
        <p:nvSpPr>
          <p:cNvPr id="4" name="スライド番号プレースホルダー 3"/>
          <p:cNvSpPr>
            <a:spLocks noGrp="1"/>
          </p:cNvSpPr>
          <p:nvPr>
            <p:ph type="sldNum" sz="quarter" idx="5"/>
          </p:nvPr>
        </p:nvSpPr>
        <p:spPr/>
        <p:txBody>
          <a:bodyPr/>
          <a:lstStyle/>
          <a:p>
            <a:fld id="{6A371E21-26AA-734F-8FD8-715E3B3ABD5B}" type="slidenum">
              <a:rPr kumimoji="1" lang="ja-JP" altLang="en-US" smtClean="0"/>
              <a:t>13</a:t>
            </a:fld>
            <a:endParaRPr kumimoji="1" lang="ja-JP" altLang="en-US"/>
          </a:p>
        </p:txBody>
      </p:sp>
    </p:spTree>
    <p:extLst>
      <p:ext uri="{BB962C8B-B14F-4D97-AF65-F5344CB8AC3E}">
        <p14:creationId xmlns:p14="http://schemas.microsoft.com/office/powerpoint/2010/main" val="4208545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7377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B6890DF-DE3D-CF4F-B9AC-C5EFA1BAD605}" type="datetime1">
              <a:rPr kumimoji="1" lang="ja-JP" altLang="en-US" smtClean="0"/>
              <a:t>2020/10/28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92592FF7-1FBD-494F-8422-6E9B08DFCA16}"/>
              </a:ext>
            </a:extLst>
          </p:cNvPr>
          <p:cNvCxnSpPr/>
          <p:nvPr/>
        </p:nvCxnSpPr>
        <p:spPr>
          <a:xfrm>
            <a:off x="502276" y="3458447"/>
            <a:ext cx="819096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604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 y="51127"/>
            <a:ext cx="9052560" cy="1057557"/>
          </a:xfrm>
        </p:spPr>
        <p:txBody>
          <a:bodyPr anchor="ctr"/>
          <a:lstStyle>
            <a:lvl1pPr algn="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 y="1377732"/>
            <a:ext cx="8423910" cy="4657308"/>
          </a:xfrm>
        </p:spPr>
        <p:txBody>
          <a:bodyPr/>
          <a:lstStyle>
            <a:lvl2pPr marL="685800" indent="-228600">
              <a:buFont typeface="システムフォント"/>
              <a:buChar char="⁃"/>
              <a:defRPr/>
            </a:lvl2pPr>
            <a:lvl3pPr marL="1143000" indent="-228600" algn="l">
              <a:buFont typeface=".Lucida Grande UI Regular"/>
              <a:buChar char="▪"/>
              <a:defRPr/>
            </a:lvl3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E0F521-25EC-2642-94D6-03983CC3E588}" type="datetime1">
              <a:rPr kumimoji="1" lang="ja-JP" altLang="en-US" smtClean="0"/>
              <a:t>2020/10/28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34FAEC21-965A-884D-B31F-43A62169A51B}"/>
              </a:ext>
            </a:extLst>
          </p:cNvPr>
          <p:cNvCxnSpPr>
            <a:cxnSpLocks/>
          </p:cNvCxnSpPr>
          <p:nvPr/>
        </p:nvCxnSpPr>
        <p:spPr>
          <a:xfrm>
            <a:off x="0" y="1137540"/>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1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D15586B-AFFF-694E-AC7A-2AD77F0B905B}" type="datetime1">
              <a:rPr kumimoji="1" lang="ja-JP" altLang="en-US" smtClean="0"/>
              <a:t>2020/10/28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26516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B1A9F7A-819A-D54B-BE43-DCD856A51C64}" type="datetime1">
              <a:rPr kumimoji="1" lang="ja-JP" altLang="en-US" smtClean="0"/>
              <a:t>2020/10/28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10332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25353D9-97E4-3E42-8F00-11A7B2B1C54E}" type="datetime1">
              <a:rPr kumimoji="1" lang="ja-JP" altLang="en-US" smtClean="0"/>
              <a:t>2020/10/28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1403571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0FB1AA9-4D22-B24E-82B9-FAF6298187AD}" type="datetime1">
              <a:rPr kumimoji="1" lang="ja-JP" altLang="en-US" smtClean="0"/>
              <a:t>2020/10/28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417188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B210E-690E-FE4C-9E8B-B24D64A0836C}" type="datetime1">
              <a:rPr kumimoji="1" lang="ja-JP" altLang="en-US" smtClean="0"/>
              <a:t>2020/10/28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320249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95A639-E4B1-4C48-99AF-F393EFBFDC75}" type="datetime1">
              <a:rPr kumimoji="1" lang="ja-JP" altLang="en-US" smtClean="0"/>
              <a:t>2020/10/28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2730538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DAAB5E-F253-4F49-93F5-25B2FDEDF4D6}" type="datetime1">
              <a:rPr kumimoji="1" lang="ja-JP" altLang="en-US" smtClean="0"/>
              <a:t>2020/10/28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3244929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343A24-289A-C149-830F-D1A63C8D3139}" type="datetime1">
              <a:rPr kumimoji="1" lang="ja-JP" altLang="en-US" smtClean="0"/>
              <a:t>2020/10/28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2839137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894D726-2FB6-134D-86BB-CDCDCFF14D6B}" type="datetime1">
              <a:rPr kumimoji="1" lang="ja-JP" altLang="en-US" smtClean="0"/>
              <a:t>2020/10/28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1915031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943B9-67FC-1F40-9B78-55DBAEC1851B}" type="datetime1">
              <a:rPr kumimoji="1" lang="ja-JP" altLang="en-US" smtClean="0"/>
              <a:t>2020/10/28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6C540-31F7-8745-A579-F6E046EA087F}" type="slidenum">
              <a:rPr kumimoji="1" lang="ja-JP" altLang="en-US" smtClean="0"/>
              <a:t>‹#›</a:t>
            </a:fld>
            <a:endParaRPr kumimoji="1" lang="ja-JP" altLang="en-US"/>
          </a:p>
        </p:txBody>
      </p:sp>
    </p:spTree>
    <p:extLst>
      <p:ext uri="{BB962C8B-B14F-4D97-AF65-F5344CB8AC3E}">
        <p14:creationId xmlns:p14="http://schemas.microsoft.com/office/powerpoint/2010/main" val="977288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65A0ED-B146-1B4D-9128-472578AE407B}"/>
              </a:ext>
            </a:extLst>
          </p:cNvPr>
          <p:cNvSpPr>
            <a:spLocks noGrp="1"/>
          </p:cNvSpPr>
          <p:nvPr>
            <p:ph type="ctrTitle"/>
          </p:nvPr>
        </p:nvSpPr>
        <p:spPr>
          <a:xfrm>
            <a:off x="685800" y="869598"/>
            <a:ext cx="7772400" cy="2387600"/>
          </a:xfrm>
        </p:spPr>
        <p:txBody>
          <a:bodyPr>
            <a:noAutofit/>
          </a:bodyPr>
          <a:lstStyle/>
          <a:p>
            <a:r>
              <a:rPr lang="en" altLang="ja-JP" sz="4000" dirty="0"/>
              <a:t>CPC: Automatically Classifying and Propagating Natural Language Comments via Program Analysis </a:t>
            </a:r>
            <a:endParaRPr kumimoji="1" lang="ja-JP" altLang="en-US" sz="4000"/>
          </a:p>
        </p:txBody>
      </p:sp>
      <p:pic>
        <p:nvPicPr>
          <p:cNvPr id="5" name="図 4" descr="テーブル が含まれている画像&#10;&#10;自動的に生成された説明">
            <a:extLst>
              <a:ext uri="{FF2B5EF4-FFF2-40B4-BE49-F238E27FC236}">
                <a16:creationId xmlns:a16="http://schemas.microsoft.com/office/drawing/2014/main" id="{E2A26A50-2602-7E4B-813A-D4BAED576F1F}"/>
              </a:ext>
            </a:extLst>
          </p:cNvPr>
          <p:cNvPicPr>
            <a:picLocks noChangeAspect="1"/>
          </p:cNvPicPr>
          <p:nvPr/>
        </p:nvPicPr>
        <p:blipFill>
          <a:blip r:embed="rId2"/>
          <a:stretch>
            <a:fillRect/>
          </a:stretch>
        </p:blipFill>
        <p:spPr>
          <a:xfrm>
            <a:off x="2159381" y="3567487"/>
            <a:ext cx="4676172" cy="1959539"/>
          </a:xfrm>
          <a:prstGeom prst="rect">
            <a:avLst/>
          </a:prstGeom>
        </p:spPr>
      </p:pic>
      <p:sp>
        <p:nvSpPr>
          <p:cNvPr id="6" name="テキスト ボックス 5">
            <a:extLst>
              <a:ext uri="{FF2B5EF4-FFF2-40B4-BE49-F238E27FC236}">
                <a16:creationId xmlns:a16="http://schemas.microsoft.com/office/drawing/2014/main" id="{1528CAC3-4CC4-C146-8ACF-95796E169849}"/>
              </a:ext>
            </a:extLst>
          </p:cNvPr>
          <p:cNvSpPr txBox="1"/>
          <p:nvPr/>
        </p:nvSpPr>
        <p:spPr>
          <a:xfrm>
            <a:off x="2481720" y="5634322"/>
            <a:ext cx="4250010" cy="738664"/>
          </a:xfrm>
          <a:prstGeom prst="rect">
            <a:avLst/>
          </a:prstGeom>
          <a:noFill/>
        </p:spPr>
        <p:txBody>
          <a:bodyPr wrap="none" rtlCol="0">
            <a:spAutoFit/>
          </a:bodyPr>
          <a:lstStyle/>
          <a:p>
            <a:pPr algn="ctr"/>
            <a:r>
              <a:rPr kumimoji="1" lang="en" altLang="ja-JP" sz="1400" dirty="0"/>
              <a:t>ICSE '20: Proceedings of the ACM/IEEE </a:t>
            </a:r>
          </a:p>
          <a:p>
            <a:pPr algn="ctr"/>
            <a:r>
              <a:rPr kumimoji="1" lang="en" altLang="ja-JP" sz="1400" dirty="0"/>
              <a:t>42nd International Conference on Software Engineering</a:t>
            </a:r>
          </a:p>
          <a:p>
            <a:pPr algn="ctr"/>
            <a:r>
              <a:rPr kumimoji="1" lang="en" altLang="ja-JP" sz="1400" dirty="0"/>
              <a:t>Pages 1359–1371</a:t>
            </a:r>
            <a:endParaRPr kumimoji="1" lang="ja-JP" altLang="en-US" sz="1400"/>
          </a:p>
        </p:txBody>
      </p:sp>
      <p:sp>
        <p:nvSpPr>
          <p:cNvPr id="7" name="テキスト ボックス 6">
            <a:extLst>
              <a:ext uri="{FF2B5EF4-FFF2-40B4-BE49-F238E27FC236}">
                <a16:creationId xmlns:a16="http://schemas.microsoft.com/office/drawing/2014/main" id="{7B4A30C2-1A6D-0D45-81BD-460465D59E74}"/>
              </a:ext>
            </a:extLst>
          </p:cNvPr>
          <p:cNvSpPr txBox="1"/>
          <p:nvPr/>
        </p:nvSpPr>
        <p:spPr>
          <a:xfrm>
            <a:off x="11575" y="6538648"/>
            <a:ext cx="1800493" cy="307777"/>
          </a:xfrm>
          <a:prstGeom prst="rect">
            <a:avLst/>
          </a:prstGeom>
          <a:noFill/>
        </p:spPr>
        <p:txBody>
          <a:bodyPr wrap="none" rtlCol="0">
            <a:spAutoFit/>
          </a:bodyPr>
          <a:lstStyle/>
          <a:p>
            <a:r>
              <a:rPr kumimoji="1" lang="ja-JP" altLang="en-US" sz="1400"/>
              <a:t>発表者：野口耕二朗</a:t>
            </a:r>
          </a:p>
        </p:txBody>
      </p:sp>
      <p:sp>
        <p:nvSpPr>
          <p:cNvPr id="8" name="スライド番号プレースホルダー 7">
            <a:extLst>
              <a:ext uri="{FF2B5EF4-FFF2-40B4-BE49-F238E27FC236}">
                <a16:creationId xmlns:a16="http://schemas.microsoft.com/office/drawing/2014/main" id="{E495A707-1AFB-184C-ADDF-0504572E823E}"/>
              </a:ext>
            </a:extLst>
          </p:cNvPr>
          <p:cNvSpPr>
            <a:spLocks noGrp="1"/>
          </p:cNvSpPr>
          <p:nvPr>
            <p:ph type="sldNum" sz="quarter" idx="12"/>
          </p:nvPr>
        </p:nvSpPr>
        <p:spPr/>
        <p:txBody>
          <a:bodyPr/>
          <a:lstStyle/>
          <a:p>
            <a:fld id="{A696C540-31F7-8745-A579-F6E046EA087F}" type="slidenum">
              <a:rPr kumimoji="1" lang="ja-JP" altLang="en-US" smtClean="0"/>
              <a:t>1</a:t>
            </a:fld>
            <a:endParaRPr kumimoji="1" lang="ja-JP" altLang="en-US"/>
          </a:p>
        </p:txBody>
      </p:sp>
    </p:spTree>
    <p:extLst>
      <p:ext uri="{BB962C8B-B14F-4D97-AF65-F5344CB8AC3E}">
        <p14:creationId xmlns:p14="http://schemas.microsoft.com/office/powerpoint/2010/main" val="2933467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B3CD0C-FC08-7242-9A14-57377AB14B71}"/>
              </a:ext>
            </a:extLst>
          </p:cNvPr>
          <p:cNvSpPr>
            <a:spLocks noGrp="1"/>
          </p:cNvSpPr>
          <p:nvPr>
            <p:ph type="title"/>
          </p:nvPr>
        </p:nvSpPr>
        <p:spPr/>
        <p:txBody>
          <a:bodyPr/>
          <a:lstStyle/>
          <a:p>
            <a:r>
              <a:rPr kumimoji="1" lang="ja-JP" altLang="en-US"/>
              <a:t>背景</a:t>
            </a:r>
          </a:p>
        </p:txBody>
      </p:sp>
      <p:sp>
        <p:nvSpPr>
          <p:cNvPr id="3" name="コンテンツ プレースホルダー 2">
            <a:extLst>
              <a:ext uri="{FF2B5EF4-FFF2-40B4-BE49-F238E27FC236}">
                <a16:creationId xmlns:a16="http://schemas.microsoft.com/office/drawing/2014/main" id="{3ED3B122-B0ED-AD46-838B-FFE16FA5EE17}"/>
              </a:ext>
            </a:extLst>
          </p:cNvPr>
          <p:cNvSpPr>
            <a:spLocks noGrp="1"/>
          </p:cNvSpPr>
          <p:nvPr>
            <p:ph idx="1"/>
          </p:nvPr>
        </p:nvSpPr>
        <p:spPr/>
        <p:txBody>
          <a:bodyPr/>
          <a:lstStyle/>
          <a:p>
            <a:r>
              <a:rPr kumimoji="1" lang="ja-JP" altLang="en-US"/>
              <a:t>詳細なコメントを適切に配置することで</a:t>
            </a:r>
            <a:r>
              <a:rPr lang="ja-JP" altLang="en-US"/>
              <a:t>保守性，信頼性の向上につながる</a:t>
            </a:r>
            <a:endParaRPr lang="en-US" altLang="ja-JP" dirty="0"/>
          </a:p>
          <a:p>
            <a:endParaRPr kumimoji="1" lang="en-US" altLang="ja-JP" dirty="0"/>
          </a:p>
          <a:p>
            <a:r>
              <a:rPr kumimoji="1" lang="ja-JP" altLang="en-US"/>
              <a:t>既存のコメントやコードの情報を用いて，適当にコメントを伝播する手法は確立されていない</a:t>
            </a:r>
            <a:endParaRPr kumimoji="1" lang="en-US" altLang="ja-JP" dirty="0"/>
          </a:p>
        </p:txBody>
      </p:sp>
      <p:sp>
        <p:nvSpPr>
          <p:cNvPr id="4" name="スライド番号プレースホルダー 3">
            <a:extLst>
              <a:ext uri="{FF2B5EF4-FFF2-40B4-BE49-F238E27FC236}">
                <a16:creationId xmlns:a16="http://schemas.microsoft.com/office/drawing/2014/main" id="{78E22FBA-5D22-7D42-B99D-A70EC4BEEB2C}"/>
              </a:ext>
            </a:extLst>
          </p:cNvPr>
          <p:cNvSpPr>
            <a:spLocks noGrp="1"/>
          </p:cNvSpPr>
          <p:nvPr>
            <p:ph type="sldNum" sz="quarter" idx="12"/>
          </p:nvPr>
        </p:nvSpPr>
        <p:spPr/>
        <p:txBody>
          <a:bodyPr/>
          <a:lstStyle/>
          <a:p>
            <a:fld id="{A696C540-31F7-8745-A579-F6E046EA087F}" type="slidenum">
              <a:rPr kumimoji="1" lang="ja-JP" altLang="en-US" smtClean="0"/>
              <a:t>2</a:t>
            </a:fld>
            <a:endParaRPr kumimoji="1" lang="ja-JP" altLang="en-US"/>
          </a:p>
        </p:txBody>
      </p:sp>
    </p:spTree>
    <p:extLst>
      <p:ext uri="{BB962C8B-B14F-4D97-AF65-F5344CB8AC3E}">
        <p14:creationId xmlns:p14="http://schemas.microsoft.com/office/powerpoint/2010/main" val="3743526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2E7687-2BD4-DE48-92E9-8AA352458805}"/>
              </a:ext>
            </a:extLst>
          </p:cNvPr>
          <p:cNvSpPr>
            <a:spLocks noGrp="1"/>
          </p:cNvSpPr>
          <p:nvPr>
            <p:ph type="title"/>
          </p:nvPr>
        </p:nvSpPr>
        <p:spPr/>
        <p:txBody>
          <a:bodyPr/>
          <a:lstStyle/>
          <a:p>
            <a:r>
              <a:rPr lang="ja-JP" altLang="en-US"/>
              <a:t>目的</a:t>
            </a:r>
            <a:endParaRPr kumimoji="1" lang="ja-JP" altLang="en-US"/>
          </a:p>
        </p:txBody>
      </p:sp>
      <p:sp>
        <p:nvSpPr>
          <p:cNvPr id="3" name="コンテンツ プレースホルダー 2">
            <a:extLst>
              <a:ext uri="{FF2B5EF4-FFF2-40B4-BE49-F238E27FC236}">
                <a16:creationId xmlns:a16="http://schemas.microsoft.com/office/drawing/2014/main" id="{3AFE6FB5-4B25-FB4B-98B1-5E603BFB9119}"/>
              </a:ext>
            </a:extLst>
          </p:cNvPr>
          <p:cNvSpPr>
            <a:spLocks noGrp="1"/>
          </p:cNvSpPr>
          <p:nvPr>
            <p:ph idx="1"/>
          </p:nvPr>
        </p:nvSpPr>
        <p:spPr/>
        <p:txBody>
          <a:bodyPr/>
          <a:lstStyle/>
          <a:p>
            <a:r>
              <a:rPr lang="ja-JP" altLang="en-US"/>
              <a:t>包括的なコメントの分類手法の構築</a:t>
            </a:r>
            <a:endParaRPr lang="en-US" altLang="ja-JP" dirty="0"/>
          </a:p>
          <a:p>
            <a:endParaRPr kumimoji="1" lang="en-US" altLang="ja-JP" dirty="0"/>
          </a:p>
          <a:p>
            <a:r>
              <a:rPr kumimoji="1" lang="ja-JP" altLang="en-US"/>
              <a:t>分類結果を用いたコメント伝播手法の構築</a:t>
            </a:r>
          </a:p>
        </p:txBody>
      </p:sp>
      <p:sp>
        <p:nvSpPr>
          <p:cNvPr id="4" name="スライド番号プレースホルダー 3">
            <a:extLst>
              <a:ext uri="{FF2B5EF4-FFF2-40B4-BE49-F238E27FC236}">
                <a16:creationId xmlns:a16="http://schemas.microsoft.com/office/drawing/2014/main" id="{3FACB5D8-7D92-D648-9C0E-FB613BEE10F8}"/>
              </a:ext>
            </a:extLst>
          </p:cNvPr>
          <p:cNvSpPr>
            <a:spLocks noGrp="1"/>
          </p:cNvSpPr>
          <p:nvPr>
            <p:ph type="sldNum" sz="quarter" idx="12"/>
          </p:nvPr>
        </p:nvSpPr>
        <p:spPr/>
        <p:txBody>
          <a:bodyPr/>
          <a:lstStyle/>
          <a:p>
            <a:fld id="{A696C540-31F7-8745-A579-F6E046EA087F}" type="slidenum">
              <a:rPr kumimoji="1" lang="ja-JP" altLang="en-US" smtClean="0"/>
              <a:t>3</a:t>
            </a:fld>
            <a:endParaRPr kumimoji="1" lang="ja-JP" altLang="en-US"/>
          </a:p>
        </p:txBody>
      </p:sp>
    </p:spTree>
    <p:extLst>
      <p:ext uri="{BB962C8B-B14F-4D97-AF65-F5344CB8AC3E}">
        <p14:creationId xmlns:p14="http://schemas.microsoft.com/office/powerpoint/2010/main" val="1192059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E6768-DE0A-7047-864A-D8B06EB53D09}"/>
              </a:ext>
            </a:extLst>
          </p:cNvPr>
          <p:cNvSpPr>
            <a:spLocks noGrp="1"/>
          </p:cNvSpPr>
          <p:nvPr>
            <p:ph type="title"/>
          </p:nvPr>
        </p:nvSpPr>
        <p:spPr/>
        <p:txBody>
          <a:bodyPr/>
          <a:lstStyle/>
          <a:p>
            <a:r>
              <a:rPr lang="ja-JP" altLang="en-US"/>
              <a:t>分類手法の構築</a:t>
            </a:r>
            <a:endParaRPr kumimoji="1" lang="ja-JP" altLang="en-US"/>
          </a:p>
        </p:txBody>
      </p:sp>
      <p:sp>
        <p:nvSpPr>
          <p:cNvPr id="3" name="コンテンツ プレースホルダー 2">
            <a:extLst>
              <a:ext uri="{FF2B5EF4-FFF2-40B4-BE49-F238E27FC236}">
                <a16:creationId xmlns:a16="http://schemas.microsoft.com/office/drawing/2014/main" id="{C746D1C0-D0C4-9642-B56D-050535A25F71}"/>
              </a:ext>
            </a:extLst>
          </p:cNvPr>
          <p:cNvSpPr>
            <a:spLocks noGrp="1"/>
          </p:cNvSpPr>
          <p:nvPr>
            <p:ph idx="1"/>
          </p:nvPr>
        </p:nvSpPr>
        <p:spPr/>
        <p:txBody>
          <a:bodyPr/>
          <a:lstStyle/>
          <a:p>
            <a:r>
              <a:rPr kumimoji="1" lang="ja-JP" altLang="en-US"/>
              <a:t>コメントのサンプリング</a:t>
            </a:r>
            <a:endParaRPr kumimoji="1" lang="en-US" altLang="ja-JP" dirty="0"/>
          </a:p>
          <a:p>
            <a:pPr lvl="1"/>
            <a:r>
              <a:rPr lang="ja-JP" altLang="en-US"/>
              <a:t>コードエンティティで層化抽出</a:t>
            </a:r>
            <a:endParaRPr lang="en-US" altLang="ja-JP" dirty="0"/>
          </a:p>
          <a:p>
            <a:pPr lvl="1"/>
            <a:endParaRPr kumimoji="1" lang="en-US" altLang="ja-JP" dirty="0"/>
          </a:p>
          <a:p>
            <a:r>
              <a:rPr lang="ja-JP" altLang="en-US"/>
              <a:t>コメントへのタグ付け</a:t>
            </a:r>
            <a:endParaRPr lang="en-US" altLang="ja-JP" dirty="0"/>
          </a:p>
          <a:p>
            <a:pPr lvl="1"/>
            <a:r>
              <a:rPr kumimoji="1" lang="ja-JP" altLang="en-US"/>
              <a:t>サンプリングされたコメントがどの観点で書かれたものかをタグ付けする</a:t>
            </a:r>
            <a:endParaRPr kumimoji="1" lang="en-US" altLang="ja-JP" dirty="0"/>
          </a:p>
          <a:p>
            <a:pPr lvl="1"/>
            <a:r>
              <a:rPr lang="en-US" altLang="ja-JP" dirty="0"/>
              <a:t>4</a:t>
            </a:r>
            <a:r>
              <a:rPr lang="ja-JP" altLang="en-US"/>
              <a:t>人の参加者</a:t>
            </a:r>
            <a:endParaRPr lang="en-US" altLang="ja-JP" dirty="0"/>
          </a:p>
          <a:p>
            <a:pPr lvl="1"/>
            <a:endParaRPr kumimoji="1" lang="en-US" altLang="ja-JP" dirty="0"/>
          </a:p>
        </p:txBody>
      </p:sp>
      <p:sp>
        <p:nvSpPr>
          <p:cNvPr id="4" name="スライド番号プレースホルダー 3">
            <a:extLst>
              <a:ext uri="{FF2B5EF4-FFF2-40B4-BE49-F238E27FC236}">
                <a16:creationId xmlns:a16="http://schemas.microsoft.com/office/drawing/2014/main" id="{FA92743C-2527-FD45-B942-8B4BA4E1E268}"/>
              </a:ext>
            </a:extLst>
          </p:cNvPr>
          <p:cNvSpPr>
            <a:spLocks noGrp="1"/>
          </p:cNvSpPr>
          <p:nvPr>
            <p:ph type="sldNum" sz="quarter" idx="12"/>
          </p:nvPr>
        </p:nvSpPr>
        <p:spPr/>
        <p:txBody>
          <a:bodyPr/>
          <a:lstStyle/>
          <a:p>
            <a:fld id="{A696C540-31F7-8745-A579-F6E046EA087F}" type="slidenum">
              <a:rPr kumimoji="1" lang="ja-JP" altLang="en-US" smtClean="0"/>
              <a:t>4</a:t>
            </a:fld>
            <a:endParaRPr kumimoji="1" lang="ja-JP" altLang="en-US"/>
          </a:p>
        </p:txBody>
      </p:sp>
    </p:spTree>
    <p:extLst>
      <p:ext uri="{BB962C8B-B14F-4D97-AF65-F5344CB8AC3E}">
        <p14:creationId xmlns:p14="http://schemas.microsoft.com/office/powerpoint/2010/main" val="3923188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E0EBD9-E37F-0549-BB2D-179C96F238B5}"/>
              </a:ext>
            </a:extLst>
          </p:cNvPr>
          <p:cNvSpPr>
            <a:spLocks noGrp="1"/>
          </p:cNvSpPr>
          <p:nvPr>
            <p:ph type="title"/>
          </p:nvPr>
        </p:nvSpPr>
        <p:spPr/>
        <p:txBody>
          <a:bodyPr/>
          <a:lstStyle/>
          <a:p>
            <a:r>
              <a:rPr kumimoji="1" lang="ja-JP" altLang="en-US"/>
              <a:t>コードエンティティと観点</a:t>
            </a:r>
          </a:p>
        </p:txBody>
      </p:sp>
      <p:sp>
        <p:nvSpPr>
          <p:cNvPr id="3" name="コンテンツ プレースホルダー 2">
            <a:extLst>
              <a:ext uri="{FF2B5EF4-FFF2-40B4-BE49-F238E27FC236}">
                <a16:creationId xmlns:a16="http://schemas.microsoft.com/office/drawing/2014/main" id="{BA162323-D602-2845-8118-938D1952FF48}"/>
              </a:ext>
            </a:extLst>
          </p:cNvPr>
          <p:cNvSpPr>
            <a:spLocks noGrp="1"/>
          </p:cNvSpPr>
          <p:nvPr>
            <p:ph idx="1"/>
          </p:nvPr>
        </p:nvSpPr>
        <p:spPr/>
        <p:txBody>
          <a:bodyPr/>
          <a:lstStyle/>
          <a:p>
            <a:r>
              <a:rPr kumimoji="1" lang="ja-JP" altLang="en-US"/>
              <a:t>コードエンティティ</a:t>
            </a:r>
            <a:endParaRPr kumimoji="1" lang="en-US" altLang="ja-JP" dirty="0"/>
          </a:p>
          <a:p>
            <a:pPr lvl="1"/>
            <a:r>
              <a:rPr lang="ja-JP" altLang="en-US"/>
              <a:t>クラス，メソッド，文，式</a:t>
            </a:r>
            <a:endParaRPr lang="en-US" altLang="ja-JP" dirty="0"/>
          </a:p>
          <a:p>
            <a:pPr lvl="1"/>
            <a:endParaRPr kumimoji="1" lang="en-US" altLang="ja-JP" dirty="0"/>
          </a:p>
          <a:p>
            <a:r>
              <a:rPr lang="ja-JP" altLang="en-US"/>
              <a:t>観点</a:t>
            </a:r>
            <a:endParaRPr lang="en-US" altLang="ja-JP" dirty="0"/>
          </a:p>
          <a:p>
            <a:pPr lvl="1"/>
            <a:r>
              <a:rPr lang="en-US" altLang="ja-JP" dirty="0"/>
              <a:t>W</a:t>
            </a:r>
            <a:r>
              <a:rPr kumimoji="1" lang="en-US" altLang="ja-JP" dirty="0"/>
              <a:t>hat</a:t>
            </a:r>
            <a:r>
              <a:rPr kumimoji="1" lang="ja-JP" altLang="en-US"/>
              <a:t>，</a:t>
            </a:r>
            <a:r>
              <a:rPr kumimoji="1" lang="en-US" altLang="ja-JP" dirty="0"/>
              <a:t>W</a:t>
            </a:r>
            <a:r>
              <a:rPr lang="en-US" altLang="ja-JP" dirty="0"/>
              <a:t>hy</a:t>
            </a:r>
            <a:r>
              <a:rPr lang="ja-JP" altLang="en-US"/>
              <a:t>，</a:t>
            </a:r>
            <a:r>
              <a:rPr lang="en-US" altLang="ja-JP" dirty="0"/>
              <a:t>How-it-is-done</a:t>
            </a:r>
            <a:r>
              <a:rPr lang="ja-JP" altLang="en-US"/>
              <a:t>，</a:t>
            </a:r>
            <a:r>
              <a:rPr lang="en-US" altLang="ja-JP" dirty="0"/>
              <a:t>Property</a:t>
            </a:r>
            <a:r>
              <a:rPr lang="ja-JP" altLang="en-US"/>
              <a:t>，</a:t>
            </a:r>
            <a:r>
              <a:rPr lang="en-US" altLang="ja-JP" dirty="0"/>
              <a:t>How-to-use		</a:t>
            </a:r>
            <a:endParaRPr kumimoji="1" lang="ja-JP" altLang="en-US"/>
          </a:p>
        </p:txBody>
      </p:sp>
      <p:sp>
        <p:nvSpPr>
          <p:cNvPr id="4" name="スライド番号プレースホルダー 3">
            <a:extLst>
              <a:ext uri="{FF2B5EF4-FFF2-40B4-BE49-F238E27FC236}">
                <a16:creationId xmlns:a16="http://schemas.microsoft.com/office/drawing/2014/main" id="{0B5A8892-8766-2148-A3E7-2DC0A9B1206D}"/>
              </a:ext>
            </a:extLst>
          </p:cNvPr>
          <p:cNvSpPr>
            <a:spLocks noGrp="1"/>
          </p:cNvSpPr>
          <p:nvPr>
            <p:ph type="sldNum" sz="quarter" idx="12"/>
          </p:nvPr>
        </p:nvSpPr>
        <p:spPr/>
        <p:txBody>
          <a:bodyPr/>
          <a:lstStyle/>
          <a:p>
            <a:fld id="{A696C540-31F7-8745-A579-F6E046EA087F}" type="slidenum">
              <a:rPr kumimoji="1" lang="ja-JP" altLang="en-US" smtClean="0"/>
              <a:t>5</a:t>
            </a:fld>
            <a:endParaRPr kumimoji="1" lang="ja-JP" altLang="en-US"/>
          </a:p>
        </p:txBody>
      </p:sp>
    </p:spTree>
    <p:extLst>
      <p:ext uri="{BB962C8B-B14F-4D97-AF65-F5344CB8AC3E}">
        <p14:creationId xmlns:p14="http://schemas.microsoft.com/office/powerpoint/2010/main" val="2050612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E3B0FC-CF03-B74A-8E48-1969220C0A2A}"/>
              </a:ext>
            </a:extLst>
          </p:cNvPr>
          <p:cNvSpPr>
            <a:spLocks noGrp="1"/>
          </p:cNvSpPr>
          <p:nvPr>
            <p:ph type="title"/>
          </p:nvPr>
        </p:nvSpPr>
        <p:spPr/>
        <p:txBody>
          <a:bodyPr/>
          <a:lstStyle/>
          <a:p>
            <a:r>
              <a:rPr kumimoji="1" lang="ja-JP" altLang="en-US"/>
              <a:t>分類法の</a:t>
            </a:r>
            <a:r>
              <a:rPr lang="ja-JP" altLang="en-US"/>
              <a:t>実装</a:t>
            </a:r>
            <a:endParaRPr kumimoji="1" lang="ja-JP" altLang="en-US"/>
          </a:p>
        </p:txBody>
      </p:sp>
      <p:sp>
        <p:nvSpPr>
          <p:cNvPr id="3" name="コンテンツ プレースホルダー 2">
            <a:extLst>
              <a:ext uri="{FF2B5EF4-FFF2-40B4-BE49-F238E27FC236}">
                <a16:creationId xmlns:a16="http://schemas.microsoft.com/office/drawing/2014/main" id="{947BC984-E0E1-8D4B-BB6F-2D06842148BC}"/>
              </a:ext>
            </a:extLst>
          </p:cNvPr>
          <p:cNvSpPr>
            <a:spLocks noGrp="1"/>
          </p:cNvSpPr>
          <p:nvPr>
            <p:ph idx="1"/>
          </p:nvPr>
        </p:nvSpPr>
        <p:spPr/>
        <p:txBody>
          <a:bodyPr/>
          <a:lstStyle/>
          <a:p>
            <a:r>
              <a:rPr kumimoji="1" lang="ja-JP" altLang="en-US"/>
              <a:t>前処理</a:t>
            </a:r>
            <a:endParaRPr kumimoji="1" lang="en-US" altLang="ja-JP" dirty="0"/>
          </a:p>
          <a:p>
            <a:pPr lvl="1"/>
            <a:r>
              <a:rPr lang="ja-JP" altLang="en-US"/>
              <a:t>分散処理（</a:t>
            </a:r>
            <a:r>
              <a:rPr lang="en-US" altLang="ja-JP" dirty="0"/>
              <a:t>word2vec</a:t>
            </a:r>
            <a:r>
              <a:rPr lang="ja-JP" altLang="en-US"/>
              <a:t>）の実行</a:t>
            </a:r>
            <a:endParaRPr lang="en-US" altLang="ja-JP" dirty="0"/>
          </a:p>
          <a:p>
            <a:pPr lvl="1"/>
            <a:r>
              <a:rPr kumimoji="1" lang="ja-JP" altLang="en-US"/>
              <a:t>固有名詞の置換とストップワードの除去</a:t>
            </a:r>
            <a:endParaRPr kumimoji="1" lang="en-US" altLang="ja-JP" dirty="0"/>
          </a:p>
          <a:p>
            <a:pPr lvl="1"/>
            <a:endParaRPr lang="en-US" altLang="ja-JP" dirty="0"/>
          </a:p>
          <a:p>
            <a:r>
              <a:rPr kumimoji="1" lang="ja-JP" altLang="en-US"/>
              <a:t>特徴量の抽出</a:t>
            </a:r>
            <a:endParaRPr kumimoji="1" lang="en-US" altLang="ja-JP" dirty="0"/>
          </a:p>
          <a:p>
            <a:endParaRPr lang="en-US" altLang="ja-JP" dirty="0"/>
          </a:p>
          <a:p>
            <a:r>
              <a:rPr kumimoji="1" lang="ja-JP" altLang="en-US"/>
              <a:t>分類アルゴリズムの適用</a:t>
            </a:r>
            <a:endParaRPr lang="en-US" altLang="ja-JP" dirty="0"/>
          </a:p>
          <a:p>
            <a:pPr lvl="1"/>
            <a:r>
              <a:rPr kumimoji="1" lang="ja-JP" altLang="en-US"/>
              <a:t>決定木，ランダムフォレスト，</a:t>
            </a:r>
            <a:r>
              <a:rPr kumimoji="1" lang="en-US" altLang="ja-JP" dirty="0"/>
              <a:t>CNN</a:t>
            </a:r>
            <a:r>
              <a:rPr kumimoji="1" lang="ja-JP" altLang="en-US"/>
              <a:t>の</a:t>
            </a:r>
            <a:r>
              <a:rPr kumimoji="1" lang="en-US" altLang="ja-JP" dirty="0"/>
              <a:t>3</a:t>
            </a:r>
            <a:r>
              <a:rPr kumimoji="1" lang="ja-JP" altLang="en-US"/>
              <a:t>つのアルゴリズムで試す</a:t>
            </a:r>
          </a:p>
        </p:txBody>
      </p:sp>
      <p:sp>
        <p:nvSpPr>
          <p:cNvPr id="4" name="スライド番号プレースホルダー 3">
            <a:extLst>
              <a:ext uri="{FF2B5EF4-FFF2-40B4-BE49-F238E27FC236}">
                <a16:creationId xmlns:a16="http://schemas.microsoft.com/office/drawing/2014/main" id="{4FD0D00F-401B-4F45-AAB1-E3766D74B9C5}"/>
              </a:ext>
            </a:extLst>
          </p:cNvPr>
          <p:cNvSpPr>
            <a:spLocks noGrp="1"/>
          </p:cNvSpPr>
          <p:nvPr>
            <p:ph type="sldNum" sz="quarter" idx="12"/>
          </p:nvPr>
        </p:nvSpPr>
        <p:spPr/>
        <p:txBody>
          <a:bodyPr/>
          <a:lstStyle/>
          <a:p>
            <a:fld id="{A696C540-31F7-8745-A579-F6E046EA087F}" type="slidenum">
              <a:rPr kumimoji="1" lang="ja-JP" altLang="en-US" smtClean="0"/>
              <a:t>6</a:t>
            </a:fld>
            <a:endParaRPr kumimoji="1" lang="ja-JP" altLang="en-US"/>
          </a:p>
        </p:txBody>
      </p:sp>
    </p:spTree>
    <p:extLst>
      <p:ext uri="{BB962C8B-B14F-4D97-AF65-F5344CB8AC3E}">
        <p14:creationId xmlns:p14="http://schemas.microsoft.com/office/powerpoint/2010/main" val="1696681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03B866-BCFD-9840-BE48-AF436590F839}"/>
              </a:ext>
            </a:extLst>
          </p:cNvPr>
          <p:cNvSpPr>
            <a:spLocks noGrp="1"/>
          </p:cNvSpPr>
          <p:nvPr>
            <p:ph type="title"/>
          </p:nvPr>
        </p:nvSpPr>
        <p:spPr/>
        <p:txBody>
          <a:bodyPr/>
          <a:lstStyle/>
          <a:p>
            <a:r>
              <a:rPr kumimoji="1" lang="ja-JP" altLang="en-US"/>
              <a:t>データセット</a:t>
            </a:r>
          </a:p>
        </p:txBody>
      </p:sp>
      <p:sp>
        <p:nvSpPr>
          <p:cNvPr id="3" name="コンテンツ プレースホルダー 2">
            <a:extLst>
              <a:ext uri="{FF2B5EF4-FFF2-40B4-BE49-F238E27FC236}">
                <a16:creationId xmlns:a16="http://schemas.microsoft.com/office/drawing/2014/main" id="{0296B678-D023-094E-9653-C1BA518DE068}"/>
              </a:ext>
            </a:extLst>
          </p:cNvPr>
          <p:cNvSpPr>
            <a:spLocks noGrp="1"/>
          </p:cNvSpPr>
          <p:nvPr>
            <p:ph idx="1"/>
          </p:nvPr>
        </p:nvSpPr>
        <p:spPr/>
        <p:txBody>
          <a:bodyPr/>
          <a:lstStyle/>
          <a:p>
            <a:r>
              <a:rPr lang="ja-JP" altLang="en-US"/>
              <a:t>プロジェクト</a:t>
            </a:r>
            <a:endParaRPr lang="en-US" altLang="ja-JP" dirty="0"/>
          </a:p>
          <a:p>
            <a:pPr lvl="1"/>
            <a:r>
              <a:rPr lang="en" altLang="ja-JP" dirty="0"/>
              <a:t>JDK 8 </a:t>
            </a:r>
          </a:p>
          <a:p>
            <a:pPr lvl="1"/>
            <a:r>
              <a:rPr lang="en" altLang="ja-JP" dirty="0"/>
              <a:t>Guava </a:t>
            </a:r>
          </a:p>
          <a:p>
            <a:pPr lvl="1"/>
            <a:r>
              <a:rPr lang="en" altLang="ja-JP" dirty="0"/>
              <a:t>Apache Commons Collections </a:t>
            </a:r>
          </a:p>
          <a:p>
            <a:pPr lvl="1"/>
            <a:r>
              <a:rPr kumimoji="1" lang="en-US" altLang="ja-JP" dirty="0" err="1"/>
              <a:t>Joda</a:t>
            </a:r>
            <a:endParaRPr kumimoji="1" lang="en-US" altLang="ja-JP" dirty="0"/>
          </a:p>
          <a:p>
            <a:endParaRPr lang="en-US" altLang="ja-JP" dirty="0"/>
          </a:p>
          <a:p>
            <a:r>
              <a:rPr lang="ja-JP" altLang="en-US"/>
              <a:t>規模</a:t>
            </a:r>
            <a:endParaRPr lang="en-US" altLang="ja-JP" dirty="0"/>
          </a:p>
          <a:p>
            <a:pPr lvl="1"/>
            <a:r>
              <a:rPr lang="ja-JP" altLang="en-US"/>
              <a:t>クラス数：</a:t>
            </a:r>
            <a:r>
              <a:rPr lang="en-US" altLang="ja-JP" dirty="0"/>
              <a:t>450 - 2500</a:t>
            </a:r>
          </a:p>
          <a:p>
            <a:pPr lvl="1"/>
            <a:r>
              <a:rPr lang="ja-JP" altLang="en-US"/>
              <a:t>行数：</a:t>
            </a:r>
            <a:r>
              <a:rPr lang="en-US" altLang="ja-JP" dirty="0"/>
              <a:t>43 - 310KLOC</a:t>
            </a:r>
          </a:p>
          <a:p>
            <a:pPr lvl="1"/>
            <a:r>
              <a:rPr lang="ja-JP" altLang="en-US"/>
              <a:t>行数の</a:t>
            </a:r>
            <a:r>
              <a:rPr lang="en-US" altLang="ja-JP" dirty="0"/>
              <a:t>30%</a:t>
            </a:r>
            <a:r>
              <a:rPr lang="ja-JP" altLang="en-US"/>
              <a:t>がコメント</a:t>
            </a:r>
            <a:endParaRPr lang="en-US" altLang="ja-JP" dirty="0"/>
          </a:p>
        </p:txBody>
      </p:sp>
      <p:sp>
        <p:nvSpPr>
          <p:cNvPr id="4" name="スライド番号プレースホルダー 3">
            <a:extLst>
              <a:ext uri="{FF2B5EF4-FFF2-40B4-BE49-F238E27FC236}">
                <a16:creationId xmlns:a16="http://schemas.microsoft.com/office/drawing/2014/main" id="{F22C7061-C18B-3D40-8451-4F5FAB7F2076}"/>
              </a:ext>
            </a:extLst>
          </p:cNvPr>
          <p:cNvSpPr>
            <a:spLocks noGrp="1"/>
          </p:cNvSpPr>
          <p:nvPr>
            <p:ph type="sldNum" sz="quarter" idx="12"/>
          </p:nvPr>
        </p:nvSpPr>
        <p:spPr/>
        <p:txBody>
          <a:bodyPr/>
          <a:lstStyle/>
          <a:p>
            <a:fld id="{A696C540-31F7-8745-A579-F6E046EA087F}" type="slidenum">
              <a:rPr kumimoji="1" lang="ja-JP" altLang="en-US" smtClean="0"/>
              <a:t>7</a:t>
            </a:fld>
            <a:endParaRPr kumimoji="1" lang="ja-JP" altLang="en-US"/>
          </a:p>
        </p:txBody>
      </p:sp>
    </p:spTree>
    <p:extLst>
      <p:ext uri="{BB962C8B-B14F-4D97-AF65-F5344CB8AC3E}">
        <p14:creationId xmlns:p14="http://schemas.microsoft.com/office/powerpoint/2010/main" val="2175557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FDB22C-9DD0-1846-ACBF-5B0DDE215A98}"/>
              </a:ext>
            </a:extLst>
          </p:cNvPr>
          <p:cNvSpPr>
            <a:spLocks noGrp="1"/>
          </p:cNvSpPr>
          <p:nvPr>
            <p:ph type="title"/>
          </p:nvPr>
        </p:nvSpPr>
        <p:spPr/>
        <p:txBody>
          <a:bodyPr/>
          <a:lstStyle/>
          <a:p>
            <a:r>
              <a:rPr kumimoji="1" lang="ja-JP" altLang="en-US"/>
              <a:t>特徴量の詳細</a:t>
            </a:r>
          </a:p>
        </p:txBody>
      </p:sp>
      <p:pic>
        <p:nvPicPr>
          <p:cNvPr id="6" name="コンテンツ プレースホルダー 5" descr="ダイアグラム&#10;&#10;自動的に生成された説明">
            <a:extLst>
              <a:ext uri="{FF2B5EF4-FFF2-40B4-BE49-F238E27FC236}">
                <a16:creationId xmlns:a16="http://schemas.microsoft.com/office/drawing/2014/main" id="{958F6879-0FE6-4B47-B2E0-A68770DC720B}"/>
              </a:ext>
            </a:extLst>
          </p:cNvPr>
          <p:cNvPicPr>
            <a:picLocks noGrp="1" noChangeAspect="1"/>
          </p:cNvPicPr>
          <p:nvPr>
            <p:ph idx="1"/>
          </p:nvPr>
        </p:nvPicPr>
        <p:blipFill>
          <a:blip r:embed="rId2"/>
          <a:stretch>
            <a:fillRect/>
          </a:stretch>
        </p:blipFill>
        <p:spPr>
          <a:xfrm>
            <a:off x="1881373" y="1377950"/>
            <a:ext cx="5381255" cy="4657725"/>
          </a:xfrm>
        </p:spPr>
      </p:pic>
      <p:sp>
        <p:nvSpPr>
          <p:cNvPr id="4" name="スライド番号プレースホルダー 3">
            <a:extLst>
              <a:ext uri="{FF2B5EF4-FFF2-40B4-BE49-F238E27FC236}">
                <a16:creationId xmlns:a16="http://schemas.microsoft.com/office/drawing/2014/main" id="{F5AA717A-DB09-7740-A9FD-910032887FD5}"/>
              </a:ext>
            </a:extLst>
          </p:cNvPr>
          <p:cNvSpPr>
            <a:spLocks noGrp="1"/>
          </p:cNvSpPr>
          <p:nvPr>
            <p:ph type="sldNum" sz="quarter" idx="12"/>
          </p:nvPr>
        </p:nvSpPr>
        <p:spPr/>
        <p:txBody>
          <a:bodyPr/>
          <a:lstStyle/>
          <a:p>
            <a:fld id="{A696C540-31F7-8745-A579-F6E046EA087F}" type="slidenum">
              <a:rPr kumimoji="1" lang="ja-JP" altLang="en-US" smtClean="0"/>
              <a:t>8</a:t>
            </a:fld>
            <a:endParaRPr kumimoji="1" lang="ja-JP" altLang="en-US"/>
          </a:p>
        </p:txBody>
      </p:sp>
    </p:spTree>
    <p:extLst>
      <p:ext uri="{BB962C8B-B14F-4D97-AF65-F5344CB8AC3E}">
        <p14:creationId xmlns:p14="http://schemas.microsoft.com/office/powerpoint/2010/main" val="2230871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C5F933-A03C-804E-9E48-F127971A8DA3}"/>
              </a:ext>
            </a:extLst>
          </p:cNvPr>
          <p:cNvSpPr>
            <a:spLocks noGrp="1"/>
          </p:cNvSpPr>
          <p:nvPr>
            <p:ph type="title"/>
          </p:nvPr>
        </p:nvSpPr>
        <p:spPr/>
        <p:txBody>
          <a:bodyPr/>
          <a:lstStyle/>
          <a:p>
            <a:r>
              <a:rPr kumimoji="1" lang="ja-JP" altLang="en-US"/>
              <a:t>分類精度</a:t>
            </a:r>
          </a:p>
        </p:txBody>
      </p:sp>
      <p:sp>
        <p:nvSpPr>
          <p:cNvPr id="3" name="コンテンツ プレースホルダー 2">
            <a:extLst>
              <a:ext uri="{FF2B5EF4-FFF2-40B4-BE49-F238E27FC236}">
                <a16:creationId xmlns:a16="http://schemas.microsoft.com/office/drawing/2014/main" id="{E26DC08D-2CAD-1145-8018-5647E3D0E352}"/>
              </a:ext>
            </a:extLst>
          </p:cNvPr>
          <p:cNvSpPr>
            <a:spLocks noGrp="1"/>
          </p:cNvSpPr>
          <p:nvPr>
            <p:ph idx="1"/>
          </p:nvPr>
        </p:nvSpPr>
        <p:spPr>
          <a:xfrm>
            <a:off x="360045" y="1377732"/>
            <a:ext cx="8423910" cy="589964"/>
          </a:xfrm>
        </p:spPr>
        <p:txBody>
          <a:bodyPr/>
          <a:lstStyle/>
          <a:p>
            <a:r>
              <a:rPr kumimoji="1" lang="en-US" altLang="ja-JP" dirty="0"/>
              <a:t>5</a:t>
            </a:r>
            <a:r>
              <a:rPr kumimoji="1" lang="ja-JP" altLang="en-US"/>
              <a:t>回交差検証を実行</a:t>
            </a:r>
          </a:p>
        </p:txBody>
      </p:sp>
      <p:sp>
        <p:nvSpPr>
          <p:cNvPr id="4" name="スライド番号プレースホルダー 3">
            <a:extLst>
              <a:ext uri="{FF2B5EF4-FFF2-40B4-BE49-F238E27FC236}">
                <a16:creationId xmlns:a16="http://schemas.microsoft.com/office/drawing/2014/main" id="{140D2DAB-F290-7948-A2A9-571708562E44}"/>
              </a:ext>
            </a:extLst>
          </p:cNvPr>
          <p:cNvSpPr>
            <a:spLocks noGrp="1"/>
          </p:cNvSpPr>
          <p:nvPr>
            <p:ph type="sldNum" sz="quarter" idx="12"/>
          </p:nvPr>
        </p:nvSpPr>
        <p:spPr/>
        <p:txBody>
          <a:bodyPr/>
          <a:lstStyle/>
          <a:p>
            <a:fld id="{A696C540-31F7-8745-A579-F6E046EA087F}" type="slidenum">
              <a:rPr kumimoji="1" lang="ja-JP" altLang="en-US" smtClean="0"/>
              <a:t>9</a:t>
            </a:fld>
            <a:endParaRPr kumimoji="1" lang="ja-JP" altLang="en-US"/>
          </a:p>
        </p:txBody>
      </p:sp>
      <p:pic>
        <p:nvPicPr>
          <p:cNvPr id="6" name="図 5" descr="テーブル&#10;&#10;自動的に生成された説明">
            <a:extLst>
              <a:ext uri="{FF2B5EF4-FFF2-40B4-BE49-F238E27FC236}">
                <a16:creationId xmlns:a16="http://schemas.microsoft.com/office/drawing/2014/main" id="{DF69410D-6E61-1849-ABB1-D7BF2D872070}"/>
              </a:ext>
            </a:extLst>
          </p:cNvPr>
          <p:cNvPicPr>
            <a:picLocks noChangeAspect="1"/>
          </p:cNvPicPr>
          <p:nvPr/>
        </p:nvPicPr>
        <p:blipFill>
          <a:blip r:embed="rId2"/>
          <a:stretch>
            <a:fillRect/>
          </a:stretch>
        </p:blipFill>
        <p:spPr>
          <a:xfrm>
            <a:off x="1041400" y="2417100"/>
            <a:ext cx="7061200" cy="2070100"/>
          </a:xfrm>
          <a:prstGeom prst="rect">
            <a:avLst/>
          </a:prstGeom>
        </p:spPr>
      </p:pic>
    </p:spTree>
    <p:extLst>
      <p:ext uri="{BB962C8B-B14F-4D97-AF65-F5344CB8AC3E}">
        <p14:creationId xmlns:p14="http://schemas.microsoft.com/office/powerpoint/2010/main" val="2392988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86116A-0407-DC4C-9974-449AAF860384}"/>
              </a:ext>
            </a:extLst>
          </p:cNvPr>
          <p:cNvSpPr>
            <a:spLocks noGrp="1"/>
          </p:cNvSpPr>
          <p:nvPr>
            <p:ph type="title"/>
          </p:nvPr>
        </p:nvSpPr>
        <p:spPr/>
        <p:txBody>
          <a:bodyPr/>
          <a:lstStyle/>
          <a:p>
            <a:r>
              <a:rPr kumimoji="1" lang="ja-JP" altLang="en-US"/>
              <a:t>コメント伝播</a:t>
            </a:r>
          </a:p>
        </p:txBody>
      </p:sp>
      <p:sp>
        <p:nvSpPr>
          <p:cNvPr id="3" name="コンテンツ プレースホルダー 2">
            <a:extLst>
              <a:ext uri="{FF2B5EF4-FFF2-40B4-BE49-F238E27FC236}">
                <a16:creationId xmlns:a16="http://schemas.microsoft.com/office/drawing/2014/main" id="{6D78432A-3111-804B-ADF8-775ABEB6D28B}"/>
              </a:ext>
            </a:extLst>
          </p:cNvPr>
          <p:cNvSpPr>
            <a:spLocks noGrp="1"/>
          </p:cNvSpPr>
          <p:nvPr>
            <p:ph idx="1"/>
          </p:nvPr>
        </p:nvSpPr>
        <p:spPr/>
        <p:txBody>
          <a:bodyPr/>
          <a:lstStyle/>
          <a:p>
            <a:r>
              <a:rPr lang="ja-JP" altLang="en-US"/>
              <a:t>コードエンティティ，観点毎に伝播ルールを作成</a:t>
            </a:r>
            <a:endParaRPr kumimoji="1" lang="ja-JP" altLang="en-US"/>
          </a:p>
        </p:txBody>
      </p:sp>
      <p:sp>
        <p:nvSpPr>
          <p:cNvPr id="4" name="スライド番号プレースホルダー 3">
            <a:extLst>
              <a:ext uri="{FF2B5EF4-FFF2-40B4-BE49-F238E27FC236}">
                <a16:creationId xmlns:a16="http://schemas.microsoft.com/office/drawing/2014/main" id="{6258CC25-F954-0143-A618-E53286C68D58}"/>
              </a:ext>
            </a:extLst>
          </p:cNvPr>
          <p:cNvSpPr>
            <a:spLocks noGrp="1"/>
          </p:cNvSpPr>
          <p:nvPr>
            <p:ph type="sldNum" sz="quarter" idx="12"/>
          </p:nvPr>
        </p:nvSpPr>
        <p:spPr/>
        <p:txBody>
          <a:bodyPr/>
          <a:lstStyle/>
          <a:p>
            <a:fld id="{A696C540-31F7-8745-A579-F6E046EA087F}" type="slidenum">
              <a:rPr kumimoji="1" lang="ja-JP" altLang="en-US" smtClean="0"/>
              <a:t>10</a:t>
            </a:fld>
            <a:endParaRPr kumimoji="1" lang="ja-JP" altLang="en-US"/>
          </a:p>
        </p:txBody>
      </p:sp>
      <p:pic>
        <p:nvPicPr>
          <p:cNvPr id="6" name="図 5" descr="グラフィカル ユーザー インターフェイス, アプリケーション, テーブル&#10;&#10;自動的に生成された説明">
            <a:extLst>
              <a:ext uri="{FF2B5EF4-FFF2-40B4-BE49-F238E27FC236}">
                <a16:creationId xmlns:a16="http://schemas.microsoft.com/office/drawing/2014/main" id="{4BFABB16-7466-3942-8BC4-A5E83654E861}"/>
              </a:ext>
            </a:extLst>
          </p:cNvPr>
          <p:cNvPicPr>
            <a:picLocks noChangeAspect="1"/>
          </p:cNvPicPr>
          <p:nvPr/>
        </p:nvPicPr>
        <p:blipFill>
          <a:blip r:embed="rId2"/>
          <a:stretch>
            <a:fillRect/>
          </a:stretch>
        </p:blipFill>
        <p:spPr>
          <a:xfrm>
            <a:off x="833378" y="2163995"/>
            <a:ext cx="7257327" cy="4374918"/>
          </a:xfrm>
          <a:prstGeom prst="rect">
            <a:avLst/>
          </a:prstGeom>
        </p:spPr>
      </p:pic>
    </p:spTree>
    <p:extLst>
      <p:ext uri="{BB962C8B-B14F-4D97-AF65-F5344CB8AC3E}">
        <p14:creationId xmlns:p14="http://schemas.microsoft.com/office/powerpoint/2010/main" val="404659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アプリケーション, テーブル&#10;&#10;自動的に生成された説明">
            <a:extLst>
              <a:ext uri="{FF2B5EF4-FFF2-40B4-BE49-F238E27FC236}">
                <a16:creationId xmlns:a16="http://schemas.microsoft.com/office/drawing/2014/main" id="{861A2520-855A-B149-AEFB-AB184507B725}"/>
              </a:ext>
            </a:extLst>
          </p:cNvPr>
          <p:cNvPicPr>
            <a:picLocks noChangeAspect="1"/>
          </p:cNvPicPr>
          <p:nvPr/>
        </p:nvPicPr>
        <p:blipFill rotWithShape="1">
          <a:blip r:embed="rId2"/>
          <a:srcRect l="54379" t="67075" r="1141" b="4173"/>
          <a:stretch/>
        </p:blipFill>
        <p:spPr>
          <a:xfrm>
            <a:off x="4593916" y="1377732"/>
            <a:ext cx="3921434" cy="1528042"/>
          </a:xfrm>
          <a:prstGeom prst="rect">
            <a:avLst/>
          </a:prstGeom>
        </p:spPr>
      </p:pic>
      <p:sp>
        <p:nvSpPr>
          <p:cNvPr id="2" name="タイトル 1">
            <a:extLst>
              <a:ext uri="{FF2B5EF4-FFF2-40B4-BE49-F238E27FC236}">
                <a16:creationId xmlns:a16="http://schemas.microsoft.com/office/drawing/2014/main" id="{D706891C-2029-5A47-9F20-C30FFF0D0B7E}"/>
              </a:ext>
            </a:extLst>
          </p:cNvPr>
          <p:cNvSpPr>
            <a:spLocks noGrp="1"/>
          </p:cNvSpPr>
          <p:nvPr>
            <p:ph type="title"/>
          </p:nvPr>
        </p:nvSpPr>
        <p:spPr/>
        <p:txBody>
          <a:bodyPr/>
          <a:lstStyle/>
          <a:p>
            <a:r>
              <a:rPr kumimoji="1" lang="ja-JP" altLang="en-US"/>
              <a:t>コメント伝播</a:t>
            </a:r>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E341E3CC-C7C6-7A4B-9E41-EE6C49166BBE}"/>
                  </a:ext>
                </a:extLst>
              </p:cNvPr>
              <p:cNvSpPr>
                <a:spLocks noGrp="1"/>
              </p:cNvSpPr>
              <p:nvPr>
                <p:ph idx="1"/>
              </p:nvPr>
            </p:nvSpPr>
            <p:spPr/>
            <p:txBody>
              <a:bodyPr/>
              <a:lstStyle/>
              <a:p>
                <a:r>
                  <a:rPr lang="en" altLang="ja-JP" dirty="0"/>
                  <a:t>Property-Callee2St</a:t>
                </a:r>
              </a:p>
              <a:p>
                <a:pPr lvl="1"/>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𝑝𝑟𝑜𝑝𝐶𝑜𝑚𝑚𝑒𝑛𝑡</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𝑚</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𝑐</m:t>
                            </m:r>
                          </m:e>
                        </m:d>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𝑖𝑛𝑣𝑜𝑐𝑎𝑡𝑖𝑜𝑛</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𝑠</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𝑚</m:t>
                        </m:r>
                        <m:r>
                          <a:rPr kumimoji="1" lang="en-US" altLang="ja-JP" b="0" i="1" smtClean="0">
                            <a:latin typeface="Cambria Math" panose="02040503050406030204" pitchFamily="18" charset="0"/>
                          </a:rPr>
                          <m:t>)</m:t>
                        </m:r>
                      </m:num>
                      <m:den>
                        <m:r>
                          <a:rPr kumimoji="1" lang="en-US" altLang="ja-JP" b="0" i="1" smtClean="0">
                            <a:latin typeface="Cambria Math" panose="02040503050406030204" pitchFamily="18" charset="0"/>
                          </a:rPr>
                          <m:t>𝑝𝑟𝑜𝑝𝐶𝑜𝑚𝑚𝑒𝑛𝑡</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𝑠</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𝑐</m:t>
                        </m:r>
                        <m:d>
                          <m:dPr>
                            <m:begChr m:val="["/>
                            <m:endChr m:val="]"/>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𝑎𝑝</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𝑓𝑝</m:t>
                            </m:r>
                          </m:e>
                        </m:d>
                        <m:r>
                          <a:rPr kumimoji="1" lang="en-US" altLang="ja-JP" b="0" i="1" smtClean="0">
                            <a:latin typeface="Cambria Math" panose="02040503050406030204" pitchFamily="18" charset="0"/>
                          </a:rPr>
                          <m:t>)</m:t>
                        </m:r>
                      </m:den>
                    </m:f>
                  </m:oMath>
                </a14:m>
                <a:endParaRPr kumimoji="1" lang="en-US" altLang="ja-JP" dirty="0"/>
              </a:p>
              <a:p>
                <a:pPr lvl="1"/>
                <a:endParaRPr lang="en-US" altLang="ja-JP" dirty="0"/>
              </a:p>
              <a:p>
                <a:pPr lvl="1"/>
                <a:endParaRPr lang="en-US" altLang="ja-JP" dirty="0"/>
              </a:p>
              <a:p>
                <a:pPr lvl="1"/>
                <a:r>
                  <a:rPr lang="ja-JP" altLang="en-US"/>
                  <a:t>コメント</a:t>
                </a:r>
                <a14:m>
                  <m:oMath xmlns:m="http://schemas.openxmlformats.org/officeDocument/2006/math">
                    <m:r>
                      <a:rPr lang="en-US" altLang="ja-JP" i="1">
                        <a:latin typeface="Cambria Math" panose="02040503050406030204" pitchFamily="18" charset="0"/>
                      </a:rPr>
                      <m:t>𝑐</m:t>
                    </m:r>
                  </m:oMath>
                </a14:m>
                <a:r>
                  <a:rPr lang="ja-JP" altLang="en-US"/>
                  <a:t>が呼び出し先メソッド</a:t>
                </a:r>
                <a14:m>
                  <m:oMath xmlns:m="http://schemas.openxmlformats.org/officeDocument/2006/math">
                    <m:r>
                      <a:rPr lang="en-US" altLang="ja-JP" i="1">
                        <a:latin typeface="Cambria Math" panose="02040503050406030204" pitchFamily="18" charset="0"/>
                      </a:rPr>
                      <m:t>𝑚</m:t>
                    </m:r>
                  </m:oMath>
                </a14:m>
                <a:r>
                  <a:rPr kumimoji="1" lang="ja-JP" altLang="en-US"/>
                  <a:t>に関する特性が含まれ，</a:t>
                </a:r>
                <a:r>
                  <a:rPr lang="en-US" altLang="ja-JP" dirty="0"/>
                  <a:t> </a:t>
                </a:r>
                <a14:m>
                  <m:oMath xmlns:m="http://schemas.openxmlformats.org/officeDocument/2006/math">
                    <m:r>
                      <a:rPr lang="en-US" altLang="ja-JP" i="1">
                        <a:latin typeface="Cambria Math" panose="02040503050406030204" pitchFamily="18" charset="0"/>
                      </a:rPr>
                      <m:t>𝑚</m:t>
                    </m:r>
                  </m:oMath>
                </a14:m>
                <a:r>
                  <a:rPr kumimoji="1" lang="ja-JP" altLang="en-US"/>
                  <a:t>が</a:t>
                </a:r>
                <a:r>
                  <a:rPr lang="ja-JP" altLang="en-US"/>
                  <a:t>文</a:t>
                </a:r>
                <a14:m>
                  <m:oMath xmlns:m="http://schemas.openxmlformats.org/officeDocument/2006/math">
                    <m:r>
                      <a:rPr lang="en-US" altLang="ja-JP" i="1">
                        <a:latin typeface="Cambria Math" panose="02040503050406030204" pitchFamily="18" charset="0"/>
                      </a:rPr>
                      <m:t>𝑠</m:t>
                    </m:r>
                  </m:oMath>
                </a14:m>
                <a:r>
                  <a:rPr kumimoji="1" lang="ja-JP" altLang="en-US"/>
                  <a:t>で呼び出される場合，</a:t>
                </a:r>
                <a:r>
                  <a:rPr lang="ja-JP" altLang="en-US"/>
                  <a:t>コメント</a:t>
                </a:r>
                <a14:m>
                  <m:oMath xmlns:m="http://schemas.openxmlformats.org/officeDocument/2006/math">
                    <m:r>
                      <a:rPr lang="en-US" altLang="ja-JP" i="1">
                        <a:latin typeface="Cambria Math" panose="02040503050406030204" pitchFamily="18" charset="0"/>
                      </a:rPr>
                      <m:t>𝑐</m:t>
                    </m:r>
                  </m:oMath>
                </a14:m>
                <a:r>
                  <a:rPr kumimoji="1" lang="ja-JP" altLang="en-US" dirty="0"/>
                  <a:t>は</a:t>
                </a:r>
                <a:r>
                  <a:rPr lang="ja-JP" altLang="en-US"/>
                  <a:t>呼び出し先メソッド</a:t>
                </a:r>
                <a14:m>
                  <m:oMath xmlns:m="http://schemas.openxmlformats.org/officeDocument/2006/math">
                    <m:r>
                      <a:rPr lang="en-US" altLang="ja-JP" i="1">
                        <a:latin typeface="Cambria Math" panose="02040503050406030204" pitchFamily="18" charset="0"/>
                      </a:rPr>
                      <m:t>𝑚</m:t>
                    </m:r>
                  </m:oMath>
                </a14:m>
                <a:r>
                  <a:rPr kumimoji="1" lang="ja-JP" altLang="en-US" dirty="0"/>
                  <a:t>から</a:t>
                </a:r>
                <a:r>
                  <a:rPr lang="ja-JP" altLang="en-US"/>
                  <a:t>文</a:t>
                </a:r>
                <a14:m>
                  <m:oMath xmlns:m="http://schemas.openxmlformats.org/officeDocument/2006/math">
                    <m:r>
                      <a:rPr lang="en-US" altLang="ja-JP" i="1">
                        <a:latin typeface="Cambria Math" panose="02040503050406030204" pitchFamily="18" charset="0"/>
                      </a:rPr>
                      <m:t>𝑠</m:t>
                    </m:r>
                  </m:oMath>
                </a14:m>
                <a:r>
                  <a:rPr kumimoji="1" lang="ja-JP" altLang="en-US" dirty="0"/>
                  <a:t>に伝播する</a:t>
                </a:r>
                <a:endParaRPr kumimoji="1" lang="en-US" altLang="ja-JP" dirty="0"/>
              </a:p>
            </p:txBody>
          </p:sp>
        </mc:Choice>
        <mc:Fallback>
          <p:sp>
            <p:nvSpPr>
              <p:cNvPr id="3" name="コンテンツ プレースホルダー 2">
                <a:extLst>
                  <a:ext uri="{FF2B5EF4-FFF2-40B4-BE49-F238E27FC236}">
                    <a16:creationId xmlns:a16="http://schemas.microsoft.com/office/drawing/2014/main" id="{E341E3CC-C7C6-7A4B-9E41-EE6C49166BBE}"/>
                  </a:ext>
                </a:extLst>
              </p:cNvPr>
              <p:cNvSpPr>
                <a:spLocks noGrp="1" noRot="1" noChangeAspect="1" noMove="1" noResize="1" noEditPoints="1" noAdjustHandles="1" noChangeArrowheads="1" noChangeShapeType="1" noTextEdit="1"/>
              </p:cNvSpPr>
              <p:nvPr>
                <p:ph idx="1"/>
              </p:nvPr>
            </p:nvSpPr>
            <p:spPr>
              <a:blipFill>
                <a:blip r:embed="rId3"/>
                <a:stretch>
                  <a:fillRect l="-1355" t="-217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B188A3C1-58D2-4A42-AB23-B028AA2B519D}"/>
              </a:ext>
            </a:extLst>
          </p:cNvPr>
          <p:cNvSpPr>
            <a:spLocks noGrp="1"/>
          </p:cNvSpPr>
          <p:nvPr>
            <p:ph type="sldNum" sz="quarter" idx="12"/>
          </p:nvPr>
        </p:nvSpPr>
        <p:spPr/>
        <p:txBody>
          <a:bodyPr/>
          <a:lstStyle/>
          <a:p>
            <a:fld id="{A696C540-31F7-8745-A579-F6E046EA087F}" type="slidenum">
              <a:rPr kumimoji="1" lang="ja-JP" altLang="en-US" smtClean="0"/>
              <a:t>11</a:t>
            </a:fld>
            <a:endParaRPr kumimoji="1" lang="ja-JP" altLang="en-US"/>
          </a:p>
        </p:txBody>
      </p:sp>
    </p:spTree>
    <p:extLst>
      <p:ext uri="{BB962C8B-B14F-4D97-AF65-F5344CB8AC3E}">
        <p14:creationId xmlns:p14="http://schemas.microsoft.com/office/powerpoint/2010/main" val="1605059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B7BD5F-873F-EC47-8792-07A684C166D8}"/>
              </a:ext>
            </a:extLst>
          </p:cNvPr>
          <p:cNvSpPr>
            <a:spLocks noGrp="1"/>
          </p:cNvSpPr>
          <p:nvPr>
            <p:ph type="title"/>
          </p:nvPr>
        </p:nvSpPr>
        <p:spPr/>
        <p:txBody>
          <a:bodyPr/>
          <a:lstStyle/>
          <a:p>
            <a:r>
              <a:rPr kumimoji="1" lang="ja-JP" altLang="en-US"/>
              <a:t>コメント伝播手法</a:t>
            </a:r>
            <a:r>
              <a:rPr kumimoji="1" lang="en-US" altLang="ja-JP" dirty="0"/>
              <a:t>(CPC)</a:t>
            </a:r>
            <a:r>
              <a:rPr kumimoji="1" lang="ja-JP" altLang="en-US"/>
              <a:t>の評価</a:t>
            </a:r>
          </a:p>
        </p:txBody>
      </p:sp>
      <p:sp>
        <p:nvSpPr>
          <p:cNvPr id="3" name="コンテンツ プレースホルダー 2">
            <a:extLst>
              <a:ext uri="{FF2B5EF4-FFF2-40B4-BE49-F238E27FC236}">
                <a16:creationId xmlns:a16="http://schemas.microsoft.com/office/drawing/2014/main" id="{34BB4B3A-5426-5348-932F-236F45A0E18B}"/>
              </a:ext>
            </a:extLst>
          </p:cNvPr>
          <p:cNvSpPr>
            <a:spLocks noGrp="1"/>
          </p:cNvSpPr>
          <p:nvPr>
            <p:ph idx="1"/>
          </p:nvPr>
        </p:nvSpPr>
        <p:spPr/>
        <p:txBody>
          <a:bodyPr/>
          <a:lstStyle/>
          <a:p>
            <a:pPr marL="514350" indent="-514350">
              <a:buFont typeface="+mj-lt"/>
              <a:buAutoNum type="arabicPeriod"/>
            </a:pPr>
            <a:r>
              <a:rPr kumimoji="1" lang="ja-JP" altLang="en-US"/>
              <a:t>観点ごとに効果的にコメントを伝播できているか</a:t>
            </a:r>
            <a:endParaRPr kumimoji="1" lang="en-US" altLang="ja-JP" dirty="0"/>
          </a:p>
          <a:p>
            <a:pPr marL="514350" indent="-514350">
              <a:buFont typeface="+mj-lt"/>
              <a:buAutoNum type="arabicPeriod"/>
            </a:pPr>
            <a:endParaRPr lang="en-US" altLang="ja-JP" dirty="0"/>
          </a:p>
          <a:p>
            <a:pPr marL="514350" indent="-514350">
              <a:buFont typeface="+mj-lt"/>
              <a:buAutoNum type="arabicPeriod"/>
            </a:pPr>
            <a:r>
              <a:rPr kumimoji="1" lang="en-US" altLang="ja-JP" dirty="0"/>
              <a:t>CPC</a:t>
            </a:r>
            <a:r>
              <a:rPr kumimoji="1" lang="ja-JP" altLang="en-US"/>
              <a:t>は開発者にどれほど役立つか</a:t>
            </a:r>
            <a:endParaRPr kumimoji="1" lang="en-US" altLang="ja-JP" dirty="0"/>
          </a:p>
          <a:p>
            <a:pPr marL="514350" indent="-514350">
              <a:buFont typeface="+mj-lt"/>
              <a:buAutoNum type="arabicPeriod"/>
            </a:pPr>
            <a:endParaRPr lang="en-US" altLang="ja-JP" dirty="0"/>
          </a:p>
          <a:p>
            <a:pPr marL="514350" indent="-514350">
              <a:buFont typeface="+mj-lt"/>
              <a:buAutoNum type="arabicPeriod"/>
            </a:pPr>
            <a:r>
              <a:rPr kumimoji="1" lang="en-US" altLang="ja-JP" dirty="0"/>
              <a:t>CPC</a:t>
            </a:r>
            <a:r>
              <a:rPr kumimoji="1" lang="ja-JP" altLang="en-US"/>
              <a:t>はコメントを改良しているか</a:t>
            </a:r>
            <a:endParaRPr kumimoji="1" lang="en-US" altLang="ja-JP" dirty="0"/>
          </a:p>
          <a:p>
            <a:pPr marL="514350" indent="-514350">
              <a:buFont typeface="+mj-lt"/>
              <a:buAutoNum type="arabicPeriod"/>
            </a:pPr>
            <a:endParaRPr lang="en-US" altLang="ja-JP" dirty="0"/>
          </a:p>
          <a:p>
            <a:pPr marL="514350" indent="-514350">
              <a:buFont typeface="+mj-lt"/>
              <a:buAutoNum type="arabicPeriod"/>
            </a:pPr>
            <a:r>
              <a:rPr kumimoji="1" lang="en-US" altLang="ja-JP" dirty="0"/>
              <a:t>CPC</a:t>
            </a:r>
            <a:r>
              <a:rPr kumimoji="1" lang="ja-JP" altLang="en-US"/>
              <a:t>はバグを検出するのに効果的か</a:t>
            </a:r>
          </a:p>
        </p:txBody>
      </p:sp>
      <p:sp>
        <p:nvSpPr>
          <p:cNvPr id="4" name="スライド番号プレースホルダー 3">
            <a:extLst>
              <a:ext uri="{FF2B5EF4-FFF2-40B4-BE49-F238E27FC236}">
                <a16:creationId xmlns:a16="http://schemas.microsoft.com/office/drawing/2014/main" id="{C24D82AE-97AA-0640-A0A6-4A4B05D57078}"/>
              </a:ext>
            </a:extLst>
          </p:cNvPr>
          <p:cNvSpPr>
            <a:spLocks noGrp="1"/>
          </p:cNvSpPr>
          <p:nvPr>
            <p:ph type="sldNum" sz="quarter" idx="12"/>
          </p:nvPr>
        </p:nvSpPr>
        <p:spPr/>
        <p:txBody>
          <a:bodyPr/>
          <a:lstStyle/>
          <a:p>
            <a:fld id="{A696C540-31F7-8745-A579-F6E046EA087F}" type="slidenum">
              <a:rPr kumimoji="1" lang="ja-JP" altLang="en-US" smtClean="0"/>
              <a:t>12</a:t>
            </a:fld>
            <a:endParaRPr kumimoji="1" lang="ja-JP" altLang="en-US"/>
          </a:p>
        </p:txBody>
      </p:sp>
    </p:spTree>
    <p:extLst>
      <p:ext uri="{BB962C8B-B14F-4D97-AF65-F5344CB8AC3E}">
        <p14:creationId xmlns:p14="http://schemas.microsoft.com/office/powerpoint/2010/main" val="1740664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4489C5-E0D4-6F45-82EC-8387077D1548}"/>
              </a:ext>
            </a:extLst>
          </p:cNvPr>
          <p:cNvSpPr>
            <a:spLocks noGrp="1"/>
          </p:cNvSpPr>
          <p:nvPr>
            <p:ph type="title"/>
          </p:nvPr>
        </p:nvSpPr>
        <p:spPr/>
        <p:txBody>
          <a:bodyPr>
            <a:normAutofit fontScale="90000"/>
          </a:bodyPr>
          <a:lstStyle/>
          <a:p>
            <a:r>
              <a:rPr lang="ja-JP" altLang="en-US"/>
              <a:t>観点ごとに効果的にコメントを伝播できているか</a:t>
            </a:r>
            <a:endParaRPr kumimoji="1" lang="ja-JP" altLang="en-US"/>
          </a:p>
        </p:txBody>
      </p:sp>
      <p:pic>
        <p:nvPicPr>
          <p:cNvPr id="6" name="コンテンツ プレースホルダー 5" descr="テーブル&#10;&#10;自動的に生成された説明">
            <a:extLst>
              <a:ext uri="{FF2B5EF4-FFF2-40B4-BE49-F238E27FC236}">
                <a16:creationId xmlns:a16="http://schemas.microsoft.com/office/drawing/2014/main" id="{6449545F-BC2C-B247-A340-468129A1C6EF}"/>
              </a:ext>
            </a:extLst>
          </p:cNvPr>
          <p:cNvPicPr>
            <a:picLocks noGrp="1" noChangeAspect="1"/>
          </p:cNvPicPr>
          <p:nvPr>
            <p:ph idx="1"/>
          </p:nvPr>
        </p:nvPicPr>
        <p:blipFill>
          <a:blip r:embed="rId3"/>
          <a:stretch>
            <a:fillRect/>
          </a:stretch>
        </p:blipFill>
        <p:spPr>
          <a:xfrm>
            <a:off x="1818693" y="1377950"/>
            <a:ext cx="5506614" cy="4657725"/>
          </a:xfrm>
        </p:spPr>
      </p:pic>
      <p:sp>
        <p:nvSpPr>
          <p:cNvPr id="4" name="スライド番号プレースホルダー 3">
            <a:extLst>
              <a:ext uri="{FF2B5EF4-FFF2-40B4-BE49-F238E27FC236}">
                <a16:creationId xmlns:a16="http://schemas.microsoft.com/office/drawing/2014/main" id="{AC4ED3D0-081A-CD4C-B652-0B39A80C55A8}"/>
              </a:ext>
            </a:extLst>
          </p:cNvPr>
          <p:cNvSpPr>
            <a:spLocks noGrp="1"/>
          </p:cNvSpPr>
          <p:nvPr>
            <p:ph type="sldNum" sz="quarter" idx="12"/>
          </p:nvPr>
        </p:nvSpPr>
        <p:spPr/>
        <p:txBody>
          <a:bodyPr/>
          <a:lstStyle/>
          <a:p>
            <a:fld id="{A696C540-31F7-8745-A579-F6E046EA087F}" type="slidenum">
              <a:rPr kumimoji="1" lang="ja-JP" altLang="en-US" smtClean="0"/>
              <a:t>13</a:t>
            </a:fld>
            <a:endParaRPr kumimoji="1" lang="ja-JP" altLang="en-US"/>
          </a:p>
        </p:txBody>
      </p:sp>
    </p:spTree>
    <p:extLst>
      <p:ext uri="{BB962C8B-B14F-4D97-AF65-F5344CB8AC3E}">
        <p14:creationId xmlns:p14="http://schemas.microsoft.com/office/powerpoint/2010/main" val="2769548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E9F9B9-7AB4-E945-BAF0-033CB705FB89}"/>
              </a:ext>
            </a:extLst>
          </p:cNvPr>
          <p:cNvSpPr>
            <a:spLocks noGrp="1"/>
          </p:cNvSpPr>
          <p:nvPr>
            <p:ph type="title"/>
          </p:nvPr>
        </p:nvSpPr>
        <p:spPr/>
        <p:txBody>
          <a:bodyPr>
            <a:normAutofit/>
          </a:bodyPr>
          <a:lstStyle/>
          <a:p>
            <a:r>
              <a:rPr lang="en-US" altLang="ja-JP" dirty="0"/>
              <a:t>CPC</a:t>
            </a:r>
            <a:r>
              <a:rPr lang="ja-JP" altLang="en-US"/>
              <a:t>は開発者にどれほど役立つか</a:t>
            </a:r>
            <a:endParaRPr kumimoji="1" lang="ja-JP" altLang="en-US"/>
          </a:p>
        </p:txBody>
      </p:sp>
      <p:sp>
        <p:nvSpPr>
          <p:cNvPr id="3" name="コンテンツ プレースホルダー 2">
            <a:extLst>
              <a:ext uri="{FF2B5EF4-FFF2-40B4-BE49-F238E27FC236}">
                <a16:creationId xmlns:a16="http://schemas.microsoft.com/office/drawing/2014/main" id="{C6FC13B7-DB7A-E543-B093-FFA1F951CAA0}"/>
              </a:ext>
            </a:extLst>
          </p:cNvPr>
          <p:cNvSpPr>
            <a:spLocks noGrp="1"/>
          </p:cNvSpPr>
          <p:nvPr>
            <p:ph idx="1"/>
          </p:nvPr>
        </p:nvSpPr>
        <p:spPr>
          <a:xfrm>
            <a:off x="360045" y="1377732"/>
            <a:ext cx="4336646" cy="4657308"/>
          </a:xfrm>
        </p:spPr>
        <p:txBody>
          <a:bodyPr>
            <a:normAutofit fontScale="85000" lnSpcReduction="10000"/>
          </a:bodyPr>
          <a:lstStyle/>
          <a:p>
            <a:pPr>
              <a:lnSpc>
                <a:spcPct val="95000"/>
              </a:lnSpc>
            </a:pPr>
            <a:r>
              <a:rPr kumimoji="1" lang="en-US" altLang="ja-JP" dirty="0"/>
              <a:t>14</a:t>
            </a:r>
            <a:r>
              <a:rPr kumimoji="1" lang="ja-JP" altLang="en-US"/>
              <a:t>人に伝播元コメント，伝播コメント（</a:t>
            </a:r>
            <a:r>
              <a:rPr kumimoji="1" lang="en-US" altLang="ja-JP" dirty="0"/>
              <a:t>80</a:t>
            </a:r>
            <a:r>
              <a:rPr kumimoji="1" lang="ja-JP" altLang="en-US"/>
              <a:t>件づつ</a:t>
            </a:r>
            <a:r>
              <a:rPr lang="ja-JP" altLang="en-US"/>
              <a:t>）を実際に読んでもらう</a:t>
            </a:r>
            <a:endParaRPr lang="en-US" altLang="ja-JP" dirty="0"/>
          </a:p>
          <a:p>
            <a:pPr>
              <a:lnSpc>
                <a:spcPct val="95000"/>
              </a:lnSpc>
            </a:pPr>
            <a:endParaRPr kumimoji="1" lang="en-US" altLang="ja-JP" dirty="0"/>
          </a:p>
          <a:p>
            <a:pPr>
              <a:lnSpc>
                <a:spcPct val="95000"/>
              </a:lnSpc>
            </a:pPr>
            <a:r>
              <a:rPr lang="ja-JP" altLang="en-US"/>
              <a:t>偏りを避けるために伝播元コメントと伝播コメントを混ぜて読ませるようにする</a:t>
            </a:r>
            <a:endParaRPr lang="en-US" altLang="ja-JP" dirty="0"/>
          </a:p>
          <a:p>
            <a:pPr>
              <a:lnSpc>
                <a:spcPct val="95000"/>
              </a:lnSpc>
            </a:pPr>
            <a:endParaRPr lang="en-US" altLang="ja-JP" dirty="0"/>
          </a:p>
          <a:p>
            <a:pPr>
              <a:lnSpc>
                <a:spcPct val="95000"/>
              </a:lnSpc>
            </a:pPr>
            <a:r>
              <a:rPr lang="ja-JP" altLang="en-US"/>
              <a:t>理解度，コードとの内容一致度，コメントの内容の自然さを</a:t>
            </a:r>
            <a:r>
              <a:rPr lang="en-US" altLang="ja-JP" dirty="0"/>
              <a:t>1~5</a:t>
            </a:r>
            <a:r>
              <a:rPr lang="ja-JP" altLang="en-US"/>
              <a:t>で評価してもらう</a:t>
            </a:r>
            <a:endParaRPr lang="en-US" altLang="ja-JP" dirty="0"/>
          </a:p>
        </p:txBody>
      </p:sp>
      <p:sp>
        <p:nvSpPr>
          <p:cNvPr id="4" name="スライド番号プレースホルダー 3">
            <a:extLst>
              <a:ext uri="{FF2B5EF4-FFF2-40B4-BE49-F238E27FC236}">
                <a16:creationId xmlns:a16="http://schemas.microsoft.com/office/drawing/2014/main" id="{44F69071-A9A4-0243-B548-315727725928}"/>
              </a:ext>
            </a:extLst>
          </p:cNvPr>
          <p:cNvSpPr>
            <a:spLocks noGrp="1"/>
          </p:cNvSpPr>
          <p:nvPr>
            <p:ph type="sldNum" sz="quarter" idx="12"/>
          </p:nvPr>
        </p:nvSpPr>
        <p:spPr/>
        <p:txBody>
          <a:bodyPr/>
          <a:lstStyle/>
          <a:p>
            <a:fld id="{A696C540-31F7-8745-A579-F6E046EA087F}" type="slidenum">
              <a:rPr kumimoji="1" lang="ja-JP" altLang="en-US" smtClean="0"/>
              <a:t>14</a:t>
            </a:fld>
            <a:endParaRPr kumimoji="1" lang="ja-JP" altLang="en-US"/>
          </a:p>
        </p:txBody>
      </p:sp>
      <p:pic>
        <p:nvPicPr>
          <p:cNvPr id="6" name="図 5" descr="グラフ, レーダー チャート&#10;&#10;自動的に生成された説明">
            <a:extLst>
              <a:ext uri="{FF2B5EF4-FFF2-40B4-BE49-F238E27FC236}">
                <a16:creationId xmlns:a16="http://schemas.microsoft.com/office/drawing/2014/main" id="{1244F9C6-3F61-184E-BF88-10993ED8B0B0}"/>
              </a:ext>
            </a:extLst>
          </p:cNvPr>
          <p:cNvPicPr>
            <a:picLocks noChangeAspect="1"/>
          </p:cNvPicPr>
          <p:nvPr/>
        </p:nvPicPr>
        <p:blipFill>
          <a:blip r:embed="rId2"/>
          <a:stretch>
            <a:fillRect/>
          </a:stretch>
        </p:blipFill>
        <p:spPr>
          <a:xfrm>
            <a:off x="4599756" y="2355119"/>
            <a:ext cx="4211845" cy="2147762"/>
          </a:xfrm>
          <a:prstGeom prst="rect">
            <a:avLst/>
          </a:prstGeom>
        </p:spPr>
      </p:pic>
    </p:spTree>
    <p:extLst>
      <p:ext uri="{BB962C8B-B14F-4D97-AF65-F5344CB8AC3E}">
        <p14:creationId xmlns:p14="http://schemas.microsoft.com/office/powerpoint/2010/main" val="1676972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4D8837-C67F-5C40-AF0E-35E5D9D7A95E}"/>
              </a:ext>
            </a:extLst>
          </p:cNvPr>
          <p:cNvSpPr>
            <a:spLocks noGrp="1"/>
          </p:cNvSpPr>
          <p:nvPr>
            <p:ph type="title"/>
          </p:nvPr>
        </p:nvSpPr>
        <p:spPr/>
        <p:txBody>
          <a:bodyPr/>
          <a:lstStyle/>
          <a:p>
            <a:r>
              <a:rPr lang="en-US" altLang="ja-JP" dirty="0"/>
              <a:t>CPC</a:t>
            </a:r>
            <a:r>
              <a:rPr lang="ja-JP" altLang="en-US"/>
              <a:t>はコメントを改良しているか</a:t>
            </a:r>
            <a:endParaRPr kumimoji="1" lang="ja-JP" altLang="en-US"/>
          </a:p>
        </p:txBody>
      </p:sp>
      <p:sp>
        <p:nvSpPr>
          <p:cNvPr id="3" name="コンテンツ プレースホルダー 2">
            <a:extLst>
              <a:ext uri="{FF2B5EF4-FFF2-40B4-BE49-F238E27FC236}">
                <a16:creationId xmlns:a16="http://schemas.microsoft.com/office/drawing/2014/main" id="{C2C8F262-84DA-8F4A-A5D0-752CC87AA5DC}"/>
              </a:ext>
            </a:extLst>
          </p:cNvPr>
          <p:cNvSpPr>
            <a:spLocks noGrp="1"/>
          </p:cNvSpPr>
          <p:nvPr>
            <p:ph idx="1"/>
          </p:nvPr>
        </p:nvSpPr>
        <p:spPr/>
        <p:txBody>
          <a:bodyPr/>
          <a:lstStyle/>
          <a:p>
            <a:r>
              <a:rPr kumimoji="1" lang="ja-JP" altLang="en-US"/>
              <a:t>新たに生成されたコメント，不完全なコメント，欠陥を引き起こす可能性のあるコメントを評価</a:t>
            </a:r>
            <a:endParaRPr kumimoji="1"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6E23CB4D-A375-CF45-ACDC-59D18817BFA9}"/>
              </a:ext>
            </a:extLst>
          </p:cNvPr>
          <p:cNvSpPr>
            <a:spLocks noGrp="1"/>
          </p:cNvSpPr>
          <p:nvPr>
            <p:ph type="sldNum" sz="quarter" idx="12"/>
          </p:nvPr>
        </p:nvSpPr>
        <p:spPr/>
        <p:txBody>
          <a:bodyPr/>
          <a:lstStyle/>
          <a:p>
            <a:fld id="{A696C540-31F7-8745-A579-F6E046EA087F}" type="slidenum">
              <a:rPr kumimoji="1" lang="ja-JP" altLang="en-US" smtClean="0"/>
              <a:t>15</a:t>
            </a:fld>
            <a:endParaRPr kumimoji="1" lang="ja-JP" altLang="en-US"/>
          </a:p>
        </p:txBody>
      </p:sp>
      <p:pic>
        <p:nvPicPr>
          <p:cNvPr id="6" name="図 5" descr="テーブル&#10;&#10;自動的に生成された説明">
            <a:extLst>
              <a:ext uri="{FF2B5EF4-FFF2-40B4-BE49-F238E27FC236}">
                <a16:creationId xmlns:a16="http://schemas.microsoft.com/office/drawing/2014/main" id="{60C08D36-98A0-9943-9050-7CE2614E8708}"/>
              </a:ext>
            </a:extLst>
          </p:cNvPr>
          <p:cNvPicPr>
            <a:picLocks noChangeAspect="1"/>
          </p:cNvPicPr>
          <p:nvPr/>
        </p:nvPicPr>
        <p:blipFill>
          <a:blip r:embed="rId2"/>
          <a:stretch>
            <a:fillRect/>
          </a:stretch>
        </p:blipFill>
        <p:spPr>
          <a:xfrm>
            <a:off x="1206500" y="3116119"/>
            <a:ext cx="6731000" cy="2260600"/>
          </a:xfrm>
          <a:prstGeom prst="rect">
            <a:avLst/>
          </a:prstGeom>
        </p:spPr>
      </p:pic>
    </p:spTree>
    <p:extLst>
      <p:ext uri="{BB962C8B-B14F-4D97-AF65-F5344CB8AC3E}">
        <p14:creationId xmlns:p14="http://schemas.microsoft.com/office/powerpoint/2010/main" val="743933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75ED1D-0095-1748-A2B6-6B574E112CE2}"/>
              </a:ext>
            </a:extLst>
          </p:cNvPr>
          <p:cNvSpPr>
            <a:spLocks noGrp="1"/>
          </p:cNvSpPr>
          <p:nvPr>
            <p:ph type="title"/>
          </p:nvPr>
        </p:nvSpPr>
        <p:spPr/>
        <p:txBody>
          <a:bodyPr/>
          <a:lstStyle/>
          <a:p>
            <a:r>
              <a:rPr lang="en-US" altLang="ja-JP" dirty="0"/>
              <a:t>CPC</a:t>
            </a:r>
            <a:r>
              <a:rPr lang="ja-JP" altLang="en-US"/>
              <a:t>はバグを検出するのに効果的か</a:t>
            </a:r>
            <a:endParaRPr kumimoji="1" lang="ja-JP" altLang="en-US"/>
          </a:p>
        </p:txBody>
      </p:sp>
      <p:sp>
        <p:nvSpPr>
          <p:cNvPr id="3" name="コンテンツ プレースホルダー 2">
            <a:extLst>
              <a:ext uri="{FF2B5EF4-FFF2-40B4-BE49-F238E27FC236}">
                <a16:creationId xmlns:a16="http://schemas.microsoft.com/office/drawing/2014/main" id="{7A304854-C454-7D4C-AEA6-F492B25FA170}"/>
              </a:ext>
            </a:extLst>
          </p:cNvPr>
          <p:cNvSpPr>
            <a:spLocks noGrp="1"/>
          </p:cNvSpPr>
          <p:nvPr>
            <p:ph idx="1"/>
          </p:nvPr>
        </p:nvSpPr>
        <p:spPr/>
        <p:txBody>
          <a:bodyPr/>
          <a:lstStyle/>
          <a:p>
            <a:r>
              <a:rPr lang="ja-JP" altLang="en-US"/>
              <a:t>伝播されたコメントを持つコードから以下の例外を発生させるバグに絞って件数を求める</a:t>
            </a:r>
            <a:endParaRPr lang="en-US" altLang="ja-JP" dirty="0"/>
          </a:p>
          <a:p>
            <a:pPr lvl="1"/>
            <a:r>
              <a:rPr lang="en" altLang="ja-JP" dirty="0" err="1"/>
              <a:t>NullPointerException</a:t>
            </a:r>
            <a:r>
              <a:rPr lang="ja-JP" altLang="en-US"/>
              <a:t>と</a:t>
            </a:r>
            <a:r>
              <a:rPr lang="en" altLang="ja-JP" dirty="0" err="1"/>
              <a:t>IndexOutOfBoundsException</a:t>
            </a:r>
            <a:endParaRPr lang="en" altLang="ja-JP" dirty="0"/>
          </a:p>
          <a:p>
            <a:endParaRPr lang="en" altLang="ja-JP" dirty="0"/>
          </a:p>
          <a:p>
            <a:r>
              <a:rPr lang="en" altLang="ja-JP" dirty="0"/>
              <a:t>57</a:t>
            </a:r>
            <a:r>
              <a:rPr lang="ja-JP" altLang="en-US"/>
              <a:t>件のうち実際にバグと思われるものが</a:t>
            </a:r>
            <a:r>
              <a:rPr lang="en-US" altLang="ja-JP" dirty="0"/>
              <a:t>37</a:t>
            </a:r>
            <a:r>
              <a:rPr lang="ja-JP" altLang="en-US"/>
              <a:t>件，そのうち</a:t>
            </a:r>
            <a:r>
              <a:rPr lang="en-US" altLang="ja-JP" dirty="0"/>
              <a:t>30</a:t>
            </a:r>
            <a:r>
              <a:rPr lang="ja-JP" altLang="en-US"/>
              <a:t>件のバグを報告して修正が加えられた</a:t>
            </a:r>
            <a:endParaRPr lang="en" altLang="ja-JP" dirty="0"/>
          </a:p>
        </p:txBody>
      </p:sp>
      <p:sp>
        <p:nvSpPr>
          <p:cNvPr id="4" name="スライド番号プレースホルダー 3">
            <a:extLst>
              <a:ext uri="{FF2B5EF4-FFF2-40B4-BE49-F238E27FC236}">
                <a16:creationId xmlns:a16="http://schemas.microsoft.com/office/drawing/2014/main" id="{D534406B-26D9-0D40-86BD-5BA3754D43E8}"/>
              </a:ext>
            </a:extLst>
          </p:cNvPr>
          <p:cNvSpPr>
            <a:spLocks noGrp="1"/>
          </p:cNvSpPr>
          <p:nvPr>
            <p:ph type="sldNum" sz="quarter" idx="12"/>
          </p:nvPr>
        </p:nvSpPr>
        <p:spPr/>
        <p:txBody>
          <a:bodyPr/>
          <a:lstStyle/>
          <a:p>
            <a:fld id="{A696C540-31F7-8745-A579-F6E046EA087F}" type="slidenum">
              <a:rPr kumimoji="1" lang="ja-JP" altLang="en-US" smtClean="0"/>
              <a:t>16</a:t>
            </a:fld>
            <a:endParaRPr kumimoji="1" lang="ja-JP" altLang="en-US"/>
          </a:p>
        </p:txBody>
      </p:sp>
      <p:pic>
        <p:nvPicPr>
          <p:cNvPr id="6" name="図 5" descr="テーブル&#10;&#10;自動的に生成された説明">
            <a:extLst>
              <a:ext uri="{FF2B5EF4-FFF2-40B4-BE49-F238E27FC236}">
                <a16:creationId xmlns:a16="http://schemas.microsoft.com/office/drawing/2014/main" id="{9037FC7C-0853-4746-A381-E31EAA8E293D}"/>
              </a:ext>
            </a:extLst>
          </p:cNvPr>
          <p:cNvPicPr>
            <a:picLocks noChangeAspect="1"/>
          </p:cNvPicPr>
          <p:nvPr/>
        </p:nvPicPr>
        <p:blipFill>
          <a:blip r:embed="rId2"/>
          <a:stretch>
            <a:fillRect/>
          </a:stretch>
        </p:blipFill>
        <p:spPr>
          <a:xfrm>
            <a:off x="1225550" y="4057651"/>
            <a:ext cx="6692900" cy="2298700"/>
          </a:xfrm>
          <a:prstGeom prst="rect">
            <a:avLst/>
          </a:prstGeom>
        </p:spPr>
      </p:pic>
    </p:spTree>
    <p:extLst>
      <p:ext uri="{BB962C8B-B14F-4D97-AF65-F5344CB8AC3E}">
        <p14:creationId xmlns:p14="http://schemas.microsoft.com/office/powerpoint/2010/main" val="1545589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C4E57A-3422-6245-98CD-FF4165CF42EE}"/>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81BDD3EE-FBE7-A645-B959-0DA2869C566B}"/>
              </a:ext>
            </a:extLst>
          </p:cNvPr>
          <p:cNvSpPr>
            <a:spLocks noGrp="1"/>
          </p:cNvSpPr>
          <p:nvPr>
            <p:ph idx="1"/>
          </p:nvPr>
        </p:nvSpPr>
        <p:spPr/>
        <p:txBody>
          <a:bodyPr/>
          <a:lstStyle/>
          <a:p>
            <a:r>
              <a:rPr kumimoji="1" lang="ja-JP" altLang="en-US"/>
              <a:t>コメントの包括的な分類手法を構築</a:t>
            </a:r>
            <a:endParaRPr kumimoji="1" lang="en-US" altLang="ja-JP" dirty="0"/>
          </a:p>
          <a:p>
            <a:endParaRPr lang="en-US" altLang="ja-JP" dirty="0"/>
          </a:p>
          <a:p>
            <a:r>
              <a:rPr kumimoji="1" lang="ja-JP" altLang="en-US"/>
              <a:t>分類結果をもとにコメント伝播手法を構築</a:t>
            </a:r>
            <a:endParaRPr kumimoji="1" lang="en-US" altLang="ja-JP" dirty="0"/>
          </a:p>
          <a:p>
            <a:endParaRPr lang="en-US" altLang="ja-JP" dirty="0"/>
          </a:p>
          <a:p>
            <a:r>
              <a:rPr kumimoji="1" lang="ja-JP" altLang="en-US"/>
              <a:t>コメント伝播によってバグも検出できることがわかった</a:t>
            </a:r>
          </a:p>
        </p:txBody>
      </p:sp>
      <p:sp>
        <p:nvSpPr>
          <p:cNvPr id="4" name="スライド番号プレースホルダー 3">
            <a:extLst>
              <a:ext uri="{FF2B5EF4-FFF2-40B4-BE49-F238E27FC236}">
                <a16:creationId xmlns:a16="http://schemas.microsoft.com/office/drawing/2014/main" id="{143EF416-F074-7541-9368-EA21B515E54D}"/>
              </a:ext>
            </a:extLst>
          </p:cNvPr>
          <p:cNvSpPr>
            <a:spLocks noGrp="1"/>
          </p:cNvSpPr>
          <p:nvPr>
            <p:ph type="sldNum" sz="quarter" idx="12"/>
          </p:nvPr>
        </p:nvSpPr>
        <p:spPr/>
        <p:txBody>
          <a:bodyPr/>
          <a:lstStyle/>
          <a:p>
            <a:fld id="{A696C540-31F7-8745-A579-F6E046EA087F}" type="slidenum">
              <a:rPr kumimoji="1" lang="ja-JP" altLang="en-US" smtClean="0"/>
              <a:t>17</a:t>
            </a:fld>
            <a:endParaRPr kumimoji="1" lang="ja-JP" altLang="en-US"/>
          </a:p>
        </p:txBody>
      </p:sp>
    </p:spTree>
    <p:extLst>
      <p:ext uri="{BB962C8B-B14F-4D97-AF65-F5344CB8AC3E}">
        <p14:creationId xmlns:p14="http://schemas.microsoft.com/office/powerpoint/2010/main" val="2734884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A135A6-F354-0245-B252-BE73D556E585}"/>
              </a:ext>
            </a:extLst>
          </p:cNvPr>
          <p:cNvSpPr>
            <a:spLocks noGrp="1"/>
          </p:cNvSpPr>
          <p:nvPr>
            <p:ph type="title"/>
          </p:nvPr>
        </p:nvSpPr>
        <p:spPr/>
        <p:txBody>
          <a:bodyPr/>
          <a:lstStyle/>
          <a:p>
            <a:r>
              <a:rPr kumimoji="1" lang="ja-JP" altLang="en-US"/>
              <a:t>所感</a:t>
            </a:r>
          </a:p>
        </p:txBody>
      </p:sp>
      <p:sp>
        <p:nvSpPr>
          <p:cNvPr id="3" name="コンテンツ プレースホルダー 2">
            <a:extLst>
              <a:ext uri="{FF2B5EF4-FFF2-40B4-BE49-F238E27FC236}">
                <a16:creationId xmlns:a16="http://schemas.microsoft.com/office/drawing/2014/main" id="{28AEBAA8-4942-024C-A63B-23393F608A33}"/>
              </a:ext>
            </a:extLst>
          </p:cNvPr>
          <p:cNvSpPr>
            <a:spLocks noGrp="1"/>
          </p:cNvSpPr>
          <p:nvPr>
            <p:ph idx="1"/>
          </p:nvPr>
        </p:nvSpPr>
        <p:spPr/>
        <p:txBody>
          <a:bodyPr/>
          <a:lstStyle/>
          <a:p>
            <a:r>
              <a:rPr lang="ja-JP" altLang="en-US"/>
              <a:t>コメントの重要性を改めて感じた</a:t>
            </a:r>
            <a:endParaRPr lang="en-US" altLang="ja-JP" dirty="0"/>
          </a:p>
          <a:p>
            <a:endParaRPr kumimoji="1" lang="en-US" altLang="ja-JP" dirty="0"/>
          </a:p>
          <a:p>
            <a:r>
              <a:rPr lang="ja-JP" altLang="en-US"/>
              <a:t>バグ検出の支援にもなるのはかなり有用であると思った</a:t>
            </a:r>
            <a:endParaRPr lang="en-US" altLang="ja-JP" dirty="0"/>
          </a:p>
          <a:p>
            <a:endParaRPr kumimoji="1" lang="en-US" altLang="ja-JP" dirty="0"/>
          </a:p>
          <a:p>
            <a:r>
              <a:rPr kumimoji="1" lang="ja-JP" altLang="en-US"/>
              <a:t>既存のコメント自動生成と性能の差が気になる</a:t>
            </a:r>
          </a:p>
        </p:txBody>
      </p:sp>
      <p:sp>
        <p:nvSpPr>
          <p:cNvPr id="4" name="スライド番号プレースホルダー 3">
            <a:extLst>
              <a:ext uri="{FF2B5EF4-FFF2-40B4-BE49-F238E27FC236}">
                <a16:creationId xmlns:a16="http://schemas.microsoft.com/office/drawing/2014/main" id="{3D100D52-8341-0041-AC31-66636FDE543B}"/>
              </a:ext>
            </a:extLst>
          </p:cNvPr>
          <p:cNvSpPr>
            <a:spLocks noGrp="1"/>
          </p:cNvSpPr>
          <p:nvPr>
            <p:ph type="sldNum" sz="quarter" idx="12"/>
          </p:nvPr>
        </p:nvSpPr>
        <p:spPr/>
        <p:txBody>
          <a:bodyPr/>
          <a:lstStyle/>
          <a:p>
            <a:fld id="{A696C540-31F7-8745-A579-F6E046EA087F}" type="slidenum">
              <a:rPr kumimoji="1" lang="ja-JP" altLang="en-US" smtClean="0"/>
              <a:t>18</a:t>
            </a:fld>
            <a:endParaRPr kumimoji="1" lang="ja-JP" altLang="en-US"/>
          </a:p>
        </p:txBody>
      </p:sp>
    </p:spTree>
    <p:extLst>
      <p:ext uri="{BB962C8B-B14F-4D97-AF65-F5344CB8AC3E}">
        <p14:creationId xmlns:p14="http://schemas.microsoft.com/office/powerpoint/2010/main" val="3215727607"/>
      </p:ext>
    </p:extLst>
  </p:cSld>
  <p:clrMapOvr>
    <a:masterClrMapping/>
  </p:clrMapOvr>
</p:sld>
</file>

<file path=ppt/theme/theme1.xml><?xml version="1.0" encoding="utf-8"?>
<a:theme xmlns:a="http://schemas.openxmlformats.org/drawingml/2006/main" name="SNPD2019_noguchi">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Clone Detection in Test Code- An Empirical Evaluation</Template>
  <TotalTime>771</TotalTime>
  <Words>643</Words>
  <Application>Microsoft Macintosh PowerPoint</Application>
  <PresentationFormat>画面に合わせる (4:3)</PresentationFormat>
  <Paragraphs>124</Paragraphs>
  <Slides>18</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18</vt:i4>
      </vt:variant>
    </vt:vector>
  </HeadingPairs>
  <TitlesOfParts>
    <vt:vector size="26" baseType="lpstr">
      <vt:lpstr>.Lucida Grande UI Regular</vt:lpstr>
      <vt:lpstr>システムフォント</vt:lpstr>
      <vt:lpstr>游ゴシック</vt:lpstr>
      <vt:lpstr>Arial</vt:lpstr>
      <vt:lpstr>Calibri</vt:lpstr>
      <vt:lpstr>Calibri Light</vt:lpstr>
      <vt:lpstr>Cambria Math</vt:lpstr>
      <vt:lpstr>SNPD2019_noguchi</vt:lpstr>
      <vt:lpstr>CPC: Automatically Classifying and Propagating Natural Language Comments via Program Analysis </vt:lpstr>
      <vt:lpstr>背景</vt:lpstr>
      <vt:lpstr>目的</vt:lpstr>
      <vt:lpstr>分類手法の構築</vt:lpstr>
      <vt:lpstr>コードエンティティと観点</vt:lpstr>
      <vt:lpstr>分類法の実装</vt:lpstr>
      <vt:lpstr>データセット</vt:lpstr>
      <vt:lpstr>特徴量の詳細</vt:lpstr>
      <vt:lpstr>分類精度</vt:lpstr>
      <vt:lpstr>コメント伝播</vt:lpstr>
      <vt:lpstr>コメント伝播</vt:lpstr>
      <vt:lpstr>コメント伝播手法(CPC)の評価</vt:lpstr>
      <vt:lpstr>観点ごとに効果的にコメントを伝播できているか</vt:lpstr>
      <vt:lpstr>CPCは開発者にどれほど役立つか</vt:lpstr>
      <vt:lpstr>CPCはコメントを改良しているか</vt:lpstr>
      <vt:lpstr>CPCはバグを検出するのに効果的か</vt:lpstr>
      <vt:lpstr>まとめ</vt:lpstr>
      <vt:lpstr>所感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CPC: Automatically Classifying and Propagating Natural Language Comments via Program Analysis </dc:title>
  <dc:creator>野口　耕二朗</dc:creator>
  <cp:lastModifiedBy>野口　耕二朗</cp:lastModifiedBy>
  <cp:revision>28</cp:revision>
  <dcterms:created xsi:type="dcterms:W3CDTF">2020-10-27T15:09:50Z</dcterms:created>
  <dcterms:modified xsi:type="dcterms:W3CDTF">2020-10-28T04:01:10Z</dcterms:modified>
</cp:coreProperties>
</file>