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0"/>
  </p:notesMasterIdLst>
  <p:sldIdLst>
    <p:sldId id="256" r:id="rId2"/>
    <p:sldId id="257" r:id="rId3"/>
    <p:sldId id="258" r:id="rId4"/>
    <p:sldId id="259" r:id="rId5"/>
    <p:sldId id="273" r:id="rId6"/>
    <p:sldId id="263" r:id="rId7"/>
    <p:sldId id="264" r:id="rId8"/>
    <p:sldId id="265" r:id="rId9"/>
    <p:sldId id="275" r:id="rId10"/>
    <p:sldId id="266" r:id="rId11"/>
    <p:sldId id="267" r:id="rId12"/>
    <p:sldId id="268" r:id="rId13"/>
    <p:sldId id="269" r:id="rId14"/>
    <p:sldId id="270" r:id="rId15"/>
    <p:sldId id="271" r:id="rId16"/>
    <p:sldId id="272" r:id="rId17"/>
    <p:sldId id="276" r:id="rId18"/>
    <p:sldId id="274" r:id="rId19"/>
    <p:sldId id="277" r:id="rId20"/>
    <p:sldId id="278" r:id="rId21"/>
    <p:sldId id="279" r:id="rId22"/>
    <p:sldId id="280" r:id="rId23"/>
    <p:sldId id="281" r:id="rId24"/>
    <p:sldId id="283" r:id="rId25"/>
    <p:sldId id="284" r:id="rId26"/>
    <p:sldId id="285" r:id="rId27"/>
    <p:sldId id="286" r:id="rId28"/>
    <p:sldId id="28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森岡　勇介" initials="森岡　勇介" lastIdx="1" clrIdx="0">
    <p:extLst>
      <p:ext uri="{19B8F6BF-5375-455C-9EA6-DF929625EA0E}">
        <p15:presenceInfo xmlns:p15="http://schemas.microsoft.com/office/powerpoint/2012/main" userId="森岡　勇介"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301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52" autoAdjust="0"/>
    <p:restoredTop sz="81722" autoAdjust="0"/>
  </p:normalViewPr>
  <p:slideViewPr>
    <p:cSldViewPr snapToGrid="0">
      <p:cViewPr varScale="1">
        <p:scale>
          <a:sx n="54" d="100"/>
          <a:sy n="54" d="100"/>
        </p:scale>
        <p:origin x="1468"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B43901-286C-42F8-8768-21D0A6C3DE41}" type="datetimeFigureOut">
              <a:rPr kumimoji="1" lang="ja-JP" altLang="en-US" smtClean="0"/>
              <a:t>2019/10/23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ED77D2-837F-4159-A4C7-C735B99B3CE0}" type="slidenum">
              <a:rPr kumimoji="1" lang="ja-JP" altLang="en-US" smtClean="0"/>
              <a:t>‹#›</a:t>
            </a:fld>
            <a:endParaRPr kumimoji="1" lang="ja-JP" altLang="en-US"/>
          </a:p>
        </p:txBody>
      </p:sp>
    </p:spTree>
    <p:extLst>
      <p:ext uri="{BB962C8B-B14F-4D97-AF65-F5344CB8AC3E}">
        <p14:creationId xmlns:p14="http://schemas.microsoft.com/office/powerpoint/2010/main" val="39340123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背景　目的　仮説</a:t>
            </a:r>
            <a:r>
              <a:rPr kumimoji="1" lang="ja-JP" altLang="en-US"/>
              <a:t>　ケーススタディ　基本統計量　実験結果　考察　まとめ</a:t>
            </a:r>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a:t>
            </a:fld>
            <a:endParaRPr kumimoji="1" lang="ja-JP" altLang="en-US"/>
          </a:p>
        </p:txBody>
      </p:sp>
    </p:spTree>
    <p:extLst>
      <p:ext uri="{BB962C8B-B14F-4D97-AF65-F5344CB8AC3E}">
        <p14:creationId xmlns:p14="http://schemas.microsoft.com/office/powerpoint/2010/main" val="1310800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a:t>
            </a:fld>
            <a:endParaRPr kumimoji="1" lang="ja-JP" altLang="en-US"/>
          </a:p>
        </p:txBody>
      </p:sp>
    </p:spTree>
    <p:extLst>
      <p:ext uri="{BB962C8B-B14F-4D97-AF65-F5344CB8AC3E}">
        <p14:creationId xmlns:p14="http://schemas.microsoft.com/office/powerpoint/2010/main" val="2226983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グローバル環境下において</a:t>
            </a:r>
            <a:r>
              <a:rPr kumimoji="1" lang="en-US" altLang="ja-JP" sz="1200" dirty="0"/>
              <a:t>OSS</a:t>
            </a:r>
            <a:r>
              <a:rPr kumimoji="1" lang="ja-JP" altLang="en-US" sz="1200" dirty="0"/>
              <a:t>を作るうえでタイムゾーンが違うことによる情報交換のタイムラグによる</a:t>
            </a:r>
            <a:r>
              <a:rPr kumimoji="1" lang="ja-JP" altLang="en-US" sz="1200" dirty="0">
                <a:solidFill>
                  <a:srgbClr val="FF0000"/>
                </a:solidFill>
              </a:rPr>
              <a:t>対応の遅れが</a:t>
            </a:r>
            <a:r>
              <a:rPr kumimoji="1" lang="ja-JP" altLang="en-US" sz="1200" dirty="0"/>
              <a:t>見られる．</a:t>
            </a:r>
            <a:endParaRPr kumimoji="1"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3</a:t>
            </a:fld>
            <a:endParaRPr kumimoji="1" lang="ja-JP" altLang="en-US"/>
          </a:p>
        </p:txBody>
      </p:sp>
    </p:spTree>
    <p:extLst>
      <p:ext uri="{BB962C8B-B14F-4D97-AF65-F5344CB8AC3E}">
        <p14:creationId xmlns:p14="http://schemas.microsoft.com/office/powerpoint/2010/main" val="261366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4</a:t>
            </a:fld>
            <a:endParaRPr kumimoji="1" lang="ja-JP" altLang="en-US"/>
          </a:p>
        </p:txBody>
      </p:sp>
    </p:spTree>
    <p:extLst>
      <p:ext uri="{BB962C8B-B14F-4D97-AF65-F5344CB8AC3E}">
        <p14:creationId xmlns:p14="http://schemas.microsoft.com/office/powerpoint/2010/main" val="315173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7</a:t>
            </a:fld>
            <a:endParaRPr kumimoji="1" lang="ja-JP" altLang="en-US"/>
          </a:p>
        </p:txBody>
      </p:sp>
    </p:spTree>
    <p:extLst>
      <p:ext uri="{BB962C8B-B14F-4D97-AF65-F5344CB8AC3E}">
        <p14:creationId xmlns:p14="http://schemas.microsoft.com/office/powerpoint/2010/main" val="3494673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a:t>
            </a:r>
            <a:r>
              <a:rPr kumimoji="1" lang="en-US" altLang="ja-JP" dirty="0"/>
              <a:t>a</a:t>
            </a:r>
            <a:r>
              <a:rPr kumimoji="1" lang="ja-JP" altLang="en-US" dirty="0"/>
              <a:t>）はメッセージのスレッド構造を表している。</a:t>
            </a:r>
            <a:r>
              <a:rPr kumimoji="1" lang="en-US" altLang="ja-JP" dirty="0"/>
              <a:t>A</a:t>
            </a:r>
            <a:r>
              <a:rPr kumimoji="1" lang="ja-JP" altLang="en-US" dirty="0"/>
              <a:t>に対して</a:t>
            </a:r>
            <a:r>
              <a:rPr kumimoji="1" lang="en-US" altLang="ja-JP" dirty="0"/>
              <a:t>B</a:t>
            </a:r>
            <a:r>
              <a:rPr kumimoji="1" lang="ja-JP" altLang="en-US" dirty="0"/>
              <a:t>と</a:t>
            </a:r>
            <a:r>
              <a:rPr kumimoji="1" lang="en-US" altLang="ja-JP" dirty="0"/>
              <a:t>D</a:t>
            </a:r>
            <a:r>
              <a:rPr kumimoji="1" lang="ja-JP" altLang="en-US" dirty="0"/>
              <a:t>が返信されており、</a:t>
            </a:r>
            <a:r>
              <a:rPr kumimoji="1" lang="en-US" altLang="ja-JP" dirty="0"/>
              <a:t>B</a:t>
            </a:r>
            <a:r>
              <a:rPr kumimoji="1" lang="ja-JP" altLang="en-US" dirty="0" err="1"/>
              <a:t>には</a:t>
            </a:r>
            <a:r>
              <a:rPr kumimoji="1" lang="en-US" altLang="ja-JP" dirty="0"/>
              <a:t>C</a:t>
            </a:r>
            <a:r>
              <a:rPr kumimoji="1" lang="ja-JP" altLang="en-US" dirty="0"/>
              <a:t>が返信されています。</a:t>
            </a:r>
            <a:r>
              <a:rPr kumimoji="1" lang="en-US" altLang="ja-JP" dirty="0"/>
              <a:t>E</a:t>
            </a:r>
            <a:r>
              <a:rPr kumimoji="1" lang="ja-JP" altLang="en-US" dirty="0" err="1"/>
              <a:t>には</a:t>
            </a:r>
            <a:r>
              <a:rPr kumimoji="1" lang="ja-JP" altLang="en-US" dirty="0"/>
              <a:t>誰も返信しておらず、今回は返信されていないメッセージは分析の対象外としています。</a:t>
            </a:r>
            <a:endParaRPr kumimoji="1" lang="en-US" altLang="ja-JP" dirty="0"/>
          </a:p>
          <a:p>
            <a:r>
              <a:rPr kumimoji="1" lang="en-US" altLang="ja-JP" dirty="0"/>
              <a:t>(b)</a:t>
            </a:r>
            <a:r>
              <a:rPr kumimoji="1" lang="ja-JP" altLang="en-US" dirty="0"/>
              <a:t>　はそれぞれのメッセージが送信された日時と場所、その時の</a:t>
            </a:r>
            <a:r>
              <a:rPr kumimoji="1" lang="en-US" altLang="ja-JP" dirty="0"/>
              <a:t>UTC</a:t>
            </a:r>
            <a:r>
              <a:rPr kumimoji="1" lang="ja-JP" altLang="en-US" dirty="0"/>
              <a:t>が見やすいように表となっています。</a:t>
            </a:r>
            <a:endParaRPr kumimoji="1" lang="en-US" altLang="ja-JP" dirty="0"/>
          </a:p>
          <a:p>
            <a:r>
              <a:rPr kumimoji="1" lang="en-US" altLang="ja-JP" dirty="0"/>
              <a:t>©</a:t>
            </a:r>
            <a:r>
              <a:rPr kumimoji="1" lang="ja-JP" altLang="en-US" dirty="0"/>
              <a:t>　は</a:t>
            </a:r>
            <a:r>
              <a:rPr kumimoji="1" lang="en-US" altLang="ja-JP" dirty="0" err="1"/>
              <a:t>a,b</a:t>
            </a:r>
            <a:r>
              <a:rPr kumimoji="1" lang="ja-JP" altLang="en-US" dirty="0"/>
              <a:t>をもとに、送返信の対を横一列にまとめています。</a:t>
            </a:r>
            <a:r>
              <a:rPr kumimoji="1" lang="en-US" altLang="ja-JP" dirty="0"/>
              <a:t>UTC</a:t>
            </a:r>
            <a:r>
              <a:rPr kumimoji="1" lang="ja-JP" altLang="en-US" dirty="0"/>
              <a:t>をもとに返信時間が示されています。</a:t>
            </a:r>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8</a:t>
            </a:fld>
            <a:endParaRPr kumimoji="1" lang="ja-JP" altLang="en-US"/>
          </a:p>
        </p:txBody>
      </p:sp>
    </p:spTree>
    <p:extLst>
      <p:ext uri="{BB962C8B-B14F-4D97-AF65-F5344CB8AC3E}">
        <p14:creationId xmlns:p14="http://schemas.microsoft.com/office/powerpoint/2010/main" val="2906527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10</a:t>
            </a:fld>
            <a:endParaRPr kumimoji="1" lang="ja-JP" altLang="en-US"/>
          </a:p>
        </p:txBody>
      </p:sp>
    </p:spTree>
    <p:extLst>
      <p:ext uri="{BB962C8B-B14F-4D97-AF65-F5344CB8AC3E}">
        <p14:creationId xmlns:p14="http://schemas.microsoft.com/office/powerpoint/2010/main" val="1858454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sz="1200" dirty="0"/>
              <a:t>OSS</a:t>
            </a:r>
            <a:r>
              <a:rPr kumimoji="1" lang="ja-JP" altLang="en-US" sz="1200" dirty="0"/>
              <a:t>開発プロジェクトと関係のない企業に勤務し，</a:t>
            </a:r>
            <a:r>
              <a:rPr kumimoji="1" lang="ja-JP" altLang="en-US" sz="1200" dirty="0">
                <a:solidFill>
                  <a:schemeClr val="accent2"/>
                </a:solidFill>
              </a:rPr>
              <a:t>勤務外に</a:t>
            </a:r>
            <a:endParaRPr kumimoji="1" lang="en-US" altLang="ja-JP" sz="1200" dirty="0">
              <a:solidFill>
                <a:schemeClr val="accent2"/>
              </a:solidFill>
            </a:endParaRPr>
          </a:p>
          <a:p>
            <a:r>
              <a:rPr kumimoji="1" lang="ja-JP" altLang="en-US" sz="1200" dirty="0"/>
              <a:t>　</a:t>
            </a:r>
            <a:r>
              <a:rPr kumimoji="1" lang="en-US" altLang="ja-JP" sz="1200" dirty="0"/>
              <a:t>OSS</a:t>
            </a:r>
            <a:r>
              <a:rPr kumimoji="1" lang="ja-JP" altLang="en-US" sz="1200" dirty="0"/>
              <a:t>プロジェクトに従事する開発者が多いプロジェクト</a:t>
            </a:r>
            <a:endParaRPr kumimoji="1" lang="en-US" altLang="ja-JP" sz="1200" dirty="0"/>
          </a:p>
          <a:p>
            <a:r>
              <a:rPr kumimoji="1" lang="ja-JP" altLang="en-US" sz="1200" dirty="0"/>
              <a:t>勤務する企業から派遣され，</a:t>
            </a:r>
            <a:r>
              <a:rPr kumimoji="1" lang="ja-JP" altLang="en-US" sz="1200" dirty="0">
                <a:solidFill>
                  <a:schemeClr val="accent2"/>
                </a:solidFill>
              </a:rPr>
              <a:t>業務の一環として</a:t>
            </a:r>
            <a:r>
              <a:rPr kumimoji="1" lang="en-US" altLang="ja-JP" sz="1200" dirty="0"/>
              <a:t>OSS</a:t>
            </a:r>
            <a:r>
              <a:rPr kumimoji="1" lang="ja-JP" altLang="en-US" sz="1200" dirty="0"/>
              <a:t>開発プロ　</a:t>
            </a:r>
            <a:endParaRPr kumimoji="1" lang="en-US" altLang="ja-JP" sz="1200" dirty="0"/>
          </a:p>
          <a:p>
            <a:r>
              <a:rPr kumimoji="1" lang="ja-JP" altLang="en-US" sz="1200" dirty="0"/>
              <a:t>　ジェクトに従事する開発者が多いプロジェクト</a:t>
            </a:r>
            <a:endParaRPr kumimoji="1" lang="en-US" altLang="ja-JP" sz="1200" dirty="0"/>
          </a:p>
          <a:p>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分析を行う観点として，</a:t>
            </a:r>
            <a:r>
              <a:rPr kumimoji="1" lang="ja-JP" altLang="en-US" sz="1200" dirty="0">
                <a:solidFill>
                  <a:schemeClr val="accent2"/>
                </a:solidFill>
              </a:rPr>
              <a:t>ボランティア型</a:t>
            </a:r>
            <a:r>
              <a:rPr kumimoji="1" lang="en-US" altLang="ja-JP" sz="1200" dirty="0">
                <a:solidFill>
                  <a:schemeClr val="accent2"/>
                </a:solidFill>
              </a:rPr>
              <a:t>OSS</a:t>
            </a:r>
            <a:r>
              <a:rPr kumimoji="1" lang="ja-JP" altLang="en-US" sz="1200" dirty="0">
                <a:solidFill>
                  <a:schemeClr val="accent2"/>
                </a:solidFill>
              </a:rPr>
              <a:t>開発プロジェクト</a:t>
            </a:r>
            <a:r>
              <a:rPr kumimoji="1" lang="ja-JP" altLang="en-US" sz="1200" dirty="0"/>
              <a:t>と</a:t>
            </a:r>
            <a:r>
              <a:rPr kumimoji="1" lang="ja-JP" altLang="en-US" sz="1200" dirty="0">
                <a:solidFill>
                  <a:schemeClr val="accent2"/>
                </a:solidFill>
              </a:rPr>
              <a:t>業務混合型プロジェクト</a:t>
            </a:r>
            <a:r>
              <a:rPr kumimoji="1" lang="ja-JP" altLang="en-US" sz="1200" dirty="0"/>
              <a:t>の二つに分類する．</a:t>
            </a:r>
            <a:endParaRPr kumimoji="1" lang="en-US" altLang="ja-JP" sz="1200" dirty="0"/>
          </a:p>
          <a:p>
            <a:endParaRPr kumimoji="1" lang="en-US" altLang="ja-JP" sz="1200" dirty="0"/>
          </a:p>
          <a:p>
            <a:endParaRPr kumimoji="1"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11</a:t>
            </a:fld>
            <a:endParaRPr kumimoji="1" lang="ja-JP" altLang="en-US"/>
          </a:p>
        </p:txBody>
      </p:sp>
    </p:spTree>
    <p:extLst>
      <p:ext uri="{BB962C8B-B14F-4D97-AF65-F5344CB8AC3E}">
        <p14:creationId xmlns:p14="http://schemas.microsoft.com/office/powerpoint/2010/main" val="2074750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データの基本的な特性を表すものです。分布全体を一つの数で表す代表地とデータのばらつきの大きさを表す散布度に大きく分けられます。</a:t>
            </a:r>
            <a:endParaRPr kumimoji="1" lang="en-US" altLang="ja-JP" dirty="0"/>
          </a:p>
          <a:p>
            <a:endParaRPr kumimoji="1" lang="en-US" altLang="ja-JP" dirty="0"/>
          </a:p>
          <a:p>
            <a:r>
              <a:rPr kumimoji="1" lang="ja-JP" altLang="en-US" dirty="0"/>
              <a:t>分析対象プロジェクトそれぞれの分析対象</a:t>
            </a:r>
            <a:r>
              <a:rPr kumimoji="1" lang="en-US" altLang="ja-JP" dirty="0"/>
              <a:t>ML/</a:t>
            </a:r>
            <a:r>
              <a:rPr kumimoji="1" lang="ja-JP" altLang="en-US" dirty="0"/>
              <a:t>ニュースグループ、分析期間、全メッセージ、開発者数、送返信対、返信が</a:t>
            </a:r>
            <a:r>
              <a:rPr kumimoji="1" lang="en-US" altLang="ja-JP" dirty="0"/>
              <a:t>24</a:t>
            </a:r>
            <a:r>
              <a:rPr kumimoji="1" lang="ja-JP" altLang="en-US" dirty="0"/>
              <a:t>時間未満のデータ数を表にしています。</a:t>
            </a:r>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13</a:t>
            </a:fld>
            <a:endParaRPr kumimoji="1" lang="ja-JP" altLang="en-US"/>
          </a:p>
        </p:txBody>
      </p:sp>
    </p:spTree>
    <p:extLst>
      <p:ext uri="{BB962C8B-B14F-4D97-AF65-F5344CB8AC3E}">
        <p14:creationId xmlns:p14="http://schemas.microsoft.com/office/powerpoint/2010/main" val="502755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次に、どの場所からどれだけのメッセージが送信されているかを示したグラフを</a:t>
            </a:r>
            <a:r>
              <a:rPr kumimoji="1" lang="en-US" altLang="ja-JP" dirty="0"/>
              <a:t>Python</a:t>
            </a:r>
            <a:r>
              <a:rPr kumimoji="1" lang="ja-JP" altLang="en-US" dirty="0"/>
              <a:t>を例にとって説明したいと思います。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14</a:t>
            </a:fld>
            <a:endParaRPr kumimoji="1" lang="ja-JP" altLang="en-US"/>
          </a:p>
        </p:txBody>
      </p:sp>
    </p:spTree>
    <p:extLst>
      <p:ext uri="{BB962C8B-B14F-4D97-AF65-F5344CB8AC3E}">
        <p14:creationId xmlns:p14="http://schemas.microsoft.com/office/powerpoint/2010/main" val="3538939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a:t>全プロジェクトに共通してメッセージ数の多い地域が２つ見られ、全プロジェクトの半数以上のメッセージがそれらの地域から送返信されていることが分かった。</a:t>
            </a:r>
            <a:endParaRPr kumimoji="1"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15</a:t>
            </a:fld>
            <a:endParaRPr kumimoji="1" lang="ja-JP" altLang="en-US"/>
          </a:p>
        </p:txBody>
      </p:sp>
    </p:spTree>
    <p:extLst>
      <p:ext uri="{BB962C8B-B14F-4D97-AF65-F5344CB8AC3E}">
        <p14:creationId xmlns:p14="http://schemas.microsoft.com/office/powerpoint/2010/main" val="15526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時差がない場合のほうが</a:t>
            </a:r>
            <a:r>
              <a:rPr kumimoji="1" lang="ja-JP" altLang="en-US" sz="1200" dirty="0">
                <a:solidFill>
                  <a:schemeClr val="accent2"/>
                </a:solidFill>
              </a:rPr>
              <a:t>開発に従事する時間帯を一致</a:t>
            </a:r>
            <a:r>
              <a:rPr kumimoji="1" lang="ja-JP" altLang="en-US" sz="1200" dirty="0"/>
              <a:t>させやすく，情報交換が容易になり，返信時間が短くなる．</a:t>
            </a:r>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16</a:t>
            </a:fld>
            <a:endParaRPr kumimoji="1" lang="ja-JP" altLang="en-US"/>
          </a:p>
        </p:txBody>
      </p:sp>
    </p:spTree>
    <p:extLst>
      <p:ext uri="{BB962C8B-B14F-4D97-AF65-F5344CB8AC3E}">
        <p14:creationId xmlns:p14="http://schemas.microsoft.com/office/powerpoint/2010/main" val="3362038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17</a:t>
            </a:fld>
            <a:endParaRPr kumimoji="1" lang="ja-JP" altLang="en-US"/>
          </a:p>
        </p:txBody>
      </p:sp>
    </p:spTree>
    <p:extLst>
      <p:ext uri="{BB962C8B-B14F-4D97-AF65-F5344CB8AC3E}">
        <p14:creationId xmlns:p14="http://schemas.microsoft.com/office/powerpoint/2010/main" val="2952561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地域別に返信時間を分析することで、返信者の地域によって素早い返信が期待できる時間帯がことなるかを把握できる。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地域別に返信時間を分析することで、返信者の地域によって素早い返信が期待できる時間帯がことなるかを把握できる。</a:t>
            </a:r>
          </a:p>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20</a:t>
            </a:fld>
            <a:endParaRPr kumimoji="1" lang="ja-JP" altLang="en-US"/>
          </a:p>
        </p:txBody>
      </p:sp>
    </p:spTree>
    <p:extLst>
      <p:ext uri="{BB962C8B-B14F-4D97-AF65-F5344CB8AC3E}">
        <p14:creationId xmlns:p14="http://schemas.microsoft.com/office/powerpoint/2010/main" val="2944186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ボランティア型の</a:t>
            </a:r>
            <a:r>
              <a:rPr kumimoji="1" lang="en-US" altLang="ja-JP" dirty="0"/>
              <a:t>Python</a:t>
            </a:r>
            <a:r>
              <a:rPr kumimoji="1" lang="ja-JP" altLang="en-US" dirty="0"/>
              <a:t>を例にとって表の味方を説明します．</a:t>
            </a:r>
            <a:endParaRPr kumimoji="1" lang="en-US" altLang="ja-JP" dirty="0"/>
          </a:p>
          <a:p>
            <a:r>
              <a:rPr kumimoji="1" lang="ja-JP" altLang="en-US" dirty="0"/>
              <a:t>横軸の各時間帯は送信地域の現地時刻を示し，縦軸はその時刻におけるメッセージの返信に要した時間の割合を示す．</a:t>
            </a:r>
            <a:endParaRPr kumimoji="1" lang="en-US" altLang="ja-JP" dirty="0"/>
          </a:p>
          <a:p>
            <a:r>
              <a:rPr kumimoji="1" lang="ja-JP" altLang="en-US" dirty="0"/>
              <a:t>色の濃いものから順に</a:t>
            </a:r>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21</a:t>
            </a:fld>
            <a:endParaRPr kumimoji="1" lang="ja-JP" altLang="en-US"/>
          </a:p>
        </p:txBody>
      </p:sp>
    </p:spTree>
    <p:extLst>
      <p:ext uri="{BB962C8B-B14F-4D97-AF65-F5344CB8AC3E}">
        <p14:creationId xmlns:p14="http://schemas.microsoft.com/office/powerpoint/2010/main" val="4003392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米　→　米）</a:t>
            </a:r>
            <a:r>
              <a:rPr kumimoji="1" lang="en-US" altLang="ja-JP" dirty="0"/>
              <a:t>10</a:t>
            </a:r>
            <a:r>
              <a:rPr kumimoji="1" lang="ja-JP" altLang="en-US" dirty="0"/>
              <a:t>字から</a:t>
            </a:r>
            <a:r>
              <a:rPr kumimoji="1" lang="en-US" altLang="ja-JP" dirty="0"/>
              <a:t>19</a:t>
            </a:r>
            <a:r>
              <a:rPr kumimoji="1" lang="ja-JP" altLang="en-US" dirty="0"/>
              <a:t>時にメッセージを送信すると焼く</a:t>
            </a:r>
            <a:r>
              <a:rPr kumimoji="1" lang="en-US" altLang="ja-JP" dirty="0"/>
              <a:t>60</a:t>
            </a:r>
            <a:r>
              <a:rPr kumimoji="1" lang="ja-JP" altLang="en-US" dirty="0"/>
              <a:t>％の確率で送信してから１時間未満に返信される。</a:t>
            </a:r>
          </a:p>
          <a:p>
            <a:r>
              <a:rPr kumimoji="1" lang="ja-JP" altLang="en-US" dirty="0"/>
              <a:t>（米　→　欧）米の５時から１２字に送信すると焼く</a:t>
            </a:r>
            <a:r>
              <a:rPr kumimoji="1" lang="en-US" altLang="ja-JP" dirty="0"/>
              <a:t>50</a:t>
            </a:r>
            <a:r>
              <a:rPr kumimoji="1" lang="ja-JP" altLang="en-US" dirty="0"/>
              <a:t>％の確率で送信してから１時間未満に送信される。</a:t>
            </a:r>
          </a:p>
          <a:p>
            <a:r>
              <a:rPr kumimoji="1" lang="en-US" altLang="ja-JP" dirty="0"/>
              <a:t>PostgreSQL</a:t>
            </a:r>
            <a:r>
              <a:rPr kumimoji="1" lang="ja-JP" altLang="en-US" dirty="0"/>
              <a:t>の話</a:t>
            </a:r>
          </a:p>
          <a:p>
            <a:r>
              <a:rPr kumimoji="1" lang="ja-JP" altLang="en-US" dirty="0"/>
              <a:t>同様に</a:t>
            </a:r>
          </a:p>
          <a:p>
            <a:r>
              <a:rPr kumimoji="1" lang="ja-JP" altLang="en-US" dirty="0"/>
              <a:t>（欧　→　欧）欧米の</a:t>
            </a:r>
            <a:r>
              <a:rPr kumimoji="1" lang="en-US" altLang="ja-JP" dirty="0"/>
              <a:t>10</a:t>
            </a:r>
            <a:r>
              <a:rPr kumimoji="1" lang="ja-JP" altLang="en-US" dirty="0"/>
              <a:t>時から</a:t>
            </a:r>
            <a:r>
              <a:rPr kumimoji="1" lang="en-US" altLang="ja-JP" dirty="0"/>
              <a:t>18</a:t>
            </a:r>
            <a:r>
              <a:rPr kumimoji="1" lang="ja-JP" altLang="en-US" dirty="0"/>
              <a:t>時ごろ</a:t>
            </a:r>
          </a:p>
          <a:p>
            <a:r>
              <a:rPr kumimoji="1" lang="ja-JP" altLang="en-US" dirty="0"/>
              <a:t>（欧　→　米）欧米の</a:t>
            </a:r>
            <a:r>
              <a:rPr kumimoji="1" lang="en-US" altLang="ja-JP" dirty="0"/>
              <a:t>16</a:t>
            </a:r>
            <a:r>
              <a:rPr kumimoji="1" lang="ja-JP" altLang="en-US" dirty="0"/>
              <a:t>時から０時ごろ</a:t>
            </a:r>
          </a:p>
          <a:p>
            <a:endParaRPr kumimoji="1" lang="ja-JP" altLang="en-US" dirty="0"/>
          </a:p>
          <a:p>
            <a:r>
              <a:rPr kumimoji="1" lang="ja-JP" altLang="en-US" dirty="0"/>
              <a:t>返信者の地域によって素早い返信を期待できる時間帯がことなることがわかる。</a:t>
            </a:r>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22</a:t>
            </a:fld>
            <a:endParaRPr kumimoji="1" lang="ja-JP" altLang="en-US"/>
          </a:p>
        </p:txBody>
      </p:sp>
    </p:spTree>
    <p:extLst>
      <p:ext uri="{BB962C8B-B14F-4D97-AF65-F5344CB8AC3E}">
        <p14:creationId xmlns:p14="http://schemas.microsoft.com/office/powerpoint/2010/main" val="2825290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下の図は各地域におけるメッセージ送信時刻の分布です．</a:t>
            </a:r>
            <a:endParaRPr kumimoji="1" lang="en-US" altLang="ja-JP" dirty="0"/>
          </a:p>
          <a:p>
            <a:r>
              <a:rPr kumimoji="1" lang="ja-JP" altLang="en-US" dirty="0"/>
              <a:t>このグラフを見てみると，追うアフリカ地域の開発者が米大陸の開発者の開発に従事する時間帯に合わせて情報交換を行っている可能性が高いと考える．</a:t>
            </a:r>
            <a:endParaRPr kumimoji="1" lang="en-US" altLang="ja-JP" dirty="0"/>
          </a:p>
          <a:p>
            <a:r>
              <a:rPr kumimoji="1" lang="ja-JP" altLang="en-US" dirty="0"/>
              <a:t>また，</a:t>
            </a:r>
            <a:r>
              <a:rPr kumimoji="1" lang="en-US" altLang="ja-JP" dirty="0"/>
              <a:t>Post</a:t>
            </a:r>
            <a:r>
              <a:rPr kumimoji="1" lang="ja-JP" altLang="en-US" dirty="0" err="1"/>
              <a:t>，</a:t>
            </a:r>
            <a:r>
              <a:rPr kumimoji="1" lang="en-US" altLang="ja-JP" dirty="0"/>
              <a:t>Apache</a:t>
            </a:r>
            <a:r>
              <a:rPr kumimoji="1" lang="ja-JP" altLang="en-US" dirty="0"/>
              <a:t>　が　</a:t>
            </a:r>
            <a:r>
              <a:rPr kumimoji="1" lang="en-US" altLang="ja-JP" dirty="0"/>
              <a:t>Python</a:t>
            </a:r>
            <a:r>
              <a:rPr kumimoji="1" lang="ja-JP" altLang="en-US" dirty="0"/>
              <a:t>より返信時間の中央値が短いことが分かった．</a:t>
            </a:r>
            <a:endParaRPr kumimoji="1" lang="en-US" altLang="ja-JP" dirty="0"/>
          </a:p>
          <a:p>
            <a:r>
              <a:rPr kumimoji="1" lang="ja-JP" altLang="en-US" dirty="0"/>
              <a:t>これは，データベースの管理システムと</a:t>
            </a:r>
            <a:r>
              <a:rPr kumimoji="1" lang="en-US" altLang="ja-JP" dirty="0"/>
              <a:t>Web</a:t>
            </a:r>
            <a:r>
              <a:rPr kumimoji="1" lang="ja-JP" altLang="en-US" dirty="0"/>
              <a:t>サーバといった信頼性の高いシステムが求められ，早急な対策が求められるといったソフトウェア自体の性質も情報交換のタイムラグに影響していると考えられる．</a:t>
            </a:r>
            <a:endParaRPr kumimoji="1" lang="en-US" altLang="ja-JP"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23</a:t>
            </a:fld>
            <a:endParaRPr kumimoji="1" lang="ja-JP" altLang="en-US"/>
          </a:p>
        </p:txBody>
      </p:sp>
    </p:spTree>
    <p:extLst>
      <p:ext uri="{BB962C8B-B14F-4D97-AF65-F5344CB8AC3E}">
        <p14:creationId xmlns:p14="http://schemas.microsoft.com/office/powerpoint/2010/main" val="1480375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この要因の一つとして考えられるのは，企業の開発者が多く存在していることが考えらえれる．</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24</a:t>
            </a:fld>
            <a:endParaRPr kumimoji="1" lang="ja-JP" altLang="en-US"/>
          </a:p>
        </p:txBody>
      </p:sp>
    </p:spTree>
    <p:extLst>
      <p:ext uri="{BB962C8B-B14F-4D97-AF65-F5344CB8AC3E}">
        <p14:creationId xmlns:p14="http://schemas.microsoft.com/office/powerpoint/2010/main" val="1592931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r>
              <a:rPr kumimoji="1" lang="ja-JP" altLang="en-US" dirty="0"/>
              <a:t>企業の人とそうでない人の二つに分類し，多いほうとその割合が示されています．</a:t>
            </a:r>
            <a:endParaRPr kumimoji="1" lang="en-US" altLang="ja-JP" dirty="0"/>
          </a:p>
          <a:p>
            <a:r>
              <a:rPr kumimoji="1" lang="ja-JP" altLang="en-US" dirty="0"/>
              <a:t>米大陸の業務混合型プロジェクトでは企業が独占しており，これが原因で先ほどの図の赤い部分の活発な時間が限られていたと考えることができます．</a:t>
            </a:r>
            <a:endParaRPr kumimoji="1" lang="en-US" altLang="ja-JP"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25</a:t>
            </a:fld>
            <a:endParaRPr kumimoji="1" lang="ja-JP" altLang="en-US"/>
          </a:p>
        </p:txBody>
      </p:sp>
    </p:spTree>
    <p:extLst>
      <p:ext uri="{BB962C8B-B14F-4D97-AF65-F5344CB8AC3E}">
        <p14:creationId xmlns:p14="http://schemas.microsoft.com/office/powerpoint/2010/main" val="1938781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ボランティアなら</a:t>
            </a:r>
            <a:r>
              <a:rPr kumimoji="1" lang="en-US" altLang="ja-JP" dirty="0"/>
              <a:t>10</a:t>
            </a:r>
            <a:r>
              <a:rPr kumimoji="1" lang="ja-JP" altLang="en-US" dirty="0"/>
              <a:t>時から</a:t>
            </a:r>
            <a:r>
              <a:rPr kumimoji="1" lang="en-US" altLang="ja-JP" dirty="0"/>
              <a:t>12</a:t>
            </a:r>
            <a:r>
              <a:rPr kumimoji="1" lang="ja-JP" altLang="en-US" dirty="0"/>
              <a:t>時ごろ、企業混合型</a:t>
            </a:r>
            <a:r>
              <a:rPr kumimoji="1" lang="en-US" altLang="ja-JP" dirty="0"/>
              <a:t>9</a:t>
            </a:r>
            <a:r>
              <a:rPr kumimoji="1" lang="ja-JP" altLang="en-US" dirty="0"/>
              <a:t>時から</a:t>
            </a:r>
            <a:r>
              <a:rPr kumimoji="1" lang="en-US" altLang="ja-JP" dirty="0"/>
              <a:t>12</a:t>
            </a:r>
            <a:r>
              <a:rPr kumimoji="1" lang="ja-JP" altLang="en-US" dirty="0"/>
              <a:t>時ごろ</a:t>
            </a:r>
          </a:p>
          <a:p>
            <a:endParaRPr kumimoji="1" lang="ja-JP" altLang="en-US" dirty="0"/>
          </a:p>
          <a:p>
            <a:r>
              <a:rPr kumimoji="1" lang="ja-JP" altLang="en-US" dirty="0"/>
              <a:t>　欧、アフリカ</a:t>
            </a:r>
          </a:p>
          <a:p>
            <a:r>
              <a:rPr kumimoji="1" lang="ja-JP" altLang="en-US" dirty="0"/>
              <a:t>ボランティア　</a:t>
            </a:r>
            <a:r>
              <a:rPr kumimoji="1" lang="en-US" altLang="ja-JP" dirty="0"/>
              <a:t>18</a:t>
            </a:r>
            <a:r>
              <a:rPr kumimoji="1" lang="ja-JP" altLang="en-US" dirty="0"/>
              <a:t>時ごろ　　　　　企業なら</a:t>
            </a:r>
            <a:r>
              <a:rPr kumimoji="1" lang="en-US" altLang="ja-JP" dirty="0"/>
              <a:t>15</a:t>
            </a:r>
            <a:r>
              <a:rPr kumimoji="1" lang="ja-JP" altLang="en-US" dirty="0"/>
              <a:t>時から</a:t>
            </a:r>
            <a:r>
              <a:rPr kumimoji="1" lang="en-US" altLang="ja-JP" dirty="0"/>
              <a:t>18</a:t>
            </a:r>
            <a:r>
              <a:rPr kumimoji="1" lang="ja-JP" altLang="en-US" dirty="0"/>
              <a:t>時ごろで</a:t>
            </a:r>
            <a:r>
              <a:rPr kumimoji="1" lang="ja-JP" altLang="en-US" dirty="0" err="1"/>
              <a:t>あ</a:t>
            </a:r>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26</a:t>
            </a:fld>
            <a:endParaRPr kumimoji="1" lang="ja-JP" altLang="en-US"/>
          </a:p>
        </p:txBody>
      </p:sp>
    </p:spTree>
    <p:extLst>
      <p:ext uri="{BB962C8B-B14F-4D97-AF65-F5344CB8AC3E}">
        <p14:creationId xmlns:p14="http://schemas.microsoft.com/office/powerpoint/2010/main" val="3513113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BED77D2-837F-4159-A4C7-C735B99B3CE0}" type="slidenum">
              <a:rPr kumimoji="1" lang="ja-JP" altLang="en-US" smtClean="0"/>
              <a:t>28</a:t>
            </a:fld>
            <a:endParaRPr kumimoji="1" lang="ja-JP" altLang="en-US"/>
          </a:p>
        </p:txBody>
      </p:sp>
    </p:spTree>
    <p:extLst>
      <p:ext uri="{BB962C8B-B14F-4D97-AF65-F5344CB8AC3E}">
        <p14:creationId xmlns:p14="http://schemas.microsoft.com/office/powerpoint/2010/main" val="3634306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3CDCCD0-C9C6-4D1D-8C94-67C64A3C3A19}"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241535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0A00E43-F9AA-43FC-BE88-15EFA50B81AE}"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3525288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D0288FD-0948-4E55-9CC5-C9047362D576}"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83152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7C98E1A-D4BF-430B-891E-6B2EBFA4AB38}" type="datetime1">
              <a:rPr kumimoji="1" lang="ja-JP" altLang="en-US" smtClean="0"/>
              <a:t>2019/10/23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3873206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46A0D6E-B884-49BF-AA0D-35315E01F7DE}" type="datetime1">
              <a:rPr kumimoji="1" lang="ja-JP" altLang="en-US" smtClean="0"/>
              <a:t>2019/10/23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2916583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8E474DC-F490-427F-919C-E9D6D66C21E2}" type="datetime1">
              <a:rPr kumimoji="1" lang="ja-JP" altLang="en-US" smtClean="0"/>
              <a:t>2019/10/23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197950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0751A-2FA6-49A8-A04E-F4D72154B9F4}" type="datetime1">
              <a:rPr kumimoji="1" lang="ja-JP" altLang="en-US" smtClean="0"/>
              <a:t>2019/10/23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1684701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2B8210-994C-4C17-BD06-467166F13CB0}" type="datetime1">
              <a:rPr kumimoji="1" lang="ja-JP" altLang="en-US" smtClean="0"/>
              <a:t>2019/10/23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1105428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C1B0437-DB3F-4EE4-BDEF-7087D0DC20CF}" type="datetime1">
              <a:rPr kumimoji="1" lang="ja-JP" altLang="en-US" smtClean="0"/>
              <a:t>2019/10/23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3385085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40D4C77-578F-46FF-A99E-403B358255B5}"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3900524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2997CAE-3E29-45B9-8630-737EFE1B9D70}"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907CEE6-25A5-448B-9B95-6A5DD4358133}" type="slidenum">
              <a:rPr kumimoji="1" lang="ja-JP" altLang="en-US" smtClean="0"/>
              <a:t>‹#›</a:t>
            </a:fld>
            <a:endParaRPr kumimoji="1" lang="ja-JP"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7869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B67C9599-FDDD-4901-B9EE-C10793754924}" type="datetime1">
              <a:rPr kumimoji="1" lang="ja-JP" altLang="en-US" smtClean="0"/>
              <a:t>2019/10/23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642693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1CEF7971-7192-4590-9D0D-D25890C1128A}" type="datetime1">
              <a:rPr kumimoji="1" lang="ja-JP" altLang="en-US" smtClean="0"/>
              <a:t>2019/10/23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907CEE6-25A5-448B-9B95-6A5DD4358133}" type="slidenum">
              <a:rPr kumimoji="1" lang="ja-JP" altLang="en-US" smtClean="0"/>
              <a:t>‹#›</a:t>
            </a:fld>
            <a:endParaRPr kumimoji="1" lang="ja-JP"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4183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DEC72140-5AEB-47A2-BBAF-A4792912CE44}" type="datetime1">
              <a:rPr kumimoji="1" lang="ja-JP" altLang="en-US" smtClean="0"/>
              <a:t>2019/10/23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2389664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F20F85B-DE2F-4510-99FF-2AD37618C575}"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3756055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3A113C-7D7A-4E1B-9B52-F071E74E08C5}" type="datetime1">
              <a:rPr kumimoji="1" lang="ja-JP" altLang="en-US" smtClean="0"/>
              <a:t>2019/10/23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130602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F8080C4-4E0D-47AC-8DDC-F46A91A76D97}" type="datetime1">
              <a:rPr kumimoji="1" lang="ja-JP" altLang="en-US" smtClean="0"/>
              <a:t>2019/10/23</a:t>
            </a:fld>
            <a:endParaRPr kumimoji="1" lang="ja-JP"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907CEE6-25A5-448B-9B95-6A5DD4358133}" type="slidenum">
              <a:rPr kumimoji="1" lang="ja-JP" altLang="en-US" smtClean="0"/>
              <a:t>‹#›</a:t>
            </a:fld>
            <a:endParaRPr kumimoji="1" lang="ja-JP" altLang="en-US"/>
          </a:p>
        </p:txBody>
      </p:sp>
    </p:spTree>
    <p:extLst>
      <p:ext uri="{BB962C8B-B14F-4D97-AF65-F5344CB8AC3E}">
        <p14:creationId xmlns:p14="http://schemas.microsoft.com/office/powerpoint/2010/main" val="4198332052"/>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Lst>
  <p:hf hdr="0" ftr="0" dt="0"/>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AF5406-C980-4BEE-ACAE-46F3574E6415}"/>
              </a:ext>
            </a:extLst>
          </p:cNvPr>
          <p:cNvSpPr>
            <a:spLocks noGrp="1"/>
          </p:cNvSpPr>
          <p:nvPr>
            <p:ph type="ctrTitle"/>
          </p:nvPr>
        </p:nvSpPr>
        <p:spPr>
          <a:xfrm>
            <a:off x="340439" y="2150922"/>
            <a:ext cx="8803562" cy="1278080"/>
          </a:xfrm>
        </p:spPr>
        <p:txBody>
          <a:bodyPr>
            <a:noAutofit/>
          </a:bodyPr>
          <a:lstStyle/>
          <a:p>
            <a:r>
              <a:rPr lang="ja-JP" altLang="en-US" sz="3300" dirty="0"/>
              <a:t>グローバル環境下における</a:t>
            </a:r>
            <a:br>
              <a:rPr lang="en-US" altLang="ja-JP" sz="3300" dirty="0"/>
            </a:br>
            <a:r>
              <a:rPr lang="en-US" altLang="ja-JP" sz="3300" dirty="0"/>
              <a:t>OSS</a:t>
            </a:r>
            <a:r>
              <a:rPr lang="ja-JP" altLang="en-US" sz="3300" dirty="0"/>
              <a:t>開発者の情報交換に対する時差の影響</a:t>
            </a:r>
          </a:p>
        </p:txBody>
      </p:sp>
      <p:sp>
        <p:nvSpPr>
          <p:cNvPr id="3" name="字幕 2">
            <a:extLst>
              <a:ext uri="{FF2B5EF4-FFF2-40B4-BE49-F238E27FC236}">
                <a16:creationId xmlns:a16="http://schemas.microsoft.com/office/drawing/2014/main" id="{0ED1E1E9-3429-4365-B016-7F7F2FF079D1}"/>
              </a:ext>
            </a:extLst>
          </p:cNvPr>
          <p:cNvSpPr>
            <a:spLocks noGrp="1"/>
          </p:cNvSpPr>
          <p:nvPr>
            <p:ph type="subTitle" idx="1"/>
          </p:nvPr>
        </p:nvSpPr>
        <p:spPr>
          <a:xfrm>
            <a:off x="1420004" y="4007200"/>
            <a:ext cx="7244973" cy="844712"/>
          </a:xfrm>
        </p:spPr>
        <p:txBody>
          <a:bodyPr>
            <a:normAutofit fontScale="92500" lnSpcReduction="10000"/>
          </a:bodyPr>
          <a:lstStyle/>
          <a:p>
            <a:r>
              <a:rPr lang="ja-JP" altLang="en-US" sz="2400" dirty="0"/>
              <a:t>亀井 靖高　　大平 雅雄　　伊原 彰紀　　小山 貴和子　　</a:t>
            </a:r>
            <a:endParaRPr lang="en-US" altLang="ja-JP" sz="2400" dirty="0"/>
          </a:p>
          <a:p>
            <a:r>
              <a:rPr lang="ja-JP" altLang="en-US" sz="2400" dirty="0"/>
              <a:t>柗本 真佑　　松本 健一　　鵜林 尚靖</a:t>
            </a:r>
          </a:p>
        </p:txBody>
      </p:sp>
      <p:sp>
        <p:nvSpPr>
          <p:cNvPr id="8" name="スライド番号プレースホルダー 7">
            <a:extLst>
              <a:ext uri="{FF2B5EF4-FFF2-40B4-BE49-F238E27FC236}">
                <a16:creationId xmlns:a16="http://schemas.microsoft.com/office/drawing/2014/main" id="{707D6D95-7D80-4F81-B320-39B351CED4C6}"/>
              </a:ext>
            </a:extLst>
          </p:cNvPr>
          <p:cNvSpPr>
            <a:spLocks noGrp="1"/>
          </p:cNvSpPr>
          <p:nvPr>
            <p:ph type="sldNum" sz="quarter" idx="12"/>
          </p:nvPr>
        </p:nvSpPr>
        <p:spPr/>
        <p:txBody>
          <a:bodyPr/>
          <a:lstStyle/>
          <a:p>
            <a:fld id="{3907CEE6-25A5-448B-9B95-6A5DD4358133}"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77C9C9DE-7601-4714-8963-D598F1C480EE}"/>
              </a:ext>
            </a:extLst>
          </p:cNvPr>
          <p:cNvSpPr txBox="1"/>
          <p:nvPr/>
        </p:nvSpPr>
        <p:spPr>
          <a:xfrm>
            <a:off x="5739634" y="5256986"/>
            <a:ext cx="3626603" cy="369332"/>
          </a:xfrm>
          <a:prstGeom prst="rect">
            <a:avLst/>
          </a:prstGeom>
          <a:noFill/>
        </p:spPr>
        <p:txBody>
          <a:bodyPr wrap="square" rtlCol="0">
            <a:spAutoFit/>
          </a:bodyPr>
          <a:lstStyle/>
          <a:p>
            <a:r>
              <a:rPr kumimoji="1" lang="ja-JP" altLang="en-US" dirty="0"/>
              <a:t>発表者　　森岡　勇介</a:t>
            </a:r>
          </a:p>
        </p:txBody>
      </p:sp>
    </p:spTree>
    <p:extLst>
      <p:ext uri="{BB962C8B-B14F-4D97-AF65-F5344CB8AC3E}">
        <p14:creationId xmlns:p14="http://schemas.microsoft.com/office/powerpoint/2010/main" val="1916456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DC4D3C-DFAF-4235-9CD4-B1B04E265381}"/>
              </a:ext>
            </a:extLst>
          </p:cNvPr>
          <p:cNvSpPr txBox="1"/>
          <p:nvPr/>
        </p:nvSpPr>
        <p:spPr>
          <a:xfrm>
            <a:off x="1639021" y="647179"/>
            <a:ext cx="2600864" cy="646331"/>
          </a:xfrm>
          <a:prstGeom prst="rect">
            <a:avLst/>
          </a:prstGeom>
          <a:noFill/>
        </p:spPr>
        <p:txBody>
          <a:bodyPr wrap="square" rtlCol="0">
            <a:spAutoFit/>
          </a:bodyPr>
          <a:lstStyle/>
          <a:p>
            <a:r>
              <a:rPr kumimoji="1" lang="ja-JP" altLang="en-US" sz="3600" dirty="0"/>
              <a:t>背景</a:t>
            </a:r>
          </a:p>
        </p:txBody>
      </p:sp>
      <p:sp>
        <p:nvSpPr>
          <p:cNvPr id="5" name="スライド番号プレースホルダー 4">
            <a:extLst>
              <a:ext uri="{FF2B5EF4-FFF2-40B4-BE49-F238E27FC236}">
                <a16:creationId xmlns:a16="http://schemas.microsoft.com/office/drawing/2014/main" id="{1402CEC4-BE6E-4812-994A-DF59B22455FB}"/>
              </a:ext>
            </a:extLst>
          </p:cNvPr>
          <p:cNvSpPr>
            <a:spLocks noGrp="1"/>
          </p:cNvSpPr>
          <p:nvPr>
            <p:ph type="sldNum" sz="quarter" idx="12"/>
          </p:nvPr>
        </p:nvSpPr>
        <p:spPr/>
        <p:txBody>
          <a:bodyPr/>
          <a:lstStyle/>
          <a:p>
            <a:fld id="{3907CEE6-25A5-448B-9B95-6A5DD4358133}" type="slidenum">
              <a:rPr kumimoji="1" lang="ja-JP" altLang="en-US" smtClean="0"/>
              <a:t>2</a:t>
            </a:fld>
            <a:endParaRPr kumimoji="1" lang="ja-JP" altLang="en-US"/>
          </a:p>
        </p:txBody>
      </p:sp>
      <p:sp>
        <p:nvSpPr>
          <p:cNvPr id="7" name="テキスト ボックス 6">
            <a:extLst>
              <a:ext uri="{FF2B5EF4-FFF2-40B4-BE49-F238E27FC236}">
                <a16:creationId xmlns:a16="http://schemas.microsoft.com/office/drawing/2014/main" id="{FB6CB3ED-F064-4C55-B1E3-7B1E68D9201E}"/>
              </a:ext>
            </a:extLst>
          </p:cNvPr>
          <p:cNvSpPr txBox="1"/>
          <p:nvPr/>
        </p:nvSpPr>
        <p:spPr>
          <a:xfrm>
            <a:off x="398859" y="2309037"/>
            <a:ext cx="8646824" cy="3416320"/>
          </a:xfrm>
          <a:prstGeom prst="rect">
            <a:avLst/>
          </a:prstGeom>
          <a:noFill/>
        </p:spPr>
        <p:txBody>
          <a:bodyPr wrap="square" rtlCol="0">
            <a:spAutoFit/>
          </a:bodyPr>
          <a:lstStyle/>
          <a:p>
            <a:pPr marL="214313" indent="-214313">
              <a:buFont typeface="Arial" panose="020B0604020202020204" pitchFamily="34" charset="0"/>
              <a:buChar char="•"/>
            </a:pPr>
            <a:r>
              <a:rPr kumimoji="1" lang="ja-JP" altLang="en-US" sz="2400" dirty="0"/>
              <a:t>短期間かつ限られた開発コストのなかで高品質なソフトウェアを生産することが求められる．</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行政機関や教育機関においても導入されつつあり，社会的影響は今後も拡大していくものと予想される．</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世界中に点在する開発者が共同開発を行う分散開発の形態をとる．</a:t>
            </a:r>
            <a:endParaRPr kumimoji="1" lang="en-US" altLang="ja-JP" sz="2400" dirty="0"/>
          </a:p>
          <a:p>
            <a:pPr marL="214313" indent="-214313">
              <a:buFont typeface="Arial" panose="020B0604020202020204" pitchFamily="34" charset="0"/>
              <a:buChar char="•"/>
            </a:pPr>
            <a:endParaRPr kumimoji="1" lang="en-US" altLang="ja-JP" sz="2400" dirty="0"/>
          </a:p>
        </p:txBody>
      </p:sp>
    </p:spTree>
    <p:extLst>
      <p:ext uri="{BB962C8B-B14F-4D97-AF65-F5344CB8AC3E}">
        <p14:creationId xmlns:p14="http://schemas.microsoft.com/office/powerpoint/2010/main" val="3286126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DC4D3C-DFAF-4235-9CD4-B1B04E265381}"/>
              </a:ext>
            </a:extLst>
          </p:cNvPr>
          <p:cNvSpPr txBox="1"/>
          <p:nvPr/>
        </p:nvSpPr>
        <p:spPr>
          <a:xfrm>
            <a:off x="1791421" y="693346"/>
            <a:ext cx="2600864" cy="646331"/>
          </a:xfrm>
          <a:prstGeom prst="rect">
            <a:avLst/>
          </a:prstGeom>
          <a:noFill/>
        </p:spPr>
        <p:txBody>
          <a:bodyPr wrap="square" rtlCol="0">
            <a:spAutoFit/>
          </a:bodyPr>
          <a:lstStyle/>
          <a:p>
            <a:r>
              <a:rPr kumimoji="1" lang="ja-JP" altLang="en-US" sz="3600" dirty="0"/>
              <a:t>背景</a:t>
            </a:r>
          </a:p>
        </p:txBody>
      </p:sp>
      <p:sp>
        <p:nvSpPr>
          <p:cNvPr id="5" name="スライド番号プレースホルダー 4">
            <a:extLst>
              <a:ext uri="{FF2B5EF4-FFF2-40B4-BE49-F238E27FC236}">
                <a16:creationId xmlns:a16="http://schemas.microsoft.com/office/drawing/2014/main" id="{1402CEC4-BE6E-4812-994A-DF59B22455FB}"/>
              </a:ext>
            </a:extLst>
          </p:cNvPr>
          <p:cNvSpPr>
            <a:spLocks noGrp="1"/>
          </p:cNvSpPr>
          <p:nvPr>
            <p:ph type="sldNum" sz="quarter" idx="12"/>
          </p:nvPr>
        </p:nvSpPr>
        <p:spPr/>
        <p:txBody>
          <a:bodyPr/>
          <a:lstStyle/>
          <a:p>
            <a:fld id="{3907CEE6-25A5-448B-9B95-6A5DD4358133}" type="slidenum">
              <a:rPr kumimoji="1" lang="ja-JP" altLang="en-US" smtClean="0"/>
              <a:t>3</a:t>
            </a:fld>
            <a:endParaRPr kumimoji="1" lang="ja-JP" altLang="en-US"/>
          </a:p>
        </p:txBody>
      </p:sp>
      <p:sp>
        <p:nvSpPr>
          <p:cNvPr id="7" name="テキスト ボックス 6">
            <a:extLst>
              <a:ext uri="{FF2B5EF4-FFF2-40B4-BE49-F238E27FC236}">
                <a16:creationId xmlns:a16="http://schemas.microsoft.com/office/drawing/2014/main" id="{FB6CB3ED-F064-4C55-B1E3-7B1E68D9201E}"/>
              </a:ext>
            </a:extLst>
          </p:cNvPr>
          <p:cNvSpPr txBox="1"/>
          <p:nvPr/>
        </p:nvSpPr>
        <p:spPr>
          <a:xfrm>
            <a:off x="248588" y="2281058"/>
            <a:ext cx="8646824" cy="2677656"/>
          </a:xfrm>
          <a:prstGeom prst="rect">
            <a:avLst/>
          </a:prstGeom>
          <a:noFill/>
        </p:spPr>
        <p:txBody>
          <a:bodyPr wrap="square" rtlCol="0">
            <a:spAutoFit/>
          </a:bodyPr>
          <a:lstStyle/>
          <a:p>
            <a:pPr marL="214313" indent="-214313">
              <a:buFont typeface="Arial" panose="020B0604020202020204" pitchFamily="34" charset="0"/>
              <a:buChar char="•"/>
            </a:pPr>
            <a:r>
              <a:rPr kumimoji="1" lang="ja-JP" altLang="en-US" sz="2400" dirty="0"/>
              <a:t>タイムゾーンが違うことによる情報交換のタイムラグによる</a:t>
            </a:r>
            <a:r>
              <a:rPr kumimoji="1" lang="ja-JP" altLang="en-US" sz="2400" dirty="0">
                <a:solidFill>
                  <a:srgbClr val="FF0000"/>
                </a:solidFill>
              </a:rPr>
              <a:t>対応の遅れが</a:t>
            </a:r>
            <a:r>
              <a:rPr kumimoji="1" lang="ja-JP" altLang="en-US" sz="2400" dirty="0"/>
              <a:t>見られる．</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対応の遅れは</a:t>
            </a:r>
            <a:r>
              <a:rPr kumimoji="1" lang="ja-JP" altLang="en-US" sz="2400" dirty="0">
                <a:solidFill>
                  <a:schemeClr val="accent2"/>
                </a:solidFill>
              </a:rPr>
              <a:t>開発スピード，生産性，および，ソフトウェア品質管理能力の低下</a:t>
            </a:r>
            <a:r>
              <a:rPr kumimoji="1" lang="ja-JP" altLang="en-US" sz="2400" dirty="0"/>
              <a:t>など，ソフトウェア開発全体に悪影響をもたらす可能性がある．</a:t>
            </a:r>
            <a:endParaRPr kumimoji="1" lang="en-US" altLang="ja-JP" sz="2400" dirty="0"/>
          </a:p>
          <a:p>
            <a:pPr marL="214313" indent="-214313">
              <a:buFont typeface="Arial" panose="020B0604020202020204" pitchFamily="34" charset="0"/>
              <a:buChar char="•"/>
            </a:pPr>
            <a:endParaRPr kumimoji="1" lang="en-US" altLang="ja-JP" sz="2400" dirty="0"/>
          </a:p>
        </p:txBody>
      </p:sp>
    </p:spTree>
    <p:extLst>
      <p:ext uri="{BB962C8B-B14F-4D97-AF65-F5344CB8AC3E}">
        <p14:creationId xmlns:p14="http://schemas.microsoft.com/office/powerpoint/2010/main" val="102830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6D283C8-2399-4701-B236-9B0E80C351A5}"/>
              </a:ext>
            </a:extLst>
          </p:cNvPr>
          <p:cNvSpPr>
            <a:spLocks noGrp="1"/>
          </p:cNvSpPr>
          <p:nvPr>
            <p:ph type="sldNum" sz="quarter" idx="12"/>
          </p:nvPr>
        </p:nvSpPr>
        <p:spPr/>
        <p:txBody>
          <a:bodyPr/>
          <a:lstStyle/>
          <a:p>
            <a:fld id="{3907CEE6-25A5-448B-9B95-6A5DD4358133}" type="slidenum">
              <a:rPr kumimoji="1" lang="ja-JP" altLang="en-US" smtClean="0"/>
              <a:t>4</a:t>
            </a:fld>
            <a:endParaRPr kumimoji="1" lang="ja-JP" altLang="en-US"/>
          </a:p>
        </p:txBody>
      </p:sp>
      <p:sp>
        <p:nvSpPr>
          <p:cNvPr id="3" name="テキスト ボックス 2">
            <a:extLst>
              <a:ext uri="{FF2B5EF4-FFF2-40B4-BE49-F238E27FC236}">
                <a16:creationId xmlns:a16="http://schemas.microsoft.com/office/drawing/2014/main" id="{88C0907D-9692-4C92-A185-13B7E4796E8F}"/>
              </a:ext>
            </a:extLst>
          </p:cNvPr>
          <p:cNvSpPr txBox="1"/>
          <p:nvPr/>
        </p:nvSpPr>
        <p:spPr>
          <a:xfrm>
            <a:off x="1497330" y="1319551"/>
            <a:ext cx="3246120" cy="553998"/>
          </a:xfrm>
          <a:prstGeom prst="rect">
            <a:avLst/>
          </a:prstGeom>
          <a:noFill/>
        </p:spPr>
        <p:txBody>
          <a:bodyPr wrap="square" rtlCol="0">
            <a:spAutoFit/>
          </a:bodyPr>
          <a:lstStyle/>
          <a:p>
            <a:r>
              <a:rPr kumimoji="1" lang="ja-JP" altLang="en-US" sz="3000" dirty="0"/>
              <a:t>目的</a:t>
            </a:r>
          </a:p>
        </p:txBody>
      </p:sp>
      <p:sp>
        <p:nvSpPr>
          <p:cNvPr id="4" name="テキスト ボックス 3">
            <a:extLst>
              <a:ext uri="{FF2B5EF4-FFF2-40B4-BE49-F238E27FC236}">
                <a16:creationId xmlns:a16="http://schemas.microsoft.com/office/drawing/2014/main" id="{A14ED361-CD85-4C65-AF86-480F37DA2BAB}"/>
              </a:ext>
            </a:extLst>
          </p:cNvPr>
          <p:cNvSpPr txBox="1"/>
          <p:nvPr/>
        </p:nvSpPr>
        <p:spPr>
          <a:xfrm>
            <a:off x="709012" y="1977392"/>
            <a:ext cx="7725977" cy="3046988"/>
          </a:xfrm>
          <a:prstGeom prst="rect">
            <a:avLst/>
          </a:prstGeom>
          <a:noFill/>
        </p:spPr>
        <p:txBody>
          <a:bodyPr wrap="square" rtlCol="0">
            <a:spAutoFit/>
          </a:bodyPr>
          <a:lstStyle/>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情報交換に対する時差の影響を，</a:t>
            </a:r>
            <a:r>
              <a:rPr kumimoji="1" lang="en-US" altLang="ja-JP" sz="2400" dirty="0"/>
              <a:t>OSS</a:t>
            </a:r>
            <a:r>
              <a:rPr kumimoji="1" lang="ja-JP" altLang="en-US" sz="2400" dirty="0"/>
              <a:t>開発プロジェクトから調査し，定量的な分析に基づいた客観的な知見を得る．</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得た知見によって，</a:t>
            </a:r>
            <a:r>
              <a:rPr kumimoji="1" lang="ja-JP" altLang="en-US" sz="2400" dirty="0">
                <a:solidFill>
                  <a:srgbClr val="FF0000"/>
                </a:solidFill>
              </a:rPr>
              <a:t>情報交換の所要時間を短縮化</a:t>
            </a:r>
            <a:r>
              <a:rPr kumimoji="1" lang="ja-JP" altLang="en-US" sz="2400" dirty="0"/>
              <a:t>するための指針を得ることが目的．</a:t>
            </a:r>
            <a:endParaRPr kumimoji="1" lang="en-US" altLang="ja-JP" sz="2400" dirty="0"/>
          </a:p>
          <a:p>
            <a:endParaRPr kumimoji="1" lang="ja-JP" altLang="en-US" sz="2400" dirty="0"/>
          </a:p>
        </p:txBody>
      </p:sp>
    </p:spTree>
    <p:extLst>
      <p:ext uri="{BB962C8B-B14F-4D97-AF65-F5344CB8AC3E}">
        <p14:creationId xmlns:p14="http://schemas.microsoft.com/office/powerpoint/2010/main" val="2565610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212F86A-194F-4B6D-8F8E-027A489FD087}"/>
              </a:ext>
            </a:extLst>
          </p:cNvPr>
          <p:cNvSpPr>
            <a:spLocks noGrp="1"/>
          </p:cNvSpPr>
          <p:nvPr>
            <p:ph type="sldNum" sz="quarter" idx="12"/>
          </p:nvPr>
        </p:nvSpPr>
        <p:spPr/>
        <p:txBody>
          <a:bodyPr/>
          <a:lstStyle/>
          <a:p>
            <a:fld id="{3907CEE6-25A5-448B-9B95-6A5DD4358133}"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1BEB6C37-C60B-457E-BAFB-CAFC5DE95EC6}"/>
              </a:ext>
            </a:extLst>
          </p:cNvPr>
          <p:cNvSpPr txBox="1"/>
          <p:nvPr/>
        </p:nvSpPr>
        <p:spPr>
          <a:xfrm>
            <a:off x="1622356" y="1342636"/>
            <a:ext cx="4606290" cy="507831"/>
          </a:xfrm>
          <a:prstGeom prst="rect">
            <a:avLst/>
          </a:prstGeom>
          <a:noFill/>
        </p:spPr>
        <p:txBody>
          <a:bodyPr wrap="square" rtlCol="0">
            <a:spAutoFit/>
          </a:bodyPr>
          <a:lstStyle/>
          <a:p>
            <a:r>
              <a:rPr kumimoji="1" lang="ja-JP" altLang="en-US" sz="2700" dirty="0"/>
              <a:t>仮説</a:t>
            </a:r>
          </a:p>
        </p:txBody>
      </p:sp>
      <p:sp>
        <p:nvSpPr>
          <p:cNvPr id="4" name="テキスト ボックス 3">
            <a:extLst>
              <a:ext uri="{FF2B5EF4-FFF2-40B4-BE49-F238E27FC236}">
                <a16:creationId xmlns:a16="http://schemas.microsoft.com/office/drawing/2014/main" id="{D890E879-4441-4D82-AB2A-1CDD451E9527}"/>
              </a:ext>
            </a:extLst>
          </p:cNvPr>
          <p:cNvSpPr txBox="1"/>
          <p:nvPr/>
        </p:nvSpPr>
        <p:spPr>
          <a:xfrm>
            <a:off x="572203" y="2137455"/>
            <a:ext cx="8160317" cy="2308324"/>
          </a:xfrm>
          <a:prstGeom prst="rect">
            <a:avLst/>
          </a:prstGeom>
          <a:noFill/>
        </p:spPr>
        <p:txBody>
          <a:bodyPr wrap="square" rtlCol="0">
            <a:spAutoFit/>
          </a:bodyPr>
          <a:lstStyle/>
          <a:p>
            <a:r>
              <a:rPr kumimoji="1" lang="ja-JP" altLang="en-US" sz="2400" dirty="0"/>
              <a:t>仮説１　</a:t>
            </a:r>
            <a:endParaRPr kumimoji="1" lang="en-US" altLang="ja-JP" sz="2400" dirty="0"/>
          </a:p>
          <a:p>
            <a:r>
              <a:rPr kumimoji="1" lang="ja-JP" altLang="en-US" sz="2400" dirty="0"/>
              <a:t>　　　時差のある地域間の情報交換は返信時間が長くなる。</a:t>
            </a:r>
          </a:p>
          <a:p>
            <a:endParaRPr kumimoji="1" lang="en-US" altLang="ja-JP" sz="2400" dirty="0"/>
          </a:p>
          <a:p>
            <a:r>
              <a:rPr kumimoji="1" lang="ja-JP" altLang="en-US" sz="2400" dirty="0"/>
              <a:t>仮説２</a:t>
            </a:r>
            <a:endParaRPr kumimoji="1" lang="en-US" altLang="ja-JP" sz="2400" dirty="0"/>
          </a:p>
          <a:p>
            <a:r>
              <a:rPr kumimoji="1" lang="ja-JP" altLang="en-US" sz="2400" dirty="0"/>
              <a:t>　　　返信者の地域によって素早い返信を期待できる</a:t>
            </a:r>
            <a:endParaRPr kumimoji="1" lang="en-US" altLang="ja-JP" sz="2400" dirty="0"/>
          </a:p>
          <a:p>
            <a:r>
              <a:rPr kumimoji="1" lang="ja-JP" altLang="en-US" sz="2400" dirty="0"/>
              <a:t>　　　時間帯が異なる。</a:t>
            </a:r>
          </a:p>
        </p:txBody>
      </p:sp>
      <p:sp>
        <p:nvSpPr>
          <p:cNvPr id="5" name="テキスト ボックス 4">
            <a:extLst>
              <a:ext uri="{FF2B5EF4-FFF2-40B4-BE49-F238E27FC236}">
                <a16:creationId xmlns:a16="http://schemas.microsoft.com/office/drawing/2014/main" id="{569B8349-9157-4423-AA64-BF1AFF25F540}"/>
              </a:ext>
            </a:extLst>
          </p:cNvPr>
          <p:cNvSpPr txBox="1"/>
          <p:nvPr/>
        </p:nvSpPr>
        <p:spPr>
          <a:xfrm>
            <a:off x="983685" y="4838221"/>
            <a:ext cx="7520236" cy="830997"/>
          </a:xfrm>
          <a:prstGeom prst="rect">
            <a:avLst/>
          </a:prstGeom>
          <a:noFill/>
        </p:spPr>
        <p:txBody>
          <a:bodyPr wrap="square" rtlCol="0">
            <a:spAutoFit/>
          </a:bodyPr>
          <a:lstStyle/>
          <a:p>
            <a:pPr algn="ctr"/>
            <a:r>
              <a:rPr kumimoji="1" lang="ja-JP" altLang="en-US" sz="2400" dirty="0"/>
              <a:t>これらの仮説に対して大規模な複数のプロジェクトを分析することで</a:t>
            </a:r>
            <a:r>
              <a:rPr kumimoji="1" lang="ja-JP" altLang="en-US" sz="2400" dirty="0">
                <a:solidFill>
                  <a:schemeClr val="accent2"/>
                </a:solidFill>
              </a:rPr>
              <a:t>実験的に検証</a:t>
            </a:r>
            <a:r>
              <a:rPr kumimoji="1" lang="ja-JP" altLang="en-US" sz="2400" dirty="0"/>
              <a:t>する．</a:t>
            </a:r>
          </a:p>
        </p:txBody>
      </p:sp>
    </p:spTree>
    <p:extLst>
      <p:ext uri="{BB962C8B-B14F-4D97-AF65-F5344CB8AC3E}">
        <p14:creationId xmlns:p14="http://schemas.microsoft.com/office/powerpoint/2010/main" val="149130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0268CC2-F8D6-4EBB-8B6F-4B57771E18CF}"/>
              </a:ext>
            </a:extLst>
          </p:cNvPr>
          <p:cNvSpPr>
            <a:spLocks noGrp="1"/>
          </p:cNvSpPr>
          <p:nvPr>
            <p:ph type="title"/>
          </p:nvPr>
        </p:nvSpPr>
        <p:spPr>
          <a:xfrm>
            <a:off x="1531622" y="871871"/>
            <a:ext cx="6683765" cy="1152431"/>
          </a:xfrm>
        </p:spPr>
        <p:txBody>
          <a:bodyPr>
            <a:noAutofit/>
          </a:bodyPr>
          <a:lstStyle/>
          <a:p>
            <a:br>
              <a:rPr lang="ja-JP" altLang="en-US" sz="3000" dirty="0"/>
            </a:br>
            <a:r>
              <a:rPr lang="ja-JP" altLang="en-US" sz="3000" dirty="0"/>
              <a:t>ケーススタディ</a:t>
            </a:r>
          </a:p>
        </p:txBody>
      </p:sp>
      <p:sp>
        <p:nvSpPr>
          <p:cNvPr id="2" name="スライド番号プレースホルダー 1">
            <a:extLst>
              <a:ext uri="{FF2B5EF4-FFF2-40B4-BE49-F238E27FC236}">
                <a16:creationId xmlns:a16="http://schemas.microsoft.com/office/drawing/2014/main" id="{F7DA4495-B4F3-47BF-BB46-C8C4473DC0B6}"/>
              </a:ext>
            </a:extLst>
          </p:cNvPr>
          <p:cNvSpPr>
            <a:spLocks noGrp="1"/>
          </p:cNvSpPr>
          <p:nvPr>
            <p:ph type="sldNum" sz="quarter" idx="12"/>
          </p:nvPr>
        </p:nvSpPr>
        <p:spPr/>
        <p:txBody>
          <a:bodyPr/>
          <a:lstStyle/>
          <a:p>
            <a:fld id="{3907CEE6-25A5-448B-9B95-6A5DD4358133}" type="slidenum">
              <a:rPr kumimoji="1" lang="ja-JP" altLang="en-US" smtClean="0"/>
              <a:t>6</a:t>
            </a:fld>
            <a:endParaRPr kumimoji="1" lang="ja-JP" altLang="en-US"/>
          </a:p>
        </p:txBody>
      </p:sp>
      <p:sp>
        <p:nvSpPr>
          <p:cNvPr id="8" name="テキスト ボックス 7">
            <a:extLst>
              <a:ext uri="{FF2B5EF4-FFF2-40B4-BE49-F238E27FC236}">
                <a16:creationId xmlns:a16="http://schemas.microsoft.com/office/drawing/2014/main" id="{5C8CF59C-5308-4F8A-B1E6-515EA729065F}"/>
              </a:ext>
            </a:extLst>
          </p:cNvPr>
          <p:cNvSpPr txBox="1"/>
          <p:nvPr/>
        </p:nvSpPr>
        <p:spPr>
          <a:xfrm>
            <a:off x="691272" y="2024302"/>
            <a:ext cx="5291386" cy="461665"/>
          </a:xfrm>
          <a:prstGeom prst="rect">
            <a:avLst/>
          </a:prstGeom>
          <a:noFill/>
        </p:spPr>
        <p:txBody>
          <a:bodyPr wrap="square" rtlCol="0">
            <a:spAutoFit/>
          </a:bodyPr>
          <a:lstStyle/>
          <a:p>
            <a:r>
              <a:rPr kumimoji="1" lang="ja-JP" altLang="en-US" sz="2400" dirty="0"/>
              <a:t>分析データの収集と整形　</a:t>
            </a:r>
            <a:r>
              <a:rPr kumimoji="1" lang="en-US" altLang="ja-JP" sz="2400" dirty="0"/>
              <a:t>.1</a:t>
            </a:r>
            <a:endParaRPr kumimoji="1" lang="ja-JP" altLang="en-US" sz="2400" dirty="0"/>
          </a:p>
        </p:txBody>
      </p:sp>
      <p:sp>
        <p:nvSpPr>
          <p:cNvPr id="9" name="テキスト ボックス 8">
            <a:extLst>
              <a:ext uri="{FF2B5EF4-FFF2-40B4-BE49-F238E27FC236}">
                <a16:creationId xmlns:a16="http://schemas.microsoft.com/office/drawing/2014/main" id="{D86DC85F-E340-4567-A1D8-715320FBE1EE}"/>
              </a:ext>
            </a:extLst>
          </p:cNvPr>
          <p:cNvSpPr txBox="1"/>
          <p:nvPr/>
        </p:nvSpPr>
        <p:spPr>
          <a:xfrm>
            <a:off x="1531620" y="2765255"/>
            <a:ext cx="7189470" cy="2677656"/>
          </a:xfrm>
          <a:prstGeom prst="rect">
            <a:avLst/>
          </a:prstGeom>
          <a:noFill/>
        </p:spPr>
        <p:txBody>
          <a:bodyPr wrap="square" rtlCol="0">
            <a:spAutoFit/>
          </a:bodyPr>
          <a:lstStyle/>
          <a:p>
            <a:pPr marL="214313" indent="-214313">
              <a:buFont typeface="Arial" panose="020B0604020202020204" pitchFamily="34" charset="0"/>
              <a:buChar char="•"/>
            </a:pPr>
            <a:r>
              <a:rPr kumimoji="1" lang="en-US" altLang="ja-JP" sz="2400" dirty="0"/>
              <a:t>ML</a:t>
            </a:r>
            <a:r>
              <a:rPr kumimoji="1" lang="ja-JP" altLang="en-US" sz="2400" dirty="0"/>
              <a:t>のアーカイブを対象として分析を行う．</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メールのヘッダを解析し，送信日時と送信場所のデータを収集する．</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送信日時は</a:t>
            </a:r>
            <a:r>
              <a:rPr kumimoji="1" lang="ja-JP" altLang="en-US" sz="2400" dirty="0">
                <a:solidFill>
                  <a:schemeClr val="accent2"/>
                </a:solidFill>
              </a:rPr>
              <a:t>現地時刻</a:t>
            </a:r>
            <a:r>
              <a:rPr kumimoji="1" lang="ja-JP" altLang="en-US" sz="2400" dirty="0"/>
              <a:t>とし，送信場所は</a:t>
            </a:r>
            <a:r>
              <a:rPr kumimoji="1" lang="ja-JP" altLang="en-US" sz="2400" dirty="0">
                <a:solidFill>
                  <a:schemeClr val="accent2"/>
                </a:solidFill>
              </a:rPr>
              <a:t>協定世界時（以降，</a:t>
            </a:r>
            <a:r>
              <a:rPr kumimoji="1" lang="en-US" altLang="ja-JP" sz="2400" dirty="0">
                <a:solidFill>
                  <a:schemeClr val="accent2"/>
                </a:solidFill>
              </a:rPr>
              <a:t>UTC</a:t>
            </a:r>
            <a:r>
              <a:rPr kumimoji="1" lang="ja-JP" altLang="en-US" sz="2400" dirty="0">
                <a:solidFill>
                  <a:schemeClr val="accent2"/>
                </a:solidFill>
              </a:rPr>
              <a:t>）と現地時刻の差</a:t>
            </a:r>
            <a:r>
              <a:rPr kumimoji="1" lang="ja-JP" altLang="en-US" sz="2400" dirty="0"/>
              <a:t>で表す．</a:t>
            </a:r>
          </a:p>
        </p:txBody>
      </p:sp>
    </p:spTree>
    <p:extLst>
      <p:ext uri="{BB962C8B-B14F-4D97-AF65-F5344CB8AC3E}">
        <p14:creationId xmlns:p14="http://schemas.microsoft.com/office/powerpoint/2010/main" val="3008909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0268CC2-F8D6-4EBB-8B6F-4B57771E18CF}"/>
              </a:ext>
            </a:extLst>
          </p:cNvPr>
          <p:cNvSpPr>
            <a:spLocks noGrp="1"/>
          </p:cNvSpPr>
          <p:nvPr>
            <p:ph type="title"/>
          </p:nvPr>
        </p:nvSpPr>
        <p:spPr>
          <a:xfrm>
            <a:off x="1531622" y="871871"/>
            <a:ext cx="6683765" cy="1152431"/>
          </a:xfrm>
        </p:spPr>
        <p:txBody>
          <a:bodyPr>
            <a:noAutofit/>
          </a:bodyPr>
          <a:lstStyle/>
          <a:p>
            <a:br>
              <a:rPr lang="ja-JP" altLang="en-US" sz="3000" dirty="0"/>
            </a:br>
            <a:r>
              <a:rPr lang="ja-JP" altLang="en-US" sz="3000" dirty="0"/>
              <a:t>ケーススタディ</a:t>
            </a:r>
          </a:p>
        </p:txBody>
      </p:sp>
      <p:sp>
        <p:nvSpPr>
          <p:cNvPr id="2" name="スライド番号プレースホルダー 1">
            <a:extLst>
              <a:ext uri="{FF2B5EF4-FFF2-40B4-BE49-F238E27FC236}">
                <a16:creationId xmlns:a16="http://schemas.microsoft.com/office/drawing/2014/main" id="{F7DA4495-B4F3-47BF-BB46-C8C4473DC0B6}"/>
              </a:ext>
            </a:extLst>
          </p:cNvPr>
          <p:cNvSpPr>
            <a:spLocks noGrp="1"/>
          </p:cNvSpPr>
          <p:nvPr>
            <p:ph type="sldNum" sz="quarter" idx="12"/>
          </p:nvPr>
        </p:nvSpPr>
        <p:spPr/>
        <p:txBody>
          <a:bodyPr/>
          <a:lstStyle/>
          <a:p>
            <a:fld id="{3907CEE6-25A5-448B-9B95-6A5DD4358133}" type="slidenum">
              <a:rPr kumimoji="1" lang="ja-JP" altLang="en-US" smtClean="0"/>
              <a:t>7</a:t>
            </a:fld>
            <a:endParaRPr kumimoji="1" lang="ja-JP" altLang="en-US"/>
          </a:p>
        </p:txBody>
      </p:sp>
      <p:sp>
        <p:nvSpPr>
          <p:cNvPr id="8" name="テキスト ボックス 7">
            <a:extLst>
              <a:ext uri="{FF2B5EF4-FFF2-40B4-BE49-F238E27FC236}">
                <a16:creationId xmlns:a16="http://schemas.microsoft.com/office/drawing/2014/main" id="{5C8CF59C-5308-4F8A-B1E6-515EA729065F}"/>
              </a:ext>
            </a:extLst>
          </p:cNvPr>
          <p:cNvSpPr txBox="1"/>
          <p:nvPr/>
        </p:nvSpPr>
        <p:spPr>
          <a:xfrm>
            <a:off x="691272" y="2024302"/>
            <a:ext cx="5291386" cy="461665"/>
          </a:xfrm>
          <a:prstGeom prst="rect">
            <a:avLst/>
          </a:prstGeom>
          <a:noFill/>
        </p:spPr>
        <p:txBody>
          <a:bodyPr wrap="square" rtlCol="0">
            <a:spAutoFit/>
          </a:bodyPr>
          <a:lstStyle/>
          <a:p>
            <a:r>
              <a:rPr kumimoji="1" lang="ja-JP" altLang="en-US" sz="2400" dirty="0"/>
              <a:t>分析データの収集と整形 </a:t>
            </a:r>
            <a:r>
              <a:rPr kumimoji="1" lang="en-US" altLang="ja-JP" sz="2400" dirty="0"/>
              <a:t>  .2</a:t>
            </a:r>
            <a:endParaRPr kumimoji="1" lang="ja-JP" altLang="en-US" sz="2400" dirty="0"/>
          </a:p>
        </p:txBody>
      </p:sp>
      <p:sp>
        <p:nvSpPr>
          <p:cNvPr id="9" name="テキスト ボックス 8">
            <a:extLst>
              <a:ext uri="{FF2B5EF4-FFF2-40B4-BE49-F238E27FC236}">
                <a16:creationId xmlns:a16="http://schemas.microsoft.com/office/drawing/2014/main" id="{D86DC85F-E340-4567-A1D8-715320FBE1EE}"/>
              </a:ext>
            </a:extLst>
          </p:cNvPr>
          <p:cNvSpPr txBox="1"/>
          <p:nvPr/>
        </p:nvSpPr>
        <p:spPr>
          <a:xfrm>
            <a:off x="1531620" y="2765255"/>
            <a:ext cx="7189470" cy="2308324"/>
          </a:xfrm>
          <a:prstGeom prst="rect">
            <a:avLst/>
          </a:prstGeom>
          <a:noFill/>
        </p:spPr>
        <p:txBody>
          <a:bodyPr wrap="square" rtlCol="0">
            <a:spAutoFit/>
          </a:bodyPr>
          <a:lstStyle/>
          <a:p>
            <a:pPr marL="214313" indent="-214313">
              <a:buFont typeface="Arial" panose="020B0604020202020204" pitchFamily="34" charset="0"/>
              <a:buChar char="•"/>
            </a:pPr>
            <a:r>
              <a:rPr kumimoji="1" lang="ja-JP" altLang="en-US" sz="2400" dirty="0"/>
              <a:t>例　東部標準時の地点からメッセージを送信した場合，標準時が</a:t>
            </a:r>
            <a:r>
              <a:rPr kumimoji="1" lang="en-US" altLang="ja-JP" sz="2400" dirty="0">
                <a:solidFill>
                  <a:schemeClr val="accent2"/>
                </a:solidFill>
              </a:rPr>
              <a:t>UTC</a:t>
            </a:r>
            <a:r>
              <a:rPr kumimoji="1" lang="ja-JP" altLang="en-US" sz="2400" dirty="0">
                <a:solidFill>
                  <a:schemeClr val="accent2"/>
                </a:solidFill>
              </a:rPr>
              <a:t>から５時間遅れている</a:t>
            </a:r>
            <a:r>
              <a:rPr kumimoji="1" lang="ja-JP" altLang="en-US" sz="2400" dirty="0"/>
              <a:t>ため，</a:t>
            </a:r>
            <a:r>
              <a:rPr kumimoji="1" lang="en-US" altLang="ja-JP" sz="2400" dirty="0">
                <a:solidFill>
                  <a:srgbClr val="FF0000"/>
                </a:solidFill>
              </a:rPr>
              <a:t>UTC-5</a:t>
            </a:r>
            <a:r>
              <a:rPr kumimoji="1" lang="ja-JP" altLang="en-US" sz="2400" dirty="0"/>
              <a:t>と表される．</a:t>
            </a:r>
            <a:endParaRPr kumimoji="1" lang="en-US" altLang="ja-JP" sz="2400" dirty="0"/>
          </a:p>
          <a:p>
            <a:pPr marL="214313" indent="-214313">
              <a:buFont typeface="Arial" panose="020B0604020202020204" pitchFamily="34" charset="0"/>
              <a:buChar char="•"/>
            </a:pPr>
            <a:endParaRPr kumimoji="1" lang="en-US" altLang="ja-JP" sz="2400" dirty="0"/>
          </a:p>
          <a:p>
            <a:pPr marL="214313" indent="-214313">
              <a:buFont typeface="Arial" panose="020B0604020202020204" pitchFamily="34" charset="0"/>
              <a:buChar char="•"/>
            </a:pPr>
            <a:r>
              <a:rPr kumimoji="1" lang="ja-JP" altLang="en-US" sz="2400" dirty="0"/>
              <a:t>以降，地域</a:t>
            </a:r>
            <a:r>
              <a:rPr kumimoji="1" lang="en-US" altLang="ja-JP" sz="2400" dirty="0"/>
              <a:t>A</a:t>
            </a:r>
            <a:r>
              <a:rPr kumimoji="1" lang="ja-JP" altLang="en-US" sz="2400" dirty="0"/>
              <a:t>から送信されたメッセージを地域</a:t>
            </a:r>
            <a:r>
              <a:rPr kumimoji="1" lang="en-US" altLang="ja-JP" sz="2400" dirty="0"/>
              <a:t>B</a:t>
            </a:r>
            <a:r>
              <a:rPr kumimoji="1" lang="ja-JP" altLang="en-US" sz="2400" dirty="0"/>
              <a:t>から返信したメッセージの対を　</a:t>
            </a:r>
            <a:r>
              <a:rPr kumimoji="1" lang="en-US" altLang="ja-JP" sz="2400" dirty="0">
                <a:solidFill>
                  <a:srgbClr val="FF0000"/>
                </a:solidFill>
              </a:rPr>
              <a:t>A</a:t>
            </a:r>
            <a:r>
              <a:rPr kumimoji="1" lang="ja-JP" altLang="en-US" sz="2400" dirty="0">
                <a:solidFill>
                  <a:srgbClr val="FF0000"/>
                </a:solidFill>
              </a:rPr>
              <a:t> →</a:t>
            </a:r>
            <a:r>
              <a:rPr kumimoji="1" lang="en-US" altLang="ja-JP" sz="2400" dirty="0">
                <a:solidFill>
                  <a:srgbClr val="FF0000"/>
                </a:solidFill>
              </a:rPr>
              <a:t>B</a:t>
            </a:r>
            <a:r>
              <a:rPr kumimoji="1" lang="ja-JP" altLang="en-US" sz="2400" dirty="0"/>
              <a:t>と示す．</a:t>
            </a:r>
            <a:endParaRPr kumimoji="1" lang="en-US" altLang="ja-JP" sz="2400" dirty="0"/>
          </a:p>
        </p:txBody>
      </p:sp>
    </p:spTree>
    <p:extLst>
      <p:ext uri="{BB962C8B-B14F-4D97-AF65-F5344CB8AC3E}">
        <p14:creationId xmlns:p14="http://schemas.microsoft.com/office/powerpoint/2010/main" val="763783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0268CC2-F8D6-4EBB-8B6F-4B57771E18CF}"/>
              </a:ext>
            </a:extLst>
          </p:cNvPr>
          <p:cNvSpPr>
            <a:spLocks noGrp="1"/>
          </p:cNvSpPr>
          <p:nvPr>
            <p:ph type="title"/>
          </p:nvPr>
        </p:nvSpPr>
        <p:spPr>
          <a:xfrm>
            <a:off x="1531622" y="871871"/>
            <a:ext cx="6683765" cy="1152431"/>
          </a:xfrm>
        </p:spPr>
        <p:txBody>
          <a:bodyPr>
            <a:noAutofit/>
          </a:bodyPr>
          <a:lstStyle/>
          <a:p>
            <a:br>
              <a:rPr lang="ja-JP" altLang="en-US" sz="3000" dirty="0"/>
            </a:br>
            <a:r>
              <a:rPr lang="ja-JP" altLang="en-US" sz="3000" dirty="0"/>
              <a:t>ケーススタディ</a:t>
            </a:r>
          </a:p>
        </p:txBody>
      </p:sp>
      <p:sp>
        <p:nvSpPr>
          <p:cNvPr id="2" name="スライド番号プレースホルダー 1">
            <a:extLst>
              <a:ext uri="{FF2B5EF4-FFF2-40B4-BE49-F238E27FC236}">
                <a16:creationId xmlns:a16="http://schemas.microsoft.com/office/drawing/2014/main" id="{F7DA4495-B4F3-47BF-BB46-C8C4473DC0B6}"/>
              </a:ext>
            </a:extLst>
          </p:cNvPr>
          <p:cNvSpPr>
            <a:spLocks noGrp="1"/>
          </p:cNvSpPr>
          <p:nvPr>
            <p:ph type="sldNum" sz="quarter" idx="12"/>
          </p:nvPr>
        </p:nvSpPr>
        <p:spPr/>
        <p:txBody>
          <a:bodyPr/>
          <a:lstStyle/>
          <a:p>
            <a:fld id="{3907CEE6-25A5-448B-9B95-6A5DD4358133}" type="slidenum">
              <a:rPr kumimoji="1" lang="ja-JP" altLang="en-US" smtClean="0"/>
              <a:t>8</a:t>
            </a:fld>
            <a:endParaRPr kumimoji="1" lang="ja-JP" altLang="en-US"/>
          </a:p>
        </p:txBody>
      </p:sp>
      <p:sp>
        <p:nvSpPr>
          <p:cNvPr id="8" name="テキスト ボックス 7">
            <a:extLst>
              <a:ext uri="{FF2B5EF4-FFF2-40B4-BE49-F238E27FC236}">
                <a16:creationId xmlns:a16="http://schemas.microsoft.com/office/drawing/2014/main" id="{5C8CF59C-5308-4F8A-B1E6-515EA729065F}"/>
              </a:ext>
            </a:extLst>
          </p:cNvPr>
          <p:cNvSpPr txBox="1"/>
          <p:nvPr/>
        </p:nvSpPr>
        <p:spPr>
          <a:xfrm>
            <a:off x="691272" y="2024302"/>
            <a:ext cx="5291386" cy="830997"/>
          </a:xfrm>
          <a:prstGeom prst="rect">
            <a:avLst/>
          </a:prstGeom>
          <a:noFill/>
        </p:spPr>
        <p:txBody>
          <a:bodyPr wrap="square" rtlCol="0">
            <a:spAutoFit/>
          </a:bodyPr>
          <a:lstStyle/>
          <a:p>
            <a:r>
              <a:rPr kumimoji="1" lang="ja-JP" altLang="en-US" sz="2400" dirty="0"/>
              <a:t>分析データの</a:t>
            </a:r>
            <a:endParaRPr kumimoji="1" lang="en-US" altLang="ja-JP" sz="2400" dirty="0"/>
          </a:p>
          <a:p>
            <a:r>
              <a:rPr kumimoji="1" lang="ja-JP" altLang="en-US" sz="2400" dirty="0"/>
              <a:t>収集と整形 </a:t>
            </a:r>
            <a:r>
              <a:rPr kumimoji="1" lang="en-US" altLang="ja-JP" sz="2400" dirty="0"/>
              <a:t>  .3</a:t>
            </a:r>
            <a:endParaRPr kumimoji="1" lang="ja-JP" altLang="en-US" sz="2400" dirty="0"/>
          </a:p>
        </p:txBody>
      </p:sp>
      <p:pic>
        <p:nvPicPr>
          <p:cNvPr id="5" name="図 4">
            <a:extLst>
              <a:ext uri="{FF2B5EF4-FFF2-40B4-BE49-F238E27FC236}">
                <a16:creationId xmlns:a16="http://schemas.microsoft.com/office/drawing/2014/main" id="{CBB29902-65DE-49EC-8197-366E80368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8675" y="1885952"/>
            <a:ext cx="6127059" cy="3953726"/>
          </a:xfrm>
          <a:prstGeom prst="rect">
            <a:avLst/>
          </a:prstGeom>
        </p:spPr>
      </p:pic>
    </p:spTree>
    <p:extLst>
      <p:ext uri="{BB962C8B-B14F-4D97-AF65-F5344CB8AC3E}">
        <p14:creationId xmlns:p14="http://schemas.microsoft.com/office/powerpoint/2010/main" val="977185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E52D1C-680F-4BEC-8DC2-610BB6FFAFD5}"/>
              </a:ext>
            </a:extLst>
          </p:cNvPr>
          <p:cNvSpPr>
            <a:spLocks noGrp="1"/>
          </p:cNvSpPr>
          <p:nvPr>
            <p:ph type="title"/>
          </p:nvPr>
        </p:nvSpPr>
        <p:spPr>
          <a:xfrm>
            <a:off x="1556074" y="1336012"/>
            <a:ext cx="4341807" cy="594908"/>
          </a:xfrm>
        </p:spPr>
        <p:txBody>
          <a:bodyPr>
            <a:normAutofit fontScale="90000"/>
          </a:bodyPr>
          <a:lstStyle/>
          <a:p>
            <a:r>
              <a:rPr lang="ja-JP" altLang="en-US" sz="3300" dirty="0"/>
              <a:t>分析対象プロジェクト</a:t>
            </a:r>
          </a:p>
        </p:txBody>
      </p:sp>
      <p:sp>
        <p:nvSpPr>
          <p:cNvPr id="3" name="スライド番号プレースホルダー 2">
            <a:extLst>
              <a:ext uri="{FF2B5EF4-FFF2-40B4-BE49-F238E27FC236}">
                <a16:creationId xmlns:a16="http://schemas.microsoft.com/office/drawing/2014/main" id="{87E1F945-A4B9-4266-9847-AEEC1BA1B869}"/>
              </a:ext>
            </a:extLst>
          </p:cNvPr>
          <p:cNvSpPr>
            <a:spLocks noGrp="1"/>
          </p:cNvSpPr>
          <p:nvPr>
            <p:ph type="sldNum" sz="quarter" idx="12"/>
          </p:nvPr>
        </p:nvSpPr>
        <p:spPr/>
        <p:txBody>
          <a:bodyPr/>
          <a:lstStyle/>
          <a:p>
            <a:fld id="{3907CEE6-25A5-448B-9B95-6A5DD4358133}" type="slidenum">
              <a:rPr kumimoji="1" lang="ja-JP" altLang="en-US" smtClean="0"/>
              <a:t>9</a:t>
            </a:fld>
            <a:endParaRPr kumimoji="1" lang="ja-JP" altLang="en-US"/>
          </a:p>
        </p:txBody>
      </p:sp>
      <p:sp>
        <p:nvSpPr>
          <p:cNvPr id="7" name="テキスト ボックス 6">
            <a:extLst>
              <a:ext uri="{FF2B5EF4-FFF2-40B4-BE49-F238E27FC236}">
                <a16:creationId xmlns:a16="http://schemas.microsoft.com/office/drawing/2014/main" id="{1E883E08-9EAF-48EC-B19A-261D33C30334}"/>
              </a:ext>
            </a:extLst>
          </p:cNvPr>
          <p:cNvSpPr txBox="1"/>
          <p:nvPr/>
        </p:nvSpPr>
        <p:spPr>
          <a:xfrm>
            <a:off x="398859" y="2655711"/>
            <a:ext cx="8825151" cy="2308324"/>
          </a:xfrm>
          <a:prstGeom prst="rect">
            <a:avLst/>
          </a:prstGeom>
          <a:noFill/>
        </p:spPr>
        <p:txBody>
          <a:bodyPr wrap="square" rtlCol="0">
            <a:spAutoFit/>
          </a:bodyPr>
          <a:lstStyle/>
          <a:p>
            <a:pPr marL="342900" indent="-342900">
              <a:buFont typeface="Arial" panose="020B0604020202020204" pitchFamily="34" charset="0"/>
              <a:buChar char="•"/>
            </a:pPr>
            <a:r>
              <a:rPr kumimoji="1" lang="en-US" altLang="ja-JP" sz="2400" dirty="0"/>
              <a:t>Python </a:t>
            </a:r>
            <a:r>
              <a:rPr kumimoji="1" lang="ja-JP" altLang="en-US" sz="2400" dirty="0"/>
              <a:t>プロジェクト（以降　</a:t>
            </a:r>
            <a:r>
              <a:rPr kumimoji="1" lang="en-US" altLang="ja-JP" sz="2400" dirty="0"/>
              <a:t>Python</a:t>
            </a:r>
            <a:r>
              <a:rPr kumimoji="1" lang="ja-JP" altLang="en-US" sz="2400" dirty="0"/>
              <a:t>）</a:t>
            </a:r>
            <a:endParaRPr kumimoji="1" lang="en-US" altLang="ja-JP" sz="2400" dirty="0"/>
          </a:p>
          <a:p>
            <a:pPr marL="342900" indent="-342900">
              <a:buFont typeface="Arial" panose="020B0604020202020204" pitchFamily="34" charset="0"/>
              <a:buChar char="•"/>
            </a:pPr>
            <a:endParaRPr kumimoji="1" lang="en-US" altLang="ja-JP" sz="2400" dirty="0"/>
          </a:p>
          <a:p>
            <a:pPr marL="342900" indent="-342900">
              <a:buFont typeface="Arial" panose="020B0604020202020204" pitchFamily="34" charset="0"/>
              <a:buChar char="•"/>
            </a:pPr>
            <a:r>
              <a:rPr kumimoji="1" lang="en-US" altLang="ja-JP" sz="2400" dirty="0"/>
              <a:t>PostgreSQL</a:t>
            </a:r>
            <a:r>
              <a:rPr kumimoji="1" lang="ja-JP" altLang="en-US" sz="2400" dirty="0"/>
              <a:t>プロジェクト　（以降　</a:t>
            </a:r>
            <a:r>
              <a:rPr kumimoji="1" lang="en-US" altLang="ja-JP" sz="2400" dirty="0"/>
              <a:t>PostgreSQL</a:t>
            </a:r>
            <a:r>
              <a:rPr kumimoji="1" lang="ja-JP" altLang="en-US" sz="2400" dirty="0"/>
              <a:t>）</a:t>
            </a:r>
            <a:endParaRPr kumimoji="1" lang="en-US" altLang="ja-JP" sz="2400" dirty="0"/>
          </a:p>
          <a:p>
            <a:endParaRPr kumimoji="1" lang="en-US" altLang="ja-JP" sz="2400" dirty="0"/>
          </a:p>
          <a:p>
            <a:pPr marL="342900" indent="-342900">
              <a:buFont typeface="Arial" panose="020B0604020202020204" pitchFamily="34" charset="0"/>
              <a:buChar char="•"/>
            </a:pPr>
            <a:r>
              <a:rPr kumimoji="1" lang="en-US" altLang="ja-JP" sz="2400" dirty="0"/>
              <a:t>Apache</a:t>
            </a:r>
            <a:r>
              <a:rPr kumimoji="1" lang="ja-JP" altLang="en-US" sz="2400" dirty="0"/>
              <a:t>　</a:t>
            </a:r>
            <a:r>
              <a:rPr kumimoji="1" lang="en-US" altLang="ja-JP" sz="2400" dirty="0"/>
              <a:t>HTTP</a:t>
            </a:r>
            <a:r>
              <a:rPr kumimoji="1" lang="ja-JP" altLang="en-US" sz="2400" dirty="0"/>
              <a:t>　</a:t>
            </a:r>
            <a:r>
              <a:rPr kumimoji="1" lang="en-US" altLang="ja-JP" sz="2400" dirty="0"/>
              <a:t>Server</a:t>
            </a:r>
            <a:r>
              <a:rPr kumimoji="1" lang="ja-JP" altLang="en-US" sz="2400" dirty="0"/>
              <a:t>　プロジェクト（以降　</a:t>
            </a:r>
            <a:r>
              <a:rPr kumimoji="1" lang="en-US" altLang="ja-JP" sz="2400" dirty="0"/>
              <a:t>Apache</a:t>
            </a:r>
            <a:r>
              <a:rPr kumimoji="1" lang="ja-JP" altLang="en-US" sz="2400" dirty="0"/>
              <a:t>）</a:t>
            </a:r>
            <a:endParaRPr kumimoji="1" lang="en-US" altLang="ja-JP" sz="2400" dirty="0"/>
          </a:p>
          <a:p>
            <a:pPr marL="342900" indent="-342900">
              <a:buFont typeface="Arial" panose="020B0604020202020204" pitchFamily="34" charset="0"/>
              <a:buChar char="•"/>
            </a:pPr>
            <a:endParaRPr kumimoji="1" lang="ja-JP" altLang="en-US" sz="2400" dirty="0"/>
          </a:p>
        </p:txBody>
      </p:sp>
    </p:spTree>
    <p:extLst>
      <p:ext uri="{BB962C8B-B14F-4D97-AF65-F5344CB8AC3E}">
        <p14:creationId xmlns:p14="http://schemas.microsoft.com/office/powerpoint/2010/main" val="2435347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E52D1C-680F-4BEC-8DC2-610BB6FFAFD5}"/>
              </a:ext>
            </a:extLst>
          </p:cNvPr>
          <p:cNvSpPr>
            <a:spLocks noGrp="1"/>
          </p:cNvSpPr>
          <p:nvPr>
            <p:ph type="title"/>
          </p:nvPr>
        </p:nvSpPr>
        <p:spPr>
          <a:xfrm>
            <a:off x="1556074" y="1336012"/>
            <a:ext cx="4341807" cy="594908"/>
          </a:xfrm>
        </p:spPr>
        <p:txBody>
          <a:bodyPr>
            <a:normAutofit fontScale="90000"/>
          </a:bodyPr>
          <a:lstStyle/>
          <a:p>
            <a:r>
              <a:rPr lang="ja-JP" altLang="en-US" sz="3300" dirty="0"/>
              <a:t>分析対象プロジェクト</a:t>
            </a:r>
          </a:p>
        </p:txBody>
      </p:sp>
      <p:sp>
        <p:nvSpPr>
          <p:cNvPr id="3" name="スライド番号プレースホルダー 2">
            <a:extLst>
              <a:ext uri="{FF2B5EF4-FFF2-40B4-BE49-F238E27FC236}">
                <a16:creationId xmlns:a16="http://schemas.microsoft.com/office/drawing/2014/main" id="{87E1F945-A4B9-4266-9847-AEEC1BA1B869}"/>
              </a:ext>
            </a:extLst>
          </p:cNvPr>
          <p:cNvSpPr>
            <a:spLocks noGrp="1"/>
          </p:cNvSpPr>
          <p:nvPr>
            <p:ph type="sldNum" sz="quarter" idx="12"/>
          </p:nvPr>
        </p:nvSpPr>
        <p:spPr/>
        <p:txBody>
          <a:bodyPr/>
          <a:lstStyle/>
          <a:p>
            <a:fld id="{3907CEE6-25A5-448B-9B95-6A5DD4358133}"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70A26636-D54E-48F2-B8BE-23C3621521E6}"/>
              </a:ext>
            </a:extLst>
          </p:cNvPr>
          <p:cNvSpPr txBox="1"/>
          <p:nvPr/>
        </p:nvSpPr>
        <p:spPr>
          <a:xfrm>
            <a:off x="398859" y="2424879"/>
            <a:ext cx="7612380" cy="830997"/>
          </a:xfrm>
          <a:prstGeom prst="rect">
            <a:avLst/>
          </a:prstGeom>
          <a:noFill/>
        </p:spPr>
        <p:txBody>
          <a:bodyPr wrap="square" rtlCol="0">
            <a:spAutoFit/>
          </a:bodyPr>
          <a:lstStyle/>
          <a:p>
            <a:r>
              <a:rPr kumimoji="1" lang="en-US" altLang="ja-JP" sz="2400" dirty="0"/>
              <a:t>Eclipse</a:t>
            </a:r>
            <a:r>
              <a:rPr kumimoji="1" lang="ja-JP" altLang="en-US" sz="2400" dirty="0"/>
              <a:t>プロジェクト（以降　</a:t>
            </a:r>
            <a:r>
              <a:rPr kumimoji="1" lang="en-US" altLang="ja-JP" sz="2400" dirty="0"/>
              <a:t>Eclipse</a:t>
            </a:r>
            <a:r>
              <a:rPr kumimoji="1" lang="ja-JP" altLang="en-US" sz="2400" dirty="0"/>
              <a:t>）</a:t>
            </a:r>
            <a:endParaRPr kumimoji="1" lang="en-US" altLang="ja-JP" sz="2400" dirty="0"/>
          </a:p>
          <a:p>
            <a:r>
              <a:rPr kumimoji="1" lang="ja-JP" altLang="en-US" sz="2400" dirty="0"/>
              <a:t>　</a:t>
            </a:r>
          </a:p>
        </p:txBody>
      </p:sp>
      <p:sp>
        <p:nvSpPr>
          <p:cNvPr id="6" name="テキスト ボックス 5">
            <a:extLst>
              <a:ext uri="{FF2B5EF4-FFF2-40B4-BE49-F238E27FC236}">
                <a16:creationId xmlns:a16="http://schemas.microsoft.com/office/drawing/2014/main" id="{901766C8-BA1C-414C-8014-3EFE5FA60A07}"/>
              </a:ext>
            </a:extLst>
          </p:cNvPr>
          <p:cNvSpPr txBox="1"/>
          <p:nvPr/>
        </p:nvSpPr>
        <p:spPr>
          <a:xfrm>
            <a:off x="803717" y="5209522"/>
            <a:ext cx="7612380" cy="415498"/>
          </a:xfrm>
          <a:prstGeom prst="rect">
            <a:avLst/>
          </a:prstGeom>
          <a:noFill/>
        </p:spPr>
        <p:txBody>
          <a:bodyPr wrap="square" rtlCol="0">
            <a:spAutoFit/>
          </a:bodyPr>
          <a:lstStyle/>
          <a:p>
            <a:r>
              <a:rPr kumimoji="1" lang="en-US" altLang="ja-JP" sz="2100" dirty="0"/>
              <a:t>Eclipse Platform</a:t>
            </a:r>
            <a:r>
              <a:rPr kumimoji="1" lang="ja-JP" altLang="en-US" sz="2100" dirty="0"/>
              <a:t>プロジェクト</a:t>
            </a:r>
            <a:r>
              <a:rPr kumimoji="1" lang="en-US" altLang="ja-JP" sz="2100" dirty="0"/>
              <a:t>(</a:t>
            </a:r>
            <a:r>
              <a:rPr kumimoji="1" lang="ja-JP" altLang="en-US" sz="2100" dirty="0"/>
              <a:t>以降　</a:t>
            </a:r>
            <a:r>
              <a:rPr kumimoji="1" lang="en-US" altLang="ja-JP" sz="2100" dirty="0"/>
              <a:t>Eclipse Platform)</a:t>
            </a:r>
          </a:p>
        </p:txBody>
      </p:sp>
      <p:sp>
        <p:nvSpPr>
          <p:cNvPr id="8" name="テキスト ボックス 7">
            <a:extLst>
              <a:ext uri="{FF2B5EF4-FFF2-40B4-BE49-F238E27FC236}">
                <a16:creationId xmlns:a16="http://schemas.microsoft.com/office/drawing/2014/main" id="{8E09B241-A550-4017-8AB5-B02DDD8DB40C}"/>
              </a:ext>
            </a:extLst>
          </p:cNvPr>
          <p:cNvSpPr txBox="1"/>
          <p:nvPr/>
        </p:nvSpPr>
        <p:spPr>
          <a:xfrm>
            <a:off x="1946373" y="5521988"/>
            <a:ext cx="5783580" cy="1061829"/>
          </a:xfrm>
          <a:prstGeom prst="rect">
            <a:avLst/>
          </a:prstGeom>
          <a:noFill/>
        </p:spPr>
        <p:txBody>
          <a:bodyPr wrap="square" rtlCol="0">
            <a:spAutoFit/>
          </a:bodyPr>
          <a:lstStyle/>
          <a:p>
            <a:pPr marL="342900" indent="-342900">
              <a:buFont typeface="Arial" panose="020B0604020202020204" pitchFamily="34" charset="0"/>
              <a:buChar char="•"/>
            </a:pPr>
            <a:r>
              <a:rPr kumimoji="1" lang="en-US" altLang="ja-JP" sz="2100" dirty="0"/>
              <a:t>Platform</a:t>
            </a:r>
          </a:p>
          <a:p>
            <a:pPr marL="342900" indent="-342900">
              <a:buFont typeface="Arial" panose="020B0604020202020204" pitchFamily="34" charset="0"/>
              <a:buChar char="•"/>
            </a:pPr>
            <a:r>
              <a:rPr kumimoji="1" lang="en-US" altLang="ja-JP" sz="2100" dirty="0"/>
              <a:t>SWT</a:t>
            </a:r>
          </a:p>
          <a:p>
            <a:pPr marL="342900" indent="-342900">
              <a:buFont typeface="Arial" panose="020B0604020202020204" pitchFamily="34" charset="0"/>
              <a:buChar char="•"/>
            </a:pPr>
            <a:r>
              <a:rPr kumimoji="1" lang="en-US" altLang="ja-JP" sz="2100" dirty="0"/>
              <a:t>RCP</a:t>
            </a:r>
          </a:p>
        </p:txBody>
      </p:sp>
      <p:sp>
        <p:nvSpPr>
          <p:cNvPr id="10" name="テキスト ボックス 9">
            <a:extLst>
              <a:ext uri="{FF2B5EF4-FFF2-40B4-BE49-F238E27FC236}">
                <a16:creationId xmlns:a16="http://schemas.microsoft.com/office/drawing/2014/main" id="{B04D8855-1C97-4C79-99BB-94CCFC1695BD}"/>
              </a:ext>
            </a:extLst>
          </p:cNvPr>
          <p:cNvSpPr txBox="1"/>
          <p:nvPr/>
        </p:nvSpPr>
        <p:spPr>
          <a:xfrm>
            <a:off x="803717" y="2778272"/>
            <a:ext cx="8068892" cy="2554545"/>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sz="2000" dirty="0"/>
              <a:t>Java development tools</a:t>
            </a:r>
            <a:r>
              <a:rPr kumimoji="1" lang="ja-JP" altLang="en-US" sz="2000" dirty="0"/>
              <a:t>プロジェクト（以降　</a:t>
            </a:r>
            <a:r>
              <a:rPr kumimoji="1" lang="en-US" altLang="ja-JP" sz="2000" dirty="0"/>
              <a:t>JDT</a:t>
            </a:r>
            <a:r>
              <a:rPr kumimoji="1" lang="ja-JP" altLang="en-US" sz="2000" dirty="0"/>
              <a:t>）</a:t>
            </a:r>
            <a:endParaRPr kumimoji="1" lang="en-US" altLang="ja-JP" sz="2000" dirty="0"/>
          </a:p>
          <a:p>
            <a:pPr marL="285750" indent="-285750">
              <a:buFont typeface="Arial" panose="020B0604020202020204" pitchFamily="34" charset="0"/>
              <a:buChar char="•"/>
            </a:pPr>
            <a:r>
              <a:rPr kumimoji="1" lang="en-US" altLang="ja-JP" sz="2000" dirty="0"/>
              <a:t>Plug-in Development</a:t>
            </a:r>
            <a:r>
              <a:rPr kumimoji="1" lang="ja-JP" altLang="en-US" sz="2000" dirty="0"/>
              <a:t>　</a:t>
            </a:r>
            <a:r>
              <a:rPr kumimoji="1" lang="en-US" altLang="ja-JP" sz="2000" dirty="0"/>
              <a:t>Environment</a:t>
            </a:r>
            <a:r>
              <a:rPr kumimoji="1" lang="ja-JP" altLang="en-US" sz="2000" dirty="0"/>
              <a:t>（以降　</a:t>
            </a:r>
            <a:r>
              <a:rPr kumimoji="1" lang="en-US" altLang="ja-JP" sz="2000" dirty="0"/>
              <a:t>PDE</a:t>
            </a:r>
            <a:r>
              <a:rPr kumimoji="1" lang="ja-JP" altLang="en-US" sz="2000" dirty="0"/>
              <a:t>）</a:t>
            </a:r>
            <a:endParaRPr kumimoji="1" lang="en-US" altLang="ja-JP" sz="2000" dirty="0"/>
          </a:p>
          <a:p>
            <a:pPr marL="285750" indent="-285750">
              <a:buFont typeface="Arial" panose="020B0604020202020204" pitchFamily="34" charset="0"/>
              <a:buChar char="•"/>
            </a:pPr>
            <a:r>
              <a:rPr kumimoji="1" lang="en-US" altLang="ja-JP" sz="2000" dirty="0"/>
              <a:t>Business</a:t>
            </a:r>
            <a:r>
              <a:rPr kumimoji="1" lang="ja-JP" altLang="en-US" sz="2000" dirty="0"/>
              <a:t> </a:t>
            </a:r>
            <a:r>
              <a:rPr kumimoji="1" lang="en-US" altLang="ja-JP" sz="2000" dirty="0"/>
              <a:t>Intelligence and Reporting Tools</a:t>
            </a:r>
            <a:r>
              <a:rPr kumimoji="1" lang="ja-JP" altLang="en-US" sz="2000" dirty="0"/>
              <a:t>プロジェクト（以降　</a:t>
            </a:r>
            <a:r>
              <a:rPr kumimoji="1" lang="en-US" altLang="ja-JP" sz="2000" dirty="0"/>
              <a:t>BIRT</a:t>
            </a:r>
            <a:r>
              <a:rPr kumimoji="1" lang="ja-JP" altLang="en-US" sz="2000" dirty="0"/>
              <a:t>）</a:t>
            </a:r>
            <a:endParaRPr kumimoji="1" lang="en-US" altLang="ja-JP" sz="2000" dirty="0"/>
          </a:p>
          <a:p>
            <a:pPr marL="285750" indent="-285750">
              <a:buFont typeface="Arial" panose="020B0604020202020204" pitchFamily="34" charset="0"/>
              <a:buChar char="•"/>
            </a:pPr>
            <a:r>
              <a:rPr kumimoji="1" lang="en-US" altLang="ja-JP" sz="2000" dirty="0"/>
              <a:t>Eclipse Modeling Framework</a:t>
            </a:r>
            <a:r>
              <a:rPr kumimoji="1" lang="ja-JP" altLang="en-US" sz="2000" dirty="0"/>
              <a:t>プロジェクト（以降　</a:t>
            </a:r>
            <a:r>
              <a:rPr kumimoji="1" lang="en-US" altLang="ja-JP" sz="2000" dirty="0"/>
              <a:t>EMF</a:t>
            </a:r>
            <a:r>
              <a:rPr kumimoji="1" lang="ja-JP" altLang="en-US" sz="2000" dirty="0"/>
              <a:t>）</a:t>
            </a:r>
            <a:endParaRPr kumimoji="1" lang="en-US" altLang="ja-JP" sz="2000" dirty="0"/>
          </a:p>
          <a:p>
            <a:pPr marL="285750" indent="-285750">
              <a:buFont typeface="Arial" panose="020B0604020202020204" pitchFamily="34" charset="0"/>
              <a:buChar char="•"/>
            </a:pPr>
            <a:r>
              <a:rPr kumimoji="1" lang="en-US" altLang="ja-JP" sz="2000" dirty="0"/>
              <a:t>C/C++</a:t>
            </a:r>
            <a:r>
              <a:rPr kumimoji="1" lang="ja-JP" altLang="en-US" sz="2000" dirty="0"/>
              <a:t>　</a:t>
            </a:r>
            <a:r>
              <a:rPr kumimoji="1" lang="en-US" altLang="ja-JP" sz="2000" dirty="0"/>
              <a:t>Development</a:t>
            </a:r>
            <a:r>
              <a:rPr kumimoji="1" lang="ja-JP" altLang="en-US" sz="2000" dirty="0"/>
              <a:t> </a:t>
            </a:r>
            <a:r>
              <a:rPr kumimoji="1" lang="en-US" altLang="ja-JP" sz="2000" dirty="0"/>
              <a:t>Tooling</a:t>
            </a:r>
            <a:r>
              <a:rPr kumimoji="1" lang="ja-JP" altLang="en-US" sz="2000" dirty="0"/>
              <a:t>プロジェクト</a:t>
            </a:r>
            <a:r>
              <a:rPr kumimoji="1" lang="en-US" altLang="ja-JP" sz="2000" dirty="0"/>
              <a:t>(</a:t>
            </a:r>
            <a:r>
              <a:rPr kumimoji="1" lang="ja-JP" altLang="en-US" sz="2000" dirty="0"/>
              <a:t>以降　</a:t>
            </a:r>
            <a:r>
              <a:rPr kumimoji="1" lang="en-US" altLang="ja-JP" sz="2000" dirty="0"/>
              <a:t>CDT)</a:t>
            </a:r>
          </a:p>
          <a:p>
            <a:pPr marL="285750" indent="-285750">
              <a:buFont typeface="Arial" panose="020B0604020202020204" pitchFamily="34" charset="0"/>
              <a:buChar char="•"/>
            </a:pPr>
            <a:r>
              <a:rPr kumimoji="1" lang="en-US" altLang="ja-JP" sz="2000" dirty="0"/>
              <a:t>Eclipse</a:t>
            </a:r>
            <a:r>
              <a:rPr kumimoji="1" lang="ja-JP" altLang="en-US" sz="2000" dirty="0"/>
              <a:t> </a:t>
            </a:r>
            <a:r>
              <a:rPr kumimoji="1" lang="en-US" altLang="ja-JP" sz="2000" dirty="0"/>
              <a:t>Web Tools Platform </a:t>
            </a:r>
            <a:r>
              <a:rPr kumimoji="1" lang="ja-JP" altLang="en-US" sz="2000" dirty="0"/>
              <a:t>プロジェクト</a:t>
            </a:r>
            <a:r>
              <a:rPr kumimoji="1" lang="en-US" altLang="ja-JP" sz="2000" dirty="0"/>
              <a:t>(</a:t>
            </a:r>
            <a:r>
              <a:rPr kumimoji="1" lang="ja-JP" altLang="en-US" sz="2000" dirty="0"/>
              <a:t>以降　</a:t>
            </a:r>
            <a:r>
              <a:rPr kumimoji="1" lang="en-US" altLang="ja-JP" sz="2000" dirty="0"/>
              <a:t>WTP) </a:t>
            </a:r>
          </a:p>
          <a:p>
            <a:pPr marL="285750" indent="-285750">
              <a:buFont typeface="Arial" panose="020B0604020202020204" pitchFamily="34" charset="0"/>
              <a:buChar char="•"/>
            </a:pPr>
            <a:endParaRPr kumimoji="1" lang="ja-JP" altLang="en-US" sz="2000" dirty="0"/>
          </a:p>
        </p:txBody>
      </p:sp>
    </p:spTree>
    <p:extLst>
      <p:ext uri="{BB962C8B-B14F-4D97-AF65-F5344CB8AC3E}">
        <p14:creationId xmlns:p14="http://schemas.microsoft.com/office/powerpoint/2010/main" val="2238356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1938ED-DEC8-4068-871B-F61A448E63C7}"/>
              </a:ext>
            </a:extLst>
          </p:cNvPr>
          <p:cNvSpPr>
            <a:spLocks noGrp="1"/>
          </p:cNvSpPr>
          <p:nvPr>
            <p:ph type="title"/>
          </p:nvPr>
        </p:nvSpPr>
        <p:spPr>
          <a:xfrm>
            <a:off x="1464634" y="1344706"/>
            <a:ext cx="5679117" cy="552676"/>
          </a:xfrm>
        </p:spPr>
        <p:txBody>
          <a:bodyPr>
            <a:normAutofit fontScale="90000"/>
          </a:bodyPr>
          <a:lstStyle/>
          <a:p>
            <a:r>
              <a:rPr lang="ja-JP" altLang="en-US" sz="3300" dirty="0"/>
              <a:t>プロジェクトの分類</a:t>
            </a:r>
          </a:p>
        </p:txBody>
      </p:sp>
      <p:sp>
        <p:nvSpPr>
          <p:cNvPr id="3" name="スライド番号プレースホルダー 2">
            <a:extLst>
              <a:ext uri="{FF2B5EF4-FFF2-40B4-BE49-F238E27FC236}">
                <a16:creationId xmlns:a16="http://schemas.microsoft.com/office/drawing/2014/main" id="{81BA245D-306D-4A05-B85D-C61332B2B0FC}"/>
              </a:ext>
            </a:extLst>
          </p:cNvPr>
          <p:cNvSpPr>
            <a:spLocks noGrp="1"/>
          </p:cNvSpPr>
          <p:nvPr>
            <p:ph type="sldNum" sz="quarter" idx="12"/>
          </p:nvPr>
        </p:nvSpPr>
        <p:spPr/>
        <p:txBody>
          <a:bodyPr/>
          <a:lstStyle/>
          <a:p>
            <a:fld id="{3907CEE6-25A5-448B-9B95-6A5DD4358133}" type="slidenum">
              <a:rPr kumimoji="1" lang="ja-JP" altLang="en-US" smtClean="0"/>
              <a:t>11</a:t>
            </a:fld>
            <a:endParaRPr kumimoji="1" lang="ja-JP" altLang="en-US"/>
          </a:p>
        </p:txBody>
      </p:sp>
      <p:sp>
        <p:nvSpPr>
          <p:cNvPr id="6" name="テキスト ボックス 5">
            <a:extLst>
              <a:ext uri="{FF2B5EF4-FFF2-40B4-BE49-F238E27FC236}">
                <a16:creationId xmlns:a16="http://schemas.microsoft.com/office/drawing/2014/main" id="{02F068DF-C611-4D83-8B5F-5F1647679F29}"/>
              </a:ext>
            </a:extLst>
          </p:cNvPr>
          <p:cNvSpPr txBox="1"/>
          <p:nvPr/>
        </p:nvSpPr>
        <p:spPr>
          <a:xfrm>
            <a:off x="922725" y="2885505"/>
            <a:ext cx="8011726" cy="2246769"/>
          </a:xfrm>
          <a:prstGeom prst="rect">
            <a:avLst/>
          </a:prstGeom>
          <a:noFill/>
        </p:spPr>
        <p:txBody>
          <a:bodyPr wrap="square" rtlCol="0">
            <a:spAutoFit/>
          </a:bodyPr>
          <a:lstStyle/>
          <a:p>
            <a:pPr marL="214313" indent="-214313">
              <a:buFont typeface="Arial" panose="020B0604020202020204" pitchFamily="34" charset="0"/>
              <a:buChar char="•"/>
            </a:pPr>
            <a:r>
              <a:rPr kumimoji="1" lang="ja-JP" altLang="en-US" sz="2800" dirty="0"/>
              <a:t>ボランティア型</a:t>
            </a:r>
            <a:r>
              <a:rPr kumimoji="1" lang="en-US" altLang="ja-JP" sz="2800" dirty="0"/>
              <a:t>OSS</a:t>
            </a:r>
            <a:r>
              <a:rPr kumimoji="1" lang="ja-JP" altLang="en-US" sz="2800" dirty="0"/>
              <a:t>開発プロジェクト　</a:t>
            </a:r>
            <a:endParaRPr kumimoji="1" lang="en-US" altLang="ja-JP" sz="2800" dirty="0"/>
          </a:p>
          <a:p>
            <a:r>
              <a:rPr kumimoji="1" lang="ja-JP" altLang="en-US" sz="2800" dirty="0"/>
              <a:t>　</a:t>
            </a:r>
            <a:endParaRPr kumimoji="1" lang="en-US" altLang="ja-JP" sz="2800" dirty="0"/>
          </a:p>
          <a:p>
            <a:endParaRPr kumimoji="1" lang="en-US" altLang="ja-JP" sz="2800" dirty="0"/>
          </a:p>
          <a:p>
            <a:pPr marL="342900" indent="-342900">
              <a:buFont typeface="Arial" panose="020B0604020202020204" pitchFamily="34" charset="0"/>
              <a:buChar char="•"/>
            </a:pPr>
            <a:r>
              <a:rPr kumimoji="1" lang="ja-JP" altLang="en-US" sz="2800" dirty="0"/>
              <a:t>業務混合型</a:t>
            </a:r>
            <a:r>
              <a:rPr kumimoji="1" lang="en-US" altLang="ja-JP" sz="2800" dirty="0"/>
              <a:t>OSS</a:t>
            </a:r>
            <a:r>
              <a:rPr kumimoji="1" lang="ja-JP" altLang="en-US" sz="2800" dirty="0"/>
              <a:t>開発プロジェクト</a:t>
            </a:r>
            <a:endParaRPr kumimoji="1" lang="en-US" altLang="ja-JP" sz="2800" dirty="0"/>
          </a:p>
          <a:p>
            <a:r>
              <a:rPr kumimoji="1" lang="ja-JP" altLang="en-US" sz="2800" dirty="0"/>
              <a:t>　</a:t>
            </a:r>
          </a:p>
        </p:txBody>
      </p:sp>
    </p:spTree>
    <p:extLst>
      <p:ext uri="{BB962C8B-B14F-4D97-AF65-F5344CB8AC3E}">
        <p14:creationId xmlns:p14="http://schemas.microsoft.com/office/powerpoint/2010/main" val="1361951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1938ED-DEC8-4068-871B-F61A448E63C7}"/>
              </a:ext>
            </a:extLst>
          </p:cNvPr>
          <p:cNvSpPr>
            <a:spLocks noGrp="1"/>
          </p:cNvSpPr>
          <p:nvPr>
            <p:ph type="title"/>
          </p:nvPr>
        </p:nvSpPr>
        <p:spPr>
          <a:xfrm>
            <a:off x="1464634" y="1344706"/>
            <a:ext cx="5679117" cy="552676"/>
          </a:xfrm>
        </p:spPr>
        <p:txBody>
          <a:bodyPr>
            <a:normAutofit fontScale="90000"/>
          </a:bodyPr>
          <a:lstStyle/>
          <a:p>
            <a:r>
              <a:rPr lang="ja-JP" altLang="en-US" sz="3300" dirty="0"/>
              <a:t>プロジェクトの分類</a:t>
            </a:r>
          </a:p>
        </p:txBody>
      </p:sp>
      <p:sp>
        <p:nvSpPr>
          <p:cNvPr id="3" name="スライド番号プレースホルダー 2">
            <a:extLst>
              <a:ext uri="{FF2B5EF4-FFF2-40B4-BE49-F238E27FC236}">
                <a16:creationId xmlns:a16="http://schemas.microsoft.com/office/drawing/2014/main" id="{81BA245D-306D-4A05-B85D-C61332B2B0FC}"/>
              </a:ext>
            </a:extLst>
          </p:cNvPr>
          <p:cNvSpPr>
            <a:spLocks noGrp="1"/>
          </p:cNvSpPr>
          <p:nvPr>
            <p:ph type="sldNum" sz="quarter" idx="12"/>
          </p:nvPr>
        </p:nvSpPr>
        <p:spPr/>
        <p:txBody>
          <a:bodyPr/>
          <a:lstStyle/>
          <a:p>
            <a:fld id="{3907CEE6-25A5-448B-9B95-6A5DD4358133}" type="slidenum">
              <a:rPr kumimoji="1" lang="ja-JP" altLang="en-US" smtClean="0"/>
              <a:t>12</a:t>
            </a:fld>
            <a:endParaRPr kumimoji="1" lang="ja-JP" altLang="en-US"/>
          </a:p>
        </p:txBody>
      </p:sp>
      <p:sp>
        <p:nvSpPr>
          <p:cNvPr id="6" name="テキスト ボックス 5">
            <a:extLst>
              <a:ext uri="{FF2B5EF4-FFF2-40B4-BE49-F238E27FC236}">
                <a16:creationId xmlns:a16="http://schemas.microsoft.com/office/drawing/2014/main" id="{02F068DF-C611-4D83-8B5F-5F1647679F29}"/>
              </a:ext>
            </a:extLst>
          </p:cNvPr>
          <p:cNvSpPr txBox="1"/>
          <p:nvPr/>
        </p:nvSpPr>
        <p:spPr>
          <a:xfrm>
            <a:off x="566138" y="2278200"/>
            <a:ext cx="8011726" cy="507831"/>
          </a:xfrm>
          <a:prstGeom prst="rect">
            <a:avLst/>
          </a:prstGeom>
          <a:noFill/>
        </p:spPr>
        <p:txBody>
          <a:bodyPr wrap="square" rtlCol="0">
            <a:spAutoFit/>
          </a:bodyPr>
          <a:lstStyle/>
          <a:p>
            <a:r>
              <a:rPr kumimoji="1" lang="ja-JP" altLang="en-US" sz="2700" dirty="0"/>
              <a:t>今回分析を行う対象のプロジェクトの分類</a:t>
            </a:r>
          </a:p>
        </p:txBody>
      </p:sp>
      <p:graphicFrame>
        <p:nvGraphicFramePr>
          <p:cNvPr id="10" name="表 9">
            <a:extLst>
              <a:ext uri="{FF2B5EF4-FFF2-40B4-BE49-F238E27FC236}">
                <a16:creationId xmlns:a16="http://schemas.microsoft.com/office/drawing/2014/main" id="{636EDF4C-E046-4A12-9CE1-6A57944CFADD}"/>
              </a:ext>
            </a:extLst>
          </p:cNvPr>
          <p:cNvGraphicFramePr>
            <a:graphicFrameLocks noGrp="1"/>
          </p:cNvGraphicFramePr>
          <p:nvPr>
            <p:extLst>
              <p:ext uri="{D42A27DB-BD31-4B8C-83A1-F6EECF244321}">
                <p14:modId xmlns:p14="http://schemas.microsoft.com/office/powerpoint/2010/main" val="751860750"/>
              </p:ext>
            </p:extLst>
          </p:nvPr>
        </p:nvGraphicFramePr>
        <p:xfrm>
          <a:off x="566137" y="3235204"/>
          <a:ext cx="7892767" cy="2051942"/>
        </p:xfrm>
        <a:graphic>
          <a:graphicData uri="http://schemas.openxmlformats.org/drawingml/2006/table">
            <a:tbl>
              <a:tblPr firstRow="1" bandRow="1">
                <a:tableStyleId>{073A0DAA-6AF3-43AB-8588-CEC1D06C72B9}</a:tableStyleId>
              </a:tblPr>
              <a:tblGrid>
                <a:gridCol w="2698356">
                  <a:extLst>
                    <a:ext uri="{9D8B030D-6E8A-4147-A177-3AD203B41FA5}">
                      <a16:colId xmlns:a16="http://schemas.microsoft.com/office/drawing/2014/main" val="4090950002"/>
                    </a:ext>
                  </a:extLst>
                </a:gridCol>
                <a:gridCol w="5194411">
                  <a:extLst>
                    <a:ext uri="{9D8B030D-6E8A-4147-A177-3AD203B41FA5}">
                      <a16:colId xmlns:a16="http://schemas.microsoft.com/office/drawing/2014/main" val="3306491655"/>
                    </a:ext>
                  </a:extLst>
                </a:gridCol>
              </a:tblGrid>
              <a:tr h="1074420">
                <a:tc>
                  <a:txBody>
                    <a:bodyPr/>
                    <a:lstStyle/>
                    <a:p>
                      <a:r>
                        <a:rPr kumimoji="1" lang="ja-JP" altLang="en-US" sz="2700" dirty="0"/>
                        <a:t>ボランティア型</a:t>
                      </a:r>
                      <a:endParaRPr kumimoji="1" lang="ja-JP" altLang="en-US" sz="1400" dirty="0"/>
                    </a:p>
                  </a:txBody>
                  <a:tcPr marL="68580" marR="68580" marT="34290" marB="34290">
                    <a:lnR w="12700" cmpd="sng">
                      <a:noFill/>
                    </a:lnR>
                    <a:solidFill>
                      <a:schemeClr val="bg2">
                        <a:lumMod val="75000"/>
                      </a:schemeClr>
                    </a:solidFill>
                  </a:tcPr>
                </a:tc>
                <a:tc>
                  <a:txBody>
                    <a:bodyPr/>
                    <a:lstStyle/>
                    <a:p>
                      <a:endParaRPr kumimoji="1" lang="en-US" altLang="ja-JP" sz="1400" dirty="0"/>
                    </a:p>
                    <a:p>
                      <a:r>
                        <a:rPr kumimoji="1" lang="ja-JP" altLang="en-US" sz="1400" dirty="0"/>
                        <a:t>　</a:t>
                      </a:r>
                      <a:r>
                        <a:rPr kumimoji="1" lang="en-US" altLang="ja-JP" sz="2100" dirty="0"/>
                        <a:t>Python</a:t>
                      </a:r>
                      <a:r>
                        <a:rPr kumimoji="1" lang="ja-JP" altLang="en-US" sz="2100" dirty="0"/>
                        <a:t>　，</a:t>
                      </a:r>
                      <a:r>
                        <a:rPr kumimoji="1" lang="en-US" altLang="ja-JP" sz="2100" dirty="0"/>
                        <a:t>PostgreSQL</a:t>
                      </a:r>
                      <a:r>
                        <a:rPr kumimoji="1" lang="ja-JP" altLang="en-US" sz="2100" dirty="0"/>
                        <a:t>　，　</a:t>
                      </a:r>
                      <a:r>
                        <a:rPr kumimoji="1" lang="en-US" altLang="ja-JP" sz="2100" dirty="0"/>
                        <a:t>Apache</a:t>
                      </a:r>
                      <a:endParaRPr kumimoji="1" lang="en-US" altLang="ja-JP" sz="1800" dirty="0"/>
                    </a:p>
                    <a:p>
                      <a:r>
                        <a:rPr kumimoji="1" lang="ja-JP" altLang="en-US" sz="1800" dirty="0"/>
                        <a:t>　</a:t>
                      </a:r>
                      <a:endParaRPr kumimoji="1" lang="en-US" altLang="ja-JP" sz="1800" dirty="0"/>
                    </a:p>
                    <a:p>
                      <a:endParaRPr kumimoji="1" lang="ja-JP" altLang="en-US" sz="1400" dirty="0"/>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3123790880"/>
                  </a:ext>
                </a:extLst>
              </a:tr>
              <a:tr h="962282">
                <a:tc>
                  <a:txBody>
                    <a:bodyPr/>
                    <a:lstStyle/>
                    <a:p>
                      <a:r>
                        <a:rPr kumimoji="1" lang="ja-JP" altLang="en-US" sz="3300" dirty="0"/>
                        <a:t>業務混合型</a:t>
                      </a:r>
                      <a:endParaRPr kumimoji="1" lang="ja-JP" altLang="en-US" sz="1400" dirty="0"/>
                    </a:p>
                  </a:txBody>
                  <a:tcPr marL="68580" marR="68580" marT="34290" marB="34290">
                    <a:solidFill>
                      <a:schemeClr val="accent5">
                        <a:lumMod val="40000"/>
                        <a:lumOff val="60000"/>
                      </a:schemeClr>
                    </a:solidFill>
                  </a:tcPr>
                </a:tc>
                <a:tc>
                  <a:txBody>
                    <a:bodyPr/>
                    <a:lstStyle/>
                    <a:p>
                      <a:endParaRPr kumimoji="1" lang="en-US" altLang="ja-JP" sz="1400" dirty="0"/>
                    </a:p>
                    <a:p>
                      <a:r>
                        <a:rPr kumimoji="1" lang="ja-JP" altLang="en-US" sz="1400" dirty="0"/>
                        <a:t>　</a:t>
                      </a:r>
                      <a:r>
                        <a:rPr kumimoji="1" lang="en-US" altLang="ja-JP" sz="2400" dirty="0"/>
                        <a:t>Eclipse(JDT ,PDE</a:t>
                      </a:r>
                      <a:r>
                        <a:rPr kumimoji="1" lang="ja-JP" altLang="en-US" sz="2400" dirty="0"/>
                        <a:t>等</a:t>
                      </a:r>
                      <a:r>
                        <a:rPr kumimoji="1" lang="en-US" altLang="ja-JP" sz="2400" dirty="0"/>
                        <a:t>)</a:t>
                      </a:r>
                      <a:endParaRPr kumimoji="1" lang="ja-JP" altLang="en-US" sz="1400" dirty="0"/>
                    </a:p>
                  </a:txBody>
                  <a:tcPr marL="68580" marR="68580" marT="34290" marB="34290">
                    <a:lnT w="38100" cmpd="sng">
                      <a:noFill/>
                    </a:lnT>
                    <a:solidFill>
                      <a:schemeClr val="accent5">
                        <a:lumMod val="40000"/>
                        <a:lumOff val="60000"/>
                      </a:schemeClr>
                    </a:solidFill>
                  </a:tcPr>
                </a:tc>
                <a:extLst>
                  <a:ext uri="{0D108BD9-81ED-4DB2-BD59-A6C34878D82A}">
                    <a16:rowId xmlns:a16="http://schemas.microsoft.com/office/drawing/2014/main" val="1615023978"/>
                  </a:ext>
                </a:extLst>
              </a:tr>
            </a:tbl>
          </a:graphicData>
        </a:graphic>
      </p:graphicFrame>
    </p:spTree>
    <p:extLst>
      <p:ext uri="{BB962C8B-B14F-4D97-AF65-F5344CB8AC3E}">
        <p14:creationId xmlns:p14="http://schemas.microsoft.com/office/powerpoint/2010/main" val="15482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D9C878-CBF5-4191-BED7-E68644B38D88}"/>
              </a:ext>
            </a:extLst>
          </p:cNvPr>
          <p:cNvSpPr>
            <a:spLocks noGrp="1"/>
          </p:cNvSpPr>
          <p:nvPr>
            <p:ph type="title"/>
          </p:nvPr>
        </p:nvSpPr>
        <p:spPr>
          <a:xfrm>
            <a:off x="1441774" y="1359748"/>
            <a:ext cx="6524937" cy="724364"/>
          </a:xfrm>
        </p:spPr>
        <p:txBody>
          <a:bodyPr>
            <a:normAutofit/>
          </a:bodyPr>
          <a:lstStyle/>
          <a:p>
            <a:r>
              <a:rPr lang="ja-JP" altLang="en-US" sz="3300" dirty="0"/>
              <a:t>基本統計量</a:t>
            </a:r>
          </a:p>
        </p:txBody>
      </p:sp>
      <p:sp>
        <p:nvSpPr>
          <p:cNvPr id="3" name="スライド番号プレースホルダー 2">
            <a:extLst>
              <a:ext uri="{FF2B5EF4-FFF2-40B4-BE49-F238E27FC236}">
                <a16:creationId xmlns:a16="http://schemas.microsoft.com/office/drawing/2014/main" id="{12C8637C-846D-4140-A349-6F856B02608F}"/>
              </a:ext>
            </a:extLst>
          </p:cNvPr>
          <p:cNvSpPr>
            <a:spLocks noGrp="1"/>
          </p:cNvSpPr>
          <p:nvPr>
            <p:ph type="sldNum" sz="quarter" idx="12"/>
          </p:nvPr>
        </p:nvSpPr>
        <p:spPr/>
        <p:txBody>
          <a:bodyPr/>
          <a:lstStyle/>
          <a:p>
            <a:fld id="{3907CEE6-25A5-448B-9B95-6A5DD4358133}" type="slidenum">
              <a:rPr kumimoji="1" lang="ja-JP" altLang="en-US" smtClean="0"/>
              <a:t>13</a:t>
            </a:fld>
            <a:endParaRPr kumimoji="1" lang="ja-JP" altLang="en-US"/>
          </a:p>
        </p:txBody>
      </p:sp>
      <p:pic>
        <p:nvPicPr>
          <p:cNvPr id="5" name="図 4">
            <a:extLst>
              <a:ext uri="{FF2B5EF4-FFF2-40B4-BE49-F238E27FC236}">
                <a16:creationId xmlns:a16="http://schemas.microsoft.com/office/drawing/2014/main" id="{7ACA6F89-AB19-4B8E-AF15-78E5981EE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915" y="1946202"/>
            <a:ext cx="8089837" cy="4043118"/>
          </a:xfrm>
          <a:prstGeom prst="rect">
            <a:avLst/>
          </a:prstGeom>
        </p:spPr>
      </p:pic>
    </p:spTree>
    <p:extLst>
      <p:ext uri="{BB962C8B-B14F-4D97-AF65-F5344CB8AC3E}">
        <p14:creationId xmlns:p14="http://schemas.microsoft.com/office/powerpoint/2010/main" val="2523429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FDD2AC-2FEB-4ED7-8D2F-BB01282EFC42}"/>
              </a:ext>
            </a:extLst>
          </p:cNvPr>
          <p:cNvSpPr>
            <a:spLocks noGrp="1"/>
          </p:cNvSpPr>
          <p:nvPr>
            <p:ph type="title"/>
          </p:nvPr>
        </p:nvSpPr>
        <p:spPr>
          <a:xfrm>
            <a:off x="1453205" y="1325332"/>
            <a:ext cx="6683765" cy="960668"/>
          </a:xfrm>
        </p:spPr>
        <p:txBody>
          <a:bodyPr>
            <a:normAutofit/>
          </a:bodyPr>
          <a:lstStyle/>
          <a:p>
            <a:r>
              <a:rPr lang="ja-JP" altLang="en-US" sz="3300" dirty="0"/>
              <a:t>基本統計量</a:t>
            </a:r>
          </a:p>
        </p:txBody>
      </p:sp>
      <p:sp>
        <p:nvSpPr>
          <p:cNvPr id="3" name="スライド番号プレースホルダー 2">
            <a:extLst>
              <a:ext uri="{FF2B5EF4-FFF2-40B4-BE49-F238E27FC236}">
                <a16:creationId xmlns:a16="http://schemas.microsoft.com/office/drawing/2014/main" id="{CBEC9D3F-387D-4902-98F9-F9E6E1094626}"/>
              </a:ext>
            </a:extLst>
          </p:cNvPr>
          <p:cNvSpPr>
            <a:spLocks noGrp="1"/>
          </p:cNvSpPr>
          <p:nvPr>
            <p:ph type="sldNum" sz="quarter" idx="12"/>
          </p:nvPr>
        </p:nvSpPr>
        <p:spPr/>
        <p:txBody>
          <a:bodyPr/>
          <a:lstStyle/>
          <a:p>
            <a:fld id="{3907CEE6-25A5-448B-9B95-6A5DD4358133}" type="slidenum">
              <a:rPr kumimoji="1" lang="ja-JP" altLang="en-US" smtClean="0"/>
              <a:t>14</a:t>
            </a:fld>
            <a:endParaRPr kumimoji="1" lang="ja-JP" altLang="en-US"/>
          </a:p>
        </p:txBody>
      </p:sp>
      <p:pic>
        <p:nvPicPr>
          <p:cNvPr id="5" name="図 4">
            <a:extLst>
              <a:ext uri="{FF2B5EF4-FFF2-40B4-BE49-F238E27FC236}">
                <a16:creationId xmlns:a16="http://schemas.microsoft.com/office/drawing/2014/main" id="{61F9109A-3C17-481C-BE70-5199EB1E21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286" y="1448089"/>
            <a:ext cx="4317714" cy="3999743"/>
          </a:xfrm>
          <a:prstGeom prst="rect">
            <a:avLst/>
          </a:prstGeom>
        </p:spPr>
      </p:pic>
      <p:sp>
        <p:nvSpPr>
          <p:cNvPr id="6" name="テキスト ボックス 5">
            <a:extLst>
              <a:ext uri="{FF2B5EF4-FFF2-40B4-BE49-F238E27FC236}">
                <a16:creationId xmlns:a16="http://schemas.microsoft.com/office/drawing/2014/main" id="{6F51F075-7197-4357-98FE-C6D4FBEB5824}"/>
              </a:ext>
            </a:extLst>
          </p:cNvPr>
          <p:cNvSpPr txBox="1"/>
          <p:nvPr/>
        </p:nvSpPr>
        <p:spPr>
          <a:xfrm>
            <a:off x="295989" y="2040173"/>
            <a:ext cx="4530297" cy="2308324"/>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400" dirty="0"/>
              <a:t>縦軸がメッセージ数，</a:t>
            </a:r>
            <a:endParaRPr kumimoji="1" lang="en-US" altLang="ja-JP" sz="2400" dirty="0"/>
          </a:p>
          <a:p>
            <a:r>
              <a:rPr kumimoji="1" lang="ja-JP" altLang="en-US" sz="2400" dirty="0"/>
              <a:t>　横軸は送信場所</a:t>
            </a:r>
            <a:endParaRPr kumimoji="1" lang="en-US" altLang="ja-JP" sz="2400" dirty="0"/>
          </a:p>
          <a:p>
            <a:pPr marL="342900" indent="-342900">
              <a:buFont typeface="Arial" panose="020B0604020202020204" pitchFamily="34" charset="0"/>
              <a:buChar char="•"/>
            </a:pPr>
            <a:endParaRPr kumimoji="1" lang="en-US" altLang="ja-JP" sz="2400" dirty="0"/>
          </a:p>
          <a:p>
            <a:pPr marL="342900" indent="-342900">
              <a:buFont typeface="Arial" panose="020B0604020202020204" pitchFamily="34" charset="0"/>
              <a:buChar char="•"/>
            </a:pPr>
            <a:r>
              <a:rPr kumimoji="1" lang="en-US" altLang="ja-JP" sz="2400" dirty="0"/>
              <a:t>UTC-3</a:t>
            </a:r>
            <a:r>
              <a:rPr kumimoji="1" lang="ja-JP" altLang="en-US" sz="2400" dirty="0"/>
              <a:t>と</a:t>
            </a:r>
            <a:r>
              <a:rPr kumimoji="1" lang="en-US" altLang="ja-JP" sz="2400" dirty="0"/>
              <a:t>UTC+2</a:t>
            </a:r>
            <a:r>
              <a:rPr kumimoji="1" lang="ja-JP" altLang="en-US" sz="2400" dirty="0"/>
              <a:t>のメッセージ数が明らかに多い．</a:t>
            </a:r>
            <a:endParaRPr kumimoji="1" lang="en-US" altLang="ja-JP" sz="2400" dirty="0"/>
          </a:p>
          <a:p>
            <a:pPr marL="342900" indent="-342900">
              <a:buFont typeface="Arial" panose="020B0604020202020204" pitchFamily="34" charset="0"/>
              <a:buChar char="•"/>
            </a:pPr>
            <a:endParaRPr kumimoji="1" lang="en-US" altLang="ja-JP" sz="2400" dirty="0"/>
          </a:p>
        </p:txBody>
      </p:sp>
      <p:sp>
        <p:nvSpPr>
          <p:cNvPr id="7" name="テキスト ボックス 6">
            <a:extLst>
              <a:ext uri="{FF2B5EF4-FFF2-40B4-BE49-F238E27FC236}">
                <a16:creationId xmlns:a16="http://schemas.microsoft.com/office/drawing/2014/main" id="{19892959-5813-4038-B40F-D92F7FBDA19C}"/>
              </a:ext>
            </a:extLst>
          </p:cNvPr>
          <p:cNvSpPr txBox="1"/>
          <p:nvPr/>
        </p:nvSpPr>
        <p:spPr>
          <a:xfrm>
            <a:off x="295990" y="4367704"/>
            <a:ext cx="5008985" cy="923330"/>
          </a:xfrm>
          <a:prstGeom prst="rect">
            <a:avLst/>
          </a:prstGeom>
          <a:noFill/>
        </p:spPr>
        <p:txBody>
          <a:bodyPr wrap="square" rtlCol="0">
            <a:spAutoFit/>
          </a:bodyPr>
          <a:lstStyle/>
          <a:p>
            <a:pPr algn="ctr"/>
            <a:r>
              <a:rPr kumimoji="1" lang="ja-JP" altLang="en-US" sz="2700" dirty="0">
                <a:solidFill>
                  <a:schemeClr val="accent2"/>
                </a:solidFill>
              </a:rPr>
              <a:t>他のプロジェクトでは</a:t>
            </a:r>
            <a:endParaRPr kumimoji="1" lang="en-US" altLang="ja-JP" sz="2700" dirty="0">
              <a:solidFill>
                <a:schemeClr val="accent2"/>
              </a:solidFill>
            </a:endParaRPr>
          </a:p>
          <a:p>
            <a:pPr algn="ctr"/>
            <a:r>
              <a:rPr kumimoji="1" lang="ja-JP" altLang="en-US" sz="2700" dirty="0">
                <a:solidFill>
                  <a:schemeClr val="accent2"/>
                </a:solidFill>
              </a:rPr>
              <a:t>どうか？</a:t>
            </a:r>
          </a:p>
        </p:txBody>
      </p:sp>
    </p:spTree>
    <p:extLst>
      <p:ext uri="{BB962C8B-B14F-4D97-AF65-F5344CB8AC3E}">
        <p14:creationId xmlns:p14="http://schemas.microsoft.com/office/powerpoint/2010/main" val="170561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043BF95-137D-4B33-945B-29394CA2B0F7}"/>
              </a:ext>
            </a:extLst>
          </p:cNvPr>
          <p:cNvSpPr>
            <a:spLocks noGrp="1"/>
          </p:cNvSpPr>
          <p:nvPr>
            <p:ph type="sldNum" sz="quarter" idx="12"/>
          </p:nvPr>
        </p:nvSpPr>
        <p:spPr/>
        <p:txBody>
          <a:bodyPr/>
          <a:lstStyle/>
          <a:p>
            <a:fld id="{3907CEE6-25A5-448B-9B95-6A5DD4358133}" type="slidenum">
              <a:rPr kumimoji="1" lang="ja-JP" altLang="en-US" smtClean="0"/>
              <a:t>15</a:t>
            </a:fld>
            <a:endParaRPr kumimoji="1" lang="ja-JP" altLang="en-US"/>
          </a:p>
        </p:txBody>
      </p:sp>
      <p:sp>
        <p:nvSpPr>
          <p:cNvPr id="4" name="テキスト ボックス 3">
            <a:extLst>
              <a:ext uri="{FF2B5EF4-FFF2-40B4-BE49-F238E27FC236}">
                <a16:creationId xmlns:a16="http://schemas.microsoft.com/office/drawing/2014/main" id="{C25C0950-5588-4E3C-A8B9-B0C95BA1845A}"/>
              </a:ext>
            </a:extLst>
          </p:cNvPr>
          <p:cNvSpPr txBox="1"/>
          <p:nvPr/>
        </p:nvSpPr>
        <p:spPr>
          <a:xfrm>
            <a:off x="1463040" y="1296469"/>
            <a:ext cx="4732020" cy="600164"/>
          </a:xfrm>
          <a:prstGeom prst="rect">
            <a:avLst/>
          </a:prstGeom>
          <a:noFill/>
        </p:spPr>
        <p:txBody>
          <a:bodyPr wrap="square" rtlCol="0">
            <a:spAutoFit/>
          </a:bodyPr>
          <a:lstStyle/>
          <a:p>
            <a:r>
              <a:rPr kumimoji="1" lang="ja-JP" altLang="en-US" sz="3300" dirty="0"/>
              <a:t>基本統計量</a:t>
            </a:r>
          </a:p>
        </p:txBody>
      </p:sp>
      <p:sp>
        <p:nvSpPr>
          <p:cNvPr id="5" name="テキスト ボックス 4">
            <a:extLst>
              <a:ext uri="{FF2B5EF4-FFF2-40B4-BE49-F238E27FC236}">
                <a16:creationId xmlns:a16="http://schemas.microsoft.com/office/drawing/2014/main" id="{13186A8F-F9C1-4A7E-ACB5-3D588C7FFC4C}"/>
              </a:ext>
            </a:extLst>
          </p:cNvPr>
          <p:cNvSpPr txBox="1"/>
          <p:nvPr/>
        </p:nvSpPr>
        <p:spPr>
          <a:xfrm>
            <a:off x="839860" y="1960401"/>
            <a:ext cx="7732640" cy="830997"/>
          </a:xfrm>
          <a:prstGeom prst="rect">
            <a:avLst/>
          </a:prstGeom>
          <a:noFill/>
        </p:spPr>
        <p:txBody>
          <a:bodyPr wrap="square" rtlCol="0">
            <a:spAutoFit/>
          </a:bodyPr>
          <a:lstStyle/>
          <a:p>
            <a:r>
              <a:rPr kumimoji="1" lang="ja-JP" altLang="en-US" sz="2400" dirty="0">
                <a:solidFill>
                  <a:schemeClr val="accent2"/>
                </a:solidFill>
              </a:rPr>
              <a:t>全プロジェクトの半数以上</a:t>
            </a:r>
            <a:r>
              <a:rPr kumimoji="1" lang="ja-JP" altLang="en-US" sz="2400" dirty="0"/>
              <a:t>が</a:t>
            </a:r>
            <a:r>
              <a:rPr kumimoji="1" lang="en-US" altLang="ja-JP" sz="2400" dirty="0"/>
              <a:t>2</a:t>
            </a:r>
            <a:r>
              <a:rPr kumimoji="1" lang="ja-JP" altLang="en-US" sz="2400" dirty="0" err="1"/>
              <a:t>つの</a:t>
            </a:r>
            <a:r>
              <a:rPr kumimoji="1" lang="ja-JP" altLang="en-US" sz="2400" dirty="0"/>
              <a:t>地域から送返信されている．</a:t>
            </a:r>
          </a:p>
        </p:txBody>
      </p:sp>
      <p:sp>
        <p:nvSpPr>
          <p:cNvPr id="6" name="テキスト ボックス 5">
            <a:extLst>
              <a:ext uri="{FF2B5EF4-FFF2-40B4-BE49-F238E27FC236}">
                <a16:creationId xmlns:a16="http://schemas.microsoft.com/office/drawing/2014/main" id="{0775DA94-5B3D-4809-9017-AB29EF8E40BB}"/>
              </a:ext>
            </a:extLst>
          </p:cNvPr>
          <p:cNvSpPr txBox="1"/>
          <p:nvPr/>
        </p:nvSpPr>
        <p:spPr>
          <a:xfrm>
            <a:off x="691272" y="3177924"/>
            <a:ext cx="8029819" cy="1384995"/>
          </a:xfrm>
          <a:prstGeom prst="rect">
            <a:avLst/>
          </a:prstGeom>
          <a:noFill/>
        </p:spPr>
        <p:txBody>
          <a:bodyPr wrap="square" rtlCol="0">
            <a:spAutoFit/>
          </a:bodyPr>
          <a:lstStyle/>
          <a:p>
            <a:pPr marL="385763" indent="-385763">
              <a:buFont typeface="+mj-lt"/>
              <a:buAutoNum type="arabicPeriod"/>
            </a:pPr>
            <a:r>
              <a:rPr kumimoji="1" lang="en-US" altLang="ja-JP" sz="2100" dirty="0"/>
              <a:t>UTC-8</a:t>
            </a:r>
            <a:r>
              <a:rPr kumimoji="1" lang="ja-JP" altLang="en-US" sz="2100" dirty="0"/>
              <a:t>から</a:t>
            </a:r>
            <a:r>
              <a:rPr kumimoji="1" lang="en-US" altLang="ja-JP" sz="2100" dirty="0"/>
              <a:t>UTC-4</a:t>
            </a:r>
          </a:p>
          <a:p>
            <a:r>
              <a:rPr kumimoji="1" lang="ja-JP" altLang="en-US" sz="2100" dirty="0"/>
              <a:t>　（北アメリカ・南アメリカ地域．以降　米大陸地域）</a:t>
            </a:r>
            <a:endParaRPr kumimoji="1" lang="en-US" altLang="ja-JP" sz="2100" dirty="0"/>
          </a:p>
          <a:p>
            <a:pPr marL="385763" indent="-385763">
              <a:buAutoNum type="arabicPeriod" startAt="2"/>
            </a:pPr>
            <a:r>
              <a:rPr kumimoji="1" lang="en-US" altLang="ja-JP" sz="2100" dirty="0"/>
              <a:t>UTC+0</a:t>
            </a:r>
            <a:r>
              <a:rPr kumimoji="1" lang="ja-JP" altLang="en-US" sz="2100" dirty="0"/>
              <a:t>から</a:t>
            </a:r>
            <a:r>
              <a:rPr kumimoji="1" lang="en-US" altLang="ja-JP" sz="2100" dirty="0"/>
              <a:t>UTC+3</a:t>
            </a:r>
          </a:p>
          <a:p>
            <a:r>
              <a:rPr kumimoji="1" lang="ja-JP" altLang="en-US" sz="2100" dirty="0"/>
              <a:t>　（ヨーロッパ地域・アフリカ地域．以降　欧・アフリカ地域）</a:t>
            </a:r>
            <a:endParaRPr kumimoji="1" lang="en-US" altLang="ja-JP" sz="2100" dirty="0"/>
          </a:p>
        </p:txBody>
      </p:sp>
      <p:sp>
        <p:nvSpPr>
          <p:cNvPr id="7" name="テキスト ボックス 6">
            <a:extLst>
              <a:ext uri="{FF2B5EF4-FFF2-40B4-BE49-F238E27FC236}">
                <a16:creationId xmlns:a16="http://schemas.microsoft.com/office/drawing/2014/main" id="{804819FF-7DC1-4CC2-8B52-5337E2CEB5A0}"/>
              </a:ext>
            </a:extLst>
          </p:cNvPr>
          <p:cNvSpPr txBox="1"/>
          <p:nvPr/>
        </p:nvSpPr>
        <p:spPr>
          <a:xfrm>
            <a:off x="1708785" y="4897599"/>
            <a:ext cx="5309235" cy="830997"/>
          </a:xfrm>
          <a:prstGeom prst="rect">
            <a:avLst/>
          </a:prstGeom>
          <a:noFill/>
        </p:spPr>
        <p:txBody>
          <a:bodyPr wrap="square" rtlCol="0">
            <a:spAutoFit/>
          </a:bodyPr>
          <a:lstStyle/>
          <a:p>
            <a:pPr algn="ctr"/>
            <a:r>
              <a:rPr kumimoji="1" lang="ja-JP" altLang="en-US" sz="2400" dirty="0">
                <a:solidFill>
                  <a:srgbClr val="FF0000"/>
                </a:solidFill>
              </a:rPr>
              <a:t>これら２地域を分析対象地域として分析を進める</a:t>
            </a:r>
          </a:p>
        </p:txBody>
      </p:sp>
    </p:spTree>
    <p:extLst>
      <p:ext uri="{BB962C8B-B14F-4D97-AF65-F5344CB8AC3E}">
        <p14:creationId xmlns:p14="http://schemas.microsoft.com/office/powerpoint/2010/main" val="3573324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7F1E38-19FA-4803-89ED-071206A879A4}"/>
              </a:ext>
            </a:extLst>
          </p:cNvPr>
          <p:cNvSpPr>
            <a:spLocks noGrp="1"/>
          </p:cNvSpPr>
          <p:nvPr>
            <p:ph type="title"/>
          </p:nvPr>
        </p:nvSpPr>
        <p:spPr>
          <a:xfrm>
            <a:off x="1544645" y="1367566"/>
            <a:ext cx="6683765" cy="541246"/>
          </a:xfrm>
        </p:spPr>
        <p:txBody>
          <a:bodyPr>
            <a:normAutofit fontScale="90000"/>
          </a:bodyPr>
          <a:lstStyle/>
          <a:p>
            <a:r>
              <a:rPr lang="ja-JP" altLang="en-US" sz="3300" dirty="0"/>
              <a:t>実験結果　仮説１</a:t>
            </a:r>
          </a:p>
        </p:txBody>
      </p:sp>
      <p:sp>
        <p:nvSpPr>
          <p:cNvPr id="3" name="スライド番号プレースホルダー 2">
            <a:extLst>
              <a:ext uri="{FF2B5EF4-FFF2-40B4-BE49-F238E27FC236}">
                <a16:creationId xmlns:a16="http://schemas.microsoft.com/office/drawing/2014/main" id="{F0C534F1-6381-4024-BF0E-8E130A332DE9}"/>
              </a:ext>
            </a:extLst>
          </p:cNvPr>
          <p:cNvSpPr>
            <a:spLocks noGrp="1"/>
          </p:cNvSpPr>
          <p:nvPr>
            <p:ph type="sldNum" sz="quarter" idx="12"/>
          </p:nvPr>
        </p:nvSpPr>
        <p:spPr/>
        <p:txBody>
          <a:bodyPr/>
          <a:lstStyle/>
          <a:p>
            <a:fld id="{3907CEE6-25A5-448B-9B95-6A5DD4358133}" type="slidenum">
              <a:rPr kumimoji="1" lang="ja-JP" altLang="en-US" smtClean="0"/>
              <a:t>16</a:t>
            </a:fld>
            <a:endParaRPr kumimoji="1" lang="ja-JP" altLang="en-US"/>
          </a:p>
        </p:txBody>
      </p:sp>
      <p:sp>
        <p:nvSpPr>
          <p:cNvPr id="4" name="テキスト ボックス 3">
            <a:extLst>
              <a:ext uri="{FF2B5EF4-FFF2-40B4-BE49-F238E27FC236}">
                <a16:creationId xmlns:a16="http://schemas.microsoft.com/office/drawing/2014/main" id="{FE7B1B6B-DD73-45A5-8AB4-163401544C6E}"/>
              </a:ext>
            </a:extLst>
          </p:cNvPr>
          <p:cNvSpPr txBox="1"/>
          <p:nvPr/>
        </p:nvSpPr>
        <p:spPr>
          <a:xfrm>
            <a:off x="385641" y="2629891"/>
            <a:ext cx="8853362" cy="461665"/>
          </a:xfrm>
          <a:prstGeom prst="rect">
            <a:avLst/>
          </a:prstGeom>
          <a:noFill/>
        </p:spPr>
        <p:txBody>
          <a:bodyPr wrap="square" rtlCol="0">
            <a:spAutoFit/>
          </a:bodyPr>
          <a:lstStyle/>
          <a:p>
            <a:r>
              <a:rPr kumimoji="1" lang="ja-JP" altLang="en-US" sz="2400" dirty="0"/>
              <a:t>仮説１　時差のある地域間の情報交換は返信時間が長くなる</a:t>
            </a:r>
          </a:p>
        </p:txBody>
      </p:sp>
      <p:sp>
        <p:nvSpPr>
          <p:cNvPr id="10" name="テキスト ボックス 9">
            <a:extLst>
              <a:ext uri="{FF2B5EF4-FFF2-40B4-BE49-F238E27FC236}">
                <a16:creationId xmlns:a16="http://schemas.microsoft.com/office/drawing/2014/main" id="{6600443C-6FAA-4E2A-8728-69077359CB4F}"/>
              </a:ext>
            </a:extLst>
          </p:cNvPr>
          <p:cNvSpPr txBox="1"/>
          <p:nvPr/>
        </p:nvSpPr>
        <p:spPr>
          <a:xfrm>
            <a:off x="1269133" y="4129070"/>
            <a:ext cx="7234787" cy="738664"/>
          </a:xfrm>
          <a:prstGeom prst="rect">
            <a:avLst/>
          </a:prstGeom>
          <a:noFill/>
        </p:spPr>
        <p:txBody>
          <a:bodyPr wrap="square" rtlCol="0">
            <a:spAutoFit/>
          </a:bodyPr>
          <a:lstStyle/>
          <a:p>
            <a:pPr algn="ctr"/>
            <a:r>
              <a:rPr kumimoji="1" lang="ja-JP" altLang="en-US" sz="2100" dirty="0"/>
              <a:t>返信時間が</a:t>
            </a:r>
            <a:r>
              <a:rPr kumimoji="1" lang="en-US" altLang="ja-JP" sz="2100" dirty="0"/>
              <a:t>24</a:t>
            </a:r>
            <a:r>
              <a:rPr kumimoji="1" lang="ja-JP" altLang="en-US" sz="2100" dirty="0"/>
              <a:t>時間以上のものは</a:t>
            </a:r>
            <a:r>
              <a:rPr kumimoji="1" lang="ja-JP" altLang="en-US" sz="2100" dirty="0">
                <a:solidFill>
                  <a:schemeClr val="accent2"/>
                </a:solidFill>
              </a:rPr>
              <a:t>地理的要因ではない要因</a:t>
            </a:r>
            <a:r>
              <a:rPr kumimoji="1" lang="ja-JP" altLang="en-US" sz="2100" dirty="0"/>
              <a:t>があるとみなし，</a:t>
            </a:r>
            <a:r>
              <a:rPr kumimoji="1" lang="ja-JP" altLang="en-US" sz="2100" dirty="0">
                <a:solidFill>
                  <a:srgbClr val="FF0000"/>
                </a:solidFill>
              </a:rPr>
              <a:t>検証の対象外</a:t>
            </a:r>
            <a:r>
              <a:rPr kumimoji="1" lang="ja-JP" altLang="en-US" sz="2100" dirty="0"/>
              <a:t>としている．</a:t>
            </a:r>
          </a:p>
        </p:txBody>
      </p:sp>
    </p:spTree>
    <p:extLst>
      <p:ext uri="{BB962C8B-B14F-4D97-AF65-F5344CB8AC3E}">
        <p14:creationId xmlns:p14="http://schemas.microsoft.com/office/powerpoint/2010/main" val="2099222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7F1E38-19FA-4803-89ED-071206A879A4}"/>
              </a:ext>
            </a:extLst>
          </p:cNvPr>
          <p:cNvSpPr>
            <a:spLocks noGrp="1"/>
          </p:cNvSpPr>
          <p:nvPr>
            <p:ph type="title"/>
          </p:nvPr>
        </p:nvSpPr>
        <p:spPr>
          <a:xfrm>
            <a:off x="1544645" y="1367566"/>
            <a:ext cx="6683765" cy="541246"/>
          </a:xfrm>
        </p:spPr>
        <p:txBody>
          <a:bodyPr>
            <a:normAutofit fontScale="90000"/>
          </a:bodyPr>
          <a:lstStyle/>
          <a:p>
            <a:r>
              <a:rPr lang="ja-JP" altLang="en-US" sz="3300" dirty="0"/>
              <a:t>実験結果　仮説１</a:t>
            </a:r>
          </a:p>
        </p:txBody>
      </p:sp>
      <p:sp>
        <p:nvSpPr>
          <p:cNvPr id="3" name="スライド番号プレースホルダー 2">
            <a:extLst>
              <a:ext uri="{FF2B5EF4-FFF2-40B4-BE49-F238E27FC236}">
                <a16:creationId xmlns:a16="http://schemas.microsoft.com/office/drawing/2014/main" id="{F0C534F1-6381-4024-BF0E-8E130A332DE9}"/>
              </a:ext>
            </a:extLst>
          </p:cNvPr>
          <p:cNvSpPr>
            <a:spLocks noGrp="1"/>
          </p:cNvSpPr>
          <p:nvPr>
            <p:ph type="sldNum" sz="quarter" idx="12"/>
          </p:nvPr>
        </p:nvSpPr>
        <p:spPr/>
        <p:txBody>
          <a:bodyPr/>
          <a:lstStyle/>
          <a:p>
            <a:fld id="{3907CEE6-25A5-448B-9B95-6A5DD4358133}" type="slidenum">
              <a:rPr kumimoji="1" lang="ja-JP" altLang="en-US" smtClean="0"/>
              <a:t>17</a:t>
            </a:fld>
            <a:endParaRPr kumimoji="1" lang="ja-JP" altLang="en-US"/>
          </a:p>
        </p:txBody>
      </p:sp>
      <p:sp>
        <p:nvSpPr>
          <p:cNvPr id="4" name="テキスト ボックス 3">
            <a:extLst>
              <a:ext uri="{FF2B5EF4-FFF2-40B4-BE49-F238E27FC236}">
                <a16:creationId xmlns:a16="http://schemas.microsoft.com/office/drawing/2014/main" id="{FE7B1B6B-DD73-45A5-8AB4-163401544C6E}"/>
              </a:ext>
            </a:extLst>
          </p:cNvPr>
          <p:cNvSpPr txBox="1"/>
          <p:nvPr/>
        </p:nvSpPr>
        <p:spPr>
          <a:xfrm>
            <a:off x="385640" y="2636172"/>
            <a:ext cx="8758360" cy="461665"/>
          </a:xfrm>
          <a:prstGeom prst="rect">
            <a:avLst/>
          </a:prstGeom>
          <a:noFill/>
        </p:spPr>
        <p:txBody>
          <a:bodyPr wrap="square" rtlCol="0">
            <a:spAutoFit/>
          </a:bodyPr>
          <a:lstStyle/>
          <a:p>
            <a:r>
              <a:rPr kumimoji="1" lang="ja-JP" altLang="en-US" sz="2400" dirty="0"/>
              <a:t>仮説１　時差のある地域間の情報交換は返信時間が長くなる</a:t>
            </a:r>
          </a:p>
        </p:txBody>
      </p:sp>
      <p:sp>
        <p:nvSpPr>
          <p:cNvPr id="7" name="テキスト ボックス 6">
            <a:extLst>
              <a:ext uri="{FF2B5EF4-FFF2-40B4-BE49-F238E27FC236}">
                <a16:creationId xmlns:a16="http://schemas.microsoft.com/office/drawing/2014/main" id="{749959FB-566A-4E63-9ACD-A7770DE7D20D}"/>
              </a:ext>
            </a:extLst>
          </p:cNvPr>
          <p:cNvSpPr txBox="1"/>
          <p:nvPr/>
        </p:nvSpPr>
        <p:spPr>
          <a:xfrm>
            <a:off x="407541" y="4372857"/>
            <a:ext cx="1049932" cy="507831"/>
          </a:xfrm>
          <a:prstGeom prst="rect">
            <a:avLst/>
          </a:prstGeom>
          <a:noFill/>
        </p:spPr>
        <p:txBody>
          <a:bodyPr wrap="square" rtlCol="0">
            <a:spAutoFit/>
          </a:bodyPr>
          <a:lstStyle/>
          <a:p>
            <a:r>
              <a:rPr kumimoji="1" lang="ja-JP" altLang="en-US" sz="2700" dirty="0"/>
              <a:t>分析</a:t>
            </a:r>
          </a:p>
        </p:txBody>
      </p:sp>
      <p:sp>
        <p:nvSpPr>
          <p:cNvPr id="9" name="テキスト ボックス 8">
            <a:extLst>
              <a:ext uri="{FF2B5EF4-FFF2-40B4-BE49-F238E27FC236}">
                <a16:creationId xmlns:a16="http://schemas.microsoft.com/office/drawing/2014/main" id="{B0BB7210-4582-494E-ABF8-352E0DAF11D0}"/>
              </a:ext>
            </a:extLst>
          </p:cNvPr>
          <p:cNvSpPr txBox="1"/>
          <p:nvPr/>
        </p:nvSpPr>
        <p:spPr>
          <a:xfrm>
            <a:off x="1897488" y="4257731"/>
            <a:ext cx="6571546" cy="1061829"/>
          </a:xfrm>
          <a:prstGeom prst="rect">
            <a:avLst/>
          </a:prstGeom>
          <a:noFill/>
        </p:spPr>
        <p:txBody>
          <a:bodyPr wrap="square" rtlCol="0">
            <a:spAutoFit/>
          </a:bodyPr>
          <a:lstStyle/>
          <a:p>
            <a:r>
              <a:rPr kumimoji="1" lang="ja-JP" altLang="en-US" sz="2100" dirty="0"/>
              <a:t>仮説１を検証するため，タイムゾーンが異なる場合それぞれ返信時間の分布を確認し，</a:t>
            </a:r>
            <a:r>
              <a:rPr kumimoji="1" lang="ja-JP" altLang="en-US" sz="2100" dirty="0">
                <a:solidFill>
                  <a:schemeClr val="accent2"/>
                </a:solidFill>
              </a:rPr>
              <a:t>時差の有無による返信時間の差</a:t>
            </a:r>
            <a:r>
              <a:rPr kumimoji="1" lang="ja-JP" altLang="en-US" sz="2100" dirty="0"/>
              <a:t>が統計的に有意かどうか検定する．</a:t>
            </a:r>
          </a:p>
        </p:txBody>
      </p:sp>
    </p:spTree>
    <p:extLst>
      <p:ext uri="{BB962C8B-B14F-4D97-AF65-F5344CB8AC3E}">
        <p14:creationId xmlns:p14="http://schemas.microsoft.com/office/powerpoint/2010/main" val="3494501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379178-FD19-490C-B103-4634442FF5EC}"/>
              </a:ext>
            </a:extLst>
          </p:cNvPr>
          <p:cNvSpPr>
            <a:spLocks noGrp="1"/>
          </p:cNvSpPr>
          <p:nvPr>
            <p:ph type="title"/>
          </p:nvPr>
        </p:nvSpPr>
        <p:spPr>
          <a:xfrm>
            <a:off x="1624654" y="1316129"/>
            <a:ext cx="4056057" cy="537758"/>
          </a:xfrm>
        </p:spPr>
        <p:txBody>
          <a:bodyPr>
            <a:normAutofit fontScale="90000"/>
          </a:bodyPr>
          <a:lstStyle/>
          <a:p>
            <a:r>
              <a:rPr lang="ja-JP" altLang="en-US" sz="3000" dirty="0"/>
              <a:t>結果の前に・・・</a:t>
            </a:r>
          </a:p>
        </p:txBody>
      </p:sp>
      <p:sp>
        <p:nvSpPr>
          <p:cNvPr id="3" name="スライド番号プレースホルダー 2">
            <a:extLst>
              <a:ext uri="{FF2B5EF4-FFF2-40B4-BE49-F238E27FC236}">
                <a16:creationId xmlns:a16="http://schemas.microsoft.com/office/drawing/2014/main" id="{12370491-38C5-4397-AC9B-5A0E25764D15}"/>
              </a:ext>
            </a:extLst>
          </p:cNvPr>
          <p:cNvSpPr>
            <a:spLocks noGrp="1"/>
          </p:cNvSpPr>
          <p:nvPr>
            <p:ph type="sldNum" sz="quarter" idx="12"/>
          </p:nvPr>
        </p:nvSpPr>
        <p:spPr/>
        <p:txBody>
          <a:bodyPr/>
          <a:lstStyle/>
          <a:p>
            <a:fld id="{3907CEE6-25A5-448B-9B95-6A5DD4358133}" type="slidenum">
              <a:rPr kumimoji="1" lang="ja-JP" altLang="en-US" smtClean="0"/>
              <a:t>18</a:t>
            </a:fld>
            <a:endParaRPr kumimoji="1" lang="ja-JP" altLang="en-US"/>
          </a:p>
        </p:txBody>
      </p:sp>
      <p:sp>
        <p:nvSpPr>
          <p:cNvPr id="6" name="テキスト ボックス 5">
            <a:extLst>
              <a:ext uri="{FF2B5EF4-FFF2-40B4-BE49-F238E27FC236}">
                <a16:creationId xmlns:a16="http://schemas.microsoft.com/office/drawing/2014/main" id="{FC1A29AD-8367-44CB-8427-ACFFF4DC0641}"/>
              </a:ext>
            </a:extLst>
          </p:cNvPr>
          <p:cNvSpPr txBox="1"/>
          <p:nvPr/>
        </p:nvSpPr>
        <p:spPr>
          <a:xfrm>
            <a:off x="691271" y="2091690"/>
            <a:ext cx="4263390" cy="461665"/>
          </a:xfrm>
          <a:prstGeom prst="rect">
            <a:avLst/>
          </a:prstGeom>
          <a:noFill/>
        </p:spPr>
        <p:txBody>
          <a:bodyPr wrap="square" rtlCol="0">
            <a:spAutoFit/>
          </a:bodyPr>
          <a:lstStyle/>
          <a:p>
            <a:r>
              <a:rPr kumimoji="1" lang="ja-JP" altLang="en-US" sz="2400" dirty="0"/>
              <a:t>ウィルコクソンの順位和検定</a:t>
            </a:r>
          </a:p>
        </p:txBody>
      </p:sp>
      <p:sp>
        <p:nvSpPr>
          <p:cNvPr id="7" name="テキスト ボックス 6">
            <a:extLst>
              <a:ext uri="{FF2B5EF4-FFF2-40B4-BE49-F238E27FC236}">
                <a16:creationId xmlns:a16="http://schemas.microsoft.com/office/drawing/2014/main" id="{D7600403-E7FB-428F-9971-0D0337D328D6}"/>
              </a:ext>
            </a:extLst>
          </p:cNvPr>
          <p:cNvSpPr txBox="1"/>
          <p:nvPr/>
        </p:nvSpPr>
        <p:spPr>
          <a:xfrm>
            <a:off x="1251341" y="2530271"/>
            <a:ext cx="7406640" cy="2677656"/>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400" dirty="0"/>
              <a:t>ノンパラメトリック検定の一つ</a:t>
            </a:r>
            <a:endParaRPr kumimoji="1" lang="en-US" altLang="ja-JP" sz="2400" dirty="0"/>
          </a:p>
          <a:p>
            <a:pPr marL="342900" indent="-342900">
              <a:buFont typeface="Arial" panose="020B0604020202020204" pitchFamily="34" charset="0"/>
              <a:buChar char="•"/>
            </a:pPr>
            <a:endParaRPr kumimoji="1" lang="en-US" altLang="ja-JP" sz="2400" dirty="0"/>
          </a:p>
          <a:p>
            <a:pPr marL="342900" indent="-342900">
              <a:buFont typeface="Arial" panose="020B0604020202020204" pitchFamily="34" charset="0"/>
              <a:buChar char="•"/>
            </a:pPr>
            <a:r>
              <a:rPr kumimoji="1" lang="ja-JP" altLang="en-US" sz="2400" dirty="0"/>
              <a:t>全データまたは各水準における各データの</a:t>
            </a:r>
            <a:r>
              <a:rPr kumimoji="1" lang="ja-JP" altLang="en-US" sz="2400" dirty="0">
                <a:solidFill>
                  <a:schemeClr val="accent2"/>
                </a:solidFill>
              </a:rPr>
              <a:t>大小の順位、順序尺度</a:t>
            </a:r>
            <a:r>
              <a:rPr kumimoji="1" lang="ja-JP" altLang="en-US" sz="2400" dirty="0"/>
              <a:t>を利用する。</a:t>
            </a:r>
            <a:endParaRPr kumimoji="1" lang="en-US" altLang="ja-JP" sz="2400" dirty="0"/>
          </a:p>
          <a:p>
            <a:pPr marL="342900" indent="-342900">
              <a:buFont typeface="Arial" panose="020B0604020202020204" pitchFamily="34" charset="0"/>
              <a:buChar char="•"/>
            </a:pPr>
            <a:endParaRPr kumimoji="1" lang="en-US" altLang="ja-JP" sz="2400" dirty="0"/>
          </a:p>
          <a:p>
            <a:pPr marL="342900" indent="-342900">
              <a:buFont typeface="Arial" panose="020B0604020202020204" pitchFamily="34" charset="0"/>
              <a:buChar char="•"/>
            </a:pPr>
            <a:r>
              <a:rPr kumimoji="1" lang="ja-JP" altLang="en-US" sz="2400" dirty="0"/>
              <a:t>主にサンプル数が少なく得られた</a:t>
            </a:r>
            <a:r>
              <a:rPr kumimoji="1" lang="ja-JP" altLang="en-US" sz="2400" dirty="0">
                <a:solidFill>
                  <a:schemeClr val="accent2"/>
                </a:solidFill>
              </a:rPr>
              <a:t>データに正規性を仮定</a:t>
            </a:r>
            <a:r>
              <a:rPr kumimoji="1" lang="ja-JP" altLang="en-US" sz="2400" dirty="0"/>
              <a:t>できないときに用いられる．</a:t>
            </a:r>
          </a:p>
        </p:txBody>
      </p:sp>
      <p:sp>
        <p:nvSpPr>
          <p:cNvPr id="8" name="テキスト ボックス 7">
            <a:extLst>
              <a:ext uri="{FF2B5EF4-FFF2-40B4-BE49-F238E27FC236}">
                <a16:creationId xmlns:a16="http://schemas.microsoft.com/office/drawing/2014/main" id="{ACEAA4FD-D2A2-4833-BAA1-81AE94AB3691}"/>
              </a:ext>
            </a:extLst>
          </p:cNvPr>
          <p:cNvSpPr txBox="1"/>
          <p:nvPr/>
        </p:nvSpPr>
        <p:spPr>
          <a:xfrm>
            <a:off x="3401224" y="5368748"/>
            <a:ext cx="5658094" cy="369332"/>
          </a:xfrm>
          <a:prstGeom prst="rect">
            <a:avLst/>
          </a:prstGeom>
          <a:noFill/>
        </p:spPr>
        <p:txBody>
          <a:bodyPr wrap="square" rtlCol="0">
            <a:spAutoFit/>
          </a:bodyPr>
          <a:lstStyle/>
          <a:p>
            <a:r>
              <a:rPr kumimoji="1" lang="en-US" altLang="ja-JP" dirty="0"/>
              <a:t>https://kusuri-jouhou.com/statistics/wilcoxon.html</a:t>
            </a:r>
            <a:endParaRPr kumimoji="1" lang="ja-JP" altLang="en-US" dirty="0"/>
          </a:p>
        </p:txBody>
      </p:sp>
    </p:spTree>
    <p:extLst>
      <p:ext uri="{BB962C8B-B14F-4D97-AF65-F5344CB8AC3E}">
        <p14:creationId xmlns:p14="http://schemas.microsoft.com/office/powerpoint/2010/main" val="3245236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9B83359-74C8-441D-820E-7B0D3A848EDD}"/>
              </a:ext>
            </a:extLst>
          </p:cNvPr>
          <p:cNvSpPr>
            <a:spLocks noGrp="1"/>
          </p:cNvSpPr>
          <p:nvPr>
            <p:ph type="sldNum" sz="quarter" idx="12"/>
          </p:nvPr>
        </p:nvSpPr>
        <p:spPr>
          <a:xfrm>
            <a:off x="3181864" y="4759289"/>
            <a:ext cx="487883" cy="388218"/>
          </a:xfrm>
        </p:spPr>
        <p:txBody>
          <a:bodyPr vert="horz" lIns="68580" tIns="34290" rIns="68580" bIns="34290" rtlCol="0" anchor="ctr">
            <a:normAutofit/>
          </a:bodyPr>
          <a:lstStyle/>
          <a:p>
            <a:pPr defTabSz="685800">
              <a:spcAft>
                <a:spcPts val="450"/>
              </a:spcAft>
            </a:pPr>
            <a:fld id="{3907CEE6-25A5-448B-9B95-6A5DD4358133}" type="slidenum">
              <a:rPr kumimoji="1" lang="en-US" altLang="ja-JP"/>
              <a:pPr defTabSz="685800">
                <a:spcAft>
                  <a:spcPts val="450"/>
                </a:spcAft>
              </a:pPr>
              <a:t>19</a:t>
            </a:fld>
            <a:endParaRPr kumimoji="1" lang="en-US" altLang="ja-JP"/>
          </a:p>
        </p:txBody>
      </p:sp>
      <p:pic>
        <p:nvPicPr>
          <p:cNvPr id="5" name="図 4">
            <a:extLst>
              <a:ext uri="{FF2B5EF4-FFF2-40B4-BE49-F238E27FC236}">
                <a16:creationId xmlns:a16="http://schemas.microsoft.com/office/drawing/2014/main" id="{51B80D44-54F4-4361-B087-C35364547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490" y="1931268"/>
            <a:ext cx="8421372" cy="3789617"/>
          </a:xfrm>
          <a:prstGeom prst="rect">
            <a:avLst/>
          </a:prstGeom>
        </p:spPr>
      </p:pic>
      <p:sp>
        <p:nvSpPr>
          <p:cNvPr id="6" name="テキスト ボックス 5">
            <a:extLst>
              <a:ext uri="{FF2B5EF4-FFF2-40B4-BE49-F238E27FC236}">
                <a16:creationId xmlns:a16="http://schemas.microsoft.com/office/drawing/2014/main" id="{389BE9CF-85F5-4B2A-B3D6-85C7B2CFF38D}"/>
              </a:ext>
            </a:extLst>
          </p:cNvPr>
          <p:cNvSpPr txBox="1"/>
          <p:nvPr/>
        </p:nvSpPr>
        <p:spPr>
          <a:xfrm>
            <a:off x="1463040" y="1258442"/>
            <a:ext cx="3851910" cy="507831"/>
          </a:xfrm>
          <a:prstGeom prst="rect">
            <a:avLst/>
          </a:prstGeom>
          <a:noFill/>
        </p:spPr>
        <p:txBody>
          <a:bodyPr wrap="square" rtlCol="0">
            <a:spAutoFit/>
          </a:bodyPr>
          <a:lstStyle/>
          <a:p>
            <a:r>
              <a:rPr kumimoji="1" lang="ja-JP" altLang="en-US" sz="2700" dirty="0"/>
              <a:t>結果</a:t>
            </a:r>
          </a:p>
        </p:txBody>
      </p:sp>
      <p:sp>
        <p:nvSpPr>
          <p:cNvPr id="7" name="正方形/長方形 6">
            <a:extLst>
              <a:ext uri="{FF2B5EF4-FFF2-40B4-BE49-F238E27FC236}">
                <a16:creationId xmlns:a16="http://schemas.microsoft.com/office/drawing/2014/main" id="{0981204A-4182-44D6-BBBD-A28D6A9C6851}"/>
              </a:ext>
            </a:extLst>
          </p:cNvPr>
          <p:cNvSpPr/>
          <p:nvPr/>
        </p:nvSpPr>
        <p:spPr>
          <a:xfrm>
            <a:off x="5086350" y="2205990"/>
            <a:ext cx="857250" cy="1028700"/>
          </a:xfrm>
          <a:prstGeom prst="rect">
            <a:avLst/>
          </a:prstGeom>
          <a:solidFill>
            <a:srgbClr val="A53010">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39" name="正方形/長方形 38">
            <a:extLst>
              <a:ext uri="{FF2B5EF4-FFF2-40B4-BE49-F238E27FC236}">
                <a16:creationId xmlns:a16="http://schemas.microsoft.com/office/drawing/2014/main" id="{24C3465F-6C8D-49C9-94DC-B1721346F719}"/>
              </a:ext>
            </a:extLst>
          </p:cNvPr>
          <p:cNvSpPr/>
          <p:nvPr/>
        </p:nvSpPr>
        <p:spPr>
          <a:xfrm>
            <a:off x="5086350" y="3506236"/>
            <a:ext cx="857250" cy="1980164"/>
          </a:xfrm>
          <a:prstGeom prst="rect">
            <a:avLst/>
          </a:prstGeom>
          <a:solidFill>
            <a:srgbClr val="A53010">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41" name="正方形/長方形 40">
            <a:extLst>
              <a:ext uri="{FF2B5EF4-FFF2-40B4-BE49-F238E27FC236}">
                <a16:creationId xmlns:a16="http://schemas.microsoft.com/office/drawing/2014/main" id="{B5411F0E-615D-47AF-8021-34BD2F263897}"/>
              </a:ext>
            </a:extLst>
          </p:cNvPr>
          <p:cNvSpPr/>
          <p:nvPr/>
        </p:nvSpPr>
        <p:spPr>
          <a:xfrm>
            <a:off x="7703820" y="3234690"/>
            <a:ext cx="948690" cy="605790"/>
          </a:xfrm>
          <a:prstGeom prst="rect">
            <a:avLst/>
          </a:prstGeom>
          <a:solidFill>
            <a:srgbClr val="A53010">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43" name="正方形/長方形 42">
            <a:extLst>
              <a:ext uri="{FF2B5EF4-FFF2-40B4-BE49-F238E27FC236}">
                <a16:creationId xmlns:a16="http://schemas.microsoft.com/office/drawing/2014/main" id="{3E6A1DC0-A9E0-4595-AC28-ACCCD55801F5}"/>
              </a:ext>
            </a:extLst>
          </p:cNvPr>
          <p:cNvSpPr/>
          <p:nvPr/>
        </p:nvSpPr>
        <p:spPr>
          <a:xfrm>
            <a:off x="7703820" y="4711525"/>
            <a:ext cx="948690" cy="774875"/>
          </a:xfrm>
          <a:prstGeom prst="rect">
            <a:avLst/>
          </a:prstGeom>
          <a:solidFill>
            <a:srgbClr val="A53010">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45" name="正方形/長方形 44">
            <a:extLst>
              <a:ext uri="{FF2B5EF4-FFF2-40B4-BE49-F238E27FC236}">
                <a16:creationId xmlns:a16="http://schemas.microsoft.com/office/drawing/2014/main" id="{8FFB75E3-7DC2-4EDF-9587-D4B81CA051DC}"/>
              </a:ext>
            </a:extLst>
          </p:cNvPr>
          <p:cNvSpPr/>
          <p:nvPr/>
        </p:nvSpPr>
        <p:spPr>
          <a:xfrm>
            <a:off x="7703820" y="4103370"/>
            <a:ext cx="948690" cy="373673"/>
          </a:xfrm>
          <a:prstGeom prst="rect">
            <a:avLst/>
          </a:prstGeom>
          <a:solidFill>
            <a:srgbClr val="A53010">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47" name="正方形/長方形 46">
            <a:extLst>
              <a:ext uri="{FF2B5EF4-FFF2-40B4-BE49-F238E27FC236}">
                <a16:creationId xmlns:a16="http://schemas.microsoft.com/office/drawing/2014/main" id="{C1E32346-BA3F-43F7-9D8F-F8DE9B6A347C}"/>
              </a:ext>
            </a:extLst>
          </p:cNvPr>
          <p:cNvSpPr/>
          <p:nvPr/>
        </p:nvSpPr>
        <p:spPr>
          <a:xfrm>
            <a:off x="7703820" y="2720340"/>
            <a:ext cx="948690" cy="251460"/>
          </a:xfrm>
          <a:prstGeom prst="rect">
            <a:avLst/>
          </a:prstGeom>
          <a:solidFill>
            <a:srgbClr val="A53010">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Tree>
    <p:extLst>
      <p:ext uri="{BB962C8B-B14F-4D97-AF65-F5344CB8AC3E}">
        <p14:creationId xmlns:p14="http://schemas.microsoft.com/office/powerpoint/2010/main" val="3827902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833D45-9B57-4078-954F-5F0343E33A63}"/>
              </a:ext>
            </a:extLst>
          </p:cNvPr>
          <p:cNvSpPr>
            <a:spLocks noGrp="1"/>
          </p:cNvSpPr>
          <p:nvPr>
            <p:ph type="title"/>
          </p:nvPr>
        </p:nvSpPr>
        <p:spPr>
          <a:xfrm>
            <a:off x="1498925" y="1275273"/>
            <a:ext cx="3587426" cy="576387"/>
          </a:xfrm>
        </p:spPr>
        <p:txBody>
          <a:bodyPr>
            <a:normAutofit fontScale="90000"/>
          </a:bodyPr>
          <a:lstStyle/>
          <a:p>
            <a:r>
              <a:rPr lang="ja-JP" altLang="en-US" sz="3000" dirty="0"/>
              <a:t>実験結果　　仮説２</a:t>
            </a:r>
          </a:p>
        </p:txBody>
      </p:sp>
      <p:sp>
        <p:nvSpPr>
          <p:cNvPr id="3" name="スライド番号プレースホルダー 2">
            <a:extLst>
              <a:ext uri="{FF2B5EF4-FFF2-40B4-BE49-F238E27FC236}">
                <a16:creationId xmlns:a16="http://schemas.microsoft.com/office/drawing/2014/main" id="{1A5EFB89-2C5B-4978-B60E-D2C1E65D2310}"/>
              </a:ext>
            </a:extLst>
          </p:cNvPr>
          <p:cNvSpPr>
            <a:spLocks noGrp="1"/>
          </p:cNvSpPr>
          <p:nvPr>
            <p:ph type="sldNum" sz="quarter" idx="12"/>
          </p:nvPr>
        </p:nvSpPr>
        <p:spPr/>
        <p:txBody>
          <a:bodyPr/>
          <a:lstStyle/>
          <a:p>
            <a:fld id="{3907CEE6-25A5-448B-9B95-6A5DD4358133}" type="slidenum">
              <a:rPr kumimoji="1" lang="ja-JP" altLang="en-US" smtClean="0"/>
              <a:t>20</a:t>
            </a:fld>
            <a:endParaRPr kumimoji="1" lang="ja-JP" altLang="en-US"/>
          </a:p>
        </p:txBody>
      </p:sp>
      <p:sp>
        <p:nvSpPr>
          <p:cNvPr id="5" name="テキスト ボックス 4">
            <a:extLst>
              <a:ext uri="{FF2B5EF4-FFF2-40B4-BE49-F238E27FC236}">
                <a16:creationId xmlns:a16="http://schemas.microsoft.com/office/drawing/2014/main" id="{732A6E34-EE3A-43E0-A576-F004A70E36C6}"/>
              </a:ext>
            </a:extLst>
          </p:cNvPr>
          <p:cNvSpPr txBox="1"/>
          <p:nvPr/>
        </p:nvSpPr>
        <p:spPr>
          <a:xfrm>
            <a:off x="929838" y="2869669"/>
            <a:ext cx="7943849" cy="923330"/>
          </a:xfrm>
          <a:prstGeom prst="rect">
            <a:avLst/>
          </a:prstGeom>
          <a:noFill/>
        </p:spPr>
        <p:txBody>
          <a:bodyPr wrap="square" rtlCol="0">
            <a:spAutoFit/>
          </a:bodyPr>
          <a:lstStyle/>
          <a:p>
            <a:r>
              <a:rPr kumimoji="1" lang="ja-JP" altLang="en-US" sz="2700" dirty="0"/>
              <a:t>仮説２　返信者の地域によって素早い返信が期待</a:t>
            </a:r>
            <a:endParaRPr kumimoji="1" lang="en-US" altLang="ja-JP" sz="2700" dirty="0"/>
          </a:p>
          <a:p>
            <a:r>
              <a:rPr kumimoji="1" lang="ja-JP" altLang="en-US" sz="2700" dirty="0"/>
              <a:t>　　　　できる時間帯が異なる</a:t>
            </a:r>
          </a:p>
        </p:txBody>
      </p:sp>
      <p:sp>
        <p:nvSpPr>
          <p:cNvPr id="6" name="テキスト ボックス 5">
            <a:extLst>
              <a:ext uri="{FF2B5EF4-FFF2-40B4-BE49-F238E27FC236}">
                <a16:creationId xmlns:a16="http://schemas.microsoft.com/office/drawing/2014/main" id="{59D9CBCB-514D-4284-8FA9-13ABF48DA3EC}"/>
              </a:ext>
            </a:extLst>
          </p:cNvPr>
          <p:cNvSpPr txBox="1"/>
          <p:nvPr/>
        </p:nvSpPr>
        <p:spPr>
          <a:xfrm>
            <a:off x="1061988" y="4811009"/>
            <a:ext cx="1429751" cy="553998"/>
          </a:xfrm>
          <a:prstGeom prst="rect">
            <a:avLst/>
          </a:prstGeom>
          <a:noFill/>
        </p:spPr>
        <p:txBody>
          <a:bodyPr wrap="square" rtlCol="0">
            <a:spAutoFit/>
          </a:bodyPr>
          <a:lstStyle/>
          <a:p>
            <a:r>
              <a:rPr kumimoji="1" lang="ja-JP" altLang="en-US" sz="3000" dirty="0"/>
              <a:t>分析</a:t>
            </a:r>
          </a:p>
        </p:txBody>
      </p:sp>
      <p:sp>
        <p:nvSpPr>
          <p:cNvPr id="7" name="テキスト ボックス 6">
            <a:extLst>
              <a:ext uri="{FF2B5EF4-FFF2-40B4-BE49-F238E27FC236}">
                <a16:creationId xmlns:a16="http://schemas.microsoft.com/office/drawing/2014/main" id="{23813E25-B488-4565-BFCF-2F9E93A0800D}"/>
              </a:ext>
            </a:extLst>
          </p:cNvPr>
          <p:cNvSpPr txBox="1"/>
          <p:nvPr/>
        </p:nvSpPr>
        <p:spPr>
          <a:xfrm>
            <a:off x="2491739" y="4811009"/>
            <a:ext cx="6275070" cy="830997"/>
          </a:xfrm>
          <a:prstGeom prst="rect">
            <a:avLst/>
          </a:prstGeom>
          <a:noFill/>
        </p:spPr>
        <p:txBody>
          <a:bodyPr wrap="square" rtlCol="0">
            <a:spAutoFit/>
          </a:bodyPr>
          <a:lstStyle/>
          <a:p>
            <a:r>
              <a:rPr kumimoji="1" lang="ja-JP" altLang="en-US" sz="2400" dirty="0"/>
              <a:t>各送信時刻における返信時間の分布を示し，返信の早い時間帯を確認する．</a:t>
            </a:r>
          </a:p>
        </p:txBody>
      </p:sp>
    </p:spTree>
    <p:extLst>
      <p:ext uri="{BB962C8B-B14F-4D97-AF65-F5344CB8AC3E}">
        <p14:creationId xmlns:p14="http://schemas.microsoft.com/office/powerpoint/2010/main" val="1769233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833D45-9B57-4078-954F-5F0343E33A63}"/>
              </a:ext>
            </a:extLst>
          </p:cNvPr>
          <p:cNvSpPr>
            <a:spLocks noGrp="1"/>
          </p:cNvSpPr>
          <p:nvPr>
            <p:ph type="title"/>
          </p:nvPr>
        </p:nvSpPr>
        <p:spPr>
          <a:xfrm>
            <a:off x="1498925" y="1275273"/>
            <a:ext cx="3587426" cy="576387"/>
          </a:xfrm>
        </p:spPr>
        <p:txBody>
          <a:bodyPr>
            <a:normAutofit fontScale="90000"/>
          </a:bodyPr>
          <a:lstStyle/>
          <a:p>
            <a:r>
              <a:rPr lang="ja-JP" altLang="en-US" sz="3000" dirty="0"/>
              <a:t>実験結果　　仮説２</a:t>
            </a:r>
          </a:p>
        </p:txBody>
      </p:sp>
      <p:sp>
        <p:nvSpPr>
          <p:cNvPr id="3" name="スライド番号プレースホルダー 2">
            <a:extLst>
              <a:ext uri="{FF2B5EF4-FFF2-40B4-BE49-F238E27FC236}">
                <a16:creationId xmlns:a16="http://schemas.microsoft.com/office/drawing/2014/main" id="{1A5EFB89-2C5B-4978-B60E-D2C1E65D2310}"/>
              </a:ext>
            </a:extLst>
          </p:cNvPr>
          <p:cNvSpPr>
            <a:spLocks noGrp="1"/>
          </p:cNvSpPr>
          <p:nvPr>
            <p:ph type="sldNum" sz="quarter" idx="12"/>
          </p:nvPr>
        </p:nvSpPr>
        <p:spPr/>
        <p:txBody>
          <a:bodyPr/>
          <a:lstStyle/>
          <a:p>
            <a:fld id="{3907CEE6-25A5-448B-9B95-6A5DD4358133}" type="slidenum">
              <a:rPr kumimoji="1" lang="ja-JP" altLang="en-US" smtClean="0"/>
              <a:t>21</a:t>
            </a:fld>
            <a:endParaRPr kumimoji="1" lang="ja-JP" altLang="en-US"/>
          </a:p>
        </p:txBody>
      </p:sp>
      <p:pic>
        <p:nvPicPr>
          <p:cNvPr id="8" name="図 7">
            <a:extLst>
              <a:ext uri="{FF2B5EF4-FFF2-40B4-BE49-F238E27FC236}">
                <a16:creationId xmlns:a16="http://schemas.microsoft.com/office/drawing/2014/main" id="{BDF38263-F02F-4CD1-8858-7CE036413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904" y="2263140"/>
            <a:ext cx="8410533" cy="2994660"/>
          </a:xfrm>
          <a:prstGeom prst="rect">
            <a:avLst/>
          </a:prstGeom>
        </p:spPr>
      </p:pic>
      <p:pic>
        <p:nvPicPr>
          <p:cNvPr id="10" name="図 9">
            <a:extLst>
              <a:ext uri="{FF2B5EF4-FFF2-40B4-BE49-F238E27FC236}">
                <a16:creationId xmlns:a16="http://schemas.microsoft.com/office/drawing/2014/main" id="{B01DC76D-FE29-426D-81BA-1F3A02542A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503" y="5344475"/>
            <a:ext cx="7517335" cy="454535"/>
          </a:xfrm>
          <a:prstGeom prst="rect">
            <a:avLst/>
          </a:prstGeom>
        </p:spPr>
      </p:pic>
    </p:spTree>
    <p:extLst>
      <p:ext uri="{BB962C8B-B14F-4D97-AF65-F5344CB8AC3E}">
        <p14:creationId xmlns:p14="http://schemas.microsoft.com/office/powerpoint/2010/main" val="3350461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4500A2A-C4CE-487F-A22B-6108BADE6876}"/>
              </a:ext>
            </a:extLst>
          </p:cNvPr>
          <p:cNvSpPr>
            <a:spLocks noGrp="1"/>
          </p:cNvSpPr>
          <p:nvPr>
            <p:ph type="sldNum" sz="quarter" idx="12"/>
          </p:nvPr>
        </p:nvSpPr>
        <p:spPr/>
        <p:txBody>
          <a:bodyPr/>
          <a:lstStyle/>
          <a:p>
            <a:fld id="{3907CEE6-25A5-448B-9B95-6A5DD4358133}" type="slidenum">
              <a:rPr kumimoji="1" lang="ja-JP" altLang="en-US" smtClean="0"/>
              <a:t>22</a:t>
            </a:fld>
            <a:endParaRPr kumimoji="1" lang="ja-JP" altLang="en-US"/>
          </a:p>
        </p:txBody>
      </p:sp>
      <p:pic>
        <p:nvPicPr>
          <p:cNvPr id="5" name="図 4">
            <a:extLst>
              <a:ext uri="{FF2B5EF4-FFF2-40B4-BE49-F238E27FC236}">
                <a16:creationId xmlns:a16="http://schemas.microsoft.com/office/drawing/2014/main" id="{BA7019C4-5399-4616-BE30-A43FF01AA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114" y="1324288"/>
            <a:ext cx="5593080" cy="5377580"/>
          </a:xfrm>
          <a:prstGeom prst="rect">
            <a:avLst/>
          </a:prstGeom>
        </p:spPr>
      </p:pic>
      <p:sp>
        <p:nvSpPr>
          <p:cNvPr id="6" name="テキスト ボックス 5">
            <a:extLst>
              <a:ext uri="{FF2B5EF4-FFF2-40B4-BE49-F238E27FC236}">
                <a16:creationId xmlns:a16="http://schemas.microsoft.com/office/drawing/2014/main" id="{7BD48B4B-A970-458C-873A-81DB854D7189}"/>
              </a:ext>
            </a:extLst>
          </p:cNvPr>
          <p:cNvSpPr txBox="1"/>
          <p:nvPr/>
        </p:nvSpPr>
        <p:spPr>
          <a:xfrm>
            <a:off x="1722120" y="616402"/>
            <a:ext cx="5181600" cy="707886"/>
          </a:xfrm>
          <a:prstGeom prst="rect">
            <a:avLst/>
          </a:prstGeom>
          <a:noFill/>
        </p:spPr>
        <p:txBody>
          <a:bodyPr wrap="square" rtlCol="0">
            <a:spAutoFit/>
          </a:bodyPr>
          <a:lstStyle/>
          <a:p>
            <a:r>
              <a:rPr kumimoji="1" lang="ja-JP" altLang="en-US" sz="4000" dirty="0"/>
              <a:t>実験結果　　仮説２</a:t>
            </a:r>
          </a:p>
        </p:txBody>
      </p:sp>
    </p:spTree>
    <p:extLst>
      <p:ext uri="{BB962C8B-B14F-4D97-AF65-F5344CB8AC3E}">
        <p14:creationId xmlns:p14="http://schemas.microsoft.com/office/powerpoint/2010/main" val="4100746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50B052-CAE5-4E40-8873-45CB56A122F9}"/>
              </a:ext>
            </a:extLst>
          </p:cNvPr>
          <p:cNvSpPr>
            <a:spLocks noGrp="1"/>
          </p:cNvSpPr>
          <p:nvPr>
            <p:ph type="title"/>
          </p:nvPr>
        </p:nvSpPr>
        <p:spPr>
          <a:xfrm>
            <a:off x="1716600" y="730959"/>
            <a:ext cx="1849560" cy="843897"/>
          </a:xfrm>
        </p:spPr>
        <p:txBody>
          <a:bodyPr>
            <a:normAutofit/>
          </a:bodyPr>
          <a:lstStyle/>
          <a:p>
            <a:r>
              <a:rPr lang="ja-JP" altLang="en-US" sz="4000" dirty="0"/>
              <a:t>考察</a:t>
            </a:r>
            <a:endParaRPr kumimoji="1" lang="ja-JP" altLang="en-US" sz="4000" dirty="0"/>
          </a:p>
        </p:txBody>
      </p:sp>
      <p:sp>
        <p:nvSpPr>
          <p:cNvPr id="3" name="スライド番号プレースホルダー 2">
            <a:extLst>
              <a:ext uri="{FF2B5EF4-FFF2-40B4-BE49-F238E27FC236}">
                <a16:creationId xmlns:a16="http://schemas.microsoft.com/office/drawing/2014/main" id="{CB745A7D-B623-4DFD-8DBA-8ED601BA24C7}"/>
              </a:ext>
            </a:extLst>
          </p:cNvPr>
          <p:cNvSpPr>
            <a:spLocks noGrp="1"/>
          </p:cNvSpPr>
          <p:nvPr>
            <p:ph type="sldNum" sz="quarter" idx="12"/>
          </p:nvPr>
        </p:nvSpPr>
        <p:spPr/>
        <p:txBody>
          <a:bodyPr/>
          <a:lstStyle/>
          <a:p>
            <a:fld id="{3907CEE6-25A5-448B-9B95-6A5DD4358133}" type="slidenum">
              <a:rPr kumimoji="1" lang="ja-JP" altLang="en-US" smtClean="0"/>
              <a:t>23</a:t>
            </a:fld>
            <a:endParaRPr kumimoji="1" lang="ja-JP" altLang="en-US"/>
          </a:p>
        </p:txBody>
      </p:sp>
      <p:sp>
        <p:nvSpPr>
          <p:cNvPr id="4" name="テキスト ボックス 3">
            <a:extLst>
              <a:ext uri="{FF2B5EF4-FFF2-40B4-BE49-F238E27FC236}">
                <a16:creationId xmlns:a16="http://schemas.microsoft.com/office/drawing/2014/main" id="{2F96A09A-4772-4BB4-8EEC-4FF9DB98C6AB}"/>
              </a:ext>
            </a:extLst>
          </p:cNvPr>
          <p:cNvSpPr txBox="1"/>
          <p:nvPr/>
        </p:nvSpPr>
        <p:spPr>
          <a:xfrm>
            <a:off x="647163" y="1625529"/>
            <a:ext cx="8496837" cy="646331"/>
          </a:xfrm>
          <a:prstGeom prst="rect">
            <a:avLst/>
          </a:prstGeom>
          <a:noFill/>
        </p:spPr>
        <p:txBody>
          <a:bodyPr wrap="square" rtlCol="0">
            <a:spAutoFit/>
          </a:bodyPr>
          <a:lstStyle/>
          <a:p>
            <a:r>
              <a:rPr kumimoji="1" lang="ja-JP" altLang="en-US" sz="3600" dirty="0"/>
              <a:t>ボランティア型</a:t>
            </a:r>
            <a:r>
              <a:rPr kumimoji="1" lang="en-US" altLang="ja-JP" sz="3600" dirty="0"/>
              <a:t>OSS</a:t>
            </a:r>
            <a:r>
              <a:rPr kumimoji="1" lang="ja-JP" altLang="en-US" sz="3600" dirty="0"/>
              <a:t>開発プロジェクト</a:t>
            </a:r>
          </a:p>
        </p:txBody>
      </p:sp>
      <p:sp>
        <p:nvSpPr>
          <p:cNvPr id="5" name="テキスト ボックス 4">
            <a:extLst>
              <a:ext uri="{FF2B5EF4-FFF2-40B4-BE49-F238E27FC236}">
                <a16:creationId xmlns:a16="http://schemas.microsoft.com/office/drawing/2014/main" id="{39E4FFF4-0E56-4186-8A76-11FDBE5E819B}"/>
              </a:ext>
            </a:extLst>
          </p:cNvPr>
          <p:cNvSpPr txBox="1"/>
          <p:nvPr/>
        </p:nvSpPr>
        <p:spPr>
          <a:xfrm>
            <a:off x="830042" y="2598003"/>
            <a:ext cx="7932958" cy="830997"/>
          </a:xfrm>
          <a:prstGeom prst="rect">
            <a:avLst/>
          </a:prstGeom>
          <a:noFill/>
        </p:spPr>
        <p:txBody>
          <a:bodyPr wrap="square" rtlCol="0">
            <a:spAutoFit/>
          </a:bodyPr>
          <a:lstStyle/>
          <a:p>
            <a:r>
              <a:rPr kumimoji="1" lang="ja-JP" altLang="en-US" sz="2400" dirty="0"/>
              <a:t>仮説１より，時差のある地域間と時差のない地域間の返信時間の差に有意差はあったが，</a:t>
            </a:r>
            <a:r>
              <a:rPr kumimoji="1" lang="ja-JP" altLang="en-US" sz="2400" dirty="0">
                <a:solidFill>
                  <a:srgbClr val="C00000"/>
                </a:solidFill>
              </a:rPr>
              <a:t>１時間程度</a:t>
            </a:r>
            <a:r>
              <a:rPr kumimoji="1" lang="ja-JP" altLang="en-US" sz="2400" dirty="0"/>
              <a:t>であった．</a:t>
            </a:r>
          </a:p>
        </p:txBody>
      </p:sp>
      <p:pic>
        <p:nvPicPr>
          <p:cNvPr id="7" name="図 6">
            <a:extLst>
              <a:ext uri="{FF2B5EF4-FFF2-40B4-BE49-F238E27FC236}">
                <a16:creationId xmlns:a16="http://schemas.microsoft.com/office/drawing/2014/main" id="{3BB24781-86CD-485A-850D-ABAC6078A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163" y="3893928"/>
            <a:ext cx="7871997" cy="2862543"/>
          </a:xfrm>
          <a:prstGeom prst="rect">
            <a:avLst/>
          </a:prstGeom>
        </p:spPr>
      </p:pic>
    </p:spTree>
    <p:extLst>
      <p:ext uri="{BB962C8B-B14F-4D97-AF65-F5344CB8AC3E}">
        <p14:creationId xmlns:p14="http://schemas.microsoft.com/office/powerpoint/2010/main" val="3699823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50B052-CAE5-4E40-8873-45CB56A122F9}"/>
              </a:ext>
            </a:extLst>
          </p:cNvPr>
          <p:cNvSpPr>
            <a:spLocks noGrp="1"/>
          </p:cNvSpPr>
          <p:nvPr>
            <p:ph type="title"/>
          </p:nvPr>
        </p:nvSpPr>
        <p:spPr>
          <a:xfrm>
            <a:off x="1716600" y="730959"/>
            <a:ext cx="1849560" cy="843897"/>
          </a:xfrm>
        </p:spPr>
        <p:txBody>
          <a:bodyPr>
            <a:normAutofit/>
          </a:bodyPr>
          <a:lstStyle/>
          <a:p>
            <a:r>
              <a:rPr lang="ja-JP" altLang="en-US" sz="4000" dirty="0"/>
              <a:t>考察</a:t>
            </a:r>
            <a:endParaRPr kumimoji="1" lang="ja-JP" altLang="en-US" sz="4000" dirty="0"/>
          </a:p>
        </p:txBody>
      </p:sp>
      <p:sp>
        <p:nvSpPr>
          <p:cNvPr id="3" name="スライド番号プレースホルダー 2">
            <a:extLst>
              <a:ext uri="{FF2B5EF4-FFF2-40B4-BE49-F238E27FC236}">
                <a16:creationId xmlns:a16="http://schemas.microsoft.com/office/drawing/2014/main" id="{CB745A7D-B623-4DFD-8DBA-8ED601BA24C7}"/>
              </a:ext>
            </a:extLst>
          </p:cNvPr>
          <p:cNvSpPr>
            <a:spLocks noGrp="1"/>
          </p:cNvSpPr>
          <p:nvPr>
            <p:ph type="sldNum" sz="quarter" idx="12"/>
          </p:nvPr>
        </p:nvSpPr>
        <p:spPr/>
        <p:txBody>
          <a:bodyPr/>
          <a:lstStyle/>
          <a:p>
            <a:fld id="{3907CEE6-25A5-448B-9B95-6A5DD4358133}" type="slidenum">
              <a:rPr kumimoji="1" lang="ja-JP" altLang="en-US" smtClean="0"/>
              <a:t>24</a:t>
            </a:fld>
            <a:endParaRPr kumimoji="1" lang="ja-JP" altLang="en-US"/>
          </a:p>
        </p:txBody>
      </p:sp>
      <p:sp>
        <p:nvSpPr>
          <p:cNvPr id="4" name="テキスト ボックス 3">
            <a:extLst>
              <a:ext uri="{FF2B5EF4-FFF2-40B4-BE49-F238E27FC236}">
                <a16:creationId xmlns:a16="http://schemas.microsoft.com/office/drawing/2014/main" id="{2F96A09A-4772-4BB4-8EEC-4FF9DB98C6AB}"/>
              </a:ext>
            </a:extLst>
          </p:cNvPr>
          <p:cNvSpPr txBox="1"/>
          <p:nvPr/>
        </p:nvSpPr>
        <p:spPr>
          <a:xfrm>
            <a:off x="647163" y="1625529"/>
            <a:ext cx="8496837" cy="646331"/>
          </a:xfrm>
          <a:prstGeom prst="rect">
            <a:avLst/>
          </a:prstGeom>
          <a:noFill/>
        </p:spPr>
        <p:txBody>
          <a:bodyPr wrap="square" rtlCol="0">
            <a:spAutoFit/>
          </a:bodyPr>
          <a:lstStyle/>
          <a:p>
            <a:r>
              <a:rPr kumimoji="1" lang="ja-JP" altLang="en-US" sz="3600" dirty="0"/>
              <a:t>業務混合型</a:t>
            </a:r>
            <a:r>
              <a:rPr kumimoji="1" lang="en-US" altLang="ja-JP" sz="3600" dirty="0"/>
              <a:t>OSS</a:t>
            </a:r>
            <a:r>
              <a:rPr kumimoji="1" lang="ja-JP" altLang="en-US" sz="3600" dirty="0"/>
              <a:t>開発プロジェクト</a:t>
            </a:r>
          </a:p>
        </p:txBody>
      </p:sp>
      <p:sp>
        <p:nvSpPr>
          <p:cNvPr id="5" name="テキスト ボックス 4">
            <a:extLst>
              <a:ext uri="{FF2B5EF4-FFF2-40B4-BE49-F238E27FC236}">
                <a16:creationId xmlns:a16="http://schemas.microsoft.com/office/drawing/2014/main" id="{39E4FFF4-0E56-4186-8A76-11FDBE5E819B}"/>
              </a:ext>
            </a:extLst>
          </p:cNvPr>
          <p:cNvSpPr txBox="1"/>
          <p:nvPr/>
        </p:nvSpPr>
        <p:spPr>
          <a:xfrm>
            <a:off x="830042" y="2598003"/>
            <a:ext cx="8031548" cy="954107"/>
          </a:xfrm>
          <a:prstGeom prst="rect">
            <a:avLst/>
          </a:prstGeom>
          <a:noFill/>
        </p:spPr>
        <p:txBody>
          <a:bodyPr wrap="square" rtlCol="0">
            <a:spAutoFit/>
          </a:bodyPr>
          <a:lstStyle/>
          <a:p>
            <a:r>
              <a:rPr kumimoji="1" lang="ja-JP" altLang="en-US" sz="2800" dirty="0"/>
              <a:t>下の図より，ボランティア型に比べて情報交換が</a:t>
            </a:r>
            <a:r>
              <a:rPr kumimoji="1" lang="ja-JP" altLang="en-US" sz="2800" dirty="0">
                <a:solidFill>
                  <a:schemeClr val="accent2"/>
                </a:solidFill>
              </a:rPr>
              <a:t>活発な時間帯</a:t>
            </a:r>
            <a:r>
              <a:rPr kumimoji="1" lang="ja-JP" altLang="en-US" sz="2800" dirty="0"/>
              <a:t>が短いことが分かった．</a:t>
            </a:r>
          </a:p>
        </p:txBody>
      </p:sp>
      <p:pic>
        <p:nvPicPr>
          <p:cNvPr id="11" name="図 10">
            <a:extLst>
              <a:ext uri="{FF2B5EF4-FFF2-40B4-BE49-F238E27FC236}">
                <a16:creationId xmlns:a16="http://schemas.microsoft.com/office/drawing/2014/main" id="{6184EC9E-5859-4888-9DB5-5EEE5E6B3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228" y="3861244"/>
            <a:ext cx="8350362" cy="2811856"/>
          </a:xfrm>
          <a:prstGeom prst="rect">
            <a:avLst/>
          </a:prstGeom>
        </p:spPr>
      </p:pic>
    </p:spTree>
    <p:extLst>
      <p:ext uri="{BB962C8B-B14F-4D97-AF65-F5344CB8AC3E}">
        <p14:creationId xmlns:p14="http://schemas.microsoft.com/office/powerpoint/2010/main" val="20377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50B052-CAE5-4E40-8873-45CB56A122F9}"/>
              </a:ext>
            </a:extLst>
          </p:cNvPr>
          <p:cNvSpPr>
            <a:spLocks noGrp="1"/>
          </p:cNvSpPr>
          <p:nvPr>
            <p:ph type="title"/>
          </p:nvPr>
        </p:nvSpPr>
        <p:spPr>
          <a:xfrm>
            <a:off x="1716600" y="730959"/>
            <a:ext cx="1849560" cy="843897"/>
          </a:xfrm>
        </p:spPr>
        <p:txBody>
          <a:bodyPr>
            <a:normAutofit/>
          </a:bodyPr>
          <a:lstStyle/>
          <a:p>
            <a:r>
              <a:rPr lang="ja-JP" altLang="en-US" sz="4000" dirty="0"/>
              <a:t>考察</a:t>
            </a:r>
            <a:endParaRPr kumimoji="1" lang="ja-JP" altLang="en-US" sz="4000" dirty="0"/>
          </a:p>
        </p:txBody>
      </p:sp>
      <p:sp>
        <p:nvSpPr>
          <p:cNvPr id="3" name="スライド番号プレースホルダー 2">
            <a:extLst>
              <a:ext uri="{FF2B5EF4-FFF2-40B4-BE49-F238E27FC236}">
                <a16:creationId xmlns:a16="http://schemas.microsoft.com/office/drawing/2014/main" id="{CB745A7D-B623-4DFD-8DBA-8ED601BA24C7}"/>
              </a:ext>
            </a:extLst>
          </p:cNvPr>
          <p:cNvSpPr>
            <a:spLocks noGrp="1"/>
          </p:cNvSpPr>
          <p:nvPr>
            <p:ph type="sldNum" sz="quarter" idx="12"/>
          </p:nvPr>
        </p:nvSpPr>
        <p:spPr/>
        <p:txBody>
          <a:bodyPr/>
          <a:lstStyle/>
          <a:p>
            <a:fld id="{3907CEE6-25A5-448B-9B95-6A5DD4358133}" type="slidenum">
              <a:rPr kumimoji="1" lang="ja-JP" altLang="en-US" smtClean="0"/>
              <a:t>25</a:t>
            </a:fld>
            <a:endParaRPr kumimoji="1" lang="ja-JP" altLang="en-US"/>
          </a:p>
        </p:txBody>
      </p:sp>
      <p:sp>
        <p:nvSpPr>
          <p:cNvPr id="4" name="テキスト ボックス 3">
            <a:extLst>
              <a:ext uri="{FF2B5EF4-FFF2-40B4-BE49-F238E27FC236}">
                <a16:creationId xmlns:a16="http://schemas.microsoft.com/office/drawing/2014/main" id="{2F96A09A-4772-4BB4-8EEC-4FF9DB98C6AB}"/>
              </a:ext>
            </a:extLst>
          </p:cNvPr>
          <p:cNvSpPr txBox="1"/>
          <p:nvPr/>
        </p:nvSpPr>
        <p:spPr>
          <a:xfrm>
            <a:off x="647163" y="1625529"/>
            <a:ext cx="8496837" cy="646331"/>
          </a:xfrm>
          <a:prstGeom prst="rect">
            <a:avLst/>
          </a:prstGeom>
          <a:noFill/>
        </p:spPr>
        <p:txBody>
          <a:bodyPr wrap="square" rtlCol="0">
            <a:spAutoFit/>
          </a:bodyPr>
          <a:lstStyle/>
          <a:p>
            <a:r>
              <a:rPr kumimoji="1" lang="ja-JP" altLang="en-US" sz="3600" dirty="0"/>
              <a:t>業務混合型</a:t>
            </a:r>
            <a:r>
              <a:rPr kumimoji="1" lang="en-US" altLang="ja-JP" sz="3600" dirty="0"/>
              <a:t>OSS</a:t>
            </a:r>
            <a:r>
              <a:rPr kumimoji="1" lang="ja-JP" altLang="en-US" sz="3600" dirty="0"/>
              <a:t>開発プロジェクト</a:t>
            </a:r>
          </a:p>
        </p:txBody>
      </p:sp>
      <p:sp>
        <p:nvSpPr>
          <p:cNvPr id="5" name="テキスト ボックス 4">
            <a:extLst>
              <a:ext uri="{FF2B5EF4-FFF2-40B4-BE49-F238E27FC236}">
                <a16:creationId xmlns:a16="http://schemas.microsoft.com/office/drawing/2014/main" id="{39E4FFF4-0E56-4186-8A76-11FDBE5E819B}"/>
              </a:ext>
            </a:extLst>
          </p:cNvPr>
          <p:cNvSpPr txBox="1"/>
          <p:nvPr/>
        </p:nvSpPr>
        <p:spPr>
          <a:xfrm>
            <a:off x="511228" y="5896208"/>
            <a:ext cx="7932958" cy="461665"/>
          </a:xfrm>
          <a:prstGeom prst="rect">
            <a:avLst/>
          </a:prstGeom>
          <a:noFill/>
        </p:spPr>
        <p:txBody>
          <a:bodyPr wrap="square" rtlCol="0">
            <a:spAutoFit/>
          </a:bodyPr>
          <a:lstStyle/>
          <a:p>
            <a:r>
              <a:rPr kumimoji="1" lang="ja-JP" altLang="en-US" sz="2400" dirty="0"/>
              <a:t>各地域のドメインから企業の開発者の数を調査した結果</a:t>
            </a:r>
          </a:p>
        </p:txBody>
      </p:sp>
      <p:pic>
        <p:nvPicPr>
          <p:cNvPr id="7" name="図 6">
            <a:extLst>
              <a:ext uri="{FF2B5EF4-FFF2-40B4-BE49-F238E27FC236}">
                <a16:creationId xmlns:a16="http://schemas.microsoft.com/office/drawing/2014/main" id="{A2E85C04-231B-4B9C-99CA-D2CA2AC42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41" y="2759478"/>
            <a:ext cx="8692289" cy="2439726"/>
          </a:xfrm>
          <a:prstGeom prst="rect">
            <a:avLst/>
          </a:prstGeom>
        </p:spPr>
      </p:pic>
    </p:spTree>
    <p:extLst>
      <p:ext uri="{BB962C8B-B14F-4D97-AF65-F5344CB8AC3E}">
        <p14:creationId xmlns:p14="http://schemas.microsoft.com/office/powerpoint/2010/main" val="1715250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BF0CA8-BBA1-405D-BE0C-FE3897487C3C}"/>
              </a:ext>
            </a:extLst>
          </p:cNvPr>
          <p:cNvSpPr>
            <a:spLocks noGrp="1"/>
          </p:cNvSpPr>
          <p:nvPr>
            <p:ph type="title"/>
          </p:nvPr>
        </p:nvSpPr>
        <p:spPr>
          <a:xfrm>
            <a:off x="1960440" y="649940"/>
            <a:ext cx="2047680" cy="640810"/>
          </a:xfrm>
        </p:spPr>
        <p:txBody>
          <a:bodyPr/>
          <a:lstStyle/>
          <a:p>
            <a:r>
              <a:rPr lang="ja-JP" altLang="en-US" dirty="0"/>
              <a:t>考察</a:t>
            </a:r>
            <a:endParaRPr kumimoji="1" lang="ja-JP" altLang="en-US" dirty="0"/>
          </a:p>
        </p:txBody>
      </p:sp>
      <p:sp>
        <p:nvSpPr>
          <p:cNvPr id="3" name="スライド番号プレースホルダー 2">
            <a:extLst>
              <a:ext uri="{FF2B5EF4-FFF2-40B4-BE49-F238E27FC236}">
                <a16:creationId xmlns:a16="http://schemas.microsoft.com/office/drawing/2014/main" id="{57797968-D16F-4BE3-BA4C-0F19AC770CB9}"/>
              </a:ext>
            </a:extLst>
          </p:cNvPr>
          <p:cNvSpPr>
            <a:spLocks noGrp="1"/>
          </p:cNvSpPr>
          <p:nvPr>
            <p:ph type="sldNum" sz="quarter" idx="12"/>
          </p:nvPr>
        </p:nvSpPr>
        <p:spPr/>
        <p:txBody>
          <a:bodyPr/>
          <a:lstStyle/>
          <a:p>
            <a:fld id="{3907CEE6-25A5-448B-9B95-6A5DD4358133}" type="slidenum">
              <a:rPr kumimoji="1" lang="ja-JP" altLang="en-US" smtClean="0"/>
              <a:t>26</a:t>
            </a:fld>
            <a:endParaRPr kumimoji="1" lang="ja-JP" altLang="en-US"/>
          </a:p>
        </p:txBody>
      </p:sp>
      <p:sp>
        <p:nvSpPr>
          <p:cNvPr id="4" name="テキスト ボックス 3">
            <a:extLst>
              <a:ext uri="{FF2B5EF4-FFF2-40B4-BE49-F238E27FC236}">
                <a16:creationId xmlns:a16="http://schemas.microsoft.com/office/drawing/2014/main" id="{E10D0EBB-67EB-423A-9E82-FDFAB9CDB8DB}"/>
              </a:ext>
            </a:extLst>
          </p:cNvPr>
          <p:cNvSpPr txBox="1"/>
          <p:nvPr/>
        </p:nvSpPr>
        <p:spPr>
          <a:xfrm>
            <a:off x="1096206" y="2315798"/>
            <a:ext cx="7395403" cy="3046988"/>
          </a:xfrm>
          <a:prstGeom prst="rect">
            <a:avLst/>
          </a:prstGeom>
          <a:noFill/>
        </p:spPr>
        <p:txBody>
          <a:bodyPr wrap="square" rtlCol="0">
            <a:spAutoFit/>
          </a:bodyPr>
          <a:lstStyle/>
          <a:p>
            <a:r>
              <a:rPr kumimoji="1" lang="ja-JP" altLang="en-US" sz="3200" dirty="0"/>
              <a:t>米大陸地域の開発者は</a:t>
            </a:r>
            <a:r>
              <a:rPr kumimoji="1" lang="en-US" altLang="ja-JP" sz="3200" dirty="0">
                <a:solidFill>
                  <a:schemeClr val="accent2"/>
                </a:solidFill>
              </a:rPr>
              <a:t>10</a:t>
            </a:r>
            <a:r>
              <a:rPr kumimoji="1" lang="ja-JP" altLang="en-US" sz="3200" dirty="0">
                <a:solidFill>
                  <a:schemeClr val="accent2"/>
                </a:solidFill>
              </a:rPr>
              <a:t>時から</a:t>
            </a:r>
            <a:r>
              <a:rPr kumimoji="1" lang="en-US" altLang="ja-JP" sz="3200" dirty="0">
                <a:solidFill>
                  <a:schemeClr val="accent2"/>
                </a:solidFill>
              </a:rPr>
              <a:t>12</a:t>
            </a:r>
            <a:r>
              <a:rPr kumimoji="1" lang="ja-JP" altLang="en-US" sz="3200" dirty="0">
                <a:solidFill>
                  <a:schemeClr val="accent2"/>
                </a:solidFill>
              </a:rPr>
              <a:t>頃，</a:t>
            </a:r>
            <a:endParaRPr kumimoji="1" lang="en-US" altLang="ja-JP" sz="3200" dirty="0">
              <a:solidFill>
                <a:schemeClr val="accent2"/>
              </a:solidFill>
            </a:endParaRPr>
          </a:p>
          <a:p>
            <a:r>
              <a:rPr kumimoji="1" lang="ja-JP" altLang="en-US" sz="3200" dirty="0"/>
              <a:t>欧・アフリカ地域の開発者は</a:t>
            </a:r>
            <a:r>
              <a:rPr kumimoji="1" lang="en-US" altLang="ja-JP" sz="3200" dirty="0">
                <a:solidFill>
                  <a:schemeClr val="accent2"/>
                </a:solidFill>
              </a:rPr>
              <a:t>18</a:t>
            </a:r>
            <a:r>
              <a:rPr kumimoji="1" lang="ja-JP" altLang="en-US" sz="3200" dirty="0">
                <a:solidFill>
                  <a:schemeClr val="accent2"/>
                </a:solidFill>
              </a:rPr>
              <a:t>時頃</a:t>
            </a:r>
            <a:r>
              <a:rPr kumimoji="1" lang="en-US" altLang="ja-JP" sz="3200" dirty="0">
                <a:solidFill>
                  <a:schemeClr val="accent2"/>
                </a:solidFill>
              </a:rPr>
              <a:t>,</a:t>
            </a:r>
            <a:endParaRPr kumimoji="1" lang="en-US" altLang="ja-JP" sz="3200" dirty="0"/>
          </a:p>
          <a:p>
            <a:endParaRPr kumimoji="1" lang="en-US" altLang="ja-JP" sz="3200" dirty="0"/>
          </a:p>
          <a:p>
            <a:r>
              <a:rPr kumimoji="1" lang="ja-JP" altLang="en-US" sz="3200" dirty="0"/>
              <a:t>この時間帯にメッセージを送信することで素早い返信が期待できる．</a:t>
            </a:r>
            <a:endParaRPr kumimoji="1" lang="en-US" altLang="ja-JP" sz="3200" dirty="0"/>
          </a:p>
          <a:p>
            <a:endParaRPr kumimoji="1" lang="ja-JP" altLang="en-US" sz="3200" dirty="0">
              <a:solidFill>
                <a:schemeClr val="accent2"/>
              </a:solidFill>
            </a:endParaRPr>
          </a:p>
        </p:txBody>
      </p:sp>
    </p:spTree>
    <p:extLst>
      <p:ext uri="{BB962C8B-B14F-4D97-AF65-F5344CB8AC3E}">
        <p14:creationId xmlns:p14="http://schemas.microsoft.com/office/powerpoint/2010/main" val="1586842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E6ABD3-E8FC-4EC0-A0E3-A550D545A5BB}"/>
              </a:ext>
            </a:extLst>
          </p:cNvPr>
          <p:cNvSpPr>
            <a:spLocks noGrp="1"/>
          </p:cNvSpPr>
          <p:nvPr>
            <p:ph type="title"/>
          </p:nvPr>
        </p:nvSpPr>
        <p:spPr>
          <a:xfrm>
            <a:off x="1747080" y="626763"/>
            <a:ext cx="6589200" cy="1052290"/>
          </a:xfrm>
        </p:spPr>
        <p:txBody>
          <a:bodyPr/>
          <a:lstStyle/>
          <a:p>
            <a:r>
              <a:rPr kumimoji="1" lang="ja-JP" altLang="en-US" dirty="0"/>
              <a:t>開発プロジェクトの改善案</a:t>
            </a:r>
          </a:p>
        </p:txBody>
      </p:sp>
      <p:sp>
        <p:nvSpPr>
          <p:cNvPr id="3" name="スライド番号プレースホルダー 2">
            <a:extLst>
              <a:ext uri="{FF2B5EF4-FFF2-40B4-BE49-F238E27FC236}">
                <a16:creationId xmlns:a16="http://schemas.microsoft.com/office/drawing/2014/main" id="{ACF3D336-D52D-483C-B494-525851C240A1}"/>
              </a:ext>
            </a:extLst>
          </p:cNvPr>
          <p:cNvSpPr>
            <a:spLocks noGrp="1"/>
          </p:cNvSpPr>
          <p:nvPr>
            <p:ph type="sldNum" sz="quarter" idx="12"/>
          </p:nvPr>
        </p:nvSpPr>
        <p:spPr/>
        <p:txBody>
          <a:bodyPr/>
          <a:lstStyle/>
          <a:p>
            <a:fld id="{3907CEE6-25A5-448B-9B95-6A5DD4358133}" type="slidenum">
              <a:rPr kumimoji="1" lang="ja-JP" altLang="en-US" smtClean="0"/>
              <a:t>27</a:t>
            </a:fld>
            <a:endParaRPr kumimoji="1" lang="ja-JP" altLang="en-US"/>
          </a:p>
        </p:txBody>
      </p:sp>
      <p:sp>
        <p:nvSpPr>
          <p:cNvPr id="4" name="テキスト ボックス 3">
            <a:extLst>
              <a:ext uri="{FF2B5EF4-FFF2-40B4-BE49-F238E27FC236}">
                <a16:creationId xmlns:a16="http://schemas.microsoft.com/office/drawing/2014/main" id="{A2AA96D1-B0C4-4AEE-9A1C-6B3C1BF9D6CB}"/>
              </a:ext>
            </a:extLst>
          </p:cNvPr>
          <p:cNvSpPr txBox="1"/>
          <p:nvPr/>
        </p:nvSpPr>
        <p:spPr>
          <a:xfrm>
            <a:off x="1096206" y="1679053"/>
            <a:ext cx="2439474" cy="584775"/>
          </a:xfrm>
          <a:prstGeom prst="rect">
            <a:avLst/>
          </a:prstGeom>
          <a:noFill/>
        </p:spPr>
        <p:txBody>
          <a:bodyPr wrap="square" rtlCol="0">
            <a:spAutoFit/>
          </a:bodyPr>
          <a:lstStyle/>
          <a:p>
            <a:r>
              <a:rPr kumimoji="1" lang="ja-JP" altLang="en-US" sz="3200" dirty="0"/>
              <a:t>米大陸地域</a:t>
            </a:r>
          </a:p>
        </p:txBody>
      </p:sp>
      <p:sp>
        <p:nvSpPr>
          <p:cNvPr id="5" name="テキスト ボックス 4">
            <a:extLst>
              <a:ext uri="{FF2B5EF4-FFF2-40B4-BE49-F238E27FC236}">
                <a16:creationId xmlns:a16="http://schemas.microsoft.com/office/drawing/2014/main" id="{147008EF-E612-4E57-84ED-1A97EC44349A}"/>
              </a:ext>
            </a:extLst>
          </p:cNvPr>
          <p:cNvSpPr txBox="1"/>
          <p:nvPr/>
        </p:nvSpPr>
        <p:spPr>
          <a:xfrm>
            <a:off x="1747080" y="2374474"/>
            <a:ext cx="6406320" cy="830997"/>
          </a:xfrm>
          <a:prstGeom prst="rect">
            <a:avLst/>
          </a:prstGeom>
          <a:noFill/>
        </p:spPr>
        <p:txBody>
          <a:bodyPr wrap="square" rtlCol="0">
            <a:spAutoFit/>
          </a:bodyPr>
          <a:lstStyle/>
          <a:p>
            <a:r>
              <a:rPr kumimoji="1" lang="en-US" altLang="ja-JP" sz="2400" dirty="0"/>
              <a:t>12</a:t>
            </a:r>
            <a:r>
              <a:rPr kumimoji="1" lang="ja-JP" altLang="en-US" sz="2400" dirty="0"/>
              <a:t>時頃が時差の影響を受けづらいので，昼食の時間をずらす，もしくは活用する．</a:t>
            </a:r>
          </a:p>
        </p:txBody>
      </p:sp>
      <p:sp>
        <p:nvSpPr>
          <p:cNvPr id="6" name="テキスト ボックス 5">
            <a:extLst>
              <a:ext uri="{FF2B5EF4-FFF2-40B4-BE49-F238E27FC236}">
                <a16:creationId xmlns:a16="http://schemas.microsoft.com/office/drawing/2014/main" id="{DD21B91F-5BF7-4C71-A9D5-7BAF0684B7DA}"/>
              </a:ext>
            </a:extLst>
          </p:cNvPr>
          <p:cNvSpPr txBox="1"/>
          <p:nvPr/>
        </p:nvSpPr>
        <p:spPr>
          <a:xfrm>
            <a:off x="1096206" y="3810000"/>
            <a:ext cx="3475794" cy="584775"/>
          </a:xfrm>
          <a:prstGeom prst="rect">
            <a:avLst/>
          </a:prstGeom>
          <a:noFill/>
        </p:spPr>
        <p:txBody>
          <a:bodyPr wrap="square" rtlCol="0">
            <a:spAutoFit/>
          </a:bodyPr>
          <a:lstStyle/>
          <a:p>
            <a:r>
              <a:rPr kumimoji="1" lang="ja-JP" altLang="en-US" sz="3200" dirty="0"/>
              <a:t>欧・アフリカ地域</a:t>
            </a:r>
          </a:p>
        </p:txBody>
      </p:sp>
      <p:sp>
        <p:nvSpPr>
          <p:cNvPr id="7" name="テキスト ボックス 6">
            <a:extLst>
              <a:ext uri="{FF2B5EF4-FFF2-40B4-BE49-F238E27FC236}">
                <a16:creationId xmlns:a16="http://schemas.microsoft.com/office/drawing/2014/main" id="{87CD5F40-382F-46E8-BA3E-502CE4CF91B8}"/>
              </a:ext>
            </a:extLst>
          </p:cNvPr>
          <p:cNvSpPr txBox="1"/>
          <p:nvPr/>
        </p:nvSpPr>
        <p:spPr>
          <a:xfrm>
            <a:off x="1747080" y="4814638"/>
            <a:ext cx="6406320" cy="1569660"/>
          </a:xfrm>
          <a:prstGeom prst="rect">
            <a:avLst/>
          </a:prstGeom>
          <a:noFill/>
        </p:spPr>
        <p:txBody>
          <a:bodyPr wrap="square" rtlCol="0">
            <a:spAutoFit/>
          </a:bodyPr>
          <a:lstStyle/>
          <a:p>
            <a:r>
              <a:rPr kumimoji="1" lang="en-US" altLang="ja-JP" sz="2400" dirty="0"/>
              <a:t>18</a:t>
            </a:r>
            <a:r>
              <a:rPr kumimoji="1" lang="ja-JP" altLang="en-US" sz="2400" dirty="0"/>
              <a:t>時頃が時差の影響を受けづらいので，業務開発者は業務終了時間を１時間ほど遅らせ，ボランティア開発者は業務終了後に情報交換を行う．</a:t>
            </a:r>
          </a:p>
        </p:txBody>
      </p:sp>
    </p:spTree>
    <p:extLst>
      <p:ext uri="{BB962C8B-B14F-4D97-AF65-F5344CB8AC3E}">
        <p14:creationId xmlns:p14="http://schemas.microsoft.com/office/powerpoint/2010/main" val="1761093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002F50-BAAA-4394-B3F3-EBE501B1EDEA}"/>
              </a:ext>
            </a:extLst>
          </p:cNvPr>
          <p:cNvSpPr>
            <a:spLocks noGrp="1"/>
          </p:cNvSpPr>
          <p:nvPr>
            <p:ph type="title"/>
          </p:nvPr>
        </p:nvSpPr>
        <p:spPr>
          <a:xfrm>
            <a:off x="1945200" y="600250"/>
            <a:ext cx="3967920" cy="777970"/>
          </a:xfrm>
        </p:spPr>
        <p:txBody>
          <a:bodyPr/>
          <a:lstStyle/>
          <a:p>
            <a:r>
              <a:rPr kumimoji="1" lang="ja-JP" altLang="en-US" dirty="0"/>
              <a:t>まとめ</a:t>
            </a:r>
          </a:p>
        </p:txBody>
      </p:sp>
      <p:sp>
        <p:nvSpPr>
          <p:cNvPr id="3" name="スライド番号プレースホルダー 2">
            <a:extLst>
              <a:ext uri="{FF2B5EF4-FFF2-40B4-BE49-F238E27FC236}">
                <a16:creationId xmlns:a16="http://schemas.microsoft.com/office/drawing/2014/main" id="{BFB86E02-DF70-4AE3-9DFF-759E13292DC6}"/>
              </a:ext>
            </a:extLst>
          </p:cNvPr>
          <p:cNvSpPr>
            <a:spLocks noGrp="1"/>
          </p:cNvSpPr>
          <p:nvPr>
            <p:ph type="sldNum" sz="quarter" idx="12"/>
          </p:nvPr>
        </p:nvSpPr>
        <p:spPr/>
        <p:txBody>
          <a:bodyPr/>
          <a:lstStyle/>
          <a:p>
            <a:fld id="{3907CEE6-25A5-448B-9B95-6A5DD4358133}" type="slidenum">
              <a:rPr kumimoji="1" lang="ja-JP" altLang="en-US" smtClean="0"/>
              <a:t>28</a:t>
            </a:fld>
            <a:endParaRPr kumimoji="1" lang="ja-JP" altLang="en-US"/>
          </a:p>
        </p:txBody>
      </p:sp>
      <p:sp>
        <p:nvSpPr>
          <p:cNvPr id="4" name="テキスト ボックス 3">
            <a:extLst>
              <a:ext uri="{FF2B5EF4-FFF2-40B4-BE49-F238E27FC236}">
                <a16:creationId xmlns:a16="http://schemas.microsoft.com/office/drawing/2014/main" id="{3DA51285-6A1F-4FCC-9503-253740B67CA1}"/>
              </a:ext>
            </a:extLst>
          </p:cNvPr>
          <p:cNvSpPr txBox="1"/>
          <p:nvPr/>
        </p:nvSpPr>
        <p:spPr>
          <a:xfrm>
            <a:off x="975360" y="1813560"/>
            <a:ext cx="7650480" cy="3785652"/>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400" dirty="0"/>
              <a:t>時差のある地域間の情報交換は返信時間が長くなる．</a:t>
            </a:r>
            <a:endParaRPr kumimoji="1" lang="en-US" altLang="ja-JP" sz="2400" dirty="0"/>
          </a:p>
          <a:p>
            <a:pPr marL="457200" indent="-457200">
              <a:buFont typeface="Arial" panose="020B0604020202020204" pitchFamily="34" charset="0"/>
              <a:buChar char="•"/>
            </a:pPr>
            <a:endParaRPr kumimoji="1" lang="en-US" altLang="ja-JP" sz="2400" dirty="0"/>
          </a:p>
          <a:p>
            <a:pPr marL="457200" indent="-457200">
              <a:buFont typeface="Arial" panose="020B0604020202020204" pitchFamily="34" charset="0"/>
              <a:buChar char="•"/>
            </a:pPr>
            <a:r>
              <a:rPr kumimoji="1" lang="ja-JP" altLang="en-US" sz="2400" dirty="0"/>
              <a:t>返信者の地域によって素早い返信を期待できる時間帯が異なる．</a:t>
            </a:r>
            <a:endParaRPr kumimoji="1" lang="en-US" altLang="ja-JP" sz="2400" dirty="0"/>
          </a:p>
          <a:p>
            <a:pPr marL="457200" indent="-457200">
              <a:buFont typeface="Arial" panose="020B0604020202020204" pitchFamily="34" charset="0"/>
              <a:buChar char="•"/>
            </a:pPr>
            <a:endParaRPr kumimoji="1" lang="en-US" altLang="ja-JP" sz="2400" dirty="0"/>
          </a:p>
          <a:p>
            <a:pPr marL="457200" indent="-457200">
              <a:buFont typeface="Arial" panose="020B0604020202020204" pitchFamily="34" charset="0"/>
              <a:buChar char="•"/>
            </a:pPr>
            <a:r>
              <a:rPr kumimoji="1" lang="ja-JP" altLang="en-US" sz="2400" dirty="0"/>
              <a:t>少し工夫をすることで，情報交換の所要時間を短縮化することができる．</a:t>
            </a:r>
            <a:endParaRPr kumimoji="1" lang="en-US" altLang="ja-JP" sz="2400" dirty="0"/>
          </a:p>
          <a:p>
            <a:pPr marL="457200" indent="-457200">
              <a:buFont typeface="Arial" panose="020B0604020202020204" pitchFamily="34" charset="0"/>
              <a:buChar char="•"/>
            </a:pPr>
            <a:endParaRPr kumimoji="1" lang="en-US" altLang="ja-JP" sz="2400" dirty="0"/>
          </a:p>
          <a:p>
            <a:pPr marL="457200" indent="-457200">
              <a:buFont typeface="Arial" panose="020B0604020202020204" pitchFamily="34" charset="0"/>
              <a:buChar char="•"/>
            </a:pPr>
            <a:r>
              <a:rPr kumimoji="1" lang="ja-JP" altLang="en-US" sz="2400" dirty="0"/>
              <a:t>メーリングリスト以外の情報交換手段について分析することが今後の課題の一つに挙げられる．</a:t>
            </a:r>
          </a:p>
        </p:txBody>
      </p:sp>
    </p:spTree>
    <p:extLst>
      <p:ext uri="{BB962C8B-B14F-4D97-AF65-F5344CB8AC3E}">
        <p14:creationId xmlns:p14="http://schemas.microsoft.com/office/powerpoint/2010/main" val="931865307"/>
      </p:ext>
    </p:extLst>
  </p:cSld>
  <p:clrMapOvr>
    <a:masterClrMapping/>
  </p:clrMapOvr>
</p:sld>
</file>

<file path=ppt/theme/theme1.xml><?xml version="1.0" encoding="utf-8"?>
<a:theme xmlns:a="http://schemas.openxmlformats.org/drawingml/2006/main" name="ウィスプ">
  <a:themeElements>
    <a:clrScheme name="ウィスプ">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969</TotalTime>
  <Words>1353</Words>
  <Application>Microsoft Office PowerPoint</Application>
  <PresentationFormat>画面に合わせる (4:3)</PresentationFormat>
  <Paragraphs>234</Paragraphs>
  <Slides>28</Slides>
  <Notes>21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28</vt:i4>
      </vt:variant>
    </vt:vector>
  </HeadingPairs>
  <TitlesOfParts>
    <vt:vector size="33" baseType="lpstr">
      <vt:lpstr>游ゴシック</vt:lpstr>
      <vt:lpstr>Arial</vt:lpstr>
      <vt:lpstr>Century Gothic</vt:lpstr>
      <vt:lpstr>Wingdings 3</vt:lpstr>
      <vt:lpstr>ウィスプ</vt:lpstr>
      <vt:lpstr>グローバル環境下における OSS開発者の情報交換に対する時差の影響</vt:lpstr>
      <vt:lpstr>PowerPoint プレゼンテーション</vt:lpstr>
      <vt:lpstr>PowerPoint プレゼンテーション</vt:lpstr>
      <vt:lpstr>PowerPoint プレゼンテーション</vt:lpstr>
      <vt:lpstr>PowerPoint プレゼンテーション</vt:lpstr>
      <vt:lpstr> ケーススタディ</vt:lpstr>
      <vt:lpstr> ケーススタディ</vt:lpstr>
      <vt:lpstr> ケーススタディ</vt:lpstr>
      <vt:lpstr>分析対象プロジェクト</vt:lpstr>
      <vt:lpstr>分析対象プロジェクト</vt:lpstr>
      <vt:lpstr>プロジェクトの分類</vt:lpstr>
      <vt:lpstr>プロジェクトの分類</vt:lpstr>
      <vt:lpstr>基本統計量</vt:lpstr>
      <vt:lpstr>基本統計量</vt:lpstr>
      <vt:lpstr>PowerPoint プレゼンテーション</vt:lpstr>
      <vt:lpstr>実験結果　仮説１</vt:lpstr>
      <vt:lpstr>実験結果　仮説１</vt:lpstr>
      <vt:lpstr>結果の前に・・・</vt:lpstr>
      <vt:lpstr>PowerPoint プレゼンテーション</vt:lpstr>
      <vt:lpstr>実験結果　　仮説２</vt:lpstr>
      <vt:lpstr>実験結果　　仮説２</vt:lpstr>
      <vt:lpstr>PowerPoint プレゼンテーション</vt:lpstr>
      <vt:lpstr>考察</vt:lpstr>
      <vt:lpstr>考察</vt:lpstr>
      <vt:lpstr>考察</vt:lpstr>
      <vt:lpstr>考察</vt:lpstr>
      <vt:lpstr>開発プロジェクトの改善案</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グローバル環境下における OSS開発者の情報交換に対する時差の影響</dc:title>
  <dc:creator>森岡　勇介</dc:creator>
  <cp:lastModifiedBy>森岡　勇介</cp:lastModifiedBy>
  <cp:revision>16</cp:revision>
  <dcterms:created xsi:type="dcterms:W3CDTF">2019-10-22T13:20:15Z</dcterms:created>
  <dcterms:modified xsi:type="dcterms:W3CDTF">2019-10-23T11:14:26Z</dcterms:modified>
</cp:coreProperties>
</file>