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84" r:id="rId1"/>
  </p:sldMasterIdLst>
  <p:notesMasterIdLst>
    <p:notesMasterId r:id="rId34"/>
  </p:notesMasterIdLst>
  <p:handoutMasterIdLst>
    <p:handoutMasterId r:id="rId35"/>
  </p:handoutMasterIdLst>
  <p:sldIdLst>
    <p:sldId id="363" r:id="rId2"/>
    <p:sldId id="364" r:id="rId3"/>
    <p:sldId id="365" r:id="rId4"/>
    <p:sldId id="256" r:id="rId5"/>
    <p:sldId id="344" r:id="rId6"/>
    <p:sldId id="343" r:id="rId7"/>
    <p:sldId id="339" r:id="rId8"/>
    <p:sldId id="341" r:id="rId9"/>
    <p:sldId id="309" r:id="rId10"/>
    <p:sldId id="324" r:id="rId11"/>
    <p:sldId id="325" r:id="rId12"/>
    <p:sldId id="311" r:id="rId13"/>
    <p:sldId id="331" r:id="rId14"/>
    <p:sldId id="258" r:id="rId15"/>
    <p:sldId id="261" r:id="rId16"/>
    <p:sldId id="345" r:id="rId17"/>
    <p:sldId id="330" r:id="rId18"/>
    <p:sldId id="283" r:id="rId19"/>
    <p:sldId id="351" r:id="rId20"/>
    <p:sldId id="352" r:id="rId21"/>
    <p:sldId id="353" r:id="rId22"/>
    <p:sldId id="354" r:id="rId23"/>
    <p:sldId id="355" r:id="rId24"/>
    <p:sldId id="356" r:id="rId25"/>
    <p:sldId id="357" r:id="rId26"/>
    <p:sldId id="358" r:id="rId27"/>
    <p:sldId id="359" r:id="rId28"/>
    <p:sldId id="322" r:id="rId29"/>
    <p:sldId id="360" r:id="rId30"/>
    <p:sldId id="361" r:id="rId31"/>
    <p:sldId id="362" r:id="rId32"/>
    <p:sldId id="366" r:id="rId33"/>
  </p:sldIdLst>
  <p:sldSz cx="9144000" cy="6858000" type="screen4x3"/>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9C00"/>
    <a:srgbClr val="DC3812"/>
    <a:srgbClr val="3266CC"/>
    <a:srgbClr val="DD4578"/>
    <a:srgbClr val="0099C5"/>
    <a:srgbClr val="990099"/>
    <a:srgbClr val="109619"/>
    <a:srgbClr val="FD9904"/>
    <a:srgbClr val="FD980E"/>
    <a:srgbClr val="FE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58" autoAdjust="0"/>
    <p:restoredTop sz="82823" autoAdjust="0"/>
  </p:normalViewPr>
  <p:slideViewPr>
    <p:cSldViewPr snapToGrid="0" snapToObjects="1">
      <p:cViewPr>
        <p:scale>
          <a:sx n="60" d="100"/>
          <a:sy n="60" d="100"/>
        </p:scale>
        <p:origin x="-1434"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38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86" tIns="45743" rIns="91486" bIns="45743"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5839" y="0"/>
            <a:ext cx="2949787" cy="498693"/>
          </a:xfrm>
          <a:prstGeom prst="rect">
            <a:avLst/>
          </a:prstGeom>
        </p:spPr>
        <p:txBody>
          <a:bodyPr vert="horz" lIns="91486" tIns="45743" rIns="91486" bIns="45743" rtlCol="0"/>
          <a:lstStyle>
            <a:lvl1pPr algn="r">
              <a:defRPr sz="1200"/>
            </a:lvl1pPr>
          </a:lstStyle>
          <a:p>
            <a:fld id="{FF237D73-9DE8-4305-9415-2B8C61636000}" type="datetimeFigureOut">
              <a:rPr kumimoji="1" lang="ja-JP" altLang="en-US" smtClean="0"/>
              <a:t>2016/6/7</a:t>
            </a:fld>
            <a:endParaRPr kumimoji="1" lang="ja-JP" altLang="en-US"/>
          </a:p>
        </p:txBody>
      </p:sp>
      <p:sp>
        <p:nvSpPr>
          <p:cNvPr id="4" name="フッター プレースホルダー 3"/>
          <p:cNvSpPr>
            <a:spLocks noGrp="1"/>
          </p:cNvSpPr>
          <p:nvPr>
            <p:ph type="ftr" sz="quarter" idx="2"/>
          </p:nvPr>
        </p:nvSpPr>
        <p:spPr>
          <a:xfrm>
            <a:off x="0" y="9440648"/>
            <a:ext cx="2949787" cy="498692"/>
          </a:xfrm>
          <a:prstGeom prst="rect">
            <a:avLst/>
          </a:prstGeom>
        </p:spPr>
        <p:txBody>
          <a:bodyPr vert="horz" lIns="91486" tIns="45743" rIns="91486" bIns="45743"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5839" y="9440648"/>
            <a:ext cx="2949787" cy="498692"/>
          </a:xfrm>
          <a:prstGeom prst="rect">
            <a:avLst/>
          </a:prstGeom>
        </p:spPr>
        <p:txBody>
          <a:bodyPr vert="horz" lIns="91486" tIns="45743" rIns="91486" bIns="45743" rtlCol="0" anchor="b"/>
          <a:lstStyle>
            <a:lvl1pPr algn="r">
              <a:defRPr sz="1200"/>
            </a:lvl1pPr>
          </a:lstStyle>
          <a:p>
            <a:fld id="{0F3A7239-E226-4990-8F1C-6FAD9DB0ABAF}" type="slidenum">
              <a:rPr kumimoji="1" lang="ja-JP" altLang="en-US" smtClean="0"/>
              <a:t>‹#›</a:t>
            </a:fld>
            <a:endParaRPr kumimoji="1" lang="ja-JP" altLang="en-US"/>
          </a:p>
        </p:txBody>
      </p:sp>
    </p:spTree>
    <p:extLst>
      <p:ext uri="{BB962C8B-B14F-4D97-AF65-F5344CB8AC3E}">
        <p14:creationId xmlns:p14="http://schemas.microsoft.com/office/powerpoint/2010/main" val="29199807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86" tIns="45743" rIns="91486" bIns="45743"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9" y="0"/>
            <a:ext cx="2949787" cy="498693"/>
          </a:xfrm>
          <a:prstGeom prst="rect">
            <a:avLst/>
          </a:prstGeom>
        </p:spPr>
        <p:txBody>
          <a:bodyPr vert="horz" lIns="91486" tIns="45743" rIns="91486" bIns="45743" rtlCol="0"/>
          <a:lstStyle>
            <a:lvl1pPr algn="r">
              <a:defRPr sz="1200"/>
            </a:lvl1pPr>
          </a:lstStyle>
          <a:p>
            <a:fld id="{03CFDA3A-D304-4D0D-B418-1571E43D39E2}" type="datetimeFigureOut">
              <a:rPr kumimoji="1" lang="ja-JP" altLang="en-US" smtClean="0"/>
              <a:t>2016/6/7</a:t>
            </a:fld>
            <a:endParaRPr kumimoji="1" lang="ja-JP" altLang="en-US"/>
          </a:p>
        </p:txBody>
      </p:sp>
      <p:sp>
        <p:nvSpPr>
          <p:cNvPr id="4" name="スライド イメージ プレースホルダー 3"/>
          <p:cNvSpPr>
            <a:spLocks noGrp="1" noRot="1" noChangeAspect="1"/>
          </p:cNvSpPr>
          <p:nvPr>
            <p:ph type="sldImg" idx="2"/>
          </p:nvPr>
        </p:nvSpPr>
        <p:spPr>
          <a:xfrm>
            <a:off x="1168400" y="1241425"/>
            <a:ext cx="4470400" cy="3354388"/>
          </a:xfrm>
          <a:prstGeom prst="rect">
            <a:avLst/>
          </a:prstGeom>
          <a:noFill/>
          <a:ln w="12700">
            <a:solidFill>
              <a:prstClr val="black"/>
            </a:solidFill>
          </a:ln>
        </p:spPr>
        <p:txBody>
          <a:bodyPr vert="horz" lIns="91486" tIns="45743" rIns="91486" bIns="45743"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86" tIns="45743" rIns="91486" bIns="45743"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8"/>
            <a:ext cx="2949787" cy="498692"/>
          </a:xfrm>
          <a:prstGeom prst="rect">
            <a:avLst/>
          </a:prstGeom>
        </p:spPr>
        <p:txBody>
          <a:bodyPr vert="horz" lIns="91486" tIns="45743" rIns="91486" bIns="45743"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9" y="9440648"/>
            <a:ext cx="2949787" cy="498692"/>
          </a:xfrm>
          <a:prstGeom prst="rect">
            <a:avLst/>
          </a:prstGeom>
        </p:spPr>
        <p:txBody>
          <a:bodyPr vert="horz" lIns="91486" tIns="45743" rIns="91486" bIns="45743" rtlCol="0" anchor="b"/>
          <a:lstStyle>
            <a:lvl1pPr algn="r">
              <a:defRPr sz="1200"/>
            </a:lvl1pPr>
          </a:lstStyle>
          <a:p>
            <a:fld id="{D85CF604-A6F2-4AF2-BB27-C343D939DBAB}" type="slidenum">
              <a:rPr kumimoji="1" lang="ja-JP" altLang="en-US" smtClean="0"/>
              <a:t>‹#›</a:t>
            </a:fld>
            <a:endParaRPr kumimoji="1" lang="ja-JP" altLang="en-US"/>
          </a:p>
        </p:txBody>
      </p:sp>
    </p:spTree>
    <p:extLst>
      <p:ext uri="{BB962C8B-B14F-4D97-AF65-F5344CB8AC3E}">
        <p14:creationId xmlns:p14="http://schemas.microsoft.com/office/powerpoint/2010/main" val="2152194438"/>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おはようございます，和歌山大学の山谷です．</a:t>
            </a:r>
            <a:endParaRPr kumimoji="1" lang="en-US" altLang="ja-JP" smtClean="0"/>
          </a:p>
          <a:p>
            <a:r>
              <a:rPr kumimoji="1" lang="ja-JP" altLang="en-US" smtClean="0"/>
              <a:t>重大不具合に対する</a:t>
            </a:r>
            <a:r>
              <a:rPr kumimoji="1" lang="en-US" altLang="ja-JP" smtClean="0"/>
              <a:t>OSS</a:t>
            </a:r>
            <a:r>
              <a:rPr kumimoji="1" lang="ja-JP" altLang="en-US" smtClean="0"/>
              <a:t>開発者の認識調査に関する発表を致します．</a:t>
            </a:r>
            <a:endParaRPr kumimoji="1" lang="en-US" altLang="ja-JP" smtClean="0"/>
          </a:p>
          <a:p>
            <a:r>
              <a:rPr kumimoji="1" lang="ja-JP" altLang="en-US" smtClean="0"/>
              <a:t>本研究は，ユーザーや開発者に重大な影響を与える不具合である重大不具合に対する</a:t>
            </a:r>
            <a:endParaRPr kumimoji="1" lang="en-US" altLang="ja-JP" smtClean="0"/>
          </a:p>
          <a:p>
            <a:r>
              <a:rPr kumimoji="1" lang="en-US" altLang="ja-JP" smtClean="0"/>
              <a:t>OSS</a:t>
            </a:r>
            <a:r>
              <a:rPr kumimoji="1" lang="ja-JP" altLang="en-US" smtClean="0"/>
              <a:t>開発者の認識をアンケート調査した結果について報告します．</a:t>
            </a:r>
            <a:endParaRPr kumimoji="1" lang="en-US" altLang="ja-JP"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3</a:t>
            </a:fld>
            <a:endParaRPr kumimoji="1" lang="ja-JP" altLang="en-US"/>
          </a:p>
        </p:txBody>
      </p:sp>
    </p:spTree>
    <p:extLst>
      <p:ext uri="{BB962C8B-B14F-4D97-AF65-F5344CB8AC3E}">
        <p14:creationId xmlns:p14="http://schemas.microsoft.com/office/powerpoint/2010/main" val="13797121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実際の開発現場で働かれている方々の前で話すのは釈迦に説法ではありますが，大規模</a:t>
            </a:r>
            <a:r>
              <a:rPr kumimoji="1" lang="ja-JP" altLang="en-US" dirty="0" smtClean="0"/>
              <a:t>・複雑化する近年のソフトウェア開発では，日々多くの不具合が報告されて</a:t>
            </a:r>
            <a:r>
              <a:rPr kumimoji="1" lang="ja-JP" altLang="en-US" smtClean="0"/>
              <a:t>います．プロジェクト</a:t>
            </a:r>
            <a:r>
              <a:rPr kumimoji="1" lang="ja-JP" altLang="en-US" dirty="0" smtClean="0"/>
              <a:t>の管理者は，報告された不具合に対して，修正の優先順位の決定，修正コストの見積もり，修正担当者の決定，といった修正プロセスにおける意思決定を行う必要</a:t>
            </a:r>
            <a:r>
              <a:rPr kumimoji="1" lang="ja-JP" altLang="en-US" smtClean="0"/>
              <a:t>があるといわれています．しかし</a:t>
            </a:r>
            <a:r>
              <a:rPr kumimoji="1" lang="ja-JP" altLang="en-US" dirty="0" smtClean="0"/>
              <a:t>，人員やスケジュールに限りがある中で大量に報告される不具合に迅速かつ適切に対処することは</a:t>
            </a:r>
            <a:r>
              <a:rPr kumimoji="1" lang="ja-JP" altLang="en-US" smtClean="0"/>
              <a:t>困難です</a:t>
            </a:r>
            <a:r>
              <a:rPr kumimoji="1" lang="en-US" altLang="ja-JP" smtClean="0"/>
              <a:t>.</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4</a:t>
            </a:fld>
            <a:endParaRPr kumimoji="1" lang="ja-JP" altLang="en-US"/>
          </a:p>
        </p:txBody>
      </p:sp>
    </p:spTree>
    <p:extLst>
      <p:ext uri="{BB962C8B-B14F-4D97-AF65-F5344CB8AC3E}">
        <p14:creationId xmlns:p14="http://schemas.microsoft.com/office/powerpoint/2010/main" val="1400513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そこで，プロジェクトの管理者の意思決定を支援するために，不具合修正プロセスの改善を目的とした研究が盛んに行われています．不具合修正プロセスの改善を目的とした研究として，例えば，報告された不具合から同一の内容を持つ不具合を検出する重複不具合報告の検出に関する研究や，報告された不具合が修正完了するまでの時間を予測する研究，報告された不具合がソースコードのどの箇所に発生しているのかを特定する不具合箇所の特定に関する研究，報告された不具合を修正するのに適した開発者を推薦する修正タスクの割当て支援に関する研究などが挙げられます．</a:t>
            </a:r>
            <a:endParaRPr kumimoji="1" lang="en-US" altLang="ja-JP"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5</a:t>
            </a:fld>
            <a:endParaRPr kumimoji="1" lang="ja-JP" altLang="en-US"/>
          </a:p>
        </p:txBody>
      </p:sp>
    </p:spTree>
    <p:extLst>
      <p:ext uri="{BB962C8B-B14F-4D97-AF65-F5344CB8AC3E}">
        <p14:creationId xmlns:p14="http://schemas.microsoft.com/office/powerpoint/2010/main" val="17401625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しかし，これらの研究では，個々の不具合の内容について十分に考慮されておらず，ドキュメントのタイプミスなどの軽微な不具合からセキュリティに対する重大な不具合まで同等に扱われていることが問題となっています．例えば，不具合修正タスクの割当て支援の研究では，個々の不具合に適性のある開発者に不具合の割当てを行いますが，すべての不具合を同等に扱い割当てが行われるため，重要な不具合を熟練の開発者に優先的に割当てるといった対応をすることができません．このような問題に対処するために，個々の不具合が与える影響を考慮した分類が必要とされています．</a:t>
            </a:r>
            <a:endParaRPr kumimoji="1" lang="en-US" altLang="ja-JP"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6</a:t>
            </a:fld>
            <a:endParaRPr kumimoji="1" lang="ja-JP" altLang="en-US"/>
          </a:p>
        </p:txBody>
      </p:sp>
    </p:spTree>
    <p:extLst>
      <p:ext uri="{BB962C8B-B14F-4D97-AF65-F5344CB8AC3E}">
        <p14:creationId xmlns:p14="http://schemas.microsoft.com/office/powerpoint/2010/main" val="34001673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個々の不具合が与える影響を考慮した分類として，</a:t>
            </a:r>
            <a:r>
              <a:rPr kumimoji="1" lang="en-US" altLang="ja-JP" smtClean="0"/>
              <a:t>High Impact Bug</a:t>
            </a:r>
            <a:r>
              <a:rPr kumimoji="1" lang="ja-JP" altLang="en-US" smtClean="0"/>
              <a:t>と呼ばれるユーザーや開発者に大きな影響を与える不具合に関する研究が行われています．近年の研究では，</a:t>
            </a:r>
            <a:r>
              <a:rPr kumimoji="1" lang="en-US" altLang="ja-JP" smtClean="0"/>
              <a:t>Surprise Bug, Dormant</a:t>
            </a:r>
            <a:r>
              <a:rPr kumimoji="1" lang="en-US" altLang="ja-JP" baseline="0" smtClean="0"/>
              <a:t> Bug, Blocking Bug, Security Bug, Performance Bug, Breakage Bug</a:t>
            </a:r>
            <a:r>
              <a:rPr kumimoji="1" lang="ja-JP" altLang="en-US" baseline="0" smtClean="0"/>
              <a:t>の</a:t>
            </a:r>
            <a:r>
              <a:rPr kumimoji="1" lang="en-US" altLang="ja-JP" smtClean="0"/>
              <a:t>6</a:t>
            </a:r>
            <a:r>
              <a:rPr kumimoji="1" lang="ja-JP" altLang="en-US" smtClean="0"/>
              <a:t>種類の</a:t>
            </a:r>
            <a:r>
              <a:rPr kumimoji="1" lang="en-US" altLang="ja-JP" smtClean="0"/>
              <a:t>High Impact</a:t>
            </a:r>
            <a:r>
              <a:rPr kumimoji="1" lang="en-US" altLang="ja-JP" baseline="0" smtClean="0"/>
              <a:t> Bug</a:t>
            </a:r>
            <a:r>
              <a:rPr kumimoji="1" lang="ja-JP" altLang="en-US" baseline="0" smtClean="0"/>
              <a:t>が注目されています．次にこの</a:t>
            </a:r>
            <a:r>
              <a:rPr kumimoji="1" lang="en-US" altLang="ja-JP" baseline="0" smtClean="0"/>
              <a:t>6</a:t>
            </a:r>
            <a:r>
              <a:rPr kumimoji="1" lang="ja-JP" altLang="en-US" baseline="0" smtClean="0"/>
              <a:t>種類の</a:t>
            </a:r>
            <a:r>
              <a:rPr kumimoji="1" lang="en-US" altLang="ja-JP" baseline="0" smtClean="0"/>
              <a:t>High Impact Bug</a:t>
            </a:r>
            <a:r>
              <a:rPr kumimoji="1" lang="ja-JP" altLang="en-US" baseline="0" smtClean="0"/>
              <a:t>について詳しく説明していきます．</a:t>
            </a:r>
            <a:endParaRPr kumimoji="1" lang="ja-JP" altLang="en-US"/>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7</a:t>
            </a:fld>
            <a:endParaRPr kumimoji="1" lang="ja-JP" altLang="en-US"/>
          </a:p>
        </p:txBody>
      </p:sp>
    </p:spTree>
    <p:extLst>
      <p:ext uri="{BB962C8B-B14F-4D97-AF65-F5344CB8AC3E}">
        <p14:creationId xmlns:p14="http://schemas.microsoft.com/office/powerpoint/2010/main" val="885898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mtClean="0"/>
              <a:t>Surprise</a:t>
            </a:r>
            <a:r>
              <a:rPr kumimoji="1" lang="en-US" altLang="ja-JP" baseline="0" smtClean="0"/>
              <a:t> Bug</a:t>
            </a:r>
            <a:r>
              <a:rPr kumimoji="1" lang="ja-JP" altLang="en-US" baseline="0" smtClean="0"/>
              <a:t>は，予期せぬタイミングで予期せぬファイルに見つかった不具合のことです．</a:t>
            </a:r>
            <a:r>
              <a:rPr kumimoji="1" lang="ja-JP" altLang="en-US" smtClean="0"/>
              <a:t>図を用いて判別方法を説明します．ファイル</a:t>
            </a:r>
            <a:r>
              <a:rPr kumimoji="1" lang="en-US" altLang="ja-JP" smtClean="0"/>
              <a:t>A</a:t>
            </a:r>
            <a:r>
              <a:rPr kumimoji="1" lang="ja-JP" altLang="en-US" smtClean="0"/>
              <a:t>とファイル</a:t>
            </a:r>
            <a:r>
              <a:rPr kumimoji="1" lang="en-US" altLang="ja-JP" smtClean="0"/>
              <a:t>B</a:t>
            </a:r>
            <a:r>
              <a:rPr kumimoji="1" lang="ja-JP" altLang="en-US" smtClean="0"/>
              <a:t>という</a:t>
            </a:r>
            <a:r>
              <a:rPr kumimoji="1" lang="en-US" altLang="ja-JP" smtClean="0"/>
              <a:t>2</a:t>
            </a:r>
            <a:r>
              <a:rPr kumimoji="1" lang="ja-JP" altLang="en-US" smtClean="0"/>
              <a:t>つのファイルがあったときに，バージョンリリース前にファイル</a:t>
            </a:r>
            <a:r>
              <a:rPr kumimoji="1" lang="en-US" altLang="ja-JP" smtClean="0"/>
              <a:t>A</a:t>
            </a:r>
            <a:r>
              <a:rPr kumimoji="1" lang="ja-JP" altLang="en-US" smtClean="0"/>
              <a:t>には不具合が</a:t>
            </a:r>
            <a:r>
              <a:rPr kumimoji="1" lang="en-US" altLang="ja-JP" smtClean="0"/>
              <a:t>2</a:t>
            </a:r>
            <a:r>
              <a:rPr kumimoji="1" lang="ja-JP" altLang="en-US" smtClean="0"/>
              <a:t>つ，ファイル</a:t>
            </a:r>
            <a:r>
              <a:rPr kumimoji="1" lang="en-US" altLang="ja-JP" smtClean="0"/>
              <a:t>B</a:t>
            </a:r>
            <a:r>
              <a:rPr kumimoji="1" lang="ja-JP" altLang="en-US" smtClean="0"/>
              <a:t>には不具合が一つ見つかっていたとします．そして，バージョンリリース後に，ファイル</a:t>
            </a:r>
            <a:r>
              <a:rPr kumimoji="1" lang="en-US" altLang="ja-JP" smtClean="0"/>
              <a:t>A</a:t>
            </a:r>
            <a:r>
              <a:rPr kumimoji="1" lang="ja-JP" altLang="en-US" smtClean="0"/>
              <a:t>に不具合が</a:t>
            </a:r>
            <a:r>
              <a:rPr kumimoji="1" lang="en-US" altLang="ja-JP" smtClean="0"/>
              <a:t>1</a:t>
            </a:r>
            <a:r>
              <a:rPr kumimoji="1" lang="ja-JP" altLang="en-US" smtClean="0"/>
              <a:t>つ見つかったとき，ファイル</a:t>
            </a:r>
            <a:r>
              <a:rPr kumimoji="1" lang="en-US" altLang="ja-JP" smtClean="0"/>
              <a:t>A</a:t>
            </a:r>
            <a:r>
              <a:rPr kumimoji="1" lang="ja-JP" altLang="en-US" smtClean="0"/>
              <a:t>はリリース前に見つかった不具合のほうが多いので，この不具合は</a:t>
            </a:r>
            <a:r>
              <a:rPr kumimoji="1" lang="en-US" altLang="ja-JP" smtClean="0"/>
              <a:t>Surprise Bug</a:t>
            </a:r>
            <a:r>
              <a:rPr kumimoji="1" lang="ja-JP" altLang="en-US" smtClean="0"/>
              <a:t>ではないと判断されます．一方で，ファイル</a:t>
            </a:r>
            <a:r>
              <a:rPr kumimoji="1" lang="en-US" altLang="ja-JP" smtClean="0"/>
              <a:t>B</a:t>
            </a:r>
            <a:r>
              <a:rPr kumimoji="1" lang="ja-JP" altLang="en-US" smtClean="0"/>
              <a:t>にはリリース後に３つ不具合が見つかったとすると，ファイル</a:t>
            </a:r>
            <a:r>
              <a:rPr kumimoji="1" lang="en-US" altLang="ja-JP" smtClean="0"/>
              <a:t>B</a:t>
            </a:r>
            <a:r>
              <a:rPr kumimoji="1" lang="ja-JP" altLang="en-US" smtClean="0"/>
              <a:t>はリリース後に見つかった不具合にほうが多いので，この不具合は</a:t>
            </a:r>
            <a:r>
              <a:rPr kumimoji="1" lang="en-US" altLang="ja-JP" smtClean="0"/>
              <a:t>Surprise Bug</a:t>
            </a:r>
            <a:r>
              <a:rPr kumimoji="1" lang="ja-JP" altLang="en-US" smtClean="0"/>
              <a:t>であると判断されます．</a:t>
            </a:r>
            <a:r>
              <a:rPr kumimoji="1" lang="en-US" altLang="ja-JP" smtClean="0"/>
              <a:t>Surprise bug</a:t>
            </a:r>
            <a:r>
              <a:rPr kumimoji="1" lang="ja-JP" altLang="en-US" smtClean="0"/>
              <a:t>は想定外の箇所に発生した不具合であることから，開発者の修正スケジュールに影響を与えるとされています．</a:t>
            </a:r>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8</a:t>
            </a:fld>
            <a:endParaRPr kumimoji="1" lang="ja-JP" altLang="en-US"/>
          </a:p>
        </p:txBody>
      </p:sp>
    </p:spTree>
    <p:extLst>
      <p:ext uri="{BB962C8B-B14F-4D97-AF65-F5344CB8AC3E}">
        <p14:creationId xmlns:p14="http://schemas.microsoft.com/office/powerpoint/2010/main" val="3577136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lvl="1" defTabSz="914857">
              <a:defRPr/>
            </a:pPr>
            <a:r>
              <a:rPr kumimoji="1" lang="en-US" altLang="ja-JP" smtClean="0"/>
              <a:t>Dormant bug</a:t>
            </a:r>
            <a:r>
              <a:rPr kumimoji="1" lang="ja-JP" altLang="en-US" smtClean="0"/>
              <a:t>は</a:t>
            </a:r>
            <a:r>
              <a:rPr lang="ja-JP" altLang="en-US" smtClean="0"/>
              <a:t>リリース後すぐに不具合が発見されず，次のリリース以降に発見された不具合</a:t>
            </a:r>
            <a:r>
              <a:rPr kumimoji="1" lang="ja-JP" altLang="en-US" smtClean="0"/>
              <a:t>と定義されています．図を用いて説明しますバージョン</a:t>
            </a:r>
            <a:r>
              <a:rPr kumimoji="1" lang="en-US" altLang="ja-JP" smtClean="0"/>
              <a:t>2.0</a:t>
            </a:r>
            <a:r>
              <a:rPr kumimoji="1" lang="ja-JP" altLang="en-US" smtClean="0"/>
              <a:t>のリリースに向けて開発中に</a:t>
            </a:r>
            <a:r>
              <a:rPr kumimoji="1" lang="en-US" altLang="ja-JP" smtClean="0"/>
              <a:t>3</a:t>
            </a:r>
            <a:r>
              <a:rPr kumimoji="1" lang="ja-JP" altLang="en-US" smtClean="0"/>
              <a:t>つの不具合が混入されたとします．そのうち</a:t>
            </a:r>
            <a:r>
              <a:rPr kumimoji="1" lang="en-US" altLang="ja-JP" smtClean="0"/>
              <a:t>1</a:t>
            </a:r>
            <a:r>
              <a:rPr kumimoji="1" lang="ja-JP" altLang="en-US" smtClean="0"/>
              <a:t>つは，バージョン</a:t>
            </a:r>
            <a:r>
              <a:rPr kumimoji="1" lang="en-US" altLang="ja-JP" smtClean="0"/>
              <a:t>2.0</a:t>
            </a:r>
            <a:r>
              <a:rPr kumimoji="1" lang="ja-JP" altLang="en-US" smtClean="0"/>
              <a:t>リリース後にすぐ見つかったので，</a:t>
            </a:r>
            <a:r>
              <a:rPr kumimoji="1" lang="en-US" altLang="ja-JP" smtClean="0"/>
              <a:t>Dormant Bug</a:t>
            </a:r>
            <a:r>
              <a:rPr kumimoji="1" lang="ja-JP" altLang="en-US" smtClean="0"/>
              <a:t>ではありません．残りの</a:t>
            </a:r>
            <a:r>
              <a:rPr kumimoji="1" lang="en-US" altLang="ja-JP" smtClean="0"/>
              <a:t>2</a:t>
            </a:r>
            <a:r>
              <a:rPr kumimoji="1" lang="ja-JP" altLang="en-US" smtClean="0"/>
              <a:t>つは，その次のバージョンである</a:t>
            </a:r>
            <a:r>
              <a:rPr kumimoji="1" lang="en-US" altLang="ja-JP" smtClean="0"/>
              <a:t>3.0</a:t>
            </a:r>
            <a:r>
              <a:rPr kumimoji="1" lang="ja-JP" altLang="en-US" smtClean="0"/>
              <a:t>のリリース後になってからようやく見つかった場合，これらの不具合は</a:t>
            </a:r>
            <a:r>
              <a:rPr kumimoji="1" lang="en-US" altLang="ja-JP" smtClean="0"/>
              <a:t>Dormant</a:t>
            </a:r>
            <a:r>
              <a:rPr kumimoji="1" lang="en-US" altLang="ja-JP" baseline="0" smtClean="0"/>
              <a:t> Bug</a:t>
            </a:r>
            <a:r>
              <a:rPr kumimoji="1" lang="ja-JP" altLang="en-US" baseline="0" smtClean="0"/>
              <a:t>と判断されます．</a:t>
            </a:r>
            <a:r>
              <a:rPr kumimoji="1" lang="en-US" altLang="ja-JP" smtClean="0"/>
              <a:t>Dormant bug</a:t>
            </a:r>
            <a:r>
              <a:rPr kumimoji="1" lang="ja-JP" altLang="en-US" smtClean="0"/>
              <a:t>は本来前のバージョンの不具合として対処されるべき不具合が別のバージョンの不具合として判断されるため，各バージョンの品質評価に悪影響を与えるとされています．</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9</a:t>
            </a:fld>
            <a:endParaRPr kumimoji="1" lang="ja-JP" altLang="en-US"/>
          </a:p>
        </p:txBody>
      </p:sp>
    </p:spTree>
    <p:extLst>
      <p:ext uri="{BB962C8B-B14F-4D97-AF65-F5344CB8AC3E}">
        <p14:creationId xmlns:p14="http://schemas.microsoft.com/office/powerpoint/2010/main" val="42661820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mtClean="0"/>
              <a:t>Blocking bug</a:t>
            </a:r>
            <a:r>
              <a:rPr kumimoji="1" lang="ja-JP" altLang="en-US" smtClean="0"/>
              <a:t>はほかの不具合の修正活動を妨げる不具合で，この不具合を修正しないとほかの不具合の修正に取り掛かれないといった状況を引き起こします．</a:t>
            </a:r>
            <a:r>
              <a:rPr kumimoji="1" lang="en-US" altLang="ja-JP" smtClean="0"/>
              <a:t>Blocking bug</a:t>
            </a:r>
            <a:r>
              <a:rPr kumimoji="1" lang="ja-JP" altLang="en-US" smtClean="0"/>
              <a:t>が存在すると，修正活動全体の長期化の原因となります．</a:t>
            </a:r>
            <a:r>
              <a:rPr kumimoji="1" lang="en-US" altLang="ja-JP" baseline="0" smtClean="0"/>
              <a:t>Security bug</a:t>
            </a:r>
            <a:r>
              <a:rPr kumimoji="1" lang="ja-JP" altLang="en-US" baseline="0" smtClean="0"/>
              <a:t>は不正アクセス等のセキュリティ上の問題となりうる不具合です．</a:t>
            </a:r>
            <a:r>
              <a:rPr kumimoji="1" lang="en-US" altLang="ja-JP" baseline="0" smtClean="0"/>
              <a:t>Security bug</a:t>
            </a:r>
            <a:r>
              <a:rPr kumimoji="1" lang="ja-JP" altLang="en-US" baseline="0" smtClean="0"/>
              <a:t>はユーザの情報流出などの問題を引き起こします．</a:t>
            </a:r>
            <a:endParaRPr kumimoji="1" lang="en-US" altLang="ja-JP" baseline="0"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10</a:t>
            </a:fld>
            <a:endParaRPr kumimoji="1" lang="ja-JP" altLang="en-US"/>
          </a:p>
        </p:txBody>
      </p:sp>
    </p:spTree>
    <p:extLst>
      <p:ext uri="{BB962C8B-B14F-4D97-AF65-F5344CB8AC3E}">
        <p14:creationId xmlns:p14="http://schemas.microsoft.com/office/powerpoint/2010/main" val="3007849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smtClean="0"/>
              <a:t>Performance bug</a:t>
            </a:r>
            <a:r>
              <a:rPr kumimoji="1" lang="ja-JP" altLang="en-US" smtClean="0"/>
              <a:t>は実行時間が長くなったりメモリ使用量が不当に増加するなどのパフォーマンス低下を引き起こす不具合です，</a:t>
            </a:r>
            <a:r>
              <a:rPr kumimoji="1" lang="en-US" altLang="ja-JP" smtClean="0"/>
              <a:t>Performance bug</a:t>
            </a:r>
            <a:r>
              <a:rPr kumimoji="1" lang="ja-JP" altLang="en-US" smtClean="0"/>
              <a:t>もユーザの満足度等に影響を与えます．</a:t>
            </a:r>
            <a:r>
              <a:rPr kumimoji="1" lang="en-US" altLang="ja-JP" smtClean="0"/>
              <a:t>Breakage</a:t>
            </a:r>
            <a:r>
              <a:rPr kumimoji="1" lang="en-US" altLang="ja-JP" baseline="0" smtClean="0"/>
              <a:t> bug</a:t>
            </a:r>
            <a:r>
              <a:rPr kumimoji="1" lang="ja-JP" altLang="en-US" baseline="0" smtClean="0"/>
              <a:t>は以前のバージョンでは利用可能だった機能が，別の機能の追加や不具合修正等によって利用不可能になる不具合と定義されています．</a:t>
            </a:r>
            <a:r>
              <a:rPr kumimoji="1" lang="en-US" altLang="ja-JP" baseline="0" smtClean="0"/>
              <a:t>Breakage bug</a:t>
            </a:r>
            <a:r>
              <a:rPr kumimoji="1" lang="ja-JP" altLang="en-US" baseline="0" smtClean="0"/>
              <a:t>は本来利用したい機能が利用できなくなることによってユーザ満足度等に影響を与えるとされています．</a:t>
            </a:r>
            <a:endParaRPr kumimoji="1" lang="en-US" altLang="ja-JP" baseline="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11</a:t>
            </a:fld>
            <a:endParaRPr kumimoji="1" lang="ja-JP" altLang="en-US"/>
          </a:p>
        </p:txBody>
      </p:sp>
    </p:spTree>
    <p:extLst>
      <p:ext uri="{BB962C8B-B14F-4D97-AF65-F5344CB8AC3E}">
        <p14:creationId xmlns:p14="http://schemas.microsoft.com/office/powerpoint/2010/main" val="42944715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先行研究で挙げられている</a:t>
            </a:r>
            <a:r>
              <a:rPr kumimoji="1" lang="en-US" altLang="ja-JP" smtClean="0"/>
              <a:t>6</a:t>
            </a:r>
            <a:r>
              <a:rPr kumimoji="1" lang="ja-JP" altLang="en-US" smtClean="0"/>
              <a:t>種類の</a:t>
            </a:r>
            <a:r>
              <a:rPr kumimoji="1" lang="en-US" altLang="ja-JP" smtClean="0"/>
              <a:t>High Impact Bug</a:t>
            </a:r>
            <a:r>
              <a:rPr kumimoji="1" lang="ja-JP" altLang="en-US" smtClean="0"/>
              <a:t>は，いずれも研究者の知識や経験に基づいて定義された不具合であり，開発者が実際に重要な不具合だと認識しているかは定かではありません．そのため，開発者が必要としない</a:t>
            </a:r>
            <a:r>
              <a:rPr kumimoji="1" lang="en-US" altLang="ja-JP" smtClean="0"/>
              <a:t>High</a:t>
            </a:r>
            <a:r>
              <a:rPr kumimoji="1" lang="en-US" altLang="ja-JP" baseline="0" smtClean="0"/>
              <a:t> Impact Bubg</a:t>
            </a:r>
            <a:r>
              <a:rPr kumimoji="1" lang="ja-JP" altLang="en-US" baseline="0" smtClean="0"/>
              <a:t>の分析や予測手法の提案などの支援が行われる可能性があり，開発者が重要視する不具合に着目した研究がされるべきであると考えられます．そのためには，重大な不具合に対する開発者の認識を正しく理解する必要があります．</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12</a:t>
            </a:fld>
            <a:endParaRPr kumimoji="1" lang="ja-JP" altLang="en-US"/>
          </a:p>
        </p:txBody>
      </p:sp>
    </p:spTree>
    <p:extLst>
      <p:ext uri="{BB962C8B-B14F-4D97-AF65-F5344CB8AC3E}">
        <p14:creationId xmlns:p14="http://schemas.microsoft.com/office/powerpoint/2010/main" val="40317488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そこで本研究では，今後の研究の方向性についての知見を得るために，</a:t>
            </a:r>
            <a:r>
              <a:rPr kumimoji="1" lang="en-US" altLang="ja-JP" smtClean="0"/>
              <a:t>OSS</a:t>
            </a:r>
            <a:r>
              <a:rPr kumimoji="1" lang="ja-JP" altLang="en-US" smtClean="0"/>
              <a:t>開発者の</a:t>
            </a:r>
            <a:r>
              <a:rPr kumimoji="1" lang="en-US" altLang="ja-JP" smtClean="0"/>
              <a:t>High</a:t>
            </a:r>
            <a:r>
              <a:rPr kumimoji="1" lang="en-US" altLang="ja-JP" baseline="0" smtClean="0"/>
              <a:t> Impact Bug</a:t>
            </a:r>
            <a:r>
              <a:rPr kumimoji="1" lang="ja-JP" altLang="en-US" baseline="0" smtClean="0"/>
              <a:t>に対する認識を理解することを目的とします．そのためのアプローチとして，</a:t>
            </a:r>
            <a:r>
              <a:rPr kumimoji="1" lang="en-US" altLang="ja-JP" baseline="0" smtClean="0"/>
              <a:t>OSS</a:t>
            </a:r>
            <a:r>
              <a:rPr kumimoji="1" lang="ja-JP" altLang="en-US" baseline="0" smtClean="0"/>
              <a:t>開発者を対象にアンケート調査を行います．ここで，</a:t>
            </a:r>
            <a:r>
              <a:rPr kumimoji="1" lang="en-US" altLang="ja-JP" baseline="0" smtClean="0"/>
              <a:t>OSS</a:t>
            </a:r>
            <a:r>
              <a:rPr kumimoji="1" lang="ja-JP" altLang="en-US" baseline="0" smtClean="0"/>
              <a:t>開発者を対象にした理由なのですが，</a:t>
            </a:r>
            <a:r>
              <a:rPr kumimoji="1" lang="en-US" altLang="ja-JP" baseline="0" smtClean="0"/>
              <a:t>.</a:t>
            </a:r>
            <a:r>
              <a:rPr kumimoji="1" lang="ja-JP" altLang="en-US" baseline="0" smtClean="0"/>
              <a:t>複数のドメインに対する大規模な調査を行いたいと考えていたためです．次に調査方法について説明します．</a:t>
            </a:r>
            <a:endParaRPr kumimoji="1" lang="en-US" altLang="ja-JP" baseline="0"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13</a:t>
            </a:fld>
            <a:endParaRPr kumimoji="1" lang="ja-JP" altLang="en-US"/>
          </a:p>
        </p:txBody>
      </p:sp>
    </p:spTree>
    <p:extLst>
      <p:ext uri="{BB962C8B-B14F-4D97-AF65-F5344CB8AC3E}">
        <p14:creationId xmlns:p14="http://schemas.microsoft.com/office/powerpoint/2010/main" val="712933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本研究では，</a:t>
            </a:r>
            <a:r>
              <a:rPr kumimoji="1" lang="en-US" altLang="ja-JP" smtClean="0"/>
              <a:t>OSS</a:t>
            </a:r>
            <a:r>
              <a:rPr kumimoji="1" lang="ja-JP" altLang="en-US" smtClean="0"/>
              <a:t>における開発者の</a:t>
            </a:r>
            <a:r>
              <a:rPr kumimoji="1" lang="en-US" altLang="ja-JP" smtClean="0"/>
              <a:t>High</a:t>
            </a:r>
            <a:r>
              <a:rPr kumimoji="1" lang="en-US" altLang="ja-JP" baseline="0" smtClean="0"/>
              <a:t> Impact Bug</a:t>
            </a:r>
            <a:r>
              <a:rPr kumimoji="1" lang="ja-JP" altLang="en-US" baseline="0" smtClean="0"/>
              <a:t>に対する認識を調査するために，</a:t>
            </a:r>
            <a:r>
              <a:rPr kumimoji="1" lang="en-US" altLang="ja-JP" baseline="0" smtClean="0"/>
              <a:t>GitHub</a:t>
            </a:r>
            <a:r>
              <a:rPr kumimoji="1" lang="ja-JP" altLang="en-US" baseline="0" smtClean="0"/>
              <a:t>に登録されている開発者を調査対象とします．</a:t>
            </a:r>
            <a:r>
              <a:rPr kumimoji="1" lang="en-US" altLang="ja-JP" baseline="0" smtClean="0"/>
              <a:t>GitHub</a:t>
            </a:r>
            <a:r>
              <a:rPr kumimoji="1" lang="ja-JP" altLang="en-US" baseline="0" smtClean="0"/>
              <a:t>は，ソフトウェア開発プロジェクトのためのホスティングサービスであり，ユーザー数</a:t>
            </a:r>
            <a:r>
              <a:rPr kumimoji="1" lang="en-US" altLang="ja-JP" baseline="0" smtClean="0"/>
              <a:t>1,000</a:t>
            </a:r>
            <a:r>
              <a:rPr kumimoji="1" lang="ja-JP" altLang="en-US" baseline="0" smtClean="0"/>
              <a:t>万，リポジトリ数</a:t>
            </a:r>
            <a:r>
              <a:rPr kumimoji="1" lang="en-US" altLang="ja-JP" baseline="0" smtClean="0"/>
              <a:t>3,500</a:t>
            </a:r>
            <a:r>
              <a:rPr kumimoji="1" lang="ja-JP" altLang="en-US" baseline="0" smtClean="0"/>
              <a:t>万を超える大規模なホスティングサービスです．そして，</a:t>
            </a:r>
            <a:r>
              <a:rPr kumimoji="1" lang="en-US" altLang="ja-JP" baseline="0" smtClean="0"/>
              <a:t>GitHub</a:t>
            </a:r>
            <a:r>
              <a:rPr kumimoji="1" lang="ja-JP" altLang="en-US" baseline="0" smtClean="0"/>
              <a:t>に登録されている開発者の中から活動的な開発者に対してアンケート調査を実施するために，コミット数を基に選定を行い，アンケート結果を集計し，分析を行います．次に開発者の選定方法について詳しく説明いたします．</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14</a:t>
            </a:fld>
            <a:endParaRPr kumimoji="1" lang="ja-JP" altLang="en-US"/>
          </a:p>
        </p:txBody>
      </p:sp>
    </p:spTree>
    <p:extLst>
      <p:ext uri="{BB962C8B-B14F-4D97-AF65-F5344CB8AC3E}">
        <p14:creationId xmlns:p14="http://schemas.microsoft.com/office/powerpoint/2010/main" val="2790748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活動的な開発者を対象にアンケート調査を行うために，開発者の選定を行います．本研究では，活動量の指標として，</a:t>
            </a:r>
            <a:r>
              <a:rPr kumimoji="1" lang="en-US" altLang="ja-JP" smtClean="0"/>
              <a:t>GitHub API</a:t>
            </a:r>
            <a:r>
              <a:rPr kumimoji="1" lang="ja-JP" altLang="en-US" smtClean="0"/>
              <a:t>を用いて取得できるコミット回数を用います．まず，</a:t>
            </a:r>
            <a:r>
              <a:rPr kumimoji="1" lang="en-US" altLang="ja-JP" smtClean="0"/>
              <a:t>GitHub</a:t>
            </a:r>
            <a:r>
              <a:rPr kumimoji="1" lang="ja-JP" altLang="en-US" smtClean="0"/>
              <a:t>にホスティングされている</a:t>
            </a:r>
            <a:r>
              <a:rPr kumimoji="1" lang="en-US" altLang="ja-JP" smtClean="0"/>
              <a:t>3,500</a:t>
            </a:r>
            <a:r>
              <a:rPr kumimoji="1" lang="ja-JP" altLang="en-US" smtClean="0"/>
              <a:t>万件のリポジトリから</a:t>
            </a:r>
            <a:r>
              <a:rPr kumimoji="1" lang="en-US" altLang="ja-JP" smtClean="0"/>
              <a:t>1,000</a:t>
            </a:r>
            <a:r>
              <a:rPr kumimoji="1" lang="ja-JP" altLang="en-US" smtClean="0"/>
              <a:t>回以上コミットが行われている</a:t>
            </a:r>
            <a:r>
              <a:rPr kumimoji="1" lang="en-US" altLang="ja-JP" smtClean="0"/>
              <a:t>120</a:t>
            </a:r>
            <a:r>
              <a:rPr kumimoji="1" lang="ja-JP" altLang="en-US" smtClean="0"/>
              <a:t>万件を超えるリポジトリを選定します．次に，その選定したリポジトリにコミットを行っている開発者</a:t>
            </a:r>
            <a:r>
              <a:rPr kumimoji="1" lang="en-US" altLang="ja-JP" smtClean="0"/>
              <a:t>54,282</a:t>
            </a:r>
            <a:r>
              <a:rPr kumimoji="1" lang="ja-JP" altLang="en-US" smtClean="0"/>
              <a:t>人の内，</a:t>
            </a:r>
            <a:r>
              <a:rPr kumimoji="1" lang="en-US" altLang="ja-JP" smtClean="0"/>
              <a:t>100</a:t>
            </a:r>
            <a:r>
              <a:rPr kumimoji="1" lang="ja-JP" altLang="en-US" smtClean="0"/>
              <a:t>回以上コミットを行っている</a:t>
            </a:r>
            <a:r>
              <a:rPr kumimoji="1" lang="en-US" altLang="ja-JP" smtClean="0"/>
              <a:t>22,228</a:t>
            </a:r>
            <a:r>
              <a:rPr kumimoji="1" lang="ja-JP" altLang="en-US" smtClean="0"/>
              <a:t>人の開発者をアンケート対象とします．</a:t>
            </a:r>
            <a:endParaRPr kumimoji="1" lang="en-US" altLang="ja-JP" smtClean="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15</a:t>
            </a:fld>
            <a:endParaRPr kumimoji="1" lang="ja-JP" altLang="en-US"/>
          </a:p>
        </p:txBody>
      </p:sp>
    </p:spTree>
    <p:extLst>
      <p:ext uri="{BB962C8B-B14F-4D97-AF65-F5344CB8AC3E}">
        <p14:creationId xmlns:p14="http://schemas.microsoft.com/office/powerpoint/2010/main" val="41457569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選定した開発者に対してアンケート調査への参加を依頼します．選定した</a:t>
            </a:r>
            <a:r>
              <a:rPr kumimoji="1" lang="en-US" altLang="ja-JP" smtClean="0"/>
              <a:t>2</a:t>
            </a:r>
            <a:r>
              <a:rPr kumimoji="1" lang="ja-JP" altLang="en-US" smtClean="0"/>
              <a:t>万人を超える開発者のうち，メールサーバーの制限により，</a:t>
            </a:r>
            <a:r>
              <a:rPr kumimoji="1" lang="en-US" altLang="ja-JP" smtClean="0"/>
              <a:t>18,299</a:t>
            </a:r>
            <a:r>
              <a:rPr kumimoji="1" lang="ja-JP" altLang="en-US" smtClean="0"/>
              <a:t>人にメールでアンケート調査への参加を依頼しました．調査期間は</a:t>
            </a:r>
            <a:r>
              <a:rPr kumimoji="1" lang="en-US" altLang="ja-JP" smtClean="0"/>
              <a:t>2015</a:t>
            </a:r>
            <a:r>
              <a:rPr kumimoji="1" lang="ja-JP" altLang="en-US" smtClean="0"/>
              <a:t>年</a:t>
            </a:r>
            <a:r>
              <a:rPr kumimoji="1" lang="en-US" altLang="ja-JP" smtClean="0"/>
              <a:t>7</a:t>
            </a:r>
            <a:r>
              <a:rPr kumimoji="1" lang="ja-JP" altLang="en-US" smtClean="0"/>
              <a:t>月から</a:t>
            </a:r>
            <a:r>
              <a:rPr kumimoji="1" lang="en-US" altLang="ja-JP" smtClean="0"/>
              <a:t>2015</a:t>
            </a:r>
            <a:r>
              <a:rPr kumimoji="1" lang="ja-JP" altLang="en-US" smtClean="0"/>
              <a:t>年</a:t>
            </a:r>
            <a:r>
              <a:rPr kumimoji="1" lang="en-US" altLang="ja-JP" smtClean="0"/>
              <a:t>8</a:t>
            </a:r>
            <a:r>
              <a:rPr kumimoji="1" lang="ja-JP" altLang="en-US" smtClean="0"/>
              <a:t>月，参加方法は，</a:t>
            </a:r>
            <a:r>
              <a:rPr kumimoji="1" lang="en-US" altLang="ja-JP" smtClean="0"/>
              <a:t>Web</a:t>
            </a:r>
            <a:r>
              <a:rPr kumimoji="1" lang="ja-JP" altLang="en-US" smtClean="0"/>
              <a:t>上のフォームにて回答をしていただきました．その結果，</a:t>
            </a:r>
            <a:r>
              <a:rPr kumimoji="1" lang="en-US" altLang="ja-JP" smtClean="0"/>
              <a:t>321</a:t>
            </a:r>
            <a:r>
              <a:rPr kumimoji="1" lang="ja-JP" altLang="en-US" smtClean="0"/>
              <a:t>人の開発者から回答を得ることができました．回答していただいた開発者の内，</a:t>
            </a:r>
            <a:r>
              <a:rPr kumimoji="1" lang="en-US" altLang="ja-JP" smtClean="0"/>
              <a:t>5</a:t>
            </a:r>
            <a:r>
              <a:rPr kumimoji="1" lang="ja-JP" altLang="en-US" smtClean="0"/>
              <a:t>年以上活動している開発者は</a:t>
            </a:r>
            <a:r>
              <a:rPr kumimoji="1" lang="en-US" altLang="ja-JP" smtClean="0"/>
              <a:t>66.1%</a:t>
            </a:r>
            <a:r>
              <a:rPr kumimoji="1" lang="ja-JP" altLang="en-US" smtClean="0"/>
              <a:t>で，仕事で</a:t>
            </a:r>
            <a:r>
              <a:rPr kumimoji="1" lang="en-US" altLang="ja-JP" smtClean="0"/>
              <a:t>OSS</a:t>
            </a:r>
            <a:r>
              <a:rPr kumimoji="1" lang="ja-JP" altLang="en-US" smtClean="0"/>
              <a:t>に貢献している開発者は</a:t>
            </a:r>
            <a:r>
              <a:rPr kumimoji="1" lang="en-US" altLang="ja-JP" smtClean="0"/>
              <a:t>37.1%</a:t>
            </a:r>
            <a:r>
              <a:rPr kumimoji="1" lang="ja-JP" altLang="en-US" smtClean="0"/>
              <a:t>でした．</a:t>
            </a:r>
            <a:endParaRPr kumimoji="1" lang="ja-JP" altLang="en-US"/>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16</a:t>
            </a:fld>
            <a:endParaRPr kumimoji="1" lang="ja-JP" altLang="en-US"/>
          </a:p>
        </p:txBody>
      </p:sp>
    </p:spTree>
    <p:extLst>
      <p:ext uri="{BB962C8B-B14F-4D97-AF65-F5344CB8AC3E}">
        <p14:creationId xmlns:p14="http://schemas.microsoft.com/office/powerpoint/2010/main" val="26916554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smtClean="0"/>
              <a:t>次に調査内容について説明します．調査内容は開発者のプロファイルに関する情報の他，このような</a:t>
            </a:r>
            <a:r>
              <a:rPr kumimoji="1" lang="en-US" altLang="ja-JP" smtClean="0"/>
              <a:t>7</a:t>
            </a:r>
            <a:r>
              <a:rPr kumimoji="1" lang="ja-JP" altLang="en-US" smtClean="0"/>
              <a:t>つの質問を行いました．まず，近年研究者が注目している</a:t>
            </a:r>
            <a:r>
              <a:rPr kumimoji="1" lang="en-US" altLang="ja-JP" smtClean="0"/>
              <a:t>6</a:t>
            </a:r>
            <a:r>
              <a:rPr kumimoji="1" lang="ja-JP" altLang="en-US" smtClean="0"/>
              <a:t>種類の</a:t>
            </a:r>
            <a:r>
              <a:rPr kumimoji="1" lang="en-US" altLang="ja-JP" smtClean="0"/>
              <a:t>High</a:t>
            </a:r>
            <a:r>
              <a:rPr kumimoji="1" lang="en-US" altLang="ja-JP" baseline="0" smtClean="0"/>
              <a:t> Impact Bug</a:t>
            </a:r>
            <a:r>
              <a:rPr kumimoji="1" lang="ja-JP" altLang="en-US" baseline="0" smtClean="0"/>
              <a:t>の内，どの</a:t>
            </a:r>
            <a:r>
              <a:rPr kumimoji="1" lang="en-US" altLang="ja-JP" baseline="0" smtClean="0"/>
              <a:t>High Impact Bug</a:t>
            </a:r>
            <a:r>
              <a:rPr kumimoji="1" lang="ja-JP" altLang="en-US" baseline="0" smtClean="0"/>
              <a:t>が</a:t>
            </a:r>
            <a:r>
              <a:rPr kumimoji="1" lang="en-US" altLang="ja-JP" baseline="0" smtClean="0"/>
              <a:t>OSS</a:t>
            </a:r>
            <a:r>
              <a:rPr kumimoji="1" lang="ja-JP" altLang="en-US" baseline="0" smtClean="0"/>
              <a:t>の開発現場で重要な不具合として認識されているか？また，</a:t>
            </a:r>
            <a:r>
              <a:rPr kumimoji="1" lang="en-US" altLang="ja-JP" baseline="0" smtClean="0"/>
              <a:t>6</a:t>
            </a:r>
            <a:r>
              <a:rPr kumimoji="1" lang="ja-JP" altLang="en-US" baseline="0" smtClean="0"/>
              <a:t>種類の</a:t>
            </a:r>
            <a:r>
              <a:rPr kumimoji="1" lang="en-US" altLang="ja-JP" baseline="0" smtClean="0"/>
              <a:t>High Impact Bug</a:t>
            </a:r>
            <a:r>
              <a:rPr kumimoji="1" lang="ja-JP" altLang="en-US" baseline="0" smtClean="0"/>
              <a:t>以外に認識している</a:t>
            </a:r>
            <a:r>
              <a:rPr kumimoji="1" lang="en-US" altLang="ja-JP" baseline="0" smtClean="0"/>
              <a:t>High Impact Bug</a:t>
            </a:r>
            <a:r>
              <a:rPr kumimoji="1" lang="ja-JP" altLang="en-US" baseline="0" smtClean="0"/>
              <a:t>は存在するのか？</a:t>
            </a:r>
            <a:r>
              <a:rPr kumimoji="1" lang="en-US" altLang="ja-JP" baseline="0" smtClean="0"/>
              <a:t>High Impact Bug</a:t>
            </a:r>
            <a:r>
              <a:rPr kumimoji="1" lang="ja-JP" altLang="en-US" baseline="0" smtClean="0"/>
              <a:t>は誰に対して最も影響があると考えられているのか？</a:t>
            </a:r>
            <a:r>
              <a:rPr kumimoji="1" lang="en-US" altLang="ja-JP" baseline="0" smtClean="0"/>
              <a:t>High Imapct Bug</a:t>
            </a:r>
            <a:r>
              <a:rPr kumimoji="1" lang="ja-JP" altLang="en-US" baseline="0" smtClean="0"/>
              <a:t>の発生原因はどのようなものなのか？</a:t>
            </a:r>
            <a:r>
              <a:rPr kumimoji="1" lang="en-US" altLang="ja-JP" baseline="0" smtClean="0"/>
              <a:t>High Impact Bug</a:t>
            </a:r>
            <a:r>
              <a:rPr kumimoji="1" lang="ja-JP" altLang="en-US" baseline="0" smtClean="0"/>
              <a:t>を修正する方法は？プロジェクト内の役割によって</a:t>
            </a:r>
            <a:r>
              <a:rPr kumimoji="1" lang="en-US" altLang="ja-JP" baseline="0" smtClean="0"/>
              <a:t>High Imapct Bug</a:t>
            </a:r>
            <a:r>
              <a:rPr kumimoji="1" lang="ja-JP" altLang="en-US" baseline="0" smtClean="0"/>
              <a:t>に対する認識に違いがあるのか？プロダクトの種類によって</a:t>
            </a:r>
            <a:r>
              <a:rPr kumimoji="1" lang="en-US" altLang="ja-JP" baseline="0" smtClean="0"/>
              <a:t>High Impact Bug</a:t>
            </a:r>
            <a:r>
              <a:rPr kumimoji="1" lang="ja-JP" altLang="en-US" baseline="0" smtClean="0"/>
              <a:t>に対する認識に違いがあるのか？について調査します．</a:t>
            </a:r>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17</a:t>
            </a:fld>
            <a:endParaRPr kumimoji="1" lang="ja-JP" altLang="en-US"/>
          </a:p>
        </p:txBody>
      </p:sp>
    </p:spTree>
    <p:extLst>
      <p:ext uri="{BB962C8B-B14F-4D97-AF65-F5344CB8AC3E}">
        <p14:creationId xmlns:p14="http://schemas.microsoft.com/office/powerpoint/2010/main" val="3025285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smtClean="0"/>
              <a:t>まず，</a:t>
            </a:r>
            <a:r>
              <a:rPr kumimoji="1" lang="en-US" altLang="ja-JP" smtClean="0"/>
              <a:t>Q1</a:t>
            </a:r>
            <a:r>
              <a:rPr kumimoji="1" lang="ja-JP" altLang="en-US" smtClean="0"/>
              <a:t>の</a:t>
            </a:r>
            <a:r>
              <a:rPr kumimoji="1" lang="en-US" altLang="ja-JP" smtClean="0"/>
              <a:t>6</a:t>
            </a:r>
            <a:r>
              <a:rPr kumimoji="1" lang="ja-JP" altLang="en-US" smtClean="0"/>
              <a:t>種類の内，どの</a:t>
            </a:r>
            <a:r>
              <a:rPr kumimoji="1" lang="en-US" altLang="ja-JP" smtClean="0"/>
              <a:t>High Impact Bug</a:t>
            </a:r>
            <a:r>
              <a:rPr kumimoji="1" lang="ja-JP" altLang="en-US" smtClean="0"/>
              <a:t>を重要視しているのかについての質問では，</a:t>
            </a:r>
            <a:r>
              <a:rPr kumimoji="1" lang="en-US" altLang="ja-JP" smtClean="0"/>
              <a:t>6</a:t>
            </a:r>
            <a:r>
              <a:rPr kumimoji="1" lang="ja-JP" altLang="en-US" smtClean="0"/>
              <a:t>種類の</a:t>
            </a:r>
            <a:r>
              <a:rPr kumimoji="1" lang="en-US" altLang="ja-JP" smtClean="0"/>
              <a:t>High Impact</a:t>
            </a:r>
            <a:r>
              <a:rPr kumimoji="1" lang="en-US" altLang="ja-JP" baseline="0" smtClean="0"/>
              <a:t> Bug</a:t>
            </a:r>
            <a:r>
              <a:rPr kumimoji="1" lang="ja-JP" altLang="en-US" baseline="0" smtClean="0"/>
              <a:t>とその他という選択肢から一つだけを選択してもらいました．その結果，</a:t>
            </a:r>
            <a:r>
              <a:rPr kumimoji="1" lang="en-US" altLang="ja-JP" baseline="0" smtClean="0"/>
              <a:t>Secutiry Bug</a:t>
            </a:r>
            <a:r>
              <a:rPr kumimoji="1" lang="ja-JP" altLang="en-US" baseline="0" smtClean="0"/>
              <a:t>を最も重要視している開発者は</a:t>
            </a:r>
            <a:r>
              <a:rPr kumimoji="1" lang="en-US" altLang="ja-JP" baseline="0" smtClean="0"/>
              <a:t>53.1%</a:t>
            </a:r>
            <a:r>
              <a:rPr kumimoji="1" lang="ja-JP" altLang="en-US" baseline="0" smtClean="0"/>
              <a:t>と半数以上を占めており，続いて，</a:t>
            </a:r>
            <a:r>
              <a:rPr lang="ja-JP" altLang="en-US" smtClean="0"/>
              <a:t>以前使えていた機能が利用不可能になる不具合である</a:t>
            </a:r>
            <a:r>
              <a:rPr lang="en-US" altLang="ja-JP" smtClean="0"/>
              <a:t>Breakage</a:t>
            </a:r>
            <a:r>
              <a:rPr lang="en-US" altLang="ja-JP" baseline="0" smtClean="0"/>
              <a:t> Bug</a:t>
            </a:r>
            <a:r>
              <a:rPr lang="ja-JP" altLang="en-US" baseline="0" smtClean="0"/>
              <a:t>が</a:t>
            </a:r>
            <a:r>
              <a:rPr lang="en-US" altLang="ja-JP" baseline="0" smtClean="0"/>
              <a:t>22.4%</a:t>
            </a:r>
            <a:r>
              <a:rPr lang="ja-JP" altLang="en-US" baseline="0" smtClean="0"/>
              <a:t>という結果でした．</a:t>
            </a:r>
            <a:endParaRPr kumimoji="1" lang="ja-JP" altLang="en-US" smtClean="0"/>
          </a:p>
          <a:p>
            <a:endParaRPr kumimoji="1" lang="ja-JP" altLang="en-US"/>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18</a:t>
            </a:fld>
            <a:endParaRPr kumimoji="1" lang="ja-JP" altLang="en-US"/>
          </a:p>
        </p:txBody>
      </p:sp>
    </p:spTree>
    <p:extLst>
      <p:ext uri="{BB962C8B-B14F-4D97-AF65-F5344CB8AC3E}">
        <p14:creationId xmlns:p14="http://schemas.microsoft.com/office/powerpoint/2010/main" val="33164445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D85CF604-A6F2-4AF2-BB27-C343D939DBAB}" type="slidenum">
              <a:rPr kumimoji="1" lang="ja-JP" altLang="en-US" smtClean="0"/>
              <a:t>27</a:t>
            </a:fld>
            <a:endParaRPr kumimoji="1" lang="ja-JP" altLang="en-US"/>
          </a:p>
        </p:txBody>
      </p:sp>
    </p:spTree>
    <p:extLst>
      <p:ext uri="{BB962C8B-B14F-4D97-AF65-F5344CB8AC3E}">
        <p14:creationId xmlns:p14="http://schemas.microsoft.com/office/powerpoint/2010/main" val="33025614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lvl1pPr>
              <a:defRPr>
                <a:latin typeface="+mj-ea"/>
                <a:ea typeface="+mj-ea"/>
              </a:defRPr>
            </a:lvl1pPr>
          </a:lstStyle>
          <a:p>
            <a:r>
              <a:rPr kumimoji="1" lang="ja-JP" altLang="en-US" smtClean="0"/>
              <a:t>マスター タイトルの書式設定</a:t>
            </a:r>
            <a:endParaRPr kumimoji="1" lang="ja-JP" altLang="en-US" dirty="0"/>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mn-ea"/>
                <a:ea typeface="+mn-e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dirty="0"/>
          </a:p>
        </p:txBody>
      </p:sp>
      <p:sp>
        <p:nvSpPr>
          <p:cNvPr id="7" name="正方形/長方形 6"/>
          <p:cNvSpPr/>
          <p:nvPr/>
        </p:nvSpPr>
        <p:spPr>
          <a:xfrm>
            <a:off x="0" y="0"/>
            <a:ext cx="9144000" cy="83671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093296"/>
            <a:ext cx="9144000" cy="7647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4126214573"/>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lvl1pPr>
              <a:defRPr sz="4000">
                <a:latin typeface="+mj-ea"/>
                <a:ea typeface="+mj-ea"/>
              </a:defRPr>
            </a:lvl1pPr>
          </a:lstStyle>
          <a:p>
            <a:r>
              <a:rPr kumimoji="1" lang="ja-JP" altLang="en-US" smtClean="0"/>
              <a:t>マスター タイトルの書式設定</a:t>
            </a:r>
            <a:endParaRPr kumimoji="1" lang="ja-JP" altLang="en-US" dirty="0"/>
          </a:p>
        </p:txBody>
      </p:sp>
      <p:sp>
        <p:nvSpPr>
          <p:cNvPr id="3" name="コンテンツ プレースホルダー 2"/>
          <p:cNvSpPr>
            <a:spLocks noGrp="1"/>
          </p:cNvSpPr>
          <p:nvPr>
            <p:ph idx="1"/>
          </p:nvPr>
        </p:nvSpPr>
        <p:spPr>
          <a:xfrm>
            <a:off x="457200" y="1556792"/>
            <a:ext cx="8229600" cy="4824536"/>
          </a:xfrm>
        </p:spPr>
        <p:txBody>
          <a:bodyPr>
            <a:normAutofit/>
          </a:bodyPr>
          <a:lstStyle>
            <a:lvl1pPr algn="just">
              <a:defRPr sz="2800">
                <a:latin typeface="+mn-ea"/>
                <a:ea typeface="+mn-ea"/>
              </a:defRPr>
            </a:lvl1pPr>
            <a:lvl2pPr algn="just">
              <a:defRPr sz="2400">
                <a:latin typeface="+mn-ea"/>
                <a:ea typeface="+mn-ea"/>
              </a:defRPr>
            </a:lvl2pPr>
            <a:lvl3pPr algn="just">
              <a:defRPr sz="2000">
                <a:latin typeface="+mn-ea"/>
                <a:ea typeface="+mn-ea"/>
              </a:defRPr>
            </a:lvl3pPr>
            <a:lvl4pPr algn="just">
              <a:defRPr sz="1800">
                <a:latin typeface="+mn-ea"/>
                <a:ea typeface="+mn-ea"/>
              </a:defRPr>
            </a:lvl4pPr>
            <a:lvl5pPr algn="just">
              <a:defRPr sz="1800">
                <a:latin typeface="+mn-ea"/>
                <a:ea typeface="+mn-ea"/>
              </a:defRPr>
            </a:lvl5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dirty="0"/>
          </a:p>
        </p:txBody>
      </p:sp>
      <p:sp>
        <p:nvSpPr>
          <p:cNvPr id="4" name="日付プレースホルダー 3"/>
          <p:cNvSpPr>
            <a:spLocks noGrp="1"/>
          </p:cNvSpPr>
          <p:nvPr>
            <p:ph type="dt" sz="half" idx="10"/>
          </p:nvPr>
        </p:nvSpPr>
        <p:spPr>
          <a:xfrm>
            <a:off x="251520" y="6552728"/>
            <a:ext cx="1872208" cy="260648"/>
          </a:xfrm>
        </p:spPr>
        <p:txBody>
          <a:bodyPr/>
          <a:lstStyle>
            <a:lvl1pPr>
              <a:defRPr sz="1800">
                <a:solidFill>
                  <a:schemeClr val="bg1"/>
                </a:solidFill>
                <a:latin typeface="HGPｺﾞｼｯｸM" panose="020B0600000000000000" pitchFamily="50" charset="-128"/>
                <a:ea typeface="HGPｺﾞｼｯｸM" panose="020B0600000000000000" pitchFamily="50" charset="-128"/>
              </a:defRPr>
            </a:lvl1pPr>
          </a:lstStyle>
          <a:p>
            <a:fld id="{7BE87976-DF6E-4B29-A1C2-23871A62ED58}" type="datetime1">
              <a:rPr kumimoji="1" lang="ja-JP" altLang="en-US" smtClean="0"/>
              <a:t>2016/6/7</a:t>
            </a:fld>
            <a:endParaRPr kumimoji="1" lang="ja-JP" altLang="en-US"/>
          </a:p>
        </p:txBody>
      </p:sp>
      <p:sp>
        <p:nvSpPr>
          <p:cNvPr id="5" name="フッター プレースホルダー 4"/>
          <p:cNvSpPr>
            <a:spLocks noGrp="1"/>
          </p:cNvSpPr>
          <p:nvPr>
            <p:ph type="ftr" sz="quarter" idx="11"/>
          </p:nvPr>
        </p:nvSpPr>
        <p:spPr>
          <a:xfrm>
            <a:off x="1763688" y="6597352"/>
            <a:ext cx="6048672" cy="260648"/>
          </a:xfrm>
        </p:spPr>
        <p:txBody>
          <a:bodyPr/>
          <a:lstStyle>
            <a:lvl1pPr>
              <a:defRPr sz="1400">
                <a:solidFill>
                  <a:schemeClr val="bg1"/>
                </a:solidFill>
                <a:latin typeface="HGPｺﾞｼｯｸM" panose="020B0600000000000000" pitchFamily="50" charset="-128"/>
                <a:ea typeface="HGPｺﾞｼｯｸM" panose="020B0600000000000000" pitchFamily="50" charset="-128"/>
              </a:defRPr>
            </a:lvl1pPr>
          </a:lstStyle>
          <a:p>
            <a:endParaRPr kumimoji="1" lang="ja-JP" altLang="en-US"/>
          </a:p>
        </p:txBody>
      </p:sp>
      <p:sp>
        <p:nvSpPr>
          <p:cNvPr id="6" name="スライド番号プレースホルダー 5"/>
          <p:cNvSpPr>
            <a:spLocks noGrp="1"/>
          </p:cNvSpPr>
          <p:nvPr>
            <p:ph type="sldNum" sz="quarter" idx="12"/>
          </p:nvPr>
        </p:nvSpPr>
        <p:spPr>
          <a:xfrm>
            <a:off x="8100392" y="6552728"/>
            <a:ext cx="770301" cy="260648"/>
          </a:xfrm>
        </p:spPr>
        <p:txBody>
          <a:bodyPr/>
          <a:lstStyle>
            <a:lvl1pPr>
              <a:defRPr sz="2000" b="1">
                <a:solidFill>
                  <a:schemeClr val="bg1"/>
                </a:solidFill>
                <a:latin typeface="HGPｺﾞｼｯｸM" panose="020B0600000000000000" pitchFamily="50" charset="-128"/>
                <a:ea typeface="HGPｺﾞｼｯｸM" panose="020B0600000000000000" pitchFamily="50" charset="-128"/>
              </a:defRPr>
            </a:lvl1p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22416303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r>
              <a:rPr kumimoji="1" lang="en-US" altLang="ja-JP" smtClean="0"/>
              <a:t>2016/02/12</a:t>
            </a:r>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5113060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86E8BDC-91C0-4C2C-A737-510DC78D0AA9}" type="datetime1">
              <a:rPr kumimoji="1" lang="ja-JP" altLang="en-US" smtClean="0"/>
              <a:t>2016/6/7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889061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BEEAF9FE-BA23-408E-8478-F282A90ECDB4}" type="datetime1">
              <a:rPr kumimoji="1" lang="ja-JP" altLang="en-US" smtClean="0"/>
              <a:t>2016/6/7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003629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81CB6D32-30F3-411E-8871-2FB3EF7A00AE}" type="datetime1">
              <a:rPr kumimoji="1" lang="ja-JP" altLang="en-US" smtClean="0"/>
              <a:t>2016/6/7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6961663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991AA342-EB8E-46A3-A39F-6B51FAA57504}" type="datetime1">
              <a:rPr kumimoji="1" lang="ja-JP" altLang="en-US" smtClean="0"/>
              <a:t>2016/6/7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4962217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C6B5FD5-2492-4605-8967-C1B796D50E61}" type="datetime1">
              <a:rPr kumimoji="1" lang="ja-JP" altLang="en-US" smtClean="0"/>
              <a:t>2016/6/7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11619360"/>
      </p:ext>
    </p:extLst>
  </p:cSld>
  <p:clrMapOvr>
    <a:masterClrMapping/>
  </p:clrMapOvr>
  <p:hf hdr="0" ftr="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kumimoji="1" lang="ja-JP" altLang="en-US" smtClean="0"/>
              <a:t>図を追加</a:t>
            </a:r>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0792B069-E5D3-40CB-94AD-ED7EBBB0EBAC}" type="datetime1">
              <a:rPr kumimoji="1" lang="ja-JP" altLang="en-US" smtClean="0"/>
              <a:t>2016/6/7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342430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C6B5FD5-2492-4605-8967-C1B796D50E61}" type="datetime1">
              <a:rPr kumimoji="1" lang="ja-JP" altLang="en-US" smtClean="0"/>
              <a:t>2016/6/7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2249165585"/>
      </p:ext>
    </p:extLst>
  </p:cSld>
  <p:clrMapOvr>
    <a:masterClrMapping/>
  </p:clrMapOvr>
  <p:hf hdr="0" ftr="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C6B5FD5-2492-4605-8967-C1B796D50E61}" type="datetime1">
              <a:rPr kumimoji="1" lang="ja-JP" altLang="en-US" smtClean="0"/>
              <a:t>2016/6/7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a:t>
            </a:fld>
            <a:endParaRPr kumimoji="1" lang="ja-JP" altLang="en-US"/>
          </a:p>
        </p:txBody>
      </p:sp>
    </p:spTree>
    <p:extLst>
      <p:ext uri="{BB962C8B-B14F-4D97-AF65-F5344CB8AC3E}">
        <p14:creationId xmlns:p14="http://schemas.microsoft.com/office/powerpoint/2010/main" val="4064909245"/>
      </p:ext>
    </p:extLst>
  </p:cSld>
  <p:clrMapOvr>
    <a:masterClrMapping/>
  </p:clrMapOvr>
  <p:hf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332656"/>
            <a:ext cx="8229600" cy="1084982"/>
          </a:xfrm>
          <a:prstGeom prst="rect">
            <a:avLst/>
          </a:prstGeom>
        </p:spPr>
        <p:txBody>
          <a:bodyPr vert="horz" lIns="91440" tIns="45720" rIns="91440" bIns="45720" rtlCol="0" anchor="ctr">
            <a:normAutofit/>
          </a:bodyPr>
          <a:lstStyle/>
          <a:p>
            <a:r>
              <a:rPr kumimoji="1" lang="ja-JP" altLang="en-US" dirty="0" smtClean="0"/>
              <a:t>マスター タイトルの書式設定</a:t>
            </a:r>
            <a:endParaRPr kumimoji="1" lang="ja-JP" altLang="en-US" dirty="0"/>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6B5FD5-2492-4605-8967-C1B796D50E61}" type="datetime1">
              <a:rPr kumimoji="1" lang="ja-JP" altLang="en-US" smtClean="0"/>
              <a:t>2016/6/7</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8870E5-24B9-4FF4-9773-D41B47BFD28C}" type="slidenum">
              <a:rPr kumimoji="1" lang="ja-JP" altLang="en-US" smtClean="0"/>
              <a:t>‹#›</a:t>
            </a:fld>
            <a:endParaRPr kumimoji="1" lang="ja-JP" altLang="en-US"/>
          </a:p>
        </p:txBody>
      </p:sp>
      <p:sp>
        <p:nvSpPr>
          <p:cNvPr id="7" name="正方形/長方形 6"/>
          <p:cNvSpPr/>
          <p:nvPr/>
        </p:nvSpPr>
        <p:spPr>
          <a:xfrm>
            <a:off x="0" y="0"/>
            <a:ext cx="9144000" cy="28118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正方形/長方形 7"/>
          <p:cNvSpPr/>
          <p:nvPr/>
        </p:nvSpPr>
        <p:spPr>
          <a:xfrm>
            <a:off x="0" y="6525344"/>
            <a:ext cx="9144000" cy="33265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70319202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iming>
    <p:tnLst>
      <p:par>
        <p:cTn id="1" dur="indefinite" restart="never" nodeType="tmRoot"/>
      </p:par>
    </p:tnLst>
  </p:timing>
  <p:hf hdr="0" ftr="0"/>
  <p:txStyles>
    <p:titleStyle>
      <a:lvl1pPr algn="ctr" defTabSz="914400" rtl="0" eaLnBrk="1" latinLnBrk="0" hangingPunct="1">
        <a:spcBef>
          <a:spcPct val="0"/>
        </a:spcBef>
        <a:buNone/>
        <a:defRPr kumimoji="1" sz="4400" kern="1200">
          <a:solidFill>
            <a:schemeClr val="tx1"/>
          </a:solidFill>
          <a:latin typeface="HGP創英ﾌﾟﾚｾﾞﾝｽEB" panose="02020800000000000000" pitchFamily="18" charset="-128"/>
          <a:ea typeface="HGP創英ﾌﾟﾚｾﾞﾝｽEB" panose="02020800000000000000" pitchFamily="18" charset="-128"/>
          <a:cs typeface="+mj-cs"/>
        </a:defRPr>
      </a:lvl1pPr>
    </p:titleStyle>
    <p:bodyStyle>
      <a:lvl1pPr marL="342900" indent="-342900" algn="l" defTabSz="914400" rtl="0" eaLnBrk="1" latinLnBrk="0" hangingPunct="1">
        <a:lnSpc>
          <a:spcPct val="100000"/>
        </a:lnSpc>
        <a:spcBef>
          <a:spcPct val="20000"/>
        </a:spcBef>
        <a:buFont typeface="Arial" panose="020B0604020202020204" pitchFamily="34" charset="0"/>
        <a:buChar char="•"/>
        <a:defRPr kumimoji="1" sz="3200" kern="1200">
          <a:solidFill>
            <a:schemeClr val="tx1"/>
          </a:solidFill>
          <a:latin typeface="HGP創英ﾌﾟﾚｾﾞﾝｽEB" panose="02020800000000000000" pitchFamily="18" charset="-128"/>
          <a:ea typeface="HGP創英ﾌﾟﾚｾﾞﾝｽEB" panose="02020800000000000000" pitchFamily="18" charset="-128"/>
          <a:cs typeface="+mn-cs"/>
        </a:defRPr>
      </a:lvl1pPr>
      <a:lvl2pPr marL="742950" indent="-285750" algn="l" defTabSz="914400" rtl="0" eaLnBrk="1" latinLnBrk="0" hangingPunct="1">
        <a:lnSpc>
          <a:spcPct val="100000"/>
        </a:lnSpc>
        <a:spcBef>
          <a:spcPct val="20000"/>
        </a:spcBef>
        <a:buFont typeface="Arial" panose="020B0604020202020204" pitchFamily="34" charset="0"/>
        <a:buChar char="–"/>
        <a:defRPr kumimoji="1" sz="2800" kern="1200">
          <a:solidFill>
            <a:schemeClr val="tx1"/>
          </a:solidFill>
          <a:latin typeface="HGP創英ﾌﾟﾚｾﾞﾝｽEB" panose="02020800000000000000" pitchFamily="18" charset="-128"/>
          <a:ea typeface="HGP創英ﾌﾟﾚｾﾞﾝｽEB" panose="02020800000000000000" pitchFamily="18" charset="-128"/>
          <a:cs typeface="+mn-cs"/>
        </a:defRPr>
      </a:lvl2pPr>
      <a:lvl3pPr marL="1143000" indent="-228600" algn="l" defTabSz="914400" rtl="0" eaLnBrk="1" latinLnBrk="0" hangingPunct="1">
        <a:lnSpc>
          <a:spcPct val="100000"/>
        </a:lnSpc>
        <a:spcBef>
          <a:spcPct val="20000"/>
        </a:spcBef>
        <a:buFont typeface="Arial" panose="020B0604020202020204" pitchFamily="34" charset="0"/>
        <a:buChar char="•"/>
        <a:defRPr kumimoji="1" sz="2400" kern="1200">
          <a:solidFill>
            <a:schemeClr val="tx1"/>
          </a:solidFill>
          <a:latin typeface="HGP創英ﾌﾟﾚｾﾞﾝｽEB" panose="02020800000000000000" pitchFamily="18" charset="-128"/>
          <a:ea typeface="HGP創英ﾌﾟﾚｾﾞﾝｽEB" panose="02020800000000000000" pitchFamily="18" charset="-128"/>
          <a:cs typeface="+mn-cs"/>
        </a:defRPr>
      </a:lvl3pPr>
      <a:lvl4pPr marL="1600200" indent="-228600" algn="l" defTabSz="914400" rtl="0" eaLnBrk="1" latinLnBrk="0" hangingPunct="1">
        <a:lnSpc>
          <a:spcPct val="100000"/>
        </a:lnSpc>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4pPr>
      <a:lvl5pPr marL="2057400" indent="-228600" algn="l" defTabSz="914400" rtl="0" eaLnBrk="1" latinLnBrk="0" hangingPunct="1">
        <a:lnSpc>
          <a:spcPct val="100000"/>
        </a:lnSpc>
        <a:spcBef>
          <a:spcPct val="20000"/>
        </a:spcBef>
        <a:buFont typeface="Arial" panose="020B0604020202020204" pitchFamily="34" charset="0"/>
        <a:buChar char="»"/>
        <a:defRPr kumimoji="1" sz="2000" kern="1200">
          <a:solidFill>
            <a:schemeClr val="tx1"/>
          </a:solidFill>
          <a:latin typeface="HGP創英ﾌﾟﾚｾﾞﾝｽEB" panose="02020800000000000000" pitchFamily="18" charset="-128"/>
          <a:ea typeface="HGP創英ﾌﾟﾚｾﾞﾝｽEB" panose="02020800000000000000" pitchFamily="18" charset="-128"/>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5.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microsoft.com/office/2007/relationships/hdphoto" Target="../media/hdphoto1.wdp"/><Relationship Id="rId9" Type="http://schemas.openxmlformats.org/officeDocument/2006/relationships/image" Target="../media/image10.png"/></Relationships>
</file>

<file path=ppt/slides/_rels/slide6.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gif"/><Relationship Id="rId5" Type="http://schemas.openxmlformats.org/officeDocument/2006/relationships/image" Target="../media/image10.png"/><Relationship Id="rId10" Type="http://schemas.openxmlformats.org/officeDocument/2006/relationships/image" Target="../media/image18.png"/><Relationship Id="rId4" Type="http://schemas.openxmlformats.org/officeDocument/2006/relationships/image" Target="../media/image8.png"/><Relationship Id="rId9" Type="http://schemas.openxmlformats.org/officeDocument/2006/relationships/image" Target="../media/image17.png"/></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1.png"/><Relationship Id="rId7" Type="http://schemas.openxmlformats.org/officeDocument/2006/relationships/image" Target="../media/image8.png"/><Relationship Id="rId12" Type="http://schemas.microsoft.com/office/2007/relationships/hdphoto" Target="../media/hdphoto3.wdp"/><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2.png"/><Relationship Id="rId5" Type="http://schemas.openxmlformats.org/officeDocument/2006/relationships/image" Target="../media/image19.png"/><Relationship Id="rId10" Type="http://schemas.openxmlformats.org/officeDocument/2006/relationships/image" Target="../media/image21.png"/><Relationship Id="rId4" Type="http://schemas.openxmlformats.org/officeDocument/2006/relationships/image" Target="../media/image16.PNG"/><Relationship Id="rId9" Type="http://schemas.microsoft.com/office/2007/relationships/hdphoto" Target="../media/hdphoto2.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en-US" altLang="ja-JP" smtClean="0"/>
              <a:t>SS2016</a:t>
            </a:r>
            <a:r>
              <a:rPr kumimoji="1" lang="ja-JP" altLang="en-US" smtClean="0"/>
              <a:t>参加報告</a:t>
            </a:r>
            <a:endParaRPr kumimoji="1" lang="ja-JP" altLang="en-US"/>
          </a:p>
        </p:txBody>
      </p:sp>
      <p:sp>
        <p:nvSpPr>
          <p:cNvPr id="3" name="サブタイトル 2"/>
          <p:cNvSpPr>
            <a:spLocks noGrp="1"/>
          </p:cNvSpPr>
          <p:nvPr>
            <p:ph type="subTitle" idx="1"/>
          </p:nvPr>
        </p:nvSpPr>
        <p:spPr/>
        <p:txBody>
          <a:bodyPr/>
          <a:lstStyle/>
          <a:p>
            <a:r>
              <a:rPr kumimoji="1" lang="ja-JP" altLang="en-US" smtClean="0"/>
              <a:t>山谷 陽亮</a:t>
            </a:r>
            <a:endParaRPr lang="en-US" altLang="ja-JP" smtClean="0"/>
          </a:p>
          <a:p>
            <a:r>
              <a:rPr kumimoji="1" lang="ja-JP" altLang="en-US" smtClean="0"/>
              <a:t>久木田 雄亮</a:t>
            </a:r>
            <a:endParaRPr kumimoji="1" lang="en-US" altLang="ja-JP" smtClean="0"/>
          </a:p>
        </p:txBody>
      </p:sp>
    </p:spTree>
    <p:extLst>
      <p:ext uri="{BB962C8B-B14F-4D97-AF65-F5344CB8AC3E}">
        <p14:creationId xmlns:p14="http://schemas.microsoft.com/office/powerpoint/2010/main" val="26638383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SS2016</a:t>
            </a:r>
            <a:r>
              <a:rPr lang="ja-JP" altLang="en-US"/>
              <a:t>概要</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ソフトウェア・シンポジウム</a:t>
            </a:r>
            <a:r>
              <a:rPr kumimoji="1" lang="en-US" altLang="ja-JP" smtClean="0"/>
              <a:t>2016</a:t>
            </a:r>
            <a:r>
              <a:rPr lang="en-US" altLang="ja-JP"/>
              <a:t> </a:t>
            </a:r>
            <a:r>
              <a:rPr lang="en-US" altLang="ja-JP" smtClean="0"/>
              <a:t>in </a:t>
            </a:r>
            <a:r>
              <a:rPr lang="ja-JP" altLang="en-US" smtClean="0"/>
              <a:t>米子</a:t>
            </a:r>
            <a:endParaRPr lang="en-US" altLang="ja-JP"/>
          </a:p>
          <a:p>
            <a:pPr lvl="1"/>
            <a:r>
              <a:rPr kumimoji="1" lang="ja-JP" altLang="en-US" smtClean="0"/>
              <a:t>日時：</a:t>
            </a:r>
            <a:r>
              <a:rPr kumimoji="1" lang="en-US" altLang="ja-JP" smtClean="0"/>
              <a:t>2016</a:t>
            </a:r>
            <a:r>
              <a:rPr kumimoji="1" lang="ja-JP" altLang="en-US" smtClean="0"/>
              <a:t>年</a:t>
            </a:r>
            <a:r>
              <a:rPr kumimoji="1" lang="en-US" altLang="ja-JP" smtClean="0"/>
              <a:t>6</a:t>
            </a:r>
            <a:r>
              <a:rPr kumimoji="1" lang="ja-JP" altLang="en-US" smtClean="0"/>
              <a:t>月</a:t>
            </a:r>
            <a:r>
              <a:rPr kumimoji="1" lang="en-US" altLang="ja-JP" smtClean="0"/>
              <a:t>6</a:t>
            </a:r>
            <a:r>
              <a:rPr kumimoji="1" lang="ja-JP" altLang="en-US" smtClean="0"/>
              <a:t>日～</a:t>
            </a:r>
            <a:r>
              <a:rPr kumimoji="1" lang="en-US" altLang="ja-JP" smtClean="0"/>
              <a:t>8</a:t>
            </a:r>
            <a:r>
              <a:rPr kumimoji="1" lang="ja-JP" altLang="en-US" smtClean="0"/>
              <a:t>日</a:t>
            </a:r>
            <a:endParaRPr kumimoji="1" lang="en-US" altLang="ja-JP" smtClean="0"/>
          </a:p>
          <a:p>
            <a:pPr lvl="1"/>
            <a:r>
              <a:rPr lang="ja-JP" altLang="en-US" smtClean="0"/>
              <a:t>参加者：</a:t>
            </a:r>
            <a:r>
              <a:rPr lang="en-US" altLang="ja-JP" smtClean="0"/>
              <a:t>115</a:t>
            </a:r>
            <a:r>
              <a:rPr lang="ja-JP" altLang="en-US" smtClean="0"/>
              <a:t>人</a:t>
            </a:r>
            <a:endParaRPr lang="en-US" altLang="ja-JP" smtClean="0"/>
          </a:p>
          <a:p>
            <a:pPr lvl="1"/>
            <a:r>
              <a:rPr kumimoji="1" lang="ja-JP" altLang="en-US" smtClean="0"/>
              <a:t>主催：ソフトウェア技術者協会</a:t>
            </a:r>
            <a:endParaRPr kumimoji="1" lang="en-US" altLang="ja-JP" smtClean="0"/>
          </a:p>
          <a:p>
            <a:pPr lvl="1"/>
            <a:r>
              <a:rPr lang="ja-JP" altLang="en-US" smtClean="0"/>
              <a:t>投稿数：</a:t>
            </a:r>
            <a:r>
              <a:rPr lang="en-US" altLang="ja-JP" smtClean="0"/>
              <a:t>29</a:t>
            </a:r>
          </a:p>
          <a:p>
            <a:pPr lvl="1"/>
            <a:r>
              <a:rPr lang="ja-JP" altLang="en-US" smtClean="0"/>
              <a:t>採録：</a:t>
            </a:r>
            <a:r>
              <a:rPr lang="en-US" altLang="ja-JP" smtClean="0"/>
              <a:t>26</a:t>
            </a:r>
          </a:p>
          <a:p>
            <a:pPr lvl="1"/>
            <a:endParaRPr lang="en-US" altLang="ja-JP"/>
          </a:p>
          <a:p>
            <a:endParaRPr kumimoji="1" lang="en-US" altLang="ja-JP" smtClean="0"/>
          </a:p>
          <a:p>
            <a:endParaRPr kumimoji="1" lang="en-US" altLang="ja-JP" smtClean="0"/>
          </a:p>
          <a:p>
            <a:pPr lvl="1"/>
            <a:endParaRPr kumimoji="1" lang="en-US" altLang="ja-JP" smtClean="0"/>
          </a:p>
          <a:p>
            <a:pPr lvl="1"/>
            <a:endParaRPr kumimoji="1" lang="en-US" altLang="ja-JP"/>
          </a:p>
          <a:p>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2016/6/9</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a:t>
            </a:fld>
            <a:endParaRPr kumimoji="1" lang="ja-JP" altLang="en-US"/>
          </a:p>
        </p:txBody>
      </p:sp>
      <p:pic>
        <p:nvPicPr>
          <p:cNvPr id="2050" name="Picture 2" descr="C:\Users\Yamatani\Dropbox\カメラアップロード\2016-06-06 10.00.5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4222" y="4307946"/>
            <a:ext cx="2764510" cy="20733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3173611" y="4307946"/>
            <a:ext cx="2764509" cy="207338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6158766" y="4307946"/>
            <a:ext cx="2764509" cy="20733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6117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a:t>
            </a:fld>
            <a:endParaRPr kumimoji="1" lang="ja-JP" altLang="en-US"/>
          </a:p>
        </p:txBody>
      </p:sp>
      <p:pic>
        <p:nvPicPr>
          <p:cNvPr id="102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7155" t="25646" r="28879" b="12427"/>
          <a:stretch/>
        </p:blipFill>
        <p:spPr bwMode="auto">
          <a:xfrm>
            <a:off x="768388" y="0"/>
            <a:ext cx="7607224" cy="64289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020102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ctrTitle"/>
          </p:nvPr>
        </p:nvSpPr>
        <p:spPr>
          <a:xfrm>
            <a:off x="502547" y="1505430"/>
            <a:ext cx="8192685" cy="2387600"/>
          </a:xfrm>
        </p:spPr>
        <p:txBody>
          <a:bodyPr>
            <a:normAutofit/>
          </a:bodyPr>
          <a:lstStyle/>
          <a:p>
            <a:r>
              <a:rPr kumimoji="1" lang="ja-JP" altLang="en-US" smtClean="0"/>
              <a:t>重大不具合に対する</a:t>
            </a:r>
            <a:r>
              <a:rPr kumimoji="1" lang="en-US" altLang="ja-JP" smtClean="0"/>
              <a:t/>
            </a:r>
            <a:br>
              <a:rPr kumimoji="1" lang="en-US" altLang="ja-JP" smtClean="0"/>
            </a:br>
            <a:r>
              <a:rPr kumimoji="1" lang="en-US" altLang="ja-JP" smtClean="0"/>
              <a:t>OSS</a:t>
            </a:r>
            <a:r>
              <a:rPr kumimoji="1" lang="ja-JP" altLang="en-US" smtClean="0"/>
              <a:t>開発者の認識調査</a:t>
            </a:r>
            <a:endParaRPr kumimoji="1" lang="ja-JP" altLang="en-US" dirty="0"/>
          </a:p>
        </p:txBody>
      </p:sp>
      <p:sp>
        <p:nvSpPr>
          <p:cNvPr id="7" name="サブタイトル 6"/>
          <p:cNvSpPr>
            <a:spLocks noGrp="1"/>
          </p:cNvSpPr>
          <p:nvPr>
            <p:ph type="subTitle" idx="1"/>
          </p:nvPr>
        </p:nvSpPr>
        <p:spPr>
          <a:xfrm>
            <a:off x="640512" y="3886200"/>
            <a:ext cx="7862977" cy="1752600"/>
          </a:xfrm>
        </p:spPr>
        <p:txBody>
          <a:bodyPr>
            <a:normAutofit/>
          </a:bodyPr>
          <a:lstStyle/>
          <a:p>
            <a:endParaRPr kumimoji="1" lang="en-US" altLang="ja-JP" sz="2800" smtClean="0">
              <a:solidFill>
                <a:schemeClr val="tx1"/>
              </a:solidFill>
            </a:endParaRPr>
          </a:p>
          <a:p>
            <a:r>
              <a:rPr lang="ja-JP" altLang="en-US">
                <a:solidFill>
                  <a:schemeClr val="tx1"/>
                </a:solidFill>
              </a:rPr>
              <a:t>和歌山</a:t>
            </a:r>
            <a:r>
              <a:rPr lang="ja-JP" altLang="en-US" smtClean="0">
                <a:solidFill>
                  <a:schemeClr val="tx1"/>
                </a:solidFill>
              </a:rPr>
              <a:t>大学</a:t>
            </a:r>
            <a:endParaRPr lang="en-US" altLang="ja-JP" smtClean="0">
              <a:solidFill>
                <a:schemeClr val="tx1"/>
              </a:solidFill>
            </a:endParaRPr>
          </a:p>
          <a:p>
            <a:r>
              <a:rPr lang="ja-JP" altLang="en-US" sz="2800" smtClean="0">
                <a:solidFill>
                  <a:schemeClr val="tx1"/>
                </a:solidFill>
              </a:rPr>
              <a:t>松野 祐介，◎山谷 陽亮，大平 雅雄</a:t>
            </a:r>
            <a:endParaRPr kumimoji="1" lang="ja-JP" altLang="en-US" sz="2800" dirty="0">
              <a:solidFill>
                <a:schemeClr val="tx1"/>
              </a:solidFill>
            </a:endParaRPr>
          </a:p>
        </p:txBody>
      </p:sp>
      <p:cxnSp>
        <p:nvCxnSpPr>
          <p:cNvPr id="8" name="直線コネクタ 7"/>
          <p:cNvCxnSpPr/>
          <p:nvPr/>
        </p:nvCxnSpPr>
        <p:spPr>
          <a:xfrm>
            <a:off x="1143000" y="3433721"/>
            <a:ext cx="6858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46990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Picture 7" descr="「汗 イラスト フリー」の画像検索結果"/>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4060912" y="3969315"/>
            <a:ext cx="671802" cy="671803"/>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r>
              <a:rPr kumimoji="1" lang="ja-JP" altLang="en-US" smtClean="0"/>
              <a:t>背景</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dirty="0" smtClean="0"/>
              <a:t>大規模・</a:t>
            </a:r>
            <a:r>
              <a:rPr kumimoji="1" lang="ja-JP" altLang="en-US" smtClean="0"/>
              <a:t>複雑化する近年のソフトウェア</a:t>
            </a:r>
            <a:r>
              <a:rPr kumimoji="1" lang="ja-JP" altLang="en-US" dirty="0" smtClean="0"/>
              <a:t>開発</a:t>
            </a:r>
            <a:r>
              <a:rPr kumimoji="1" lang="ja-JP" altLang="en-US" smtClean="0"/>
              <a:t>では日々多く</a:t>
            </a:r>
            <a:r>
              <a:rPr kumimoji="1" lang="ja-JP" altLang="en-US" dirty="0" smtClean="0"/>
              <a:t>の不具合が</a:t>
            </a:r>
            <a:r>
              <a:rPr kumimoji="1" lang="ja-JP" altLang="en-US" smtClean="0"/>
              <a:t>報告されている</a:t>
            </a:r>
            <a:endParaRPr kumimoji="1" lang="en-US" altLang="ja-JP" smtClean="0"/>
          </a:p>
          <a:p>
            <a:pPr lvl="2"/>
            <a:endParaRPr lang="en-US" altLang="ja-JP"/>
          </a:p>
          <a:p>
            <a:r>
              <a:rPr kumimoji="1" lang="ja-JP" altLang="en-US" smtClean="0"/>
              <a:t>プロジェクトの管理者は修正プロセスにおけるさまざまな意思決定を行う必要がある</a:t>
            </a:r>
            <a:endParaRPr kumimoji="1" lang="en-US" altLang="ja-JP" dirty="0" smtClean="0"/>
          </a:p>
          <a:p>
            <a:pPr lvl="2"/>
            <a:endParaRPr lang="en-US" altLang="ja-JP"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4</a:t>
            </a:fld>
            <a:endParaRPr kumimoji="1" lang="ja-JP" altLang="en-US"/>
          </a:p>
        </p:txBody>
      </p:sp>
      <p:pic>
        <p:nvPicPr>
          <p:cNvPr id="7" name="Picture 19" descr="F:\Documents and Settings\masao\My Documents\My Pictures\Microsoft クリップ オーガナイザ\j0433953.png"/>
          <p:cNvPicPr>
            <a:picLocks noChangeAspect="1" noChangeArrowheads="1"/>
          </p:cNvPicPr>
          <p:nvPr/>
        </p:nvPicPr>
        <p:blipFill>
          <a:blip r:embed="rId5" cstate="print"/>
          <a:srcRect/>
          <a:stretch>
            <a:fillRect/>
          </a:stretch>
        </p:blipFill>
        <p:spPr bwMode="auto">
          <a:xfrm flipH="1">
            <a:off x="3601953" y="4342839"/>
            <a:ext cx="956411" cy="1054412"/>
          </a:xfrm>
          <a:prstGeom prst="rect">
            <a:avLst/>
          </a:prstGeom>
          <a:noFill/>
        </p:spPr>
      </p:pic>
      <p:sp>
        <p:nvSpPr>
          <p:cNvPr id="8" name="テキスト ボックス 7"/>
          <p:cNvSpPr txBox="1"/>
          <p:nvPr/>
        </p:nvSpPr>
        <p:spPr>
          <a:xfrm>
            <a:off x="3090142" y="5370258"/>
            <a:ext cx="2061919" cy="400110"/>
          </a:xfrm>
          <a:prstGeom prst="rect">
            <a:avLst/>
          </a:prstGeom>
          <a:noFill/>
        </p:spPr>
        <p:txBody>
          <a:bodyPr wrap="square" rtlCol="0">
            <a:spAutoFit/>
          </a:bodyPr>
          <a:lstStyle/>
          <a:p>
            <a:pPr algn="ctr"/>
            <a:r>
              <a:rPr kumimoji="1" lang="ja-JP" altLang="en-US" sz="2000" smtClean="0"/>
              <a:t>管理者</a:t>
            </a:r>
            <a:endParaRPr kumimoji="1" lang="ja-JP" altLang="en-US" sz="2000"/>
          </a:p>
        </p:txBody>
      </p:sp>
      <p:sp>
        <p:nvSpPr>
          <p:cNvPr id="10" name="正方形/長方形 9"/>
          <p:cNvSpPr/>
          <p:nvPr/>
        </p:nvSpPr>
        <p:spPr>
          <a:xfrm>
            <a:off x="5104268" y="4018217"/>
            <a:ext cx="3712191" cy="540060"/>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修正の優先順位の決定</a:t>
            </a:r>
            <a:endParaRPr kumimoji="1" lang="ja-JP" altLang="en-US" sz="2000">
              <a:solidFill>
                <a:schemeClr val="tx1"/>
              </a:solidFill>
            </a:endParaRPr>
          </a:p>
        </p:txBody>
      </p:sp>
      <p:sp>
        <p:nvSpPr>
          <p:cNvPr id="11" name="正方形/長方形 10"/>
          <p:cNvSpPr/>
          <p:nvPr/>
        </p:nvSpPr>
        <p:spPr>
          <a:xfrm>
            <a:off x="5106540" y="4798425"/>
            <a:ext cx="3712191" cy="540060"/>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修正コストの見積もり</a:t>
            </a:r>
            <a:endParaRPr kumimoji="1" lang="ja-JP" altLang="en-US" sz="2000">
              <a:solidFill>
                <a:schemeClr val="tx1"/>
              </a:solidFill>
            </a:endParaRPr>
          </a:p>
        </p:txBody>
      </p:sp>
      <p:sp>
        <p:nvSpPr>
          <p:cNvPr id="12" name="正方形/長方形 11"/>
          <p:cNvSpPr/>
          <p:nvPr/>
        </p:nvSpPr>
        <p:spPr>
          <a:xfrm>
            <a:off x="5122460" y="5619577"/>
            <a:ext cx="3712191" cy="540060"/>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修正担当開発者の決定</a:t>
            </a:r>
            <a:endParaRPr kumimoji="1" lang="ja-JP" altLang="en-US" sz="2000">
              <a:solidFill>
                <a:schemeClr val="tx1"/>
              </a:solidFill>
            </a:endParaRPr>
          </a:p>
        </p:txBody>
      </p:sp>
      <p:cxnSp>
        <p:nvCxnSpPr>
          <p:cNvPr id="15" name="直線矢印コネクタ 14"/>
          <p:cNvCxnSpPr/>
          <p:nvPr/>
        </p:nvCxnSpPr>
        <p:spPr>
          <a:xfrm>
            <a:off x="3042142" y="4449886"/>
            <a:ext cx="713119" cy="16477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直線矢印コネクタ 15"/>
          <p:cNvCxnSpPr>
            <a:endCxn id="7" idx="3"/>
          </p:cNvCxnSpPr>
          <p:nvPr/>
        </p:nvCxnSpPr>
        <p:spPr>
          <a:xfrm>
            <a:off x="2033384" y="4695507"/>
            <a:ext cx="1568569" cy="17453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直線矢印コネクタ 18"/>
          <p:cNvCxnSpPr/>
          <p:nvPr/>
        </p:nvCxnSpPr>
        <p:spPr>
          <a:xfrm>
            <a:off x="1819282" y="5130771"/>
            <a:ext cx="1782671"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flipV="1">
            <a:off x="2033384" y="5422017"/>
            <a:ext cx="1568569" cy="149947"/>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直線矢印コネクタ 22"/>
          <p:cNvCxnSpPr/>
          <p:nvPr/>
        </p:nvCxnSpPr>
        <p:spPr>
          <a:xfrm flipV="1">
            <a:off x="3195452" y="5597609"/>
            <a:ext cx="406501" cy="25002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9" name="グループ化 38"/>
          <p:cNvGrpSpPr/>
          <p:nvPr/>
        </p:nvGrpSpPr>
        <p:grpSpPr>
          <a:xfrm>
            <a:off x="2525668" y="3933471"/>
            <a:ext cx="681187" cy="681187"/>
            <a:chOff x="2717515" y="4286843"/>
            <a:chExt cx="681187" cy="681187"/>
          </a:xfrm>
        </p:grpSpPr>
        <p:pic>
          <p:nvPicPr>
            <p:cNvPr id="37" name="図 3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717515" y="4286843"/>
              <a:ext cx="681187" cy="681187"/>
            </a:xfrm>
            <a:prstGeom prst="rect">
              <a:avLst/>
            </a:prstGeom>
          </p:spPr>
        </p:pic>
        <p:pic>
          <p:nvPicPr>
            <p:cNvPr id="38" name="図 37"/>
            <p:cNvPicPr>
              <a:picLocks noChangeAspect="1"/>
            </p:cNvPicPr>
            <p:nvPr/>
          </p:nvPicPr>
          <p:blipFill>
            <a:blip r:embed="rId7" cstate="print">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90506" y="4452187"/>
              <a:ext cx="350756" cy="323775"/>
            </a:xfrm>
            <a:prstGeom prst="rect">
              <a:avLst/>
            </a:prstGeom>
          </p:spPr>
        </p:pic>
      </p:grpSp>
      <p:pic>
        <p:nvPicPr>
          <p:cNvPr id="13" name="Picture 43" descr="F:\Documents and Settings\masao\My Documents\My Pictures\Microsoft クリップ オーガナイザ\j0432621.png"/>
          <p:cNvPicPr>
            <a:picLocks noChangeAspect="1" noChangeArrowheads="1"/>
          </p:cNvPicPr>
          <p:nvPr/>
        </p:nvPicPr>
        <p:blipFill>
          <a:blip r:embed="rId8" cstate="print"/>
          <a:srcRect/>
          <a:stretch>
            <a:fillRect/>
          </a:stretch>
        </p:blipFill>
        <p:spPr bwMode="auto">
          <a:xfrm flipH="1">
            <a:off x="2202258" y="3995184"/>
            <a:ext cx="498958" cy="538891"/>
          </a:xfrm>
          <a:prstGeom prst="rect">
            <a:avLst/>
          </a:prstGeom>
          <a:noFill/>
        </p:spPr>
      </p:pic>
      <p:cxnSp>
        <p:nvCxnSpPr>
          <p:cNvPr id="43" name="直線矢印コネクタ 42"/>
          <p:cNvCxnSpPr>
            <a:endCxn id="10" idx="1"/>
          </p:cNvCxnSpPr>
          <p:nvPr/>
        </p:nvCxnSpPr>
        <p:spPr>
          <a:xfrm flipV="1">
            <a:off x="4499992" y="4288247"/>
            <a:ext cx="604276" cy="425355"/>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flipV="1">
            <a:off x="4584152" y="5002482"/>
            <a:ext cx="526965" cy="1"/>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a:endCxn id="12" idx="1"/>
          </p:cNvCxnSpPr>
          <p:nvPr/>
        </p:nvCxnSpPr>
        <p:spPr>
          <a:xfrm>
            <a:off x="4586424" y="5318660"/>
            <a:ext cx="536036" cy="57094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92771" y="4794748"/>
            <a:ext cx="626511" cy="626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 name="Picture 30" descr="F:\Documents and Settings\masao\My Documents\My Pictures\Microsoft クリップ オーガナイザ\j0433943.png"/>
          <p:cNvPicPr>
            <a:picLocks noChangeAspect="1" noChangeArrowheads="1"/>
          </p:cNvPicPr>
          <p:nvPr/>
        </p:nvPicPr>
        <p:blipFill>
          <a:blip r:embed="rId10" cstate="print"/>
          <a:srcRect/>
          <a:stretch>
            <a:fillRect/>
          </a:stretch>
        </p:blipFill>
        <p:spPr bwMode="auto">
          <a:xfrm flipH="1">
            <a:off x="682388" y="4784931"/>
            <a:ext cx="633216" cy="633217"/>
          </a:xfrm>
          <a:prstGeom prst="rect">
            <a:avLst/>
          </a:prstGeom>
          <a:noFill/>
        </p:spPr>
      </p:pic>
      <p:pic>
        <p:nvPicPr>
          <p:cNvPr id="58" name="図 5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506265" y="4160330"/>
            <a:ext cx="681187" cy="681187"/>
          </a:xfrm>
          <a:prstGeom prst="rect">
            <a:avLst/>
          </a:prstGeom>
        </p:spPr>
      </p:pic>
      <p:pic>
        <p:nvPicPr>
          <p:cNvPr id="14" name="Picture 27" descr="F:\Documents and Settings\masao\My Documents\My Pictures\Microsoft クリップ オーガナイザ\j0433947.png"/>
          <p:cNvPicPr>
            <a:picLocks noChangeAspect="1" noChangeArrowheads="1"/>
          </p:cNvPicPr>
          <p:nvPr/>
        </p:nvPicPr>
        <p:blipFill>
          <a:blip r:embed="rId11" cstate="print"/>
          <a:srcRect/>
          <a:stretch>
            <a:fillRect/>
          </a:stretch>
        </p:blipFill>
        <p:spPr bwMode="auto">
          <a:xfrm flipH="1">
            <a:off x="944217" y="4033787"/>
            <a:ext cx="762834" cy="747313"/>
          </a:xfrm>
          <a:prstGeom prst="rect">
            <a:avLst/>
          </a:prstGeom>
          <a:noFill/>
        </p:spPr>
      </p:pic>
      <p:pic>
        <p:nvPicPr>
          <p:cNvPr id="59" name="図 5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13001" y="5295386"/>
            <a:ext cx="681187" cy="681187"/>
          </a:xfrm>
          <a:prstGeom prst="rect">
            <a:avLst/>
          </a:prstGeom>
        </p:spPr>
      </p:pic>
      <p:pic>
        <p:nvPicPr>
          <p:cNvPr id="26" name="Picture 4" descr="F:\Documents and Settings\masao\My Documents\My Pictures\Microsoft クリップ オーガナイザ\j0432657.png"/>
          <p:cNvPicPr>
            <a:picLocks noChangeAspect="1" noChangeArrowheads="1"/>
          </p:cNvPicPr>
          <p:nvPr/>
        </p:nvPicPr>
        <p:blipFill>
          <a:blip r:embed="rId12" cstate="print"/>
          <a:srcRect/>
          <a:stretch>
            <a:fillRect/>
          </a:stretch>
        </p:blipFill>
        <p:spPr bwMode="auto">
          <a:xfrm flipH="1">
            <a:off x="1038615" y="5496990"/>
            <a:ext cx="617367" cy="604805"/>
          </a:xfrm>
          <a:prstGeom prst="rect">
            <a:avLst/>
          </a:prstGeom>
          <a:noFill/>
        </p:spPr>
      </p:pic>
      <p:pic>
        <p:nvPicPr>
          <p:cNvPr id="60" name="図 5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520761" y="5652506"/>
            <a:ext cx="681187" cy="681187"/>
          </a:xfrm>
          <a:prstGeom prst="rect">
            <a:avLst/>
          </a:prstGeom>
        </p:spPr>
      </p:pic>
      <p:pic>
        <p:nvPicPr>
          <p:cNvPr id="27" name="Picture 29" descr="F:\Documents and Settings\masao\My Documents\My Pictures\Microsoft クリップ オーガナイザ\j0433945.png"/>
          <p:cNvPicPr>
            <a:picLocks noChangeAspect="1" noChangeArrowheads="1"/>
          </p:cNvPicPr>
          <p:nvPr/>
        </p:nvPicPr>
        <p:blipFill>
          <a:blip r:embed="rId13" cstate="print"/>
          <a:srcRect/>
          <a:stretch>
            <a:fillRect/>
          </a:stretch>
        </p:blipFill>
        <p:spPr bwMode="auto">
          <a:xfrm flipH="1">
            <a:off x="2201728" y="5802160"/>
            <a:ext cx="611718" cy="599271"/>
          </a:xfrm>
          <a:prstGeom prst="rect">
            <a:avLst/>
          </a:prstGeom>
          <a:noFill/>
        </p:spPr>
      </p:pic>
      <p:pic>
        <p:nvPicPr>
          <p:cNvPr id="61" name="図 60"/>
          <p:cNvPicPr>
            <a:picLocks noChangeAspect="1"/>
          </p:cNvPicPr>
          <p:nvPr/>
        </p:nvPicPr>
        <p:blipFill>
          <a:blip r:embed="rId7" cstate="print">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21512" y="4306068"/>
            <a:ext cx="425520" cy="392787"/>
          </a:xfrm>
          <a:prstGeom prst="rect">
            <a:avLst/>
          </a:prstGeom>
        </p:spPr>
      </p:pic>
      <p:pic>
        <p:nvPicPr>
          <p:cNvPr id="62" name="図 61"/>
          <p:cNvPicPr>
            <a:picLocks noChangeAspect="1"/>
          </p:cNvPicPr>
          <p:nvPr/>
        </p:nvPicPr>
        <p:blipFill>
          <a:blip r:embed="rId7">
            <a:clrChange>
              <a:clrFrom>
                <a:srgbClr val="962A27">
                  <a:alpha val="93725"/>
                </a:srgbClr>
              </a:clrFrom>
              <a:clrTo>
                <a:srgbClr val="962A27">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562189" y="5422017"/>
            <a:ext cx="465507" cy="429699"/>
          </a:xfrm>
          <a:prstGeom prst="rect">
            <a:avLst/>
          </a:prstGeom>
        </p:spPr>
      </p:pic>
      <p:pic>
        <p:nvPicPr>
          <p:cNvPr id="63" name="図 62"/>
          <p:cNvPicPr>
            <a:picLocks noChangeAspect="1"/>
          </p:cNvPicPr>
          <p:nvPr/>
        </p:nvPicPr>
        <p:blipFill>
          <a:blip r:embed="rId7" cstate="print">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710617" y="5851717"/>
            <a:ext cx="379906" cy="350682"/>
          </a:xfrm>
          <a:prstGeom prst="rect">
            <a:avLst/>
          </a:prstGeom>
        </p:spPr>
      </p:pic>
      <p:sp>
        <p:nvSpPr>
          <p:cNvPr id="65" name="正方形/長方形 64"/>
          <p:cNvSpPr/>
          <p:nvPr/>
        </p:nvSpPr>
        <p:spPr>
          <a:xfrm>
            <a:off x="0" y="5301208"/>
            <a:ext cx="9144000" cy="108012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smtClean="0">
                <a:solidFill>
                  <a:schemeClr val="bg1"/>
                </a:solidFill>
              </a:rPr>
              <a:t>日々大量に報告される不具合に対して</a:t>
            </a:r>
            <a:r>
              <a:rPr lang="en-US" altLang="ja-JP" sz="2800" b="1" smtClean="0">
                <a:solidFill>
                  <a:schemeClr val="bg1"/>
                </a:solidFill>
              </a:rPr>
              <a:t/>
            </a:r>
            <a:br>
              <a:rPr lang="en-US" altLang="ja-JP" sz="2800" b="1" smtClean="0">
                <a:solidFill>
                  <a:schemeClr val="bg1"/>
                </a:solidFill>
              </a:rPr>
            </a:br>
            <a:r>
              <a:rPr lang="ja-JP" altLang="en-US" sz="2800" b="1" smtClean="0">
                <a:solidFill>
                  <a:schemeClr val="bg1"/>
                </a:solidFill>
              </a:rPr>
              <a:t>迅速かつ適切に対処することは困難</a:t>
            </a:r>
            <a:endParaRPr kumimoji="1" lang="ja-JP" altLang="en-US" sz="2800" b="1">
              <a:solidFill>
                <a:schemeClr val="bg1"/>
              </a:solidFill>
            </a:endParaRPr>
          </a:p>
        </p:txBody>
      </p:sp>
      <p:sp>
        <p:nvSpPr>
          <p:cNvPr id="66" name="テキスト ボックス 65"/>
          <p:cNvSpPr txBox="1"/>
          <p:nvPr/>
        </p:nvSpPr>
        <p:spPr>
          <a:xfrm>
            <a:off x="1591134" y="5222402"/>
            <a:ext cx="2061919" cy="400110"/>
          </a:xfrm>
          <a:prstGeom prst="rect">
            <a:avLst/>
          </a:prstGeom>
          <a:noFill/>
        </p:spPr>
        <p:txBody>
          <a:bodyPr wrap="square" rtlCol="0">
            <a:spAutoFit/>
          </a:bodyPr>
          <a:lstStyle/>
          <a:p>
            <a:pPr algn="ctr"/>
            <a:r>
              <a:rPr kumimoji="1" lang="ja-JP" altLang="en-US" sz="2000" smtClean="0"/>
              <a:t>不具合報告</a:t>
            </a:r>
            <a:endParaRPr kumimoji="1" lang="ja-JP" altLang="en-US" sz="2000"/>
          </a:p>
        </p:txBody>
      </p:sp>
    </p:spTree>
    <p:extLst>
      <p:ext uri="{BB962C8B-B14F-4D97-AF65-F5344CB8AC3E}">
        <p14:creationId xmlns:p14="http://schemas.microsoft.com/office/powerpoint/2010/main" val="310275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1"/>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9"/>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1"/>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6"/>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62"/>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5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6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6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27"/>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23"/>
                                        </p:tgtEl>
                                        <p:attrNameLst>
                                          <p:attrName>style.visibility</p:attrName>
                                        </p:attrNameLst>
                                      </p:cBhvr>
                                      <p:to>
                                        <p:strVal val="visible"/>
                                      </p:to>
                                    </p:set>
                                  </p:childTnLst>
                                </p:cTn>
                              </p:par>
                              <p:par>
                                <p:cTn id="67" presetID="1" presetClass="entr" presetSubtype="0" fill="hold" nodeType="withEffect">
                                  <p:stCondLst>
                                    <p:cond delay="0"/>
                                  </p:stCondLst>
                                  <p:childTnLst>
                                    <p:set>
                                      <p:cBhvr>
                                        <p:cTn id="68" dur="1" fill="hold">
                                          <p:stCondLst>
                                            <p:cond delay="0"/>
                                          </p:stCondLst>
                                        </p:cTn>
                                        <p:tgtEl>
                                          <p:spTgt spid="55"/>
                                        </p:tgtEl>
                                        <p:attrNameLst>
                                          <p:attrName>style.visibility</p:attrName>
                                        </p:attrNameLst>
                                      </p:cBhvr>
                                      <p:to>
                                        <p:strVal val="visible"/>
                                      </p:to>
                                    </p:set>
                                  </p:childTnLst>
                                </p:cTn>
                              </p:par>
                              <p:par>
                                <p:cTn id="69" presetID="1" presetClass="exit" presetSubtype="0" fill="hold" grpId="1" nodeType="withEffect">
                                  <p:stCondLst>
                                    <p:cond delay="0"/>
                                  </p:stCondLst>
                                  <p:childTnLst>
                                    <p:set>
                                      <p:cBhvr>
                                        <p:cTn id="70" dur="1" fill="hold">
                                          <p:stCondLst>
                                            <p:cond delay="0"/>
                                          </p:stCondLst>
                                        </p:cTn>
                                        <p:tgtEl>
                                          <p:spTgt spid="66"/>
                                        </p:tgtEl>
                                        <p:attrNameLst>
                                          <p:attrName>style.visibility</p:attrName>
                                        </p:attrNameLst>
                                      </p:cBhvr>
                                      <p:to>
                                        <p:strVal val="hidden"/>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6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animBg="1"/>
      <p:bldP spid="12" grpId="0" animBg="1"/>
      <p:bldP spid="65" grpId="0" animBg="1"/>
      <p:bldP spid="66" grpId="0"/>
      <p:bldP spid="66"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正方形/長方形 10"/>
          <p:cNvSpPr/>
          <p:nvPr/>
        </p:nvSpPr>
        <p:spPr>
          <a:xfrm>
            <a:off x="4844248" y="1512769"/>
            <a:ext cx="3988202" cy="2310873"/>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solidFill>
                <a:schemeClr val="tx1"/>
              </a:solidFill>
            </a:endParaRPr>
          </a:p>
        </p:txBody>
      </p:sp>
      <p:sp>
        <p:nvSpPr>
          <p:cNvPr id="10" name="正方形/長方形 9"/>
          <p:cNvSpPr/>
          <p:nvPr/>
        </p:nvSpPr>
        <p:spPr>
          <a:xfrm>
            <a:off x="379080" y="1510497"/>
            <a:ext cx="3988202" cy="2310873"/>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solidFill>
                <a:schemeClr val="tx1"/>
              </a:solidFill>
            </a:endParaRPr>
          </a:p>
        </p:txBody>
      </p:sp>
      <p:sp>
        <p:nvSpPr>
          <p:cNvPr id="2" name="タイトル 1"/>
          <p:cNvSpPr>
            <a:spLocks noGrp="1"/>
          </p:cNvSpPr>
          <p:nvPr>
            <p:ph type="title"/>
          </p:nvPr>
        </p:nvSpPr>
        <p:spPr/>
        <p:txBody>
          <a:bodyPr>
            <a:normAutofit/>
          </a:bodyPr>
          <a:lstStyle/>
          <a:p>
            <a:r>
              <a:rPr lang="ja-JP" altLang="en-US" smtClean="0"/>
              <a:t>不具合修正プロセスの改善</a:t>
            </a:r>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5</a:t>
            </a:fld>
            <a:endParaRPr kumimoji="1" lang="ja-JP" altLang="en-US"/>
          </a:p>
        </p:txBody>
      </p:sp>
      <p:sp>
        <p:nvSpPr>
          <p:cNvPr id="6" name="正方形/長方形 5"/>
          <p:cNvSpPr/>
          <p:nvPr/>
        </p:nvSpPr>
        <p:spPr>
          <a:xfrm>
            <a:off x="827192" y="1303506"/>
            <a:ext cx="3089717" cy="540060"/>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重複不具合報告の検出</a:t>
            </a:r>
            <a:endParaRPr kumimoji="1" lang="ja-JP" altLang="en-US" sz="2000">
              <a:solidFill>
                <a:schemeClr val="tx1"/>
              </a:solidFill>
            </a:endParaRPr>
          </a:p>
        </p:txBody>
      </p:sp>
      <p:sp>
        <p:nvSpPr>
          <p:cNvPr id="8" name="正方形/長方形 7"/>
          <p:cNvSpPr/>
          <p:nvPr/>
        </p:nvSpPr>
        <p:spPr>
          <a:xfrm>
            <a:off x="5306008" y="1305778"/>
            <a:ext cx="3089717" cy="540060"/>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不具合の修正時間予測</a:t>
            </a:r>
            <a:endParaRPr kumimoji="1" lang="ja-JP" altLang="en-US" sz="2000">
              <a:solidFill>
                <a:schemeClr val="tx1"/>
              </a:solidFill>
            </a:endParaRPr>
          </a:p>
        </p:txBody>
      </p:sp>
      <p:sp>
        <p:nvSpPr>
          <p:cNvPr id="12" name="正方形/長方形 11"/>
          <p:cNvSpPr/>
          <p:nvPr/>
        </p:nvSpPr>
        <p:spPr>
          <a:xfrm>
            <a:off x="4846520" y="4135457"/>
            <a:ext cx="3988202" cy="2310873"/>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solidFill>
                <a:schemeClr val="tx1"/>
              </a:solidFill>
            </a:endParaRPr>
          </a:p>
        </p:txBody>
      </p:sp>
      <p:sp>
        <p:nvSpPr>
          <p:cNvPr id="13" name="正方形/長方形 12"/>
          <p:cNvSpPr/>
          <p:nvPr/>
        </p:nvSpPr>
        <p:spPr>
          <a:xfrm>
            <a:off x="381352" y="4133185"/>
            <a:ext cx="3988202" cy="2310873"/>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2000">
              <a:solidFill>
                <a:schemeClr val="tx1"/>
              </a:solidFill>
            </a:endParaRPr>
          </a:p>
        </p:txBody>
      </p:sp>
      <p:sp>
        <p:nvSpPr>
          <p:cNvPr id="14" name="正方形/長方形 13"/>
          <p:cNvSpPr/>
          <p:nvPr/>
        </p:nvSpPr>
        <p:spPr>
          <a:xfrm>
            <a:off x="829464" y="3926194"/>
            <a:ext cx="3089717" cy="540060"/>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不具合箇所の特定</a:t>
            </a:r>
            <a:endParaRPr kumimoji="1" lang="ja-JP" altLang="en-US" sz="2000">
              <a:solidFill>
                <a:schemeClr val="tx1"/>
              </a:solidFill>
            </a:endParaRPr>
          </a:p>
        </p:txBody>
      </p:sp>
      <p:sp>
        <p:nvSpPr>
          <p:cNvPr id="15" name="正方形/長方形 14"/>
          <p:cNvSpPr/>
          <p:nvPr/>
        </p:nvSpPr>
        <p:spPr>
          <a:xfrm>
            <a:off x="5308280" y="3928466"/>
            <a:ext cx="3089717" cy="540060"/>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000" smtClean="0">
                <a:solidFill>
                  <a:schemeClr val="tx1"/>
                </a:solidFill>
              </a:rPr>
              <a:t>修正タスクの割当て</a:t>
            </a:r>
            <a:endParaRPr kumimoji="1" lang="ja-JP" altLang="en-US" sz="2000">
              <a:solidFill>
                <a:schemeClr val="tx1"/>
              </a:solidFill>
            </a:endParaRPr>
          </a:p>
        </p:txBody>
      </p:sp>
      <p:grpSp>
        <p:nvGrpSpPr>
          <p:cNvPr id="20" name="グループ化 19"/>
          <p:cNvGrpSpPr/>
          <p:nvPr/>
        </p:nvGrpSpPr>
        <p:grpSpPr>
          <a:xfrm>
            <a:off x="2500672" y="2047811"/>
            <a:ext cx="882465" cy="917446"/>
            <a:chOff x="2717515" y="4286843"/>
            <a:chExt cx="681187" cy="681187"/>
          </a:xfrm>
        </p:grpSpPr>
        <p:pic>
          <p:nvPicPr>
            <p:cNvPr id="21" name="図 2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515" y="4286843"/>
              <a:ext cx="681187" cy="681187"/>
            </a:xfrm>
            <a:prstGeom prst="rect">
              <a:avLst/>
            </a:prstGeom>
          </p:spPr>
        </p:pic>
        <p:pic>
          <p:nvPicPr>
            <p:cNvPr id="22" name="図 21"/>
            <p:cNvPicPr>
              <a:picLocks noChangeAspect="1"/>
            </p:cNvPicPr>
            <p:nvPr/>
          </p:nvPicPr>
          <p:blipFill>
            <a:blip r:embed="rId4" cstate="print">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90506" y="4452187"/>
              <a:ext cx="350756" cy="323775"/>
            </a:xfrm>
            <a:prstGeom prst="rect">
              <a:avLst/>
            </a:prstGeom>
          </p:spPr>
        </p:pic>
      </p:grpSp>
      <p:pic>
        <p:nvPicPr>
          <p:cNvPr id="2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7077" y="2134615"/>
            <a:ext cx="843806" cy="8438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5" name="グループ化 34"/>
          <p:cNvGrpSpPr/>
          <p:nvPr/>
        </p:nvGrpSpPr>
        <p:grpSpPr>
          <a:xfrm>
            <a:off x="1585741" y="1969212"/>
            <a:ext cx="882465" cy="917446"/>
            <a:chOff x="1691214" y="1644497"/>
            <a:chExt cx="681187" cy="681187"/>
          </a:xfrm>
        </p:grpSpPr>
        <p:pic>
          <p:nvPicPr>
            <p:cNvPr id="26" name="図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214" y="1644497"/>
              <a:ext cx="681187" cy="681187"/>
            </a:xfrm>
            <a:prstGeom prst="rect">
              <a:avLst/>
            </a:prstGeom>
          </p:spPr>
        </p:pic>
        <p:pic>
          <p:nvPicPr>
            <p:cNvPr id="31" name="図 30"/>
            <p:cNvPicPr>
              <a:picLocks noChangeAspect="1"/>
            </p:cNvPicPr>
            <p:nvPr/>
          </p:nvPicPr>
          <p:blipFill>
            <a:blip r:embed="rId4" cstate="print">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806461" y="1790235"/>
              <a:ext cx="425520" cy="392787"/>
            </a:xfrm>
            <a:prstGeom prst="rect">
              <a:avLst/>
            </a:prstGeom>
          </p:spPr>
        </p:pic>
      </p:grpSp>
      <p:grpSp>
        <p:nvGrpSpPr>
          <p:cNvPr id="36" name="グループ化 35"/>
          <p:cNvGrpSpPr/>
          <p:nvPr/>
        </p:nvGrpSpPr>
        <p:grpSpPr>
          <a:xfrm>
            <a:off x="642401" y="2754038"/>
            <a:ext cx="882465" cy="917446"/>
            <a:chOff x="1597950" y="2779553"/>
            <a:chExt cx="681187" cy="681187"/>
          </a:xfrm>
        </p:grpSpPr>
        <p:pic>
          <p:nvPicPr>
            <p:cNvPr id="28" name="図 2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97950" y="2779553"/>
              <a:ext cx="681187" cy="681187"/>
            </a:xfrm>
            <a:prstGeom prst="rect">
              <a:avLst/>
            </a:prstGeom>
          </p:spPr>
        </p:pic>
        <p:pic>
          <p:nvPicPr>
            <p:cNvPr id="32" name="図 31"/>
            <p:cNvPicPr>
              <a:picLocks noChangeAspect="1"/>
            </p:cNvPicPr>
            <p:nvPr/>
          </p:nvPicPr>
          <p:blipFill>
            <a:blip r:embed="rId4">
              <a:clrChange>
                <a:clrFrom>
                  <a:srgbClr val="962A27">
                    <a:alpha val="93725"/>
                  </a:srgbClr>
                </a:clrFrom>
                <a:clrTo>
                  <a:srgbClr val="962A27">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1747138" y="2906184"/>
              <a:ext cx="465507" cy="429699"/>
            </a:xfrm>
            <a:prstGeom prst="rect">
              <a:avLst/>
            </a:prstGeom>
          </p:spPr>
        </p:pic>
      </p:grpSp>
      <p:grpSp>
        <p:nvGrpSpPr>
          <p:cNvPr id="37" name="グループ化 36"/>
          <p:cNvGrpSpPr/>
          <p:nvPr/>
        </p:nvGrpSpPr>
        <p:grpSpPr>
          <a:xfrm>
            <a:off x="1591288" y="2879782"/>
            <a:ext cx="882465" cy="917446"/>
            <a:chOff x="2705710" y="3136673"/>
            <a:chExt cx="681187" cy="681187"/>
          </a:xfrm>
        </p:grpSpPr>
        <p:pic>
          <p:nvPicPr>
            <p:cNvPr id="30" name="図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05710" y="3136673"/>
              <a:ext cx="681187" cy="681187"/>
            </a:xfrm>
            <a:prstGeom prst="rect">
              <a:avLst/>
            </a:prstGeom>
          </p:spPr>
        </p:pic>
        <p:pic>
          <p:nvPicPr>
            <p:cNvPr id="33" name="図 32"/>
            <p:cNvPicPr>
              <a:picLocks noChangeAspect="1"/>
            </p:cNvPicPr>
            <p:nvPr/>
          </p:nvPicPr>
          <p:blipFill>
            <a:blip r:embed="rId4" cstate="print">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895566" y="3320118"/>
              <a:ext cx="379906" cy="350682"/>
            </a:xfrm>
            <a:prstGeom prst="rect">
              <a:avLst/>
            </a:prstGeom>
          </p:spPr>
        </p:pic>
      </p:grpSp>
      <p:grpSp>
        <p:nvGrpSpPr>
          <p:cNvPr id="38" name="グループ化 37"/>
          <p:cNvGrpSpPr/>
          <p:nvPr/>
        </p:nvGrpSpPr>
        <p:grpSpPr>
          <a:xfrm>
            <a:off x="2598262" y="2879783"/>
            <a:ext cx="882465" cy="917446"/>
            <a:chOff x="1691214" y="1644497"/>
            <a:chExt cx="681187" cy="681187"/>
          </a:xfrm>
        </p:grpSpPr>
        <p:pic>
          <p:nvPicPr>
            <p:cNvPr id="39" name="図 3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214" y="1644497"/>
              <a:ext cx="681187" cy="681187"/>
            </a:xfrm>
            <a:prstGeom prst="rect">
              <a:avLst/>
            </a:prstGeom>
          </p:spPr>
        </p:pic>
        <p:pic>
          <p:nvPicPr>
            <p:cNvPr id="40" name="図 39"/>
            <p:cNvPicPr>
              <a:picLocks noChangeAspect="1"/>
            </p:cNvPicPr>
            <p:nvPr/>
          </p:nvPicPr>
          <p:blipFill>
            <a:blip r:embed="rId4" cstate="print">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806461" y="1790235"/>
              <a:ext cx="425520" cy="392787"/>
            </a:xfrm>
            <a:prstGeom prst="rect">
              <a:avLst/>
            </a:prstGeom>
          </p:spPr>
        </p:pic>
      </p:grpSp>
      <p:pic>
        <p:nvPicPr>
          <p:cNvPr id="2051" name="Picture 3" descr="C:\Users\Yamatani\AppData\Local\Microsoft\Windows\Temporary Internet Files\Content.IE5\5KN91SII\Magnifying_Glass[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01948" y="1972751"/>
            <a:ext cx="845097" cy="968508"/>
          </a:xfrm>
          <a:prstGeom prst="rect">
            <a:avLst/>
          </a:prstGeom>
          <a:noFill/>
          <a:extLst>
            <a:ext uri="{909E8E84-426E-40DD-AFC4-6F175D3DCCD1}">
              <a14:hiddenFill xmlns:a14="http://schemas.microsoft.com/office/drawing/2010/main">
                <a:solidFill>
                  <a:srgbClr val="FFFFFF"/>
                </a:solidFill>
              </a14:hiddenFill>
            </a:ext>
          </a:extLst>
        </p:spPr>
      </p:pic>
      <p:sp>
        <p:nvSpPr>
          <p:cNvPr id="41" name="ドーナツ 40"/>
          <p:cNvSpPr/>
          <p:nvPr/>
        </p:nvSpPr>
        <p:spPr>
          <a:xfrm>
            <a:off x="1526608" y="1945422"/>
            <a:ext cx="974974" cy="931869"/>
          </a:xfrm>
          <a:prstGeom prst="donut">
            <a:avLst>
              <a:gd name="adj" fmla="val 776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ドーナツ 43"/>
          <p:cNvSpPr/>
          <p:nvPr/>
        </p:nvSpPr>
        <p:spPr>
          <a:xfrm>
            <a:off x="2530372" y="2838824"/>
            <a:ext cx="974974" cy="931869"/>
          </a:xfrm>
          <a:prstGeom prst="donut">
            <a:avLst>
              <a:gd name="adj" fmla="val 776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45" name="グループ化 44"/>
          <p:cNvGrpSpPr/>
          <p:nvPr/>
        </p:nvGrpSpPr>
        <p:grpSpPr>
          <a:xfrm>
            <a:off x="5022220" y="1902056"/>
            <a:ext cx="882465" cy="917446"/>
            <a:chOff x="1691214" y="1644497"/>
            <a:chExt cx="681187" cy="681187"/>
          </a:xfrm>
        </p:grpSpPr>
        <p:pic>
          <p:nvPicPr>
            <p:cNvPr id="46" name="図 4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214" y="1644497"/>
              <a:ext cx="681187" cy="681187"/>
            </a:xfrm>
            <a:prstGeom prst="rect">
              <a:avLst/>
            </a:prstGeom>
          </p:spPr>
        </p:pic>
        <p:pic>
          <p:nvPicPr>
            <p:cNvPr id="47" name="図 46"/>
            <p:cNvPicPr>
              <a:picLocks noChangeAspect="1"/>
            </p:cNvPicPr>
            <p:nvPr/>
          </p:nvPicPr>
          <p:blipFill>
            <a:blip r:embed="rId4" cstate="print">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806461" y="1790235"/>
              <a:ext cx="425520" cy="392787"/>
            </a:xfrm>
            <a:prstGeom prst="rect">
              <a:avLst/>
            </a:prstGeom>
          </p:spPr>
        </p:pic>
      </p:grpSp>
      <p:sp>
        <p:nvSpPr>
          <p:cNvPr id="48" name="正方形/長方形 47"/>
          <p:cNvSpPr/>
          <p:nvPr/>
        </p:nvSpPr>
        <p:spPr>
          <a:xfrm>
            <a:off x="6365511" y="2047811"/>
            <a:ext cx="2321290" cy="618122"/>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mtClean="0">
                <a:solidFill>
                  <a:schemeClr val="tx1"/>
                </a:solidFill>
              </a:rPr>
              <a:t>1</a:t>
            </a:r>
            <a:r>
              <a:rPr kumimoji="1" lang="ja-JP" altLang="en-US" smtClean="0">
                <a:solidFill>
                  <a:schemeClr val="tx1"/>
                </a:solidFill>
              </a:rPr>
              <a:t>週間以内に修正可</a:t>
            </a:r>
            <a:endParaRPr kumimoji="1" lang="ja-JP" altLang="en-US">
              <a:solidFill>
                <a:schemeClr val="tx1"/>
              </a:solidFill>
            </a:endParaRPr>
          </a:p>
        </p:txBody>
      </p:sp>
      <p:cxnSp>
        <p:nvCxnSpPr>
          <p:cNvPr id="50" name="直線矢印コネクタ 49"/>
          <p:cNvCxnSpPr/>
          <p:nvPr/>
        </p:nvCxnSpPr>
        <p:spPr>
          <a:xfrm flipV="1">
            <a:off x="5873153" y="2356872"/>
            <a:ext cx="460826" cy="390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3" name="正方形/長方形 62"/>
          <p:cNvSpPr/>
          <p:nvPr/>
        </p:nvSpPr>
        <p:spPr>
          <a:xfrm>
            <a:off x="6360251" y="2972745"/>
            <a:ext cx="2321290" cy="618122"/>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mtClean="0">
                <a:solidFill>
                  <a:schemeClr val="tx1"/>
                </a:solidFill>
              </a:rPr>
              <a:t>1</a:t>
            </a:r>
            <a:r>
              <a:rPr kumimoji="1" lang="ja-JP" altLang="en-US" smtClean="0">
                <a:solidFill>
                  <a:schemeClr val="tx1"/>
                </a:solidFill>
              </a:rPr>
              <a:t>日以内に修正可</a:t>
            </a:r>
            <a:endParaRPr kumimoji="1" lang="ja-JP" altLang="en-US">
              <a:solidFill>
                <a:schemeClr val="tx1"/>
              </a:solidFill>
            </a:endParaRPr>
          </a:p>
        </p:txBody>
      </p:sp>
      <p:cxnSp>
        <p:nvCxnSpPr>
          <p:cNvPr id="64" name="直線矢印コネクタ 63"/>
          <p:cNvCxnSpPr/>
          <p:nvPr/>
        </p:nvCxnSpPr>
        <p:spPr>
          <a:xfrm flipV="1">
            <a:off x="5867893" y="3281806"/>
            <a:ext cx="460826" cy="3907"/>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nvGrpSpPr>
          <p:cNvPr id="65" name="グループ化 64"/>
          <p:cNvGrpSpPr/>
          <p:nvPr/>
        </p:nvGrpSpPr>
        <p:grpSpPr>
          <a:xfrm>
            <a:off x="5022219" y="2828492"/>
            <a:ext cx="882465" cy="917446"/>
            <a:chOff x="2717515" y="4286843"/>
            <a:chExt cx="681187" cy="681187"/>
          </a:xfrm>
        </p:grpSpPr>
        <p:pic>
          <p:nvPicPr>
            <p:cNvPr id="66" name="図 6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17515" y="4286843"/>
              <a:ext cx="681187" cy="681187"/>
            </a:xfrm>
            <a:prstGeom prst="rect">
              <a:avLst/>
            </a:prstGeom>
          </p:spPr>
        </p:pic>
        <p:pic>
          <p:nvPicPr>
            <p:cNvPr id="67" name="図 66"/>
            <p:cNvPicPr>
              <a:picLocks noChangeAspect="1"/>
            </p:cNvPicPr>
            <p:nvPr/>
          </p:nvPicPr>
          <p:blipFill>
            <a:blip r:embed="rId4" cstate="print">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875108" y="4501762"/>
              <a:ext cx="322412" cy="297610"/>
            </a:xfrm>
            <a:prstGeom prst="rect">
              <a:avLst/>
            </a:prstGeom>
          </p:spPr>
        </p:pic>
      </p:grpSp>
      <p:cxnSp>
        <p:nvCxnSpPr>
          <p:cNvPr id="70" name="直線コネクタ 69"/>
          <p:cNvCxnSpPr/>
          <p:nvPr/>
        </p:nvCxnSpPr>
        <p:spPr>
          <a:xfrm>
            <a:off x="2249325" y="4666589"/>
            <a:ext cx="0" cy="814342"/>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1211288" y="5073760"/>
            <a:ext cx="2105554" cy="0"/>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a:off x="1211288" y="5073760"/>
            <a:ext cx="0" cy="422937"/>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a:off x="3302906" y="5084266"/>
            <a:ext cx="0" cy="422937"/>
          </a:xfrm>
          <a:prstGeom prst="line">
            <a:avLst/>
          </a:prstGeom>
          <a:ln w="381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6" name="図 8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0055" y="5480931"/>
            <a:ext cx="882465" cy="917446"/>
          </a:xfrm>
          <a:prstGeom prst="rect">
            <a:avLst/>
          </a:prstGeom>
        </p:spPr>
      </p:pic>
      <p:pic>
        <p:nvPicPr>
          <p:cNvPr id="89" name="図 8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05351" y="5507203"/>
            <a:ext cx="882465" cy="917446"/>
          </a:xfrm>
          <a:prstGeom prst="rect">
            <a:avLst/>
          </a:prstGeom>
        </p:spPr>
      </p:pic>
      <p:grpSp>
        <p:nvGrpSpPr>
          <p:cNvPr id="91" name="グループ化 90"/>
          <p:cNvGrpSpPr/>
          <p:nvPr/>
        </p:nvGrpSpPr>
        <p:grpSpPr>
          <a:xfrm>
            <a:off x="2856413" y="5517709"/>
            <a:ext cx="882465" cy="917446"/>
            <a:chOff x="1691214" y="1644497"/>
            <a:chExt cx="681187" cy="681187"/>
          </a:xfrm>
        </p:grpSpPr>
        <p:pic>
          <p:nvPicPr>
            <p:cNvPr id="92" name="図 9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214" y="1644497"/>
              <a:ext cx="681187" cy="681187"/>
            </a:xfrm>
            <a:prstGeom prst="rect">
              <a:avLst/>
            </a:prstGeom>
          </p:spPr>
        </p:pic>
        <p:pic>
          <p:nvPicPr>
            <p:cNvPr id="93" name="図 92"/>
            <p:cNvPicPr>
              <a:picLocks noChangeAspect="1"/>
            </p:cNvPicPr>
            <p:nvPr/>
          </p:nvPicPr>
          <p:blipFill>
            <a:blip r:embed="rId4" cstate="print">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806461" y="1790235"/>
              <a:ext cx="425520" cy="392787"/>
            </a:xfrm>
            <a:prstGeom prst="rect">
              <a:avLst/>
            </a:prstGeom>
          </p:spPr>
        </p:pic>
      </p:grpSp>
      <p:pic>
        <p:nvPicPr>
          <p:cNvPr id="94" name="Picture 3" descr="C:\Users\Yamatani\AppData\Local\Microsoft\Windows\Temporary Internet Files\Content.IE5\5KN91SII\Magnifying_Glass[1].gi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332054" y="4635124"/>
            <a:ext cx="845097" cy="968508"/>
          </a:xfrm>
          <a:prstGeom prst="rect">
            <a:avLst/>
          </a:prstGeom>
          <a:noFill/>
          <a:extLst>
            <a:ext uri="{909E8E84-426E-40DD-AFC4-6F175D3DCCD1}">
              <a14:hiddenFill xmlns:a14="http://schemas.microsoft.com/office/drawing/2010/main">
                <a:solidFill>
                  <a:srgbClr val="FFFFFF"/>
                </a:solidFill>
              </a14:hiddenFill>
            </a:ext>
          </a:extLst>
        </p:spPr>
      </p:pic>
      <p:pic>
        <p:nvPicPr>
          <p:cNvPr id="95" name="図 9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96659" y="5585537"/>
            <a:ext cx="837189" cy="837189"/>
          </a:xfrm>
          <a:prstGeom prst="rect">
            <a:avLst/>
          </a:prstGeom>
        </p:spPr>
      </p:pic>
      <p:pic>
        <p:nvPicPr>
          <p:cNvPr id="96" name="図 9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27902" y="4633334"/>
            <a:ext cx="837189" cy="837189"/>
          </a:xfrm>
          <a:prstGeom prst="rect">
            <a:avLst/>
          </a:prstGeom>
        </p:spPr>
      </p:pic>
      <p:grpSp>
        <p:nvGrpSpPr>
          <p:cNvPr id="97" name="グループ化 96"/>
          <p:cNvGrpSpPr/>
          <p:nvPr/>
        </p:nvGrpSpPr>
        <p:grpSpPr>
          <a:xfrm>
            <a:off x="5089713" y="4973098"/>
            <a:ext cx="882465" cy="917446"/>
            <a:chOff x="1691214" y="1644497"/>
            <a:chExt cx="681187" cy="681187"/>
          </a:xfrm>
        </p:grpSpPr>
        <p:pic>
          <p:nvPicPr>
            <p:cNvPr id="98" name="図 9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91214" y="1644497"/>
              <a:ext cx="681187" cy="681187"/>
            </a:xfrm>
            <a:prstGeom prst="rect">
              <a:avLst/>
            </a:prstGeom>
          </p:spPr>
        </p:pic>
        <p:pic>
          <p:nvPicPr>
            <p:cNvPr id="99" name="図 98"/>
            <p:cNvPicPr>
              <a:picLocks noChangeAspect="1"/>
            </p:cNvPicPr>
            <p:nvPr/>
          </p:nvPicPr>
          <p:blipFill>
            <a:blip r:embed="rId4" cstate="print">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806461" y="1790235"/>
              <a:ext cx="425520" cy="392787"/>
            </a:xfrm>
            <a:prstGeom prst="rect">
              <a:avLst/>
            </a:prstGeom>
          </p:spPr>
        </p:pic>
      </p:grpSp>
      <p:pic>
        <p:nvPicPr>
          <p:cNvPr id="100" name="図 9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451481" y="5105292"/>
            <a:ext cx="742203" cy="742203"/>
          </a:xfrm>
          <a:prstGeom prst="rect">
            <a:avLst/>
          </a:prstGeom>
          <a:effectLst>
            <a:outerShdw blurRad="50800" dist="38100" dir="2700000" algn="tl" rotWithShape="0">
              <a:prstClr val="black">
                <a:alpha val="40000"/>
              </a:prstClr>
            </a:outerShdw>
          </a:effectLst>
        </p:spPr>
      </p:pic>
      <p:cxnSp>
        <p:nvCxnSpPr>
          <p:cNvPr id="101" name="直線矢印コネクタ 100"/>
          <p:cNvCxnSpPr/>
          <p:nvPr/>
        </p:nvCxnSpPr>
        <p:spPr>
          <a:xfrm flipV="1">
            <a:off x="7188535" y="5089526"/>
            <a:ext cx="460826" cy="272133"/>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03" name="直線矢印コネクタ 102"/>
          <p:cNvCxnSpPr>
            <a:endCxn id="100" idx="1"/>
          </p:cNvCxnSpPr>
          <p:nvPr/>
        </p:nvCxnSpPr>
        <p:spPr>
          <a:xfrm>
            <a:off x="5940646" y="5465905"/>
            <a:ext cx="510835" cy="10489"/>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109" name="グループ化 108"/>
          <p:cNvGrpSpPr/>
          <p:nvPr/>
        </p:nvGrpSpPr>
        <p:grpSpPr>
          <a:xfrm>
            <a:off x="7252079" y="4549496"/>
            <a:ext cx="548153" cy="569882"/>
            <a:chOff x="1691214" y="1644497"/>
            <a:chExt cx="681187" cy="681187"/>
          </a:xfrm>
        </p:grpSpPr>
        <p:pic>
          <p:nvPicPr>
            <p:cNvPr id="110" name="図 10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91214" y="1644497"/>
              <a:ext cx="681187" cy="681187"/>
            </a:xfrm>
            <a:prstGeom prst="rect">
              <a:avLst/>
            </a:prstGeom>
          </p:spPr>
        </p:pic>
        <p:pic>
          <p:nvPicPr>
            <p:cNvPr id="111" name="図 110"/>
            <p:cNvPicPr>
              <a:picLocks noChangeAspect="1"/>
            </p:cNvPicPr>
            <p:nvPr/>
          </p:nvPicPr>
          <p:blipFill>
            <a:blip r:embed="rId4" cstate="print">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806461" y="1790235"/>
              <a:ext cx="425520" cy="392787"/>
            </a:xfrm>
            <a:prstGeom prst="rect">
              <a:avLst/>
            </a:prstGeom>
          </p:spPr>
        </p:pic>
      </p:grpSp>
    </p:spTree>
    <p:extLst>
      <p:ext uri="{BB962C8B-B14F-4D97-AF65-F5344CB8AC3E}">
        <p14:creationId xmlns:p14="http://schemas.microsoft.com/office/powerpoint/2010/main" val="34184949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研究の動機</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先行研究では個々の</a:t>
            </a:r>
            <a:r>
              <a:rPr kumimoji="1" lang="ja-JP" altLang="en-US" smtClean="0"/>
              <a:t>不具合の内容</a:t>
            </a:r>
            <a:r>
              <a:rPr lang="ja-JP" altLang="en-US" smtClean="0"/>
              <a:t>については</a:t>
            </a:r>
            <a:r>
              <a:rPr lang="en-US" altLang="ja-JP" smtClean="0"/>
              <a:t/>
            </a:r>
            <a:br>
              <a:rPr lang="en-US" altLang="ja-JP" smtClean="0"/>
            </a:br>
            <a:r>
              <a:rPr kumimoji="1" lang="ja-JP" altLang="en-US" smtClean="0"/>
              <a:t>十分</a:t>
            </a:r>
            <a:r>
              <a:rPr kumimoji="1" lang="ja-JP" altLang="en-US" dirty="0" smtClean="0"/>
              <a:t>に考慮されていない</a:t>
            </a:r>
            <a:endParaRPr kumimoji="1" lang="en-US" altLang="ja-JP" dirty="0" smtClean="0"/>
          </a:p>
          <a:p>
            <a:pPr lvl="1"/>
            <a:r>
              <a:rPr lang="ja-JP" altLang="en-US" dirty="0" smtClean="0"/>
              <a:t>タイプミスなどの軽微な不具合からセキュリティに関する重大な不具合まで同等に扱っている</a:t>
            </a:r>
            <a:endParaRPr lang="en-US" altLang="ja-JP" dirty="0" smtClean="0"/>
          </a:p>
          <a:p>
            <a:pPr lvl="1"/>
            <a:endParaRPr lang="en-US" altLang="ja-JP" dirty="0" smtClean="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6</a:t>
            </a:fld>
            <a:endParaRPr kumimoji="1" lang="ja-JP" altLang="en-US"/>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8397" y="4324793"/>
            <a:ext cx="897533" cy="897533"/>
          </a:xfrm>
          <a:prstGeom prst="rect">
            <a:avLst/>
          </a:prstGeom>
        </p:spPr>
      </p:pic>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01892" y="3303956"/>
            <a:ext cx="897533" cy="897533"/>
          </a:xfrm>
          <a:prstGeom prst="rect">
            <a:avLst/>
          </a:prstGeom>
        </p:spPr>
      </p:pic>
      <p:pic>
        <p:nvPicPr>
          <p:cNvPr id="11" name="図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33468" y="3809933"/>
            <a:ext cx="795701" cy="795700"/>
          </a:xfrm>
          <a:prstGeom prst="rect">
            <a:avLst/>
          </a:prstGeom>
          <a:effectLst>
            <a:outerShdw blurRad="50800" dist="38100" dir="2700000" algn="tl" rotWithShape="0">
              <a:prstClr val="black">
                <a:alpha val="40000"/>
              </a:prstClr>
            </a:outerShdw>
          </a:effectLst>
        </p:spPr>
      </p:pic>
      <p:cxnSp>
        <p:nvCxnSpPr>
          <p:cNvPr id="12" name="直線矢印コネクタ 11"/>
          <p:cNvCxnSpPr/>
          <p:nvPr/>
        </p:nvCxnSpPr>
        <p:spPr>
          <a:xfrm flipV="1">
            <a:off x="4623649" y="3793031"/>
            <a:ext cx="494042" cy="291749"/>
          </a:xfrm>
          <a:prstGeom prst="straightConnector1">
            <a:avLst/>
          </a:prstGeom>
          <a:ln w="38100">
            <a:solidFill>
              <a:schemeClr val="accent2">
                <a:lumMod val="60000"/>
                <a:lumOff val="40000"/>
              </a:schemeClr>
            </a:solidFill>
            <a:prstDash val="sysDash"/>
            <a:tailEnd type="arrow"/>
          </a:ln>
        </p:spPr>
        <p:style>
          <a:lnRef idx="1">
            <a:schemeClr val="accent1"/>
          </a:lnRef>
          <a:fillRef idx="0">
            <a:schemeClr val="accent1"/>
          </a:fillRef>
          <a:effectRef idx="0">
            <a:schemeClr val="accent1"/>
          </a:effectRef>
          <a:fontRef idx="minor">
            <a:schemeClr val="tx1"/>
          </a:fontRef>
        </p:style>
      </p:cxnSp>
      <p:cxnSp>
        <p:nvCxnSpPr>
          <p:cNvPr id="13" name="直線矢印コネクタ 12"/>
          <p:cNvCxnSpPr>
            <a:endCxn id="11" idx="1"/>
          </p:cNvCxnSpPr>
          <p:nvPr/>
        </p:nvCxnSpPr>
        <p:spPr>
          <a:xfrm>
            <a:off x="3285814" y="4196542"/>
            <a:ext cx="547656" cy="11245"/>
          </a:xfrm>
          <a:prstGeom prst="straightConnector1">
            <a:avLst/>
          </a:prstGeom>
          <a:ln w="38100">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直線矢印コネクタ 20"/>
          <p:cNvCxnSpPr/>
          <p:nvPr/>
        </p:nvCxnSpPr>
        <p:spPr>
          <a:xfrm>
            <a:off x="4668235" y="4499537"/>
            <a:ext cx="449456" cy="152248"/>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23" name="正方形/長方形 22"/>
          <p:cNvSpPr/>
          <p:nvPr/>
        </p:nvSpPr>
        <p:spPr>
          <a:xfrm>
            <a:off x="5276464" y="3538266"/>
            <a:ext cx="3089717" cy="54006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mtClean="0">
                <a:solidFill>
                  <a:schemeClr val="tx1"/>
                </a:solidFill>
              </a:rPr>
              <a:t>熟練の開発者</a:t>
            </a:r>
            <a:endParaRPr kumimoji="1" lang="ja-JP" altLang="en-US">
              <a:solidFill>
                <a:schemeClr val="tx1"/>
              </a:solidFill>
            </a:endParaRPr>
          </a:p>
        </p:txBody>
      </p:sp>
      <p:grpSp>
        <p:nvGrpSpPr>
          <p:cNvPr id="24" name="グループ化 23"/>
          <p:cNvGrpSpPr/>
          <p:nvPr/>
        </p:nvGrpSpPr>
        <p:grpSpPr>
          <a:xfrm>
            <a:off x="2373545" y="3668210"/>
            <a:ext cx="946074" cy="983575"/>
            <a:chOff x="2373545" y="3620912"/>
            <a:chExt cx="946074" cy="983575"/>
          </a:xfrm>
        </p:grpSpPr>
        <p:grpSp>
          <p:nvGrpSpPr>
            <p:cNvPr id="8" name="グループ化 7"/>
            <p:cNvGrpSpPr/>
            <p:nvPr/>
          </p:nvGrpSpPr>
          <p:grpSpPr>
            <a:xfrm>
              <a:off x="2373545" y="3620912"/>
              <a:ext cx="946074" cy="983575"/>
              <a:chOff x="1691214" y="1644497"/>
              <a:chExt cx="681187" cy="681187"/>
            </a:xfrm>
          </p:grpSpPr>
          <p:pic>
            <p:nvPicPr>
              <p:cNvPr id="9" name="図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91214" y="1644497"/>
                <a:ext cx="681187" cy="681187"/>
              </a:xfrm>
              <a:prstGeom prst="rect">
                <a:avLst/>
              </a:prstGeom>
            </p:spPr>
          </p:pic>
          <p:pic>
            <p:nvPicPr>
              <p:cNvPr id="10" name="図 9"/>
              <p:cNvPicPr>
                <a:picLocks noChangeAspect="1"/>
              </p:cNvPicPr>
              <p:nvPr/>
            </p:nvPicPr>
            <p:blipFill>
              <a:blip r:embed="rId7" cstate="print">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806461" y="1790235"/>
                <a:ext cx="425520" cy="392787"/>
              </a:xfrm>
              <a:prstGeom prst="rect">
                <a:avLst/>
              </a:prstGeom>
            </p:spPr>
          </p:pic>
        </p:grpSp>
        <p:pic>
          <p:nvPicPr>
            <p:cNvPr id="3077" name="Picture 5" descr="C:\Users\Yamatani\AppData\Local\Microsoft\Windows\Temporary Internet Files\Content.IE5\QOUAKFNV\attenzione[1].jpg"/>
            <p:cNvPicPr>
              <a:picLocks noChangeAspect="1" noChangeArrowheads="1"/>
            </p:cNvPicPr>
            <p:nvPr/>
          </p:nvPicPr>
          <p:blipFill>
            <a:blip r:embed="rId8" cstate="print">
              <a:extLst>
                <a:ext uri="{BEBA8EAE-BF5A-486C-A8C5-ECC9F3942E4B}">
                  <a14:imgProps xmlns:a14="http://schemas.microsoft.com/office/drawing/2010/main">
                    <a14:imgLayer r:embed="rId9">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2898770" y="3747559"/>
              <a:ext cx="350232" cy="349120"/>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グループ化 29"/>
          <p:cNvGrpSpPr/>
          <p:nvPr/>
        </p:nvGrpSpPr>
        <p:grpSpPr>
          <a:xfrm>
            <a:off x="5845534" y="4649008"/>
            <a:ext cx="656351" cy="682368"/>
            <a:chOff x="2373545" y="3620912"/>
            <a:chExt cx="946074" cy="983575"/>
          </a:xfrm>
        </p:grpSpPr>
        <p:grpSp>
          <p:nvGrpSpPr>
            <p:cNvPr id="31" name="グループ化 30"/>
            <p:cNvGrpSpPr/>
            <p:nvPr/>
          </p:nvGrpSpPr>
          <p:grpSpPr>
            <a:xfrm>
              <a:off x="2373545" y="3620912"/>
              <a:ext cx="946074" cy="983575"/>
              <a:chOff x="1691214" y="1644497"/>
              <a:chExt cx="681187" cy="681187"/>
            </a:xfrm>
          </p:grpSpPr>
          <p:pic>
            <p:nvPicPr>
              <p:cNvPr id="33" name="図 3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691214" y="1644497"/>
                <a:ext cx="681187" cy="681187"/>
              </a:xfrm>
              <a:prstGeom prst="rect">
                <a:avLst/>
              </a:prstGeom>
            </p:spPr>
          </p:pic>
          <p:pic>
            <p:nvPicPr>
              <p:cNvPr id="34" name="図 33"/>
              <p:cNvPicPr>
                <a:picLocks noChangeAspect="1"/>
              </p:cNvPicPr>
              <p:nvPr/>
            </p:nvPicPr>
            <p:blipFill>
              <a:blip r:embed="rId7" cstate="print">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806461" y="1790235"/>
                <a:ext cx="425520" cy="392787"/>
              </a:xfrm>
              <a:prstGeom prst="rect">
                <a:avLst/>
              </a:prstGeom>
            </p:spPr>
          </p:pic>
        </p:grpSp>
        <p:pic>
          <p:nvPicPr>
            <p:cNvPr id="32" name="Picture 5" descr="C:\Users\Yamatani\AppData\Local\Microsoft\Windows\Temporary Internet Files\Content.IE5\QOUAKFNV\attenzione[1].jpg"/>
            <p:cNvPicPr>
              <a:picLocks noChangeAspect="1" noChangeArrowheads="1"/>
            </p:cNvPicPr>
            <p:nvPr/>
          </p:nvPicPr>
          <p:blipFill>
            <a:blip r:embed="rId11" cstate="print">
              <a:extLst>
                <a:ext uri="{BEBA8EAE-BF5A-486C-A8C5-ECC9F3942E4B}">
                  <a14:imgProps xmlns:a14="http://schemas.microsoft.com/office/drawing/2010/main">
                    <a14:imgLayer r:embed="rId12">
                      <a14:imgEffect>
                        <a14:backgroundRemoval t="0" b="100000" l="0" r="100000"/>
                      </a14:imgEffect>
                    </a14:imgLayer>
                  </a14:imgProps>
                </a:ext>
                <a:ext uri="{28A0092B-C50C-407E-A947-70E740481C1C}">
                  <a14:useLocalDpi xmlns:a14="http://schemas.microsoft.com/office/drawing/2010/main" val="0"/>
                </a:ext>
              </a:extLst>
            </a:blip>
            <a:srcRect/>
            <a:stretch>
              <a:fillRect/>
            </a:stretch>
          </p:blipFill>
          <p:spPr bwMode="auto">
            <a:xfrm>
              <a:off x="2898770" y="3747559"/>
              <a:ext cx="350232" cy="349120"/>
            </a:xfrm>
            <a:prstGeom prst="rect">
              <a:avLst/>
            </a:prstGeom>
            <a:noFill/>
            <a:extLst>
              <a:ext uri="{909E8E84-426E-40DD-AFC4-6F175D3DCCD1}">
                <a14:hiddenFill xmlns:a14="http://schemas.microsoft.com/office/drawing/2010/main">
                  <a:solidFill>
                    <a:srgbClr val="FFFFFF"/>
                  </a:solidFill>
                </a14:hiddenFill>
              </a:ext>
            </a:extLst>
          </p:spPr>
        </p:pic>
      </p:grpSp>
      <p:sp>
        <p:nvSpPr>
          <p:cNvPr id="35" name="正方形/長方形 34"/>
          <p:cNvSpPr/>
          <p:nvPr/>
        </p:nvSpPr>
        <p:spPr>
          <a:xfrm>
            <a:off x="0" y="5533696"/>
            <a:ext cx="9144000" cy="8161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2800" b="1" smtClean="0">
                <a:solidFill>
                  <a:schemeClr val="bg1"/>
                </a:solidFill>
              </a:rPr>
              <a:t>個々の不具合が与える影響を考慮した分類が必要</a:t>
            </a:r>
            <a:endParaRPr kumimoji="1" lang="ja-JP" altLang="en-US" sz="2800" b="1">
              <a:solidFill>
                <a:schemeClr val="bg1"/>
              </a:solidFill>
            </a:endParaRPr>
          </a:p>
        </p:txBody>
      </p:sp>
    </p:spTree>
    <p:extLst>
      <p:ext uri="{BB962C8B-B14F-4D97-AF65-F5344CB8AC3E}">
        <p14:creationId xmlns:p14="http://schemas.microsoft.com/office/powerpoint/2010/main" val="36608434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High Impact </a:t>
            </a:r>
            <a:r>
              <a:rPr lang="en-US" altLang="ja-JP" dirty="0" smtClean="0"/>
              <a:t>Bug</a:t>
            </a:r>
            <a:r>
              <a:rPr lang="ja-JP" altLang="en-US" dirty="0" smtClean="0"/>
              <a:t> </a:t>
            </a:r>
            <a:r>
              <a:rPr lang="en-US" altLang="ja-JP" dirty="0" smtClean="0"/>
              <a:t>(HIB)</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ユーザや開発者に</a:t>
            </a:r>
            <a:r>
              <a:rPr lang="ja-JP" altLang="en-US" dirty="0" smtClean="0"/>
              <a:t>重大な</a:t>
            </a:r>
            <a:r>
              <a:rPr kumimoji="1" lang="ja-JP" altLang="en-US" dirty="0" smtClean="0"/>
              <a:t>影響を与える不具合</a:t>
            </a:r>
            <a:endParaRPr kumimoji="1" lang="en-US" altLang="ja-JP" dirty="0" smtClean="0"/>
          </a:p>
          <a:p>
            <a:endParaRPr kumimoji="1" lang="en-US" altLang="ja-JP" dirty="0" smtClean="0"/>
          </a:p>
          <a:p>
            <a:r>
              <a:rPr kumimoji="1" lang="ja-JP" altLang="en-US" dirty="0" smtClean="0"/>
              <a:t>近年の研究では，</a:t>
            </a:r>
            <a:r>
              <a:rPr kumimoji="1" lang="en-US" altLang="ja-JP" dirty="0" smtClean="0"/>
              <a:t>6</a:t>
            </a:r>
            <a:r>
              <a:rPr kumimoji="1" lang="ja-JP" altLang="en-US" dirty="0" smtClean="0"/>
              <a:t>種類の</a:t>
            </a:r>
            <a:r>
              <a:rPr kumimoji="1" lang="en-US" altLang="ja-JP" dirty="0" smtClean="0"/>
              <a:t>HIB</a:t>
            </a:r>
            <a:r>
              <a:rPr kumimoji="1" lang="ja-JP" altLang="en-US" dirty="0" smtClean="0"/>
              <a:t>が注目されている</a:t>
            </a:r>
            <a:endParaRPr kumimoji="1" lang="en-US" altLang="ja-JP" dirty="0" smtClean="0"/>
          </a:p>
          <a:p>
            <a:pPr lvl="1"/>
            <a:r>
              <a:rPr lang="en-US" altLang="ja-JP" dirty="0" smtClean="0"/>
              <a:t>Surprise Bug</a:t>
            </a:r>
            <a:endParaRPr lang="en-US" altLang="ja-JP" dirty="0"/>
          </a:p>
          <a:p>
            <a:pPr lvl="1"/>
            <a:r>
              <a:rPr lang="en-US" altLang="ja-JP" dirty="0" smtClean="0"/>
              <a:t>Dormant Bug</a:t>
            </a:r>
          </a:p>
          <a:p>
            <a:pPr lvl="1"/>
            <a:r>
              <a:rPr lang="en-US" altLang="ja-JP" dirty="0" smtClean="0"/>
              <a:t>Blocking Bug</a:t>
            </a:r>
          </a:p>
          <a:p>
            <a:pPr lvl="1"/>
            <a:r>
              <a:rPr lang="en-US" altLang="ja-JP" dirty="0" smtClean="0"/>
              <a:t>Security Bug</a:t>
            </a:r>
          </a:p>
          <a:p>
            <a:pPr lvl="1"/>
            <a:r>
              <a:rPr lang="en-US" altLang="ja-JP" dirty="0" smtClean="0"/>
              <a:t>Performance Bug</a:t>
            </a:r>
          </a:p>
          <a:p>
            <a:pPr lvl="1"/>
            <a:r>
              <a:rPr lang="en-US" altLang="ja-JP" dirty="0" smtClean="0"/>
              <a:t>Breakage </a:t>
            </a:r>
            <a:r>
              <a:rPr lang="en-US" altLang="ja-JP" dirty="0"/>
              <a:t>Bug</a:t>
            </a:r>
          </a:p>
          <a:p>
            <a:pPr lvl="1"/>
            <a:endParaRPr kumimoji="1" lang="en-US" altLang="ja-JP" dirty="0" smtClean="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7</a:t>
            </a:fld>
            <a:endParaRPr kumimoji="1" lang="ja-JP" altLang="en-US"/>
          </a:p>
        </p:txBody>
      </p:sp>
    </p:spTree>
    <p:extLst>
      <p:ext uri="{BB962C8B-B14F-4D97-AF65-F5344CB8AC3E}">
        <p14:creationId xmlns:p14="http://schemas.microsoft.com/office/powerpoint/2010/main" val="4669040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(1/4)</a:t>
            </a:r>
            <a:endParaRPr kumimoji="1" lang="ja-JP" altLang="en-US" dirty="0"/>
          </a:p>
        </p:txBody>
      </p:sp>
      <p:sp>
        <p:nvSpPr>
          <p:cNvPr id="3" name="コンテンツ プレースホルダー 2"/>
          <p:cNvSpPr>
            <a:spLocks noGrp="1"/>
          </p:cNvSpPr>
          <p:nvPr>
            <p:ph idx="1"/>
          </p:nvPr>
        </p:nvSpPr>
        <p:spPr>
          <a:xfrm>
            <a:off x="457200" y="1478823"/>
            <a:ext cx="8229600" cy="1026419"/>
          </a:xfrm>
        </p:spPr>
        <p:txBody>
          <a:bodyPr>
            <a:normAutofit/>
          </a:bodyPr>
          <a:lstStyle/>
          <a:p>
            <a:r>
              <a:rPr kumimoji="1" lang="en-US" altLang="ja-JP" smtClean="0"/>
              <a:t>Surprise Bug</a:t>
            </a:r>
            <a:r>
              <a:rPr kumimoji="1" lang="en-US" altLang="ja-JP" sz="2000" smtClean="0"/>
              <a:t>[1]</a:t>
            </a:r>
            <a:endParaRPr kumimoji="1" lang="en-US" altLang="ja-JP" dirty="0" smtClean="0"/>
          </a:p>
          <a:p>
            <a:pPr lvl="1"/>
            <a:r>
              <a:rPr lang="ja-JP" altLang="en-US" smtClean="0"/>
              <a:t>予期せぬ時期に予期せぬファイルで発生した不具合</a:t>
            </a:r>
            <a:endParaRPr lang="en-US" altLang="ja-JP" dirty="0" smtClean="0"/>
          </a:p>
          <a:p>
            <a:pPr lvl="1"/>
            <a:endParaRPr kumimoji="1" lang="en-US" altLang="ja-JP" dirty="0"/>
          </a:p>
          <a:p>
            <a:endParaRPr kumimoji="1" lang="en-US" altLang="ja-JP" dirty="0"/>
          </a:p>
        </p:txBody>
      </p:sp>
      <p:sp>
        <p:nvSpPr>
          <p:cNvPr id="5" name="日付プレースホルダー 4"/>
          <p:cNvSpPr>
            <a:spLocks noGrp="1"/>
          </p:cNvSpPr>
          <p:nvPr>
            <p:ph type="dt" sz="half" idx="10"/>
          </p:nvPr>
        </p:nvSpPr>
        <p:spPr/>
        <p:txBody>
          <a:bodyPr/>
          <a:lstStyle/>
          <a:p>
            <a:fld id="{A4F4AC1E-7723-4363-B5E2-8941F3EC62F2}" type="datetime1">
              <a:rPr kumimoji="1" lang="ja-JP" altLang="en-US" smtClean="0"/>
              <a:t>2016/6/7</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8</a:t>
            </a:fld>
            <a:endParaRPr kumimoji="1" lang="ja-JP" altLang="en-US"/>
          </a:p>
        </p:txBody>
      </p:sp>
      <p:cxnSp>
        <p:nvCxnSpPr>
          <p:cNvPr id="23" name="直線矢印コネクタ 22"/>
          <p:cNvCxnSpPr/>
          <p:nvPr/>
        </p:nvCxnSpPr>
        <p:spPr>
          <a:xfrm>
            <a:off x="611560" y="5103444"/>
            <a:ext cx="792088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24" name="直線コネクタ 23"/>
          <p:cNvCxnSpPr/>
          <p:nvPr/>
        </p:nvCxnSpPr>
        <p:spPr>
          <a:xfrm>
            <a:off x="4572000" y="2727180"/>
            <a:ext cx="0" cy="2736304"/>
          </a:xfrm>
          <a:prstGeom prst="line">
            <a:avLst/>
          </a:prstGeom>
        </p:spPr>
        <p:style>
          <a:lnRef idx="3">
            <a:schemeClr val="dk1"/>
          </a:lnRef>
          <a:fillRef idx="0">
            <a:schemeClr val="dk1"/>
          </a:fillRef>
          <a:effectRef idx="2">
            <a:schemeClr val="dk1"/>
          </a:effectRef>
          <a:fontRef idx="minor">
            <a:schemeClr val="tx1"/>
          </a:fontRef>
        </p:style>
      </p:cxnSp>
      <p:sp>
        <p:nvSpPr>
          <p:cNvPr id="25" name="正方形/長方形 24"/>
          <p:cNvSpPr/>
          <p:nvPr/>
        </p:nvSpPr>
        <p:spPr>
          <a:xfrm>
            <a:off x="3671900" y="5297156"/>
            <a:ext cx="1800200" cy="454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バージョンリリース</a:t>
            </a:r>
            <a:endParaRPr kumimoji="1" lang="ja-JP" altLang="en-US" dirty="0">
              <a:latin typeface="Meiryo UI" pitchFamily="50" charset="-128"/>
              <a:ea typeface="Meiryo UI" pitchFamily="50" charset="-128"/>
            </a:endParaRPr>
          </a:p>
        </p:txBody>
      </p:sp>
      <p:pic>
        <p:nvPicPr>
          <p:cNvPr id="27" name="図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515" y="2817163"/>
            <a:ext cx="857250" cy="857250"/>
          </a:xfrm>
          <a:prstGeom prst="rect">
            <a:avLst/>
          </a:prstGeom>
        </p:spPr>
      </p:pic>
      <p:sp>
        <p:nvSpPr>
          <p:cNvPr id="28" name="テキスト ボックス 27"/>
          <p:cNvSpPr txBox="1"/>
          <p:nvPr/>
        </p:nvSpPr>
        <p:spPr>
          <a:xfrm>
            <a:off x="2702456" y="2591253"/>
            <a:ext cx="987771"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ファイル</a:t>
            </a:r>
            <a:r>
              <a:rPr kumimoji="1" lang="en-US" altLang="ja-JP" dirty="0" smtClean="0">
                <a:latin typeface="Meiryo UI" pitchFamily="50" charset="-128"/>
                <a:ea typeface="Meiryo UI" pitchFamily="50" charset="-128"/>
              </a:rPr>
              <a:t>A</a:t>
            </a:r>
            <a:endParaRPr kumimoji="1" lang="ja-JP" altLang="en-US" dirty="0">
              <a:latin typeface="Meiryo UI" pitchFamily="50" charset="-128"/>
              <a:ea typeface="Meiryo UI" pitchFamily="50" charset="-128"/>
            </a:endParaRPr>
          </a:p>
        </p:txBody>
      </p:sp>
      <p:pic>
        <p:nvPicPr>
          <p:cNvPr id="30" name="図 2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17515" y="4110781"/>
            <a:ext cx="857250" cy="857250"/>
          </a:xfrm>
          <a:prstGeom prst="rect">
            <a:avLst/>
          </a:prstGeom>
        </p:spPr>
      </p:pic>
      <p:sp>
        <p:nvSpPr>
          <p:cNvPr id="31" name="テキスト ボックス 30"/>
          <p:cNvSpPr txBox="1"/>
          <p:nvPr/>
        </p:nvSpPr>
        <p:spPr>
          <a:xfrm>
            <a:off x="2704060" y="3824349"/>
            <a:ext cx="986167"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ファイル</a:t>
            </a:r>
            <a:r>
              <a:rPr lang="en-US" altLang="ja-JP" dirty="0">
                <a:latin typeface="Meiryo UI" pitchFamily="50" charset="-128"/>
                <a:ea typeface="Meiryo UI" pitchFamily="50" charset="-128"/>
              </a:rPr>
              <a:t>B</a:t>
            </a:r>
            <a:endParaRPr kumimoji="1" lang="ja-JP" altLang="en-US" dirty="0">
              <a:latin typeface="Meiryo UI" pitchFamily="50" charset="-128"/>
              <a:ea typeface="Meiryo UI" pitchFamily="50" charset="-128"/>
            </a:endParaRPr>
          </a:p>
        </p:txBody>
      </p:sp>
      <p:pic>
        <p:nvPicPr>
          <p:cNvPr id="32" name="図 31"/>
          <p:cNvPicPr>
            <a:picLocks noChangeAspect="1"/>
          </p:cNvPicPr>
          <p:nvPr/>
        </p:nvPicPr>
        <p:blipFill>
          <a:blip r:embed="rId4">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059832" y="3245442"/>
            <a:ext cx="539434" cy="497939"/>
          </a:xfrm>
          <a:prstGeom prst="rect">
            <a:avLst/>
          </a:prstGeom>
        </p:spPr>
      </p:pic>
      <p:pic>
        <p:nvPicPr>
          <p:cNvPr id="34" name="図 33"/>
          <p:cNvPicPr>
            <a:picLocks noChangeAspect="1"/>
          </p:cNvPicPr>
          <p:nvPr/>
        </p:nvPicPr>
        <p:blipFill>
          <a:blip r:embed="rId4">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2787459" y="2960585"/>
            <a:ext cx="539434" cy="497939"/>
          </a:xfrm>
          <a:prstGeom prst="rect">
            <a:avLst/>
          </a:prstGeom>
        </p:spPr>
      </p:pic>
      <p:pic>
        <p:nvPicPr>
          <p:cNvPr id="36" name="図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2865" y="2817163"/>
            <a:ext cx="857250" cy="857250"/>
          </a:xfrm>
          <a:prstGeom prst="rect">
            <a:avLst/>
          </a:prstGeom>
        </p:spPr>
      </p:pic>
      <p:sp>
        <p:nvSpPr>
          <p:cNvPr id="47" name="テキスト ボックス 46"/>
          <p:cNvSpPr txBox="1"/>
          <p:nvPr/>
        </p:nvSpPr>
        <p:spPr>
          <a:xfrm>
            <a:off x="5288197" y="2591253"/>
            <a:ext cx="987771"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ファイル</a:t>
            </a:r>
            <a:r>
              <a:rPr kumimoji="1" lang="en-US" altLang="ja-JP" dirty="0" smtClean="0">
                <a:latin typeface="Meiryo UI" pitchFamily="50" charset="-128"/>
                <a:ea typeface="Meiryo UI" pitchFamily="50" charset="-128"/>
              </a:rPr>
              <a:t>A</a:t>
            </a:r>
            <a:endParaRPr kumimoji="1" lang="ja-JP" altLang="en-US" dirty="0">
              <a:latin typeface="Meiryo UI" pitchFamily="50" charset="-128"/>
              <a:ea typeface="Meiryo UI" pitchFamily="50" charset="-128"/>
            </a:endParaRPr>
          </a:p>
        </p:txBody>
      </p:sp>
      <p:pic>
        <p:nvPicPr>
          <p:cNvPr id="49" name="図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2865" y="4138021"/>
            <a:ext cx="857250" cy="857250"/>
          </a:xfrm>
          <a:prstGeom prst="rect">
            <a:avLst/>
          </a:prstGeom>
        </p:spPr>
      </p:pic>
      <p:sp>
        <p:nvSpPr>
          <p:cNvPr id="50" name="テキスト ボックス 49"/>
          <p:cNvSpPr txBox="1"/>
          <p:nvPr/>
        </p:nvSpPr>
        <p:spPr>
          <a:xfrm>
            <a:off x="5288197" y="3824349"/>
            <a:ext cx="986167" cy="369332"/>
          </a:xfrm>
          <a:prstGeom prst="rect">
            <a:avLst/>
          </a:prstGeom>
          <a:noFill/>
        </p:spPr>
        <p:txBody>
          <a:bodyPr wrap="none" rtlCol="0">
            <a:spAutoFit/>
          </a:bodyPr>
          <a:lstStyle/>
          <a:p>
            <a:r>
              <a:rPr kumimoji="1" lang="ja-JP" altLang="en-US" dirty="0" smtClean="0">
                <a:latin typeface="Meiryo UI" pitchFamily="50" charset="-128"/>
                <a:ea typeface="Meiryo UI" pitchFamily="50" charset="-128"/>
              </a:rPr>
              <a:t>ファイル</a:t>
            </a:r>
            <a:r>
              <a:rPr lang="en-US" altLang="ja-JP" dirty="0">
                <a:latin typeface="Meiryo UI" pitchFamily="50" charset="-128"/>
                <a:ea typeface="Meiryo UI" pitchFamily="50" charset="-128"/>
              </a:rPr>
              <a:t>B</a:t>
            </a:r>
            <a:endParaRPr kumimoji="1" lang="ja-JP" altLang="en-US" dirty="0">
              <a:latin typeface="Meiryo UI" pitchFamily="50" charset="-128"/>
              <a:ea typeface="Meiryo UI" pitchFamily="50" charset="-128"/>
            </a:endParaRPr>
          </a:p>
        </p:txBody>
      </p:sp>
      <p:pic>
        <p:nvPicPr>
          <p:cNvPr id="51" name="図 50"/>
          <p:cNvPicPr>
            <a:picLocks noChangeAspect="1"/>
          </p:cNvPicPr>
          <p:nvPr/>
        </p:nvPicPr>
        <p:blipFill>
          <a:blip r:embed="rId4">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2917802" y="4305319"/>
            <a:ext cx="539434" cy="497939"/>
          </a:xfrm>
          <a:prstGeom prst="rect">
            <a:avLst/>
          </a:prstGeom>
        </p:spPr>
      </p:pic>
      <p:pic>
        <p:nvPicPr>
          <p:cNvPr id="53" name="図 52"/>
          <p:cNvPicPr>
            <a:picLocks noChangeAspect="1"/>
          </p:cNvPicPr>
          <p:nvPr/>
        </p:nvPicPr>
        <p:blipFill>
          <a:blip r:embed="rId4">
            <a:clrChange>
              <a:clrFrom>
                <a:srgbClr val="962A27">
                  <a:alpha val="93725"/>
                </a:srgbClr>
              </a:clrFrom>
              <a:clrTo>
                <a:srgbClr val="962A27">
                  <a:alpha val="0"/>
                </a:srgbClr>
              </a:clrTo>
            </a:clrChange>
            <a:duotone>
              <a:schemeClr val="accent5">
                <a:shade val="45000"/>
                <a:satMod val="135000"/>
              </a:schemeClr>
              <a:prstClr val="white"/>
            </a:duotone>
            <a:extLst>
              <a:ext uri="{28A0092B-C50C-407E-A947-70E740481C1C}">
                <a14:useLocalDpi xmlns:a14="http://schemas.microsoft.com/office/drawing/2010/main" val="0"/>
              </a:ext>
            </a:extLst>
          </a:blip>
          <a:stretch>
            <a:fillRect/>
          </a:stretch>
        </p:blipFill>
        <p:spPr>
          <a:xfrm>
            <a:off x="5435029" y="4484242"/>
            <a:ext cx="539434" cy="497939"/>
          </a:xfrm>
          <a:prstGeom prst="rect">
            <a:avLst/>
          </a:prstGeom>
        </p:spPr>
      </p:pic>
      <p:pic>
        <p:nvPicPr>
          <p:cNvPr id="54" name="図 53"/>
          <p:cNvPicPr>
            <a:picLocks noChangeAspect="1"/>
          </p:cNvPicPr>
          <p:nvPr/>
        </p:nvPicPr>
        <p:blipFill>
          <a:blip r:embed="rId4">
            <a:clrChange>
              <a:clrFrom>
                <a:srgbClr val="962A27">
                  <a:alpha val="93725"/>
                </a:srgbClr>
              </a:clrFrom>
              <a:clrTo>
                <a:srgbClr val="962A27">
                  <a:alpha val="0"/>
                </a:srgbClr>
              </a:clrTo>
            </a:clrChange>
            <a:duotone>
              <a:schemeClr val="accent6">
                <a:shade val="45000"/>
                <a:satMod val="135000"/>
              </a:schemeClr>
              <a:prstClr val="white"/>
            </a:duotone>
            <a:extLst>
              <a:ext uri="{28A0092B-C50C-407E-A947-70E740481C1C}">
                <a14:useLocalDpi xmlns:a14="http://schemas.microsoft.com/office/drawing/2010/main" val="0"/>
              </a:ext>
            </a:extLst>
          </a:blip>
          <a:stretch>
            <a:fillRect/>
          </a:stretch>
        </p:blipFill>
        <p:spPr>
          <a:xfrm>
            <a:off x="5766079" y="4142171"/>
            <a:ext cx="539434" cy="497939"/>
          </a:xfrm>
          <a:prstGeom prst="rect">
            <a:avLst/>
          </a:prstGeom>
        </p:spPr>
      </p:pic>
      <p:pic>
        <p:nvPicPr>
          <p:cNvPr id="55" name="図 54"/>
          <p:cNvPicPr>
            <a:picLocks noChangeAspect="1"/>
          </p:cNvPicPr>
          <p:nvPr/>
        </p:nvPicPr>
        <p:blipFill>
          <a:blip r:embed="rId4">
            <a:clrChange>
              <a:clrFrom>
                <a:srgbClr val="962A27">
                  <a:alpha val="93725"/>
                </a:srgbClr>
              </a:clrFrom>
              <a:clrTo>
                <a:srgbClr val="962A27">
                  <a:alpha val="0"/>
                </a:srgbClr>
              </a:clrTo>
            </a:clrChange>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71773" y="2996472"/>
            <a:ext cx="539434" cy="497939"/>
          </a:xfrm>
          <a:prstGeom prst="rect">
            <a:avLst/>
          </a:prstGeom>
        </p:spPr>
      </p:pic>
      <p:sp>
        <p:nvSpPr>
          <p:cNvPr id="56" name="四角形吹き出し 55"/>
          <p:cNvSpPr/>
          <p:nvPr/>
        </p:nvSpPr>
        <p:spPr>
          <a:xfrm>
            <a:off x="6514613" y="2831991"/>
            <a:ext cx="1225739" cy="648072"/>
          </a:xfrm>
          <a:prstGeom prst="wedgeRectCallout">
            <a:avLst>
              <a:gd name="adj1" fmla="val -58133"/>
              <a:gd name="adj2" fmla="val 19844"/>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Non</a:t>
            </a:r>
          </a:p>
          <a:p>
            <a:pPr algn="ctr"/>
            <a:r>
              <a:rPr lang="en-US" altLang="ja-JP" dirty="0" smtClean="0">
                <a:latin typeface="Meiryo UI" pitchFamily="50" charset="-128"/>
                <a:ea typeface="Meiryo UI" pitchFamily="50" charset="-128"/>
              </a:rPr>
              <a:t>Surprise</a:t>
            </a:r>
            <a:endParaRPr kumimoji="1" lang="ja-JP" altLang="en-US" dirty="0">
              <a:latin typeface="Meiryo UI" pitchFamily="50" charset="-128"/>
              <a:ea typeface="Meiryo UI" pitchFamily="50" charset="-128"/>
            </a:endParaRPr>
          </a:p>
        </p:txBody>
      </p:sp>
      <p:sp>
        <p:nvSpPr>
          <p:cNvPr id="57" name="四角形吹き出し 56"/>
          <p:cNvSpPr/>
          <p:nvPr/>
        </p:nvSpPr>
        <p:spPr>
          <a:xfrm>
            <a:off x="6516216" y="4079442"/>
            <a:ext cx="1225739" cy="648072"/>
          </a:xfrm>
          <a:prstGeom prst="wedgeRectCallout">
            <a:avLst>
              <a:gd name="adj1" fmla="val -59868"/>
              <a:gd name="adj2" fmla="val 19844"/>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ja-JP" dirty="0" smtClean="0">
                <a:solidFill>
                  <a:srgbClr val="FF0000"/>
                </a:solidFill>
                <a:latin typeface="Meiryo UI" pitchFamily="50" charset="-128"/>
                <a:ea typeface="Meiryo UI" pitchFamily="50" charset="-128"/>
              </a:rPr>
              <a:t>Surprise</a:t>
            </a:r>
            <a:endParaRPr kumimoji="1" lang="ja-JP" altLang="en-US" dirty="0">
              <a:solidFill>
                <a:srgbClr val="FF0000"/>
              </a:solidFill>
              <a:latin typeface="Meiryo UI" pitchFamily="50" charset="-128"/>
              <a:ea typeface="Meiryo UI" pitchFamily="50" charset="-128"/>
            </a:endParaRPr>
          </a:p>
        </p:txBody>
      </p:sp>
      <p:sp>
        <p:nvSpPr>
          <p:cNvPr id="82" name="正方形/長方形 81"/>
          <p:cNvSpPr/>
          <p:nvPr/>
        </p:nvSpPr>
        <p:spPr>
          <a:xfrm>
            <a:off x="251519" y="5871175"/>
            <a:ext cx="8619173" cy="577081"/>
          </a:xfrm>
          <a:prstGeom prst="rect">
            <a:avLst/>
          </a:prstGeom>
        </p:spPr>
        <p:txBody>
          <a:bodyPr wrap="square">
            <a:spAutoFit/>
          </a:bodyPr>
          <a:lstStyle/>
          <a:p>
            <a:r>
              <a:rPr lang="en-US" altLang="ja-JP" sz="1050" smtClean="0">
                <a:latin typeface="Meiryo UI" pitchFamily="50" charset="-128"/>
                <a:ea typeface="Meiryo UI" pitchFamily="50" charset="-128"/>
              </a:rPr>
              <a:t>[1]E</a:t>
            </a:r>
            <a:r>
              <a:rPr lang="en-US" altLang="ja-JP" sz="1050" dirty="0">
                <a:latin typeface="Meiryo UI" pitchFamily="50" charset="-128"/>
                <a:ea typeface="Meiryo UI" pitchFamily="50" charset="-128"/>
              </a:rPr>
              <a:t>. </a:t>
            </a:r>
            <a:r>
              <a:rPr lang="en-US" altLang="ja-JP" sz="1050" dirty="0" err="1">
                <a:latin typeface="Meiryo UI" pitchFamily="50" charset="-128"/>
                <a:ea typeface="Meiryo UI" pitchFamily="50" charset="-128"/>
              </a:rPr>
              <a:t>Shihab</a:t>
            </a:r>
            <a:r>
              <a:rPr lang="en-US" altLang="ja-JP" sz="1050" dirty="0">
                <a:latin typeface="Meiryo UI" pitchFamily="50" charset="-128"/>
                <a:ea typeface="Meiryo UI" pitchFamily="50" charset="-128"/>
              </a:rPr>
              <a:t>, A. </a:t>
            </a:r>
            <a:r>
              <a:rPr lang="en-US" altLang="ja-JP" sz="1050" dirty="0" err="1">
                <a:latin typeface="Meiryo UI" pitchFamily="50" charset="-128"/>
                <a:ea typeface="Meiryo UI" pitchFamily="50" charset="-128"/>
              </a:rPr>
              <a:t>Mockus</a:t>
            </a:r>
            <a:r>
              <a:rPr lang="en-US" altLang="ja-JP" sz="1050" dirty="0">
                <a:latin typeface="Meiryo UI" pitchFamily="50" charset="-128"/>
                <a:ea typeface="Meiryo UI" pitchFamily="50" charset="-128"/>
              </a:rPr>
              <a:t>, Y. Kamei, B. Adams, and A. E. Hassan, “</a:t>
            </a:r>
            <a:r>
              <a:rPr lang="en-US" altLang="ja-JP" sz="1050" dirty="0" smtClean="0">
                <a:latin typeface="Meiryo UI" pitchFamily="50" charset="-128"/>
                <a:ea typeface="Meiryo UI" pitchFamily="50" charset="-128"/>
              </a:rPr>
              <a:t>High impact </a:t>
            </a:r>
            <a:r>
              <a:rPr lang="en-US" altLang="ja-JP" sz="1050" dirty="0">
                <a:latin typeface="Meiryo UI" pitchFamily="50" charset="-128"/>
                <a:ea typeface="Meiryo UI" pitchFamily="50" charset="-128"/>
              </a:rPr>
              <a:t>defects: A study of breakage and surprise defects,” in </a:t>
            </a:r>
            <a:r>
              <a:rPr lang="en-US" altLang="ja-JP" sz="1050" dirty="0" smtClean="0">
                <a:latin typeface="Meiryo UI" pitchFamily="50" charset="-128"/>
                <a:ea typeface="Meiryo UI" pitchFamily="50" charset="-128"/>
              </a:rPr>
              <a:t>Proceedings </a:t>
            </a:r>
            <a:r>
              <a:rPr lang="en-US" altLang="ja-JP" sz="1050" dirty="0">
                <a:latin typeface="Meiryo UI" pitchFamily="50" charset="-128"/>
                <a:ea typeface="Meiryo UI" pitchFamily="50" charset="-128"/>
              </a:rPr>
              <a:t>of the 19th ACM SIGSOFT Symposium and the 13th European Conference on Foundations of Software Engineering (ESEC/FSE ’11), 2011, pp. </a:t>
            </a:r>
            <a:r>
              <a:rPr lang="en-US" altLang="ja-JP" sz="1050">
                <a:latin typeface="Meiryo UI" pitchFamily="50" charset="-128"/>
                <a:ea typeface="Meiryo UI" pitchFamily="50" charset="-128"/>
              </a:rPr>
              <a:t>300–310</a:t>
            </a:r>
            <a:r>
              <a:rPr lang="en-US" altLang="ja-JP" sz="1050" smtClean="0">
                <a:latin typeface="Meiryo UI" pitchFamily="50" charset="-128"/>
                <a:ea typeface="Meiryo UI" pitchFamily="50" charset="-128"/>
              </a:rPr>
              <a:t>.</a:t>
            </a:r>
            <a:endParaRPr lang="ja-JP" altLang="en-US" sz="1050" dirty="0">
              <a:latin typeface="Meiryo UI" pitchFamily="50" charset="-128"/>
              <a:ea typeface="Meiryo UI" pitchFamily="50" charset="-128"/>
            </a:endParaRPr>
          </a:p>
        </p:txBody>
      </p:sp>
      <p:sp>
        <p:nvSpPr>
          <p:cNvPr id="7" name="フレーム (半分) 6"/>
          <p:cNvSpPr/>
          <p:nvPr/>
        </p:nvSpPr>
        <p:spPr>
          <a:xfrm rot="7866955">
            <a:off x="3929568" y="2957931"/>
            <a:ext cx="793555" cy="721408"/>
          </a:xfrm>
          <a:prstGeom prst="halfFrame">
            <a:avLst>
              <a:gd name="adj1" fmla="val 21393"/>
              <a:gd name="adj2" fmla="val 1691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9" name="フレーム (半分) 28"/>
          <p:cNvSpPr/>
          <p:nvPr/>
        </p:nvSpPr>
        <p:spPr>
          <a:xfrm rot="18772083">
            <a:off x="4302692" y="4135121"/>
            <a:ext cx="793555" cy="721408"/>
          </a:xfrm>
          <a:prstGeom prst="halfFrame">
            <a:avLst>
              <a:gd name="adj1" fmla="val 21393"/>
              <a:gd name="adj2" fmla="val 16915"/>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4410966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High Impact Bug </a:t>
            </a:r>
            <a:r>
              <a:rPr lang="en-US" altLang="ja-JP" dirty="0" smtClean="0"/>
              <a:t>(2/4</a:t>
            </a:r>
            <a:r>
              <a:rPr lang="en-US" altLang="ja-JP" dirty="0"/>
              <a:t>)</a:t>
            </a:r>
            <a:endParaRPr kumimoji="1" lang="ja-JP" altLang="en-US" dirty="0"/>
          </a:p>
        </p:txBody>
      </p:sp>
      <p:sp>
        <p:nvSpPr>
          <p:cNvPr id="3" name="コンテンツ プレースホルダー 2"/>
          <p:cNvSpPr>
            <a:spLocks noGrp="1"/>
          </p:cNvSpPr>
          <p:nvPr>
            <p:ph idx="1"/>
          </p:nvPr>
        </p:nvSpPr>
        <p:spPr/>
        <p:txBody>
          <a:bodyPr/>
          <a:lstStyle/>
          <a:p>
            <a:r>
              <a:rPr lang="en-US" altLang="ja-JP"/>
              <a:t>Dormant </a:t>
            </a:r>
            <a:r>
              <a:rPr lang="en-US" altLang="ja-JP" smtClean="0"/>
              <a:t>Bug</a:t>
            </a:r>
            <a:r>
              <a:rPr lang="en-US" altLang="ja-JP" sz="2000" smtClean="0">
                <a:solidFill>
                  <a:prstClr val="black"/>
                </a:solidFill>
              </a:rPr>
              <a:t>[2]</a:t>
            </a:r>
            <a:endParaRPr lang="en-US" altLang="ja-JP" dirty="0"/>
          </a:p>
          <a:p>
            <a:pPr lvl="1"/>
            <a:r>
              <a:rPr lang="ja-JP" altLang="en-US" smtClean="0"/>
              <a:t>リリース後すぐに不具合が発見されず，</a:t>
            </a:r>
            <a:r>
              <a:rPr lang="en-US" altLang="ja-JP" smtClean="0"/>
              <a:t/>
            </a:r>
            <a:br>
              <a:rPr lang="en-US" altLang="ja-JP" smtClean="0"/>
            </a:br>
            <a:r>
              <a:rPr lang="ja-JP" altLang="en-US" smtClean="0"/>
              <a:t>次のリリース以降に発見された不具合</a:t>
            </a:r>
            <a:endParaRPr lang="en-US" altLang="ja-JP" dirty="0"/>
          </a:p>
          <a:p>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9</a:t>
            </a:fld>
            <a:endParaRPr kumimoji="1" lang="ja-JP" altLang="en-US"/>
          </a:p>
        </p:txBody>
      </p:sp>
      <p:cxnSp>
        <p:nvCxnSpPr>
          <p:cNvPr id="31" name="直線矢印コネクタ 30"/>
          <p:cNvCxnSpPr/>
          <p:nvPr/>
        </p:nvCxnSpPr>
        <p:spPr>
          <a:xfrm>
            <a:off x="627326" y="5289686"/>
            <a:ext cx="7920880" cy="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33" name="直線コネクタ 32"/>
          <p:cNvCxnSpPr/>
          <p:nvPr/>
        </p:nvCxnSpPr>
        <p:spPr>
          <a:xfrm>
            <a:off x="2823570" y="2913422"/>
            <a:ext cx="0" cy="2736304"/>
          </a:xfrm>
          <a:prstGeom prst="line">
            <a:avLst/>
          </a:prstGeom>
        </p:spPr>
        <p:style>
          <a:lnRef idx="3">
            <a:schemeClr val="dk1"/>
          </a:lnRef>
          <a:fillRef idx="0">
            <a:schemeClr val="dk1"/>
          </a:fillRef>
          <a:effectRef idx="2">
            <a:schemeClr val="dk1"/>
          </a:effectRef>
          <a:fontRef idx="minor">
            <a:schemeClr val="tx1"/>
          </a:fontRef>
        </p:style>
      </p:cxnSp>
      <p:sp>
        <p:nvSpPr>
          <p:cNvPr id="36" name="正方形/長方形 35"/>
          <p:cNvSpPr/>
          <p:nvPr/>
        </p:nvSpPr>
        <p:spPr>
          <a:xfrm>
            <a:off x="1923470" y="5483398"/>
            <a:ext cx="1800200" cy="454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バージョン</a:t>
            </a:r>
            <a:r>
              <a:rPr kumimoji="1" lang="en-US" altLang="ja-JP" dirty="0" smtClean="0">
                <a:latin typeface="Meiryo UI" pitchFamily="50" charset="-128"/>
                <a:ea typeface="Meiryo UI" pitchFamily="50" charset="-128"/>
              </a:rPr>
              <a:t>2.0</a:t>
            </a:r>
            <a:endParaRPr kumimoji="1" lang="ja-JP" altLang="en-US" dirty="0">
              <a:latin typeface="Meiryo UI" pitchFamily="50" charset="-128"/>
              <a:ea typeface="Meiryo UI" pitchFamily="50" charset="-128"/>
            </a:endParaRPr>
          </a:p>
        </p:txBody>
      </p:sp>
      <p:cxnSp>
        <p:nvCxnSpPr>
          <p:cNvPr id="38" name="直線コネクタ 37"/>
          <p:cNvCxnSpPr/>
          <p:nvPr/>
        </p:nvCxnSpPr>
        <p:spPr>
          <a:xfrm>
            <a:off x="4983810" y="2913422"/>
            <a:ext cx="0" cy="2736304"/>
          </a:xfrm>
          <a:prstGeom prst="line">
            <a:avLst/>
          </a:prstGeom>
        </p:spPr>
        <p:style>
          <a:lnRef idx="3">
            <a:schemeClr val="dk1"/>
          </a:lnRef>
          <a:fillRef idx="0">
            <a:schemeClr val="dk1"/>
          </a:fillRef>
          <a:effectRef idx="2">
            <a:schemeClr val="dk1"/>
          </a:effectRef>
          <a:fontRef idx="minor">
            <a:schemeClr val="tx1"/>
          </a:fontRef>
        </p:style>
      </p:cxnSp>
      <p:sp>
        <p:nvSpPr>
          <p:cNvPr id="39" name="正方形/長方形 38"/>
          <p:cNvSpPr/>
          <p:nvPr/>
        </p:nvSpPr>
        <p:spPr>
          <a:xfrm>
            <a:off x="4083710" y="5483398"/>
            <a:ext cx="1800200" cy="454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バージョン</a:t>
            </a:r>
            <a:r>
              <a:rPr lang="en-US" altLang="ja-JP" dirty="0" smtClean="0">
                <a:latin typeface="Meiryo UI" pitchFamily="50" charset="-128"/>
                <a:ea typeface="Meiryo UI" pitchFamily="50" charset="-128"/>
              </a:rPr>
              <a:t>3.0</a:t>
            </a:r>
            <a:endParaRPr kumimoji="1" lang="ja-JP" altLang="en-US" dirty="0">
              <a:latin typeface="Meiryo UI" pitchFamily="50" charset="-128"/>
              <a:ea typeface="Meiryo UI" pitchFamily="50" charset="-128"/>
            </a:endParaRPr>
          </a:p>
        </p:txBody>
      </p:sp>
      <p:cxnSp>
        <p:nvCxnSpPr>
          <p:cNvPr id="40" name="直線コネクタ 39"/>
          <p:cNvCxnSpPr/>
          <p:nvPr/>
        </p:nvCxnSpPr>
        <p:spPr>
          <a:xfrm>
            <a:off x="7144050" y="2913422"/>
            <a:ext cx="0" cy="2736304"/>
          </a:xfrm>
          <a:prstGeom prst="line">
            <a:avLst/>
          </a:prstGeom>
        </p:spPr>
        <p:style>
          <a:lnRef idx="3">
            <a:schemeClr val="dk1"/>
          </a:lnRef>
          <a:fillRef idx="0">
            <a:schemeClr val="dk1"/>
          </a:fillRef>
          <a:effectRef idx="2">
            <a:schemeClr val="dk1"/>
          </a:effectRef>
          <a:fontRef idx="minor">
            <a:schemeClr val="tx1"/>
          </a:fontRef>
        </p:style>
      </p:cxnSp>
      <p:sp>
        <p:nvSpPr>
          <p:cNvPr id="41" name="正方形/長方形 40"/>
          <p:cNvSpPr/>
          <p:nvPr/>
        </p:nvSpPr>
        <p:spPr>
          <a:xfrm>
            <a:off x="6243950" y="5483398"/>
            <a:ext cx="1800200" cy="45436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ja-JP" altLang="en-US" dirty="0" smtClean="0">
                <a:latin typeface="Meiryo UI" pitchFamily="50" charset="-128"/>
                <a:ea typeface="Meiryo UI" pitchFamily="50" charset="-128"/>
              </a:rPr>
              <a:t>バージョン</a:t>
            </a:r>
            <a:r>
              <a:rPr kumimoji="1" lang="en-US" altLang="ja-JP" dirty="0" smtClean="0">
                <a:latin typeface="Meiryo UI" pitchFamily="50" charset="-128"/>
                <a:ea typeface="Meiryo UI" pitchFamily="50" charset="-128"/>
              </a:rPr>
              <a:t>4.0</a:t>
            </a:r>
            <a:endParaRPr kumimoji="1" lang="ja-JP" altLang="en-US" dirty="0">
              <a:latin typeface="Meiryo UI" pitchFamily="50" charset="-128"/>
              <a:ea typeface="Meiryo UI" pitchFamily="50" charset="-128"/>
            </a:endParaRPr>
          </a:p>
        </p:txBody>
      </p:sp>
      <p:pic>
        <p:nvPicPr>
          <p:cNvPr id="42" name="図 4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358" y="3528319"/>
            <a:ext cx="1506510" cy="1506510"/>
          </a:xfrm>
          <a:prstGeom prst="rect">
            <a:avLst/>
          </a:prstGeom>
        </p:spPr>
      </p:pic>
      <p:pic>
        <p:nvPicPr>
          <p:cNvPr id="43" name="図 42"/>
          <p:cNvPicPr>
            <a:picLocks noChangeAspect="1"/>
          </p:cNvPicPr>
          <p:nvPr/>
        </p:nvPicPr>
        <p:blipFill>
          <a:blip r:embed="rId4">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922285" y="3528319"/>
            <a:ext cx="775737" cy="716065"/>
          </a:xfrm>
          <a:prstGeom prst="rect">
            <a:avLst/>
          </a:prstGeom>
        </p:spPr>
      </p:pic>
      <p:pic>
        <p:nvPicPr>
          <p:cNvPr id="44" name="図 43"/>
          <p:cNvPicPr>
            <a:picLocks noChangeAspect="1"/>
          </p:cNvPicPr>
          <p:nvPr/>
        </p:nvPicPr>
        <p:blipFill>
          <a:blip r:embed="rId4">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639984" y="3777518"/>
            <a:ext cx="775737" cy="716065"/>
          </a:xfrm>
          <a:prstGeom prst="rect">
            <a:avLst/>
          </a:prstGeom>
        </p:spPr>
      </p:pic>
      <p:pic>
        <p:nvPicPr>
          <p:cNvPr id="45" name="図 44"/>
          <p:cNvPicPr>
            <a:picLocks noChangeAspect="1"/>
          </p:cNvPicPr>
          <p:nvPr/>
        </p:nvPicPr>
        <p:blipFill>
          <a:blip r:embed="rId4">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074684" y="4244383"/>
            <a:ext cx="775737" cy="716065"/>
          </a:xfrm>
          <a:prstGeom prst="rect">
            <a:avLst/>
          </a:prstGeom>
        </p:spPr>
      </p:pic>
      <p:pic>
        <p:nvPicPr>
          <p:cNvPr id="46" name="図 45"/>
          <p:cNvPicPr>
            <a:picLocks noChangeAspect="1"/>
          </p:cNvPicPr>
          <p:nvPr/>
        </p:nvPicPr>
        <p:blipFill>
          <a:blip r:embed="rId4">
            <a:clrChange>
              <a:clrFrom>
                <a:srgbClr val="962A27">
                  <a:alpha val="93725"/>
                </a:srgbClr>
              </a:clrFrom>
              <a:clrTo>
                <a:srgbClr val="962A27">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363630" y="4281574"/>
            <a:ext cx="775737" cy="716065"/>
          </a:xfrm>
          <a:prstGeom prst="rect">
            <a:avLst/>
          </a:prstGeom>
        </p:spPr>
      </p:pic>
      <p:pic>
        <p:nvPicPr>
          <p:cNvPr id="47" name="図 46"/>
          <p:cNvPicPr>
            <a:picLocks noChangeAspect="1"/>
          </p:cNvPicPr>
          <p:nvPr/>
        </p:nvPicPr>
        <p:blipFill>
          <a:blip r:embed="rId4">
            <a:clrChange>
              <a:clrFrom>
                <a:srgbClr val="962A27">
                  <a:alpha val="93725"/>
                </a:srgbClr>
              </a:clrFrom>
              <a:clrTo>
                <a:srgbClr val="962A27">
                  <a:alpha val="0"/>
                </a:srgbClr>
              </a:clrTo>
            </a:clrChange>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5280017" y="4318764"/>
            <a:ext cx="775737" cy="716065"/>
          </a:xfrm>
          <a:prstGeom prst="rect">
            <a:avLst/>
          </a:prstGeom>
        </p:spPr>
      </p:pic>
      <p:pic>
        <p:nvPicPr>
          <p:cNvPr id="48" name="図 47"/>
          <p:cNvPicPr>
            <a:picLocks noChangeAspect="1"/>
          </p:cNvPicPr>
          <p:nvPr/>
        </p:nvPicPr>
        <p:blipFill>
          <a:blip r:embed="rId4">
            <a:clrChange>
              <a:clrFrom>
                <a:srgbClr val="962A27">
                  <a:alpha val="93725"/>
                </a:srgbClr>
              </a:clrFrom>
              <a:clrTo>
                <a:srgbClr val="962A27">
                  <a:alpha val="0"/>
                </a:srgbClr>
              </a:clrTo>
            </a:clrChange>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055754" y="3929917"/>
            <a:ext cx="775737" cy="716065"/>
          </a:xfrm>
          <a:prstGeom prst="rect">
            <a:avLst/>
          </a:prstGeom>
        </p:spPr>
      </p:pic>
      <p:sp>
        <p:nvSpPr>
          <p:cNvPr id="49" name="四角形吹き出し 48"/>
          <p:cNvSpPr/>
          <p:nvPr/>
        </p:nvSpPr>
        <p:spPr>
          <a:xfrm>
            <a:off x="3379981" y="3308645"/>
            <a:ext cx="1234263" cy="826905"/>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latin typeface="Meiryo UI" pitchFamily="50" charset="-128"/>
                <a:ea typeface="Meiryo UI" pitchFamily="50" charset="-128"/>
              </a:rPr>
              <a:t>Non Dormant</a:t>
            </a:r>
            <a:endParaRPr kumimoji="1" lang="ja-JP" altLang="en-US" dirty="0">
              <a:latin typeface="Meiryo UI" pitchFamily="50" charset="-128"/>
              <a:ea typeface="Meiryo UI" pitchFamily="50" charset="-128"/>
            </a:endParaRPr>
          </a:p>
        </p:txBody>
      </p:sp>
      <p:sp>
        <p:nvSpPr>
          <p:cNvPr id="50" name="四角形吹き出し 49"/>
          <p:cNvSpPr/>
          <p:nvPr/>
        </p:nvSpPr>
        <p:spPr>
          <a:xfrm>
            <a:off x="5590755" y="3047592"/>
            <a:ext cx="1234263" cy="826905"/>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kumimoji="1" lang="en-US" altLang="ja-JP" dirty="0" smtClean="0">
                <a:solidFill>
                  <a:srgbClr val="FF0000"/>
                </a:solidFill>
                <a:latin typeface="Meiryo UI" pitchFamily="50" charset="-128"/>
                <a:ea typeface="Meiryo UI" pitchFamily="50" charset="-128"/>
              </a:rPr>
              <a:t>Dormant</a:t>
            </a:r>
            <a:endParaRPr kumimoji="1" lang="ja-JP" altLang="en-US" dirty="0">
              <a:solidFill>
                <a:srgbClr val="FF0000"/>
              </a:solidFill>
              <a:latin typeface="Meiryo UI" pitchFamily="50" charset="-128"/>
              <a:ea typeface="Meiryo UI" pitchFamily="50" charset="-128"/>
            </a:endParaRPr>
          </a:p>
        </p:txBody>
      </p:sp>
      <p:sp>
        <p:nvSpPr>
          <p:cNvPr id="22" name="正方形/長方形 21"/>
          <p:cNvSpPr/>
          <p:nvPr/>
        </p:nvSpPr>
        <p:spPr>
          <a:xfrm>
            <a:off x="822412" y="6096440"/>
            <a:ext cx="7499176" cy="415498"/>
          </a:xfrm>
          <a:prstGeom prst="rect">
            <a:avLst/>
          </a:prstGeom>
        </p:spPr>
        <p:txBody>
          <a:bodyPr wrap="square">
            <a:spAutoFit/>
          </a:bodyPr>
          <a:lstStyle/>
          <a:p>
            <a:r>
              <a:rPr lang="en-US" altLang="ja-JP" sz="1050" smtClean="0">
                <a:latin typeface="Meiryo UI" pitchFamily="50" charset="-128"/>
                <a:ea typeface="Meiryo UI" pitchFamily="50" charset="-128"/>
              </a:rPr>
              <a:t>[2]T</a:t>
            </a:r>
            <a:r>
              <a:rPr lang="en-US" altLang="ja-JP" sz="1050" dirty="0">
                <a:latin typeface="Meiryo UI" pitchFamily="50" charset="-128"/>
                <a:ea typeface="Meiryo UI" pitchFamily="50" charset="-128"/>
              </a:rPr>
              <a:t>.-H. Chen, M. </a:t>
            </a:r>
            <a:r>
              <a:rPr lang="en-US" altLang="ja-JP" sz="1050" dirty="0" err="1">
                <a:latin typeface="Meiryo UI" pitchFamily="50" charset="-128"/>
                <a:ea typeface="Meiryo UI" pitchFamily="50" charset="-128"/>
              </a:rPr>
              <a:t>Nagappan</a:t>
            </a:r>
            <a:r>
              <a:rPr lang="en-US" altLang="ja-JP" sz="1050" dirty="0">
                <a:latin typeface="Meiryo UI" pitchFamily="50" charset="-128"/>
                <a:ea typeface="Meiryo UI" pitchFamily="50" charset="-128"/>
              </a:rPr>
              <a:t>, E. </a:t>
            </a:r>
            <a:r>
              <a:rPr lang="en-US" altLang="ja-JP" sz="1050" dirty="0" err="1">
                <a:latin typeface="Meiryo UI" pitchFamily="50" charset="-128"/>
                <a:ea typeface="Meiryo UI" pitchFamily="50" charset="-128"/>
              </a:rPr>
              <a:t>Shihab</a:t>
            </a:r>
            <a:r>
              <a:rPr lang="en-US" altLang="ja-JP" sz="1050" dirty="0">
                <a:latin typeface="Meiryo UI" pitchFamily="50" charset="-128"/>
                <a:ea typeface="Meiryo UI" pitchFamily="50" charset="-128"/>
              </a:rPr>
              <a:t>, and A. E. Hassan, “An empirical study of dormant bugs,” in Proceedings of the 11th Working Conference on Mining Software Repositories (MSR ’14), 2014, pp. 82–91.</a:t>
            </a:r>
            <a:endParaRPr lang="ja-JP" altLang="en-US" sz="1050" dirty="0">
              <a:latin typeface="Meiryo UI" pitchFamily="50" charset="-128"/>
              <a:ea typeface="Meiryo UI" pitchFamily="50" charset="-128"/>
            </a:endParaRPr>
          </a:p>
        </p:txBody>
      </p:sp>
    </p:spTree>
    <p:extLst>
      <p:ext uri="{BB962C8B-B14F-4D97-AF65-F5344CB8AC3E}">
        <p14:creationId xmlns:p14="http://schemas.microsoft.com/office/powerpoint/2010/main" val="53487628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a:t>High Impact Bug </a:t>
            </a:r>
            <a:r>
              <a:rPr lang="en-US" altLang="ja-JP" dirty="0" smtClean="0"/>
              <a:t>(3/4</a:t>
            </a:r>
            <a:r>
              <a:rPr lang="en-US" altLang="ja-JP" dirty="0"/>
              <a:t>)</a:t>
            </a:r>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10</a:t>
            </a:fld>
            <a:endParaRPr kumimoji="1" lang="ja-JP" altLang="en-US"/>
          </a:p>
        </p:txBody>
      </p:sp>
      <p:sp>
        <p:nvSpPr>
          <p:cNvPr id="6" name="コンテンツ プレースホルダー 5"/>
          <p:cNvSpPr>
            <a:spLocks noGrp="1"/>
          </p:cNvSpPr>
          <p:nvPr>
            <p:ph idx="1"/>
          </p:nvPr>
        </p:nvSpPr>
        <p:spPr/>
        <p:txBody>
          <a:bodyPr/>
          <a:lstStyle/>
          <a:p>
            <a:r>
              <a:rPr lang="en-US" altLang="ja-JP"/>
              <a:t>Blocking </a:t>
            </a:r>
            <a:r>
              <a:rPr lang="en-US" altLang="ja-JP" smtClean="0"/>
              <a:t>Bug</a:t>
            </a:r>
            <a:r>
              <a:rPr lang="en-US" altLang="ja-JP" sz="2000" smtClean="0">
                <a:solidFill>
                  <a:prstClr val="black"/>
                </a:solidFill>
              </a:rPr>
              <a:t>[3]</a:t>
            </a:r>
            <a:endParaRPr lang="en-US" altLang="ja-JP"/>
          </a:p>
          <a:p>
            <a:pPr lvl="1"/>
            <a:r>
              <a:rPr lang="ja-JP" altLang="en-US"/>
              <a:t>ソフトウェアコンポーネントの依存関係のために，他の不具合の修正を阻害している不具合</a:t>
            </a:r>
          </a:p>
          <a:p>
            <a:endParaRPr lang="en-US" altLang="ja-JP"/>
          </a:p>
          <a:p>
            <a:r>
              <a:rPr lang="en-US" altLang="ja-JP"/>
              <a:t>Security </a:t>
            </a:r>
            <a:r>
              <a:rPr lang="en-US" altLang="ja-JP" smtClean="0"/>
              <a:t>Bug</a:t>
            </a:r>
            <a:r>
              <a:rPr lang="en-US" altLang="ja-JP" sz="2000" smtClean="0">
                <a:solidFill>
                  <a:prstClr val="black"/>
                </a:solidFill>
              </a:rPr>
              <a:t>[4]</a:t>
            </a:r>
            <a:endParaRPr lang="en-US" altLang="ja-JP"/>
          </a:p>
          <a:p>
            <a:pPr lvl="1"/>
            <a:r>
              <a:rPr lang="ja-JP" altLang="en-US"/>
              <a:t>それ自体が何かに影響を及ぼすものではなく</a:t>
            </a:r>
            <a:r>
              <a:rPr lang="ja-JP" altLang="en-US" smtClean="0"/>
              <a:t>，</a:t>
            </a:r>
            <a:r>
              <a:rPr lang="en-US" altLang="ja-JP" smtClean="0"/>
              <a:t/>
            </a:r>
            <a:br>
              <a:rPr lang="en-US" altLang="ja-JP" smtClean="0"/>
            </a:br>
            <a:r>
              <a:rPr lang="ja-JP" altLang="en-US" smtClean="0"/>
              <a:t>攻撃者</a:t>
            </a:r>
            <a:r>
              <a:rPr lang="ja-JP" altLang="en-US"/>
              <a:t>により悪用される可能性がある不具合</a:t>
            </a:r>
            <a:endParaRPr lang="en-US" altLang="ja-JP"/>
          </a:p>
          <a:p>
            <a:endParaRPr lang="ja-JP" altLang="en-US"/>
          </a:p>
          <a:p>
            <a:endParaRPr kumimoji="1" lang="ja-JP" altLang="en-US"/>
          </a:p>
        </p:txBody>
      </p:sp>
      <p:sp>
        <p:nvSpPr>
          <p:cNvPr id="7" name="正方形/長方形 6"/>
          <p:cNvSpPr/>
          <p:nvPr/>
        </p:nvSpPr>
        <p:spPr>
          <a:xfrm>
            <a:off x="557795" y="5886890"/>
            <a:ext cx="7837910" cy="415498"/>
          </a:xfrm>
          <a:prstGeom prst="rect">
            <a:avLst/>
          </a:prstGeom>
        </p:spPr>
        <p:txBody>
          <a:bodyPr wrap="square">
            <a:spAutoFit/>
          </a:bodyPr>
          <a:lstStyle/>
          <a:p>
            <a:r>
              <a:rPr lang="en-US" altLang="ja-JP" sz="1050" smtClean="0">
                <a:latin typeface="Meiryo UI" pitchFamily="50" charset="-128"/>
                <a:ea typeface="Meiryo UI" pitchFamily="50" charset="-128"/>
              </a:rPr>
              <a:t>[4]M</a:t>
            </a:r>
            <a:r>
              <a:rPr lang="en-US" altLang="ja-JP" sz="1050" dirty="0">
                <a:latin typeface="Meiryo UI" pitchFamily="50" charset="-128"/>
                <a:ea typeface="Meiryo UI" pitchFamily="50" charset="-128"/>
              </a:rPr>
              <a:t>. </a:t>
            </a:r>
            <a:r>
              <a:rPr lang="en-US" altLang="ja-JP" sz="1050" dirty="0" err="1">
                <a:latin typeface="Meiryo UI" pitchFamily="50" charset="-128"/>
                <a:ea typeface="Meiryo UI" pitchFamily="50" charset="-128"/>
              </a:rPr>
              <a:t>Gegick</a:t>
            </a:r>
            <a:r>
              <a:rPr lang="en-US" altLang="ja-JP" sz="1050" dirty="0">
                <a:latin typeface="Meiryo UI" pitchFamily="50" charset="-128"/>
                <a:ea typeface="Meiryo UI" pitchFamily="50" charset="-128"/>
              </a:rPr>
              <a:t>, P. </a:t>
            </a:r>
            <a:r>
              <a:rPr lang="en-US" altLang="ja-JP" sz="1050" dirty="0" err="1">
                <a:latin typeface="Meiryo UI" pitchFamily="50" charset="-128"/>
                <a:ea typeface="Meiryo UI" pitchFamily="50" charset="-128"/>
              </a:rPr>
              <a:t>Rotella</a:t>
            </a:r>
            <a:r>
              <a:rPr lang="en-US" altLang="ja-JP" sz="1050" dirty="0">
                <a:latin typeface="Meiryo UI" pitchFamily="50" charset="-128"/>
                <a:ea typeface="Meiryo UI" pitchFamily="50" charset="-128"/>
              </a:rPr>
              <a:t>, and T. </a:t>
            </a:r>
            <a:r>
              <a:rPr lang="en-US" altLang="ja-JP" sz="1050" dirty="0" err="1">
                <a:latin typeface="Meiryo UI" pitchFamily="50" charset="-128"/>
                <a:ea typeface="Meiryo UI" pitchFamily="50" charset="-128"/>
              </a:rPr>
              <a:t>Xie</a:t>
            </a:r>
            <a:r>
              <a:rPr lang="en-US" altLang="ja-JP" sz="1050" dirty="0">
                <a:latin typeface="Meiryo UI" pitchFamily="50" charset="-128"/>
                <a:ea typeface="Meiryo UI" pitchFamily="50" charset="-128"/>
              </a:rPr>
              <a:t>, “Identifying security bug reports via text mining: An industrial case study,” in Proceedings of the 7th Working Conference on Mining Software Repositories (MSR ’10), 2010, pp. 11–20.</a:t>
            </a:r>
            <a:endParaRPr lang="ja-JP" altLang="en-US" sz="1050" dirty="0">
              <a:latin typeface="Meiryo UI" pitchFamily="50" charset="-128"/>
              <a:ea typeface="Meiryo UI" pitchFamily="50" charset="-128"/>
            </a:endParaRPr>
          </a:p>
        </p:txBody>
      </p:sp>
      <p:sp>
        <p:nvSpPr>
          <p:cNvPr id="8" name="正方形/長方形 7"/>
          <p:cNvSpPr/>
          <p:nvPr/>
        </p:nvSpPr>
        <p:spPr>
          <a:xfrm>
            <a:off x="555123" y="5309809"/>
            <a:ext cx="8033755" cy="415498"/>
          </a:xfrm>
          <a:prstGeom prst="rect">
            <a:avLst/>
          </a:prstGeom>
        </p:spPr>
        <p:txBody>
          <a:bodyPr wrap="square">
            <a:spAutoFit/>
          </a:bodyPr>
          <a:lstStyle/>
          <a:p>
            <a:r>
              <a:rPr lang="en-US" altLang="ja-JP" sz="1050" smtClean="0">
                <a:latin typeface="Meiryo UI" pitchFamily="50" charset="-128"/>
                <a:ea typeface="Meiryo UI" pitchFamily="50" charset="-128"/>
              </a:rPr>
              <a:t>[3]H</a:t>
            </a:r>
            <a:r>
              <a:rPr lang="en-US" altLang="ja-JP" sz="1050" dirty="0">
                <a:latin typeface="Meiryo UI" pitchFamily="50" charset="-128"/>
                <a:ea typeface="Meiryo UI" pitchFamily="50" charset="-128"/>
              </a:rPr>
              <a:t>. Valdivia Garcia and E. </a:t>
            </a:r>
            <a:r>
              <a:rPr lang="en-US" altLang="ja-JP" sz="1050" dirty="0" err="1">
                <a:latin typeface="Meiryo UI" pitchFamily="50" charset="-128"/>
                <a:ea typeface="Meiryo UI" pitchFamily="50" charset="-128"/>
              </a:rPr>
              <a:t>Shihab</a:t>
            </a:r>
            <a:r>
              <a:rPr lang="en-US" altLang="ja-JP" sz="1050" dirty="0">
                <a:latin typeface="Meiryo UI" pitchFamily="50" charset="-128"/>
                <a:ea typeface="Meiryo UI" pitchFamily="50" charset="-128"/>
              </a:rPr>
              <a:t>, “Characterizing and predicting blocking bugs in open source projects,” in Proceedings of the 11th Working Conference on Mining Software Repositories (MSR ’14), 2014, pp. 72–81.</a:t>
            </a:r>
            <a:endParaRPr lang="ja-JP" altLang="en-US" sz="1050" dirty="0">
              <a:latin typeface="Meiryo UI" pitchFamily="50" charset="-128"/>
              <a:ea typeface="Meiryo UI" pitchFamily="50" charset="-128"/>
            </a:endParaRPr>
          </a:p>
        </p:txBody>
      </p:sp>
    </p:spTree>
    <p:extLst>
      <p:ext uri="{BB962C8B-B14F-4D97-AF65-F5344CB8AC3E}">
        <p14:creationId xmlns:p14="http://schemas.microsoft.com/office/powerpoint/2010/main" val="14482843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High Impact Bug (</a:t>
            </a:r>
            <a:r>
              <a:rPr lang="en-US" altLang="ja-JP" dirty="0"/>
              <a:t>4</a:t>
            </a:r>
            <a:r>
              <a:rPr kumimoji="1" lang="en-US" altLang="ja-JP" dirty="0" smtClean="0"/>
              <a:t>/4)</a:t>
            </a:r>
            <a:endParaRPr kumimoji="1" lang="ja-JP" altLang="en-US" dirty="0"/>
          </a:p>
        </p:txBody>
      </p:sp>
      <p:sp>
        <p:nvSpPr>
          <p:cNvPr id="3" name="コンテンツ プレースホルダー 2"/>
          <p:cNvSpPr>
            <a:spLocks noGrp="1"/>
          </p:cNvSpPr>
          <p:nvPr>
            <p:ph idx="1"/>
          </p:nvPr>
        </p:nvSpPr>
        <p:spPr>
          <a:xfrm>
            <a:off x="457200" y="1549400"/>
            <a:ext cx="8229600" cy="4692774"/>
          </a:xfrm>
        </p:spPr>
        <p:txBody>
          <a:bodyPr>
            <a:normAutofit/>
          </a:bodyPr>
          <a:lstStyle/>
          <a:p>
            <a:r>
              <a:rPr lang="en-US" altLang="ja-JP" smtClean="0"/>
              <a:t>Performance Bug</a:t>
            </a:r>
            <a:r>
              <a:rPr lang="en-US" altLang="ja-JP" sz="2000" smtClean="0">
                <a:solidFill>
                  <a:prstClr val="black"/>
                </a:solidFill>
              </a:rPr>
              <a:t>[5]</a:t>
            </a:r>
            <a:endParaRPr lang="en-US" altLang="ja-JP" dirty="0" smtClean="0"/>
          </a:p>
          <a:p>
            <a:pPr lvl="1"/>
            <a:r>
              <a:rPr kumimoji="1" lang="ja-JP" altLang="en-US" dirty="0" smtClean="0"/>
              <a:t>ユーザエクスペリエンスやレスポンス，スループットの</a:t>
            </a:r>
            <a:r>
              <a:rPr kumimoji="1" lang="ja-JP" altLang="en-US" smtClean="0"/>
              <a:t>低下などのパフォーマンス</a:t>
            </a:r>
            <a:r>
              <a:rPr kumimoji="1" lang="ja-JP" altLang="en-US" dirty="0" smtClean="0"/>
              <a:t>低下を招く不具合</a:t>
            </a:r>
            <a:endParaRPr kumimoji="1" lang="en-US" altLang="ja-JP" dirty="0" smtClean="0"/>
          </a:p>
          <a:p>
            <a:endParaRPr lang="en-US" altLang="ja-JP" dirty="0"/>
          </a:p>
          <a:p>
            <a:r>
              <a:rPr kumimoji="1" lang="en-US" altLang="ja-JP" smtClean="0"/>
              <a:t>Breakage Bug</a:t>
            </a:r>
            <a:r>
              <a:rPr lang="en-US" altLang="ja-JP" sz="2000" smtClean="0">
                <a:solidFill>
                  <a:prstClr val="black"/>
                </a:solidFill>
              </a:rPr>
              <a:t>[1]</a:t>
            </a:r>
            <a:endParaRPr kumimoji="1" lang="en-US" altLang="ja-JP" dirty="0" smtClean="0"/>
          </a:p>
          <a:p>
            <a:pPr lvl="1"/>
            <a:r>
              <a:rPr lang="ja-JP" altLang="en-US" dirty="0" smtClean="0"/>
              <a:t>コード修正や機能追加により，以前使えていた機能を利用不可能にする不具合</a:t>
            </a:r>
            <a:endParaRPr kumimoji="1" lang="ja-JP" altLang="en-US" dirty="0"/>
          </a:p>
        </p:txBody>
      </p:sp>
      <p:sp>
        <p:nvSpPr>
          <p:cNvPr id="5" name="日付プレースホルダー 4"/>
          <p:cNvSpPr>
            <a:spLocks noGrp="1"/>
          </p:cNvSpPr>
          <p:nvPr>
            <p:ph type="dt" sz="half" idx="10"/>
          </p:nvPr>
        </p:nvSpPr>
        <p:spPr/>
        <p:txBody>
          <a:bodyPr/>
          <a:lstStyle/>
          <a:p>
            <a:fld id="{55B0AAF1-F178-4621-B8B7-D4892A5AE2EE}" type="datetime1">
              <a:rPr kumimoji="1" lang="ja-JP" altLang="en-US" smtClean="0"/>
              <a:t>2016/6/7</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11</a:t>
            </a:fld>
            <a:endParaRPr kumimoji="1" lang="ja-JP" altLang="en-US"/>
          </a:p>
        </p:txBody>
      </p:sp>
      <p:sp>
        <p:nvSpPr>
          <p:cNvPr id="7" name="正方形/長方形 6"/>
          <p:cNvSpPr/>
          <p:nvPr/>
        </p:nvSpPr>
        <p:spPr>
          <a:xfrm>
            <a:off x="1077490" y="5732239"/>
            <a:ext cx="6989020" cy="415498"/>
          </a:xfrm>
          <a:prstGeom prst="rect">
            <a:avLst/>
          </a:prstGeom>
        </p:spPr>
        <p:txBody>
          <a:bodyPr wrap="square">
            <a:spAutoFit/>
          </a:bodyPr>
          <a:lstStyle/>
          <a:p>
            <a:r>
              <a:rPr lang="en-US" altLang="ja-JP" sz="1050" smtClean="0">
                <a:latin typeface="Meiryo UI" pitchFamily="50" charset="-128"/>
                <a:ea typeface="Meiryo UI" pitchFamily="50" charset="-128"/>
              </a:rPr>
              <a:t>[5]A</a:t>
            </a:r>
            <a:r>
              <a:rPr lang="en-US" altLang="ja-JP" sz="1050" dirty="0">
                <a:latin typeface="Meiryo UI" pitchFamily="50" charset="-128"/>
                <a:ea typeface="Meiryo UI" pitchFamily="50" charset="-128"/>
              </a:rPr>
              <a:t>. </a:t>
            </a:r>
            <a:r>
              <a:rPr lang="en-US" altLang="ja-JP" sz="1050" dirty="0" err="1">
                <a:latin typeface="Meiryo UI" pitchFamily="50" charset="-128"/>
                <a:ea typeface="Meiryo UI" pitchFamily="50" charset="-128"/>
              </a:rPr>
              <a:t>Nistor</a:t>
            </a:r>
            <a:r>
              <a:rPr lang="en-US" altLang="ja-JP" sz="1050" dirty="0">
                <a:latin typeface="Meiryo UI" pitchFamily="50" charset="-128"/>
                <a:ea typeface="Meiryo UI" pitchFamily="50" charset="-128"/>
              </a:rPr>
              <a:t>, T. Jiang, and L. Tan, “Discovering, reporting, and fixing performance bugs,” in Proceedings of the 10th Working Conference on Mining Software Repositories (MSR ’13), 2013, pp. 237–246.</a:t>
            </a:r>
            <a:endParaRPr lang="ja-JP" altLang="en-US" sz="1050" dirty="0">
              <a:latin typeface="Meiryo UI" pitchFamily="50" charset="-128"/>
              <a:ea typeface="Meiryo UI" pitchFamily="50" charset="-128"/>
            </a:endParaRPr>
          </a:p>
        </p:txBody>
      </p:sp>
    </p:spTree>
    <p:extLst>
      <p:ext uri="{BB962C8B-B14F-4D97-AF65-F5344CB8AC3E}">
        <p14:creationId xmlns:p14="http://schemas.microsoft.com/office/powerpoint/2010/main" val="34180499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先行研究の問題点</a:t>
            </a:r>
            <a:endParaRPr kumimoji="1" lang="ja-JP" altLang="en-US" dirty="0"/>
          </a:p>
        </p:txBody>
      </p:sp>
      <p:sp>
        <p:nvSpPr>
          <p:cNvPr id="3" name="コンテンツ プレースホルダー 2"/>
          <p:cNvSpPr>
            <a:spLocks noGrp="1"/>
          </p:cNvSpPr>
          <p:nvPr>
            <p:ph idx="1"/>
          </p:nvPr>
        </p:nvSpPr>
        <p:spPr>
          <a:xfrm>
            <a:off x="363415" y="1591874"/>
            <a:ext cx="8639908" cy="4616028"/>
          </a:xfrm>
        </p:spPr>
        <p:txBody>
          <a:bodyPr/>
          <a:lstStyle/>
          <a:p>
            <a:r>
              <a:rPr lang="ja-JP" altLang="en-US" dirty="0" smtClean="0"/>
              <a:t>いずれの</a:t>
            </a:r>
            <a:r>
              <a:rPr lang="en-US" altLang="ja-JP" dirty="0" smtClean="0"/>
              <a:t>HIB</a:t>
            </a:r>
            <a:r>
              <a:rPr lang="ja-JP" altLang="en-US" dirty="0" smtClean="0"/>
              <a:t>も</a:t>
            </a:r>
            <a:r>
              <a:rPr lang="ja-JP" altLang="en-US" dirty="0"/>
              <a:t>研究者によって定義された不具合</a:t>
            </a:r>
            <a:endParaRPr lang="en-US" altLang="ja-JP" dirty="0"/>
          </a:p>
          <a:p>
            <a:pPr lvl="1"/>
            <a:r>
              <a:rPr lang="ja-JP" altLang="en-US" dirty="0"/>
              <a:t>開発者</a:t>
            </a:r>
            <a:r>
              <a:rPr lang="ja-JP" altLang="en-US" smtClean="0"/>
              <a:t>が</a:t>
            </a:r>
            <a:r>
              <a:rPr lang="ja-JP" altLang="en-US" dirty="0" smtClean="0"/>
              <a:t>重大な不具合と</a:t>
            </a:r>
            <a:r>
              <a:rPr lang="ja-JP" altLang="en-US" dirty="0"/>
              <a:t>認識している</a:t>
            </a:r>
            <a:r>
              <a:rPr lang="ja-JP" altLang="en-US" dirty="0" smtClean="0"/>
              <a:t>か定かではない</a:t>
            </a:r>
            <a:endParaRPr lang="en-US" altLang="ja-JP" dirty="0" smtClean="0"/>
          </a:p>
          <a:p>
            <a:pPr lvl="1"/>
            <a:endParaRPr lang="en-US" altLang="ja-JP" dirty="0"/>
          </a:p>
          <a:p>
            <a:r>
              <a:rPr lang="ja-JP" altLang="en-US" dirty="0" smtClean="0"/>
              <a:t>開発者が必要としない支援を提案する恐れがある</a:t>
            </a:r>
            <a:endParaRPr lang="en-US" altLang="ja-JP" dirty="0" smtClean="0"/>
          </a:p>
          <a:p>
            <a:pPr lvl="1"/>
            <a:r>
              <a:rPr lang="ja-JP" altLang="en-US" dirty="0" smtClean="0"/>
              <a:t>開発者が重要視する不具合に着目した研究がされるべき</a:t>
            </a:r>
            <a:endParaRPr lang="en-US" altLang="ja-JP" dirty="0"/>
          </a:p>
          <a:p>
            <a:pPr lvl="1"/>
            <a:endParaRPr lang="en-US" altLang="ja-JP" dirty="0"/>
          </a:p>
          <a:p>
            <a:r>
              <a:rPr lang="ja-JP" altLang="en-US" dirty="0" smtClean="0"/>
              <a:t>重大な不具合に対する開発者の</a:t>
            </a:r>
            <a:r>
              <a:rPr lang="ja-JP" altLang="en-US" smtClean="0"/>
              <a:t>認識を正しく</a:t>
            </a:r>
            <a:r>
              <a:rPr lang="en-US" altLang="ja-JP" smtClean="0"/>
              <a:t/>
            </a:r>
            <a:br>
              <a:rPr lang="en-US" altLang="ja-JP" smtClean="0"/>
            </a:br>
            <a:r>
              <a:rPr lang="ja-JP" altLang="en-US" smtClean="0"/>
              <a:t>理解</a:t>
            </a:r>
            <a:r>
              <a:rPr lang="ja-JP" altLang="en-US" dirty="0" smtClean="0"/>
              <a:t>する必要</a:t>
            </a:r>
            <a:r>
              <a:rPr lang="ja-JP" altLang="en-US" smtClean="0"/>
              <a:t>がある</a:t>
            </a:r>
            <a:endParaRPr lang="en-US" altLang="ja-JP" dirty="0" smtClean="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12</a:t>
            </a:fld>
            <a:endParaRPr kumimoji="1" lang="ja-JP" altLang="en-US"/>
          </a:p>
        </p:txBody>
      </p:sp>
    </p:spTree>
    <p:extLst>
      <p:ext uri="{BB962C8B-B14F-4D97-AF65-F5344CB8AC3E}">
        <p14:creationId xmlns:p14="http://schemas.microsoft.com/office/powerpoint/2010/main" val="84135045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目的とアプローチ</a:t>
            </a:r>
            <a:endParaRPr kumimoji="1" lang="ja-JP" altLang="en-US" dirty="0"/>
          </a:p>
        </p:txBody>
      </p:sp>
      <p:sp>
        <p:nvSpPr>
          <p:cNvPr id="3" name="コンテンツ プレースホルダー 2"/>
          <p:cNvSpPr>
            <a:spLocks noGrp="1"/>
          </p:cNvSpPr>
          <p:nvPr>
            <p:ph idx="1"/>
          </p:nvPr>
        </p:nvSpPr>
        <p:spPr>
          <a:xfrm>
            <a:off x="549137" y="1645152"/>
            <a:ext cx="8137663" cy="4351338"/>
          </a:xfrm>
        </p:spPr>
        <p:txBody>
          <a:bodyPr>
            <a:normAutofit/>
          </a:bodyPr>
          <a:lstStyle/>
          <a:p>
            <a:r>
              <a:rPr lang="ja-JP" altLang="en-US" dirty="0" smtClean="0"/>
              <a:t>目的</a:t>
            </a:r>
            <a:endParaRPr lang="en-US" altLang="ja-JP" dirty="0"/>
          </a:p>
          <a:p>
            <a:pPr lvl="1"/>
            <a:r>
              <a:rPr lang="ja-JP" altLang="en-US" smtClean="0"/>
              <a:t>今後の研究の方向性についての知見を得るために</a:t>
            </a:r>
            <a:r>
              <a:rPr lang="en-US" altLang="ja-JP" smtClean="0"/>
              <a:t/>
            </a:r>
            <a:br>
              <a:rPr lang="en-US" altLang="ja-JP" smtClean="0"/>
            </a:br>
            <a:r>
              <a:rPr lang="ja-JP" altLang="en-US" smtClean="0"/>
              <a:t>開発者</a:t>
            </a:r>
            <a:r>
              <a:rPr lang="ja-JP" altLang="en-US" dirty="0"/>
              <a:t>の</a:t>
            </a:r>
            <a:r>
              <a:rPr lang="en-US" altLang="ja-JP" dirty="0"/>
              <a:t>High Impact </a:t>
            </a:r>
            <a:r>
              <a:rPr lang="en-US" altLang="ja-JP" dirty="0" smtClean="0"/>
              <a:t>Bug</a:t>
            </a:r>
            <a:r>
              <a:rPr lang="ja-JP" altLang="en-US" dirty="0" smtClean="0"/>
              <a:t>に対する認識を</a:t>
            </a:r>
            <a:r>
              <a:rPr lang="ja-JP" altLang="en-US" smtClean="0"/>
              <a:t>理解する</a:t>
            </a:r>
            <a:endParaRPr lang="en-US" altLang="ja-JP" dirty="0"/>
          </a:p>
          <a:p>
            <a:pPr marL="457200" lvl="1" indent="0">
              <a:buNone/>
            </a:pPr>
            <a:endParaRPr lang="en-US" altLang="ja-JP" dirty="0"/>
          </a:p>
          <a:p>
            <a:r>
              <a:rPr lang="ja-JP" altLang="en-US" dirty="0" smtClean="0"/>
              <a:t>アプローチ</a:t>
            </a:r>
            <a:endParaRPr lang="en-US" altLang="ja-JP" dirty="0"/>
          </a:p>
          <a:p>
            <a:pPr lvl="1"/>
            <a:r>
              <a:rPr lang="en-US" altLang="ja-JP" smtClean="0"/>
              <a:t>OSS</a:t>
            </a:r>
            <a:r>
              <a:rPr lang="ja-JP" altLang="en-US" dirty="0" smtClean="0"/>
              <a:t>開発者を</a:t>
            </a:r>
            <a:r>
              <a:rPr lang="ja-JP" altLang="en-US" smtClean="0"/>
              <a:t>対象にアンケート調査を行う</a:t>
            </a:r>
            <a:endParaRPr lang="en-US" altLang="ja-JP" smtClean="0"/>
          </a:p>
          <a:p>
            <a:pPr lvl="2"/>
            <a:r>
              <a:rPr lang="ja-JP" altLang="en-US" smtClean="0"/>
              <a:t>複数のドメインに対する大規模な調査を行いたいため</a:t>
            </a:r>
            <a:endParaRPr lang="en-US" altLang="ja-JP" dirty="0" smtClean="0"/>
          </a:p>
        </p:txBody>
      </p:sp>
      <p:sp>
        <p:nvSpPr>
          <p:cNvPr id="4" name="日付プレースホルダー 3"/>
          <p:cNvSpPr>
            <a:spLocks noGrp="1"/>
          </p:cNvSpPr>
          <p:nvPr>
            <p:ph type="dt" sz="half" idx="10"/>
          </p:nvPr>
        </p:nvSpPr>
        <p:spPr/>
        <p:txBody>
          <a:bodyPr/>
          <a:lstStyle/>
          <a:p>
            <a:fld id="{BE418AC9-CBF5-4D7B-BAA0-30CCAA9A701B}" type="datetime1">
              <a:rPr kumimoji="1" lang="ja-JP" altLang="en-US" smtClean="0"/>
              <a:t>2016/6/7</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13</a:t>
            </a:fld>
            <a:endParaRPr kumimoji="1" lang="ja-JP" altLang="en-US"/>
          </a:p>
        </p:txBody>
      </p:sp>
    </p:spTree>
    <p:extLst>
      <p:ext uri="{BB962C8B-B14F-4D97-AF65-F5344CB8AC3E}">
        <p14:creationId xmlns:p14="http://schemas.microsoft.com/office/powerpoint/2010/main" val="1896178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調査方法</a:t>
            </a:r>
            <a:endParaRPr kumimoji="1" lang="ja-JP" altLang="en-US" dirty="0"/>
          </a:p>
        </p:txBody>
      </p:sp>
      <p:sp>
        <p:nvSpPr>
          <p:cNvPr id="3" name="コンテンツ プレースホルダー 2"/>
          <p:cNvSpPr>
            <a:spLocks noGrp="1"/>
          </p:cNvSpPr>
          <p:nvPr>
            <p:ph idx="1"/>
          </p:nvPr>
        </p:nvSpPr>
        <p:spPr>
          <a:xfrm>
            <a:off x="628650" y="1674332"/>
            <a:ext cx="7886700" cy="4530726"/>
          </a:xfrm>
        </p:spPr>
        <p:txBody>
          <a:bodyPr/>
          <a:lstStyle/>
          <a:p>
            <a:pPr marL="514350" indent="-514350">
              <a:buFont typeface="+mj-lt"/>
              <a:buAutoNum type="arabicPeriod"/>
            </a:pPr>
            <a:r>
              <a:rPr lang="en-US" altLang="ja-JP" dirty="0"/>
              <a:t>GitHub</a:t>
            </a:r>
            <a:r>
              <a:rPr lang="ja-JP" altLang="en-US" dirty="0" err="1"/>
              <a:t>に登</a:t>
            </a:r>
            <a:r>
              <a:rPr lang="ja-JP" altLang="en-US" dirty="0"/>
              <a:t>録されて</a:t>
            </a:r>
            <a:r>
              <a:rPr lang="ja-JP" altLang="en-US" dirty="0" smtClean="0"/>
              <a:t>いる</a:t>
            </a:r>
            <a:r>
              <a:rPr lang="en-US" altLang="ja-JP" dirty="0" smtClean="0"/>
              <a:t>OSS</a:t>
            </a:r>
            <a:r>
              <a:rPr lang="ja-JP" altLang="en-US" dirty="0" smtClean="0"/>
              <a:t>開発者</a:t>
            </a:r>
            <a:r>
              <a:rPr lang="ja-JP" altLang="en-US" dirty="0"/>
              <a:t>に</a:t>
            </a:r>
            <a:r>
              <a:rPr lang="ja-JP" altLang="en-US" dirty="0" smtClean="0"/>
              <a:t>対し，メールでアンケート調査への参加を</a:t>
            </a:r>
            <a:r>
              <a:rPr lang="ja-JP" altLang="en-US" smtClean="0"/>
              <a:t>依頼する</a:t>
            </a:r>
            <a:endParaRPr lang="en-US" altLang="ja-JP" smtClean="0"/>
          </a:p>
          <a:p>
            <a:pPr marL="914400" lvl="1" indent="-514350"/>
            <a:r>
              <a:rPr lang="en-US" altLang="ja-JP" smtClean="0"/>
              <a:t>GitHub</a:t>
            </a:r>
            <a:r>
              <a:rPr lang="ja-JP" altLang="en-US" smtClean="0"/>
              <a:t>：ソフトウェア開発プロジェクトのため</a:t>
            </a:r>
            <a:r>
              <a:rPr lang="en-US" altLang="ja-JP" smtClean="0"/>
              <a:t>	</a:t>
            </a:r>
            <a:r>
              <a:rPr lang="ja-JP" altLang="en-US" smtClean="0"/>
              <a:t>　 の大規模なホスティングサービス</a:t>
            </a:r>
            <a:endParaRPr lang="en-US" altLang="ja-JP" dirty="0"/>
          </a:p>
          <a:p>
            <a:pPr marL="914400" lvl="1" indent="-514350">
              <a:buFont typeface="+mj-lt"/>
              <a:buAutoNum type="arabicPeriod"/>
            </a:pPr>
            <a:endParaRPr lang="en-US" altLang="ja-JP" dirty="0" smtClean="0"/>
          </a:p>
          <a:p>
            <a:pPr marL="514350" indent="-514350">
              <a:buFont typeface="+mj-lt"/>
              <a:buAutoNum type="arabicPeriod"/>
            </a:pPr>
            <a:r>
              <a:rPr lang="ja-JP" altLang="en-US" dirty="0" smtClean="0"/>
              <a:t>活動的な</a:t>
            </a:r>
            <a:r>
              <a:rPr lang="en-US" altLang="ja-JP" dirty="0" smtClean="0"/>
              <a:t>OSS</a:t>
            </a:r>
            <a:r>
              <a:rPr lang="ja-JP" altLang="en-US" dirty="0" smtClean="0"/>
              <a:t>開発者をアンケート対象にするために，コミット</a:t>
            </a:r>
            <a:r>
              <a:rPr lang="ja-JP" altLang="en-US" dirty="0"/>
              <a:t>数</a:t>
            </a:r>
            <a:r>
              <a:rPr lang="ja-JP" altLang="en-US" dirty="0" smtClean="0"/>
              <a:t>を基に選定を行う</a:t>
            </a:r>
            <a:endParaRPr lang="en-US" altLang="ja-JP" dirty="0" smtClean="0"/>
          </a:p>
          <a:p>
            <a:pPr marL="514350" indent="-514350">
              <a:buFont typeface="+mj-lt"/>
              <a:buAutoNum type="arabicPeriod"/>
            </a:pPr>
            <a:endParaRPr lang="en-US" altLang="ja-JP" dirty="0"/>
          </a:p>
          <a:p>
            <a:pPr marL="514350" indent="-514350">
              <a:buFont typeface="+mj-lt"/>
              <a:buAutoNum type="arabicPeriod"/>
            </a:pPr>
            <a:r>
              <a:rPr lang="ja-JP" altLang="en-US" dirty="0"/>
              <a:t>アンケート</a:t>
            </a:r>
            <a:r>
              <a:rPr lang="ja-JP" altLang="en-US" dirty="0" smtClean="0"/>
              <a:t>結果</a:t>
            </a:r>
            <a:r>
              <a:rPr lang="ja-JP" altLang="en-US" dirty="0"/>
              <a:t>を集計</a:t>
            </a:r>
            <a:r>
              <a:rPr lang="ja-JP" altLang="en-US" dirty="0" smtClean="0"/>
              <a:t>し，分析を行う</a:t>
            </a:r>
            <a:endParaRPr lang="en-US" altLang="ja-JP" dirty="0"/>
          </a:p>
        </p:txBody>
      </p:sp>
      <p:sp>
        <p:nvSpPr>
          <p:cNvPr id="5" name="日付プレースホルダー 4"/>
          <p:cNvSpPr>
            <a:spLocks noGrp="1"/>
          </p:cNvSpPr>
          <p:nvPr>
            <p:ph type="dt" sz="half" idx="10"/>
          </p:nvPr>
        </p:nvSpPr>
        <p:spPr/>
        <p:txBody>
          <a:bodyPr/>
          <a:lstStyle/>
          <a:p>
            <a:fld id="{09A46511-9E44-44B4-A662-8CF60AAD6157}" type="datetime1">
              <a:rPr kumimoji="1" lang="ja-JP" altLang="en-US" smtClean="0"/>
              <a:t>2016/6/7</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14</a:t>
            </a:fld>
            <a:endParaRPr kumimoji="1" lang="ja-JP" altLang="en-US"/>
          </a:p>
        </p:txBody>
      </p:sp>
    </p:spTree>
    <p:extLst>
      <p:ext uri="{BB962C8B-B14F-4D97-AF65-F5344CB8AC3E}">
        <p14:creationId xmlns:p14="http://schemas.microsoft.com/office/powerpoint/2010/main" val="37436812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開発者の選定</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活動量の指標として</a:t>
            </a:r>
            <a:r>
              <a:rPr lang="en-US" altLang="ja-JP" smtClean="0"/>
              <a:t>GitHub API</a:t>
            </a:r>
            <a:r>
              <a:rPr lang="ja-JP" altLang="en-US" smtClean="0"/>
              <a:t>を用いて取得できるコミット回数を用いる</a:t>
            </a:r>
            <a:endParaRPr lang="en-US" altLang="ja-JP" smtClean="0"/>
          </a:p>
          <a:p>
            <a:pPr lvl="2"/>
            <a:endParaRPr lang="en-US" altLang="ja-JP" smtClean="0"/>
          </a:p>
          <a:p>
            <a:r>
              <a:rPr lang="ja-JP" altLang="en-US" smtClean="0"/>
              <a:t>選定手順</a:t>
            </a:r>
            <a:endParaRPr lang="en-US" altLang="ja-JP"/>
          </a:p>
          <a:p>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15</a:t>
            </a:fld>
            <a:endParaRPr kumimoji="1" lang="ja-JP" altLang="en-US"/>
          </a:p>
        </p:txBody>
      </p:sp>
      <p:sp>
        <p:nvSpPr>
          <p:cNvPr id="6" name="正方形/長方形 5"/>
          <p:cNvSpPr/>
          <p:nvPr/>
        </p:nvSpPr>
        <p:spPr>
          <a:xfrm>
            <a:off x="637405" y="3452643"/>
            <a:ext cx="7802398" cy="1052351"/>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a:solidFill>
                  <a:schemeClr val="tx1"/>
                </a:solidFill>
              </a:rPr>
              <a:t>3,500</a:t>
            </a:r>
            <a:r>
              <a:rPr lang="ja-JP" altLang="en-US" sz="2400">
                <a:solidFill>
                  <a:schemeClr val="tx1"/>
                </a:solidFill>
              </a:rPr>
              <a:t>万件のリポジトリから</a:t>
            </a:r>
            <a:r>
              <a:rPr lang="en-US" altLang="ja-JP" sz="2400">
                <a:solidFill>
                  <a:schemeClr val="tx1"/>
                </a:solidFill>
              </a:rPr>
              <a:t>1,000</a:t>
            </a:r>
            <a:r>
              <a:rPr lang="ja-JP" altLang="en-US" sz="2400">
                <a:solidFill>
                  <a:schemeClr val="tx1"/>
                </a:solidFill>
              </a:rPr>
              <a:t>回以上コミット</a:t>
            </a:r>
            <a:r>
              <a:rPr lang="ja-JP" altLang="en-US" sz="2400" smtClean="0">
                <a:solidFill>
                  <a:schemeClr val="tx1"/>
                </a:solidFill>
              </a:rPr>
              <a:t>が</a:t>
            </a:r>
            <a:r>
              <a:rPr lang="en-US" altLang="ja-JP" sz="2400" smtClean="0">
                <a:solidFill>
                  <a:schemeClr val="tx1"/>
                </a:solidFill>
              </a:rPr>
              <a:t/>
            </a:r>
            <a:br>
              <a:rPr lang="en-US" altLang="ja-JP" sz="2400" smtClean="0">
                <a:solidFill>
                  <a:schemeClr val="tx1"/>
                </a:solidFill>
              </a:rPr>
            </a:br>
            <a:r>
              <a:rPr lang="ja-JP" altLang="en-US" sz="2400" smtClean="0">
                <a:solidFill>
                  <a:schemeClr val="tx1"/>
                </a:solidFill>
              </a:rPr>
              <a:t>行われて</a:t>
            </a:r>
            <a:r>
              <a:rPr lang="ja-JP" altLang="en-US" sz="2400">
                <a:solidFill>
                  <a:schemeClr val="tx1"/>
                </a:solidFill>
              </a:rPr>
              <a:t>いる</a:t>
            </a:r>
            <a:r>
              <a:rPr lang="en-US" altLang="ja-JP" sz="2400">
                <a:solidFill>
                  <a:schemeClr val="tx1"/>
                </a:solidFill>
              </a:rPr>
              <a:t>1,211,913</a:t>
            </a:r>
            <a:r>
              <a:rPr lang="ja-JP" altLang="en-US" sz="2400">
                <a:solidFill>
                  <a:schemeClr val="tx1"/>
                </a:solidFill>
              </a:rPr>
              <a:t>件のリポジトリを選定</a:t>
            </a:r>
          </a:p>
        </p:txBody>
      </p:sp>
      <p:sp>
        <p:nvSpPr>
          <p:cNvPr id="7" name="正方形/長方形 6"/>
          <p:cNvSpPr/>
          <p:nvPr/>
        </p:nvSpPr>
        <p:spPr>
          <a:xfrm>
            <a:off x="637405" y="5049506"/>
            <a:ext cx="7802398" cy="1278996"/>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a:solidFill>
                  <a:schemeClr val="tx1"/>
                </a:solidFill>
              </a:rPr>
              <a:t>選定したリポジトリにコミットを行っている開発者</a:t>
            </a:r>
            <a:r>
              <a:rPr lang="en-US" altLang="ja-JP" sz="2400">
                <a:solidFill>
                  <a:schemeClr val="tx1"/>
                </a:solidFill>
              </a:rPr>
              <a:t>54,282</a:t>
            </a:r>
            <a:r>
              <a:rPr lang="ja-JP" altLang="en-US" sz="2400">
                <a:solidFill>
                  <a:schemeClr val="tx1"/>
                </a:solidFill>
              </a:rPr>
              <a:t>人の内，</a:t>
            </a:r>
            <a:r>
              <a:rPr lang="en-US" altLang="ja-JP" sz="2400">
                <a:solidFill>
                  <a:schemeClr val="tx1"/>
                </a:solidFill>
              </a:rPr>
              <a:t>100</a:t>
            </a:r>
            <a:r>
              <a:rPr lang="ja-JP" altLang="en-US" sz="2400">
                <a:solidFill>
                  <a:schemeClr val="tx1"/>
                </a:solidFill>
              </a:rPr>
              <a:t>回以上コミットを行って</a:t>
            </a:r>
            <a:r>
              <a:rPr lang="ja-JP" altLang="en-US" sz="2400" smtClean="0">
                <a:solidFill>
                  <a:schemeClr val="tx1"/>
                </a:solidFill>
              </a:rPr>
              <a:t>いる</a:t>
            </a:r>
            <a:r>
              <a:rPr lang="en-US" altLang="ja-JP" sz="2400" smtClean="0">
                <a:solidFill>
                  <a:schemeClr val="tx1"/>
                </a:solidFill>
              </a:rPr>
              <a:t/>
            </a:r>
            <a:br>
              <a:rPr lang="en-US" altLang="ja-JP" sz="2400" smtClean="0">
                <a:solidFill>
                  <a:schemeClr val="tx1"/>
                </a:solidFill>
              </a:rPr>
            </a:br>
            <a:r>
              <a:rPr lang="en-US" altLang="ja-JP" sz="2400" smtClean="0">
                <a:solidFill>
                  <a:schemeClr val="tx1"/>
                </a:solidFill>
              </a:rPr>
              <a:t>22,228</a:t>
            </a:r>
            <a:r>
              <a:rPr lang="ja-JP" altLang="en-US" sz="2400">
                <a:solidFill>
                  <a:schemeClr val="tx1"/>
                </a:solidFill>
              </a:rPr>
              <a:t>人の開発者をアンケート対象と</a:t>
            </a:r>
            <a:r>
              <a:rPr lang="ja-JP" altLang="en-US" sz="2400" smtClean="0">
                <a:solidFill>
                  <a:schemeClr val="tx1"/>
                </a:solidFill>
              </a:rPr>
              <a:t>する</a:t>
            </a:r>
            <a:endParaRPr lang="ja-JP" altLang="en-US" sz="2400">
              <a:solidFill>
                <a:schemeClr val="tx1"/>
              </a:solidFill>
            </a:endParaRPr>
          </a:p>
        </p:txBody>
      </p:sp>
      <p:sp>
        <p:nvSpPr>
          <p:cNvPr id="8" name="下矢印 7"/>
          <p:cNvSpPr/>
          <p:nvPr/>
        </p:nvSpPr>
        <p:spPr>
          <a:xfrm>
            <a:off x="4097170" y="4650827"/>
            <a:ext cx="882869" cy="283779"/>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3031571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アンケートの実施</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mtClean="0"/>
              <a:t>選定した開発者に対して調査への参加を依頼</a:t>
            </a:r>
            <a:endParaRPr lang="en-US" altLang="ja-JP" smtClean="0"/>
          </a:p>
          <a:p>
            <a:pPr lvl="1"/>
            <a:r>
              <a:rPr lang="ja-JP" altLang="en-US" smtClean="0"/>
              <a:t>依頼人数：</a:t>
            </a:r>
            <a:r>
              <a:rPr lang="en-US" altLang="ja-JP" smtClean="0"/>
              <a:t>18,299</a:t>
            </a:r>
            <a:r>
              <a:rPr lang="ja-JP" altLang="en-US" smtClean="0"/>
              <a:t>人にメールで依頼</a:t>
            </a:r>
            <a:endParaRPr lang="en-US" altLang="ja-JP" smtClean="0"/>
          </a:p>
          <a:p>
            <a:pPr lvl="1"/>
            <a:r>
              <a:rPr lang="ja-JP" altLang="en-US" smtClean="0"/>
              <a:t>調査期間：</a:t>
            </a:r>
            <a:r>
              <a:rPr lang="en-US" altLang="ja-JP" smtClean="0"/>
              <a:t>2015</a:t>
            </a:r>
            <a:r>
              <a:rPr lang="ja-JP" altLang="en-US" smtClean="0"/>
              <a:t>年</a:t>
            </a:r>
            <a:r>
              <a:rPr lang="en-US" altLang="ja-JP" smtClean="0"/>
              <a:t>7</a:t>
            </a:r>
            <a:r>
              <a:rPr lang="ja-JP" altLang="en-US" smtClean="0"/>
              <a:t>月から</a:t>
            </a:r>
            <a:r>
              <a:rPr lang="en-US" altLang="ja-JP" smtClean="0"/>
              <a:t>2015</a:t>
            </a:r>
            <a:r>
              <a:rPr lang="ja-JP" altLang="en-US" smtClean="0"/>
              <a:t>年</a:t>
            </a:r>
            <a:r>
              <a:rPr lang="en-US" altLang="ja-JP" smtClean="0"/>
              <a:t>8</a:t>
            </a:r>
            <a:r>
              <a:rPr lang="ja-JP" altLang="en-US" smtClean="0"/>
              <a:t>月</a:t>
            </a:r>
            <a:endParaRPr lang="en-US" altLang="ja-JP" smtClean="0"/>
          </a:p>
          <a:p>
            <a:pPr lvl="1"/>
            <a:r>
              <a:rPr lang="ja-JP" altLang="en-US" smtClean="0"/>
              <a:t>参加方法：</a:t>
            </a:r>
            <a:r>
              <a:rPr lang="en-US" altLang="ja-JP" smtClean="0"/>
              <a:t>Web</a:t>
            </a:r>
            <a:r>
              <a:rPr lang="ja-JP" altLang="en-US" smtClean="0"/>
              <a:t>上のフォームにて回答</a:t>
            </a:r>
            <a:endParaRPr lang="en-US" altLang="ja-JP" smtClean="0"/>
          </a:p>
          <a:p>
            <a:pPr lvl="1"/>
            <a:r>
              <a:rPr lang="ja-JP" altLang="en-US" smtClean="0"/>
              <a:t>回答人数：</a:t>
            </a:r>
            <a:r>
              <a:rPr lang="en-US" altLang="ja-JP" smtClean="0"/>
              <a:t>321</a:t>
            </a:r>
            <a:r>
              <a:rPr lang="ja-JP" altLang="en-US" smtClean="0"/>
              <a:t>人</a:t>
            </a:r>
            <a:endParaRPr lang="en-US" altLang="ja-JP" smtClean="0"/>
          </a:p>
          <a:p>
            <a:pPr lvl="1"/>
            <a:endParaRPr lang="en-US" altLang="ja-JP" smtClean="0"/>
          </a:p>
          <a:p>
            <a:r>
              <a:rPr lang="ja-JP" altLang="en-US" smtClean="0"/>
              <a:t>回答者</a:t>
            </a:r>
            <a:endParaRPr lang="en-US" altLang="ja-JP"/>
          </a:p>
          <a:p>
            <a:pPr lvl="1"/>
            <a:r>
              <a:rPr lang="en-US" altLang="ja-JP" smtClean="0"/>
              <a:t>5</a:t>
            </a:r>
            <a:r>
              <a:rPr lang="ja-JP" altLang="en-US" smtClean="0"/>
              <a:t>年以上活動している開発者</a:t>
            </a:r>
            <a:r>
              <a:rPr lang="en-US" altLang="ja-JP" smtClean="0"/>
              <a:t>	</a:t>
            </a:r>
            <a:r>
              <a:rPr lang="ja-JP" altLang="en-US" smtClean="0"/>
              <a:t>：</a:t>
            </a:r>
            <a:r>
              <a:rPr lang="en-US" altLang="ja-JP" smtClean="0"/>
              <a:t>66.1%</a:t>
            </a:r>
          </a:p>
          <a:p>
            <a:pPr lvl="1"/>
            <a:r>
              <a:rPr lang="ja-JP" altLang="en-US" smtClean="0"/>
              <a:t>仕事で</a:t>
            </a:r>
            <a:r>
              <a:rPr lang="en-US" altLang="ja-JP" smtClean="0"/>
              <a:t>OSS</a:t>
            </a:r>
            <a:r>
              <a:rPr lang="ja-JP" altLang="en-US" smtClean="0"/>
              <a:t>に貢献している開発者</a:t>
            </a:r>
            <a:r>
              <a:rPr lang="en-US" altLang="ja-JP" smtClean="0"/>
              <a:t>	</a:t>
            </a:r>
            <a:r>
              <a:rPr lang="ja-JP" altLang="en-US" smtClean="0"/>
              <a:t>：</a:t>
            </a:r>
            <a:r>
              <a:rPr lang="en-US" altLang="ja-JP" smtClean="0"/>
              <a:t>37.1%</a:t>
            </a:r>
          </a:p>
          <a:p>
            <a:pPr lvl="2"/>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16</a:t>
            </a:fld>
            <a:endParaRPr kumimoji="1" lang="ja-JP" altLang="en-US"/>
          </a:p>
        </p:txBody>
      </p:sp>
    </p:spTree>
    <p:extLst>
      <p:ext uri="{BB962C8B-B14F-4D97-AF65-F5344CB8AC3E}">
        <p14:creationId xmlns:p14="http://schemas.microsoft.com/office/powerpoint/2010/main" val="4238881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調査内容</a:t>
            </a:r>
            <a:endParaRPr kumimoji="1" lang="ja-JP" altLang="en-US" dirty="0"/>
          </a:p>
        </p:txBody>
      </p:sp>
      <p:sp>
        <p:nvSpPr>
          <p:cNvPr id="3" name="コンテンツ プレースホルダー 2"/>
          <p:cNvSpPr>
            <a:spLocks noGrp="1"/>
          </p:cNvSpPr>
          <p:nvPr>
            <p:ph idx="1"/>
          </p:nvPr>
        </p:nvSpPr>
        <p:spPr>
          <a:xfrm>
            <a:off x="598842" y="1417638"/>
            <a:ext cx="8545158" cy="4885147"/>
          </a:xfrm>
        </p:spPr>
        <p:txBody>
          <a:bodyPr>
            <a:noAutofit/>
          </a:bodyPr>
          <a:lstStyle/>
          <a:p>
            <a:pPr>
              <a:lnSpc>
                <a:spcPct val="120000"/>
              </a:lnSpc>
            </a:pPr>
            <a:r>
              <a:rPr kumimoji="1" lang="en-US" altLang="ja-JP" sz="2300" dirty="0" smtClean="0"/>
              <a:t>Q1</a:t>
            </a:r>
            <a:r>
              <a:rPr kumimoji="1" lang="ja-JP" altLang="en-US" sz="2300" dirty="0" smtClean="0"/>
              <a:t>：</a:t>
            </a:r>
            <a:r>
              <a:rPr lang="en-US" altLang="ja-JP" sz="2300" dirty="0" smtClean="0"/>
              <a:t>6</a:t>
            </a:r>
            <a:r>
              <a:rPr lang="ja-JP" altLang="en-US" sz="2300" dirty="0" smtClean="0"/>
              <a:t>種類の中でどの</a:t>
            </a:r>
            <a:r>
              <a:rPr lang="en-US" altLang="ja-JP" sz="2300" dirty="0" smtClean="0"/>
              <a:t>HIB</a:t>
            </a:r>
            <a:r>
              <a:rPr lang="ja-JP" altLang="en-US" sz="2300" dirty="0" smtClean="0"/>
              <a:t>が最も重要か？</a:t>
            </a:r>
            <a:endParaRPr lang="en-US" altLang="ja-JP" sz="2300" dirty="0" smtClean="0"/>
          </a:p>
          <a:p>
            <a:pPr>
              <a:lnSpc>
                <a:spcPct val="120000"/>
              </a:lnSpc>
            </a:pPr>
            <a:r>
              <a:rPr kumimoji="1" lang="en-US" altLang="ja-JP" sz="2300" dirty="0" smtClean="0"/>
              <a:t>Q2</a:t>
            </a:r>
            <a:r>
              <a:rPr kumimoji="1" lang="ja-JP" altLang="en-US" sz="2300" dirty="0" smtClean="0"/>
              <a:t>：</a:t>
            </a:r>
            <a:r>
              <a:rPr lang="en-US" altLang="en-US" sz="2300" dirty="0"/>
              <a:t>6</a:t>
            </a:r>
            <a:r>
              <a:rPr lang="ja-JP" altLang="en-US" sz="2300" dirty="0" smtClean="0"/>
              <a:t>種類の</a:t>
            </a:r>
            <a:r>
              <a:rPr lang="en-US" altLang="ja-JP" sz="2300" dirty="0" smtClean="0"/>
              <a:t>HIB</a:t>
            </a:r>
            <a:r>
              <a:rPr lang="ja-JP" altLang="en-US" sz="2300" dirty="0" smtClean="0"/>
              <a:t>以外の</a:t>
            </a:r>
            <a:r>
              <a:rPr lang="en-US" altLang="ja-JP" sz="2300" dirty="0" smtClean="0"/>
              <a:t>HIB</a:t>
            </a:r>
            <a:r>
              <a:rPr lang="ja-JP" altLang="en-US" sz="2300" dirty="0" smtClean="0"/>
              <a:t>は</a:t>
            </a:r>
            <a:r>
              <a:rPr lang="ja-JP" altLang="en-US" sz="2300" dirty="0"/>
              <a:t>存在する</a:t>
            </a:r>
            <a:r>
              <a:rPr lang="ja-JP" altLang="en-US" sz="2300" dirty="0" smtClean="0"/>
              <a:t>か？</a:t>
            </a:r>
            <a:endParaRPr lang="en-US" altLang="ja-JP" sz="2300" dirty="0" smtClean="0"/>
          </a:p>
          <a:p>
            <a:pPr indent="-342000">
              <a:lnSpc>
                <a:spcPct val="120000"/>
              </a:lnSpc>
            </a:pPr>
            <a:r>
              <a:rPr lang="en-US" altLang="ja-JP" sz="2300" dirty="0" smtClean="0"/>
              <a:t>Q3</a:t>
            </a:r>
            <a:r>
              <a:rPr lang="ja-JP" altLang="en-US" sz="2300" dirty="0" smtClean="0"/>
              <a:t>：</a:t>
            </a:r>
            <a:r>
              <a:rPr lang="en-US" altLang="ja-JP" sz="2300" dirty="0" smtClean="0"/>
              <a:t>HIB</a:t>
            </a:r>
            <a:r>
              <a:rPr lang="ja-JP" altLang="en-US" sz="2300" dirty="0" smtClean="0"/>
              <a:t>は</a:t>
            </a:r>
            <a:r>
              <a:rPr lang="ja-JP" altLang="en-US" sz="2300" dirty="0"/>
              <a:t>誰に</a:t>
            </a:r>
            <a:r>
              <a:rPr lang="ja-JP" altLang="en-US" sz="2300" dirty="0" smtClean="0"/>
              <a:t>対して最も影響</a:t>
            </a:r>
            <a:r>
              <a:rPr lang="ja-JP" altLang="en-US" sz="2300" dirty="0"/>
              <a:t>が</a:t>
            </a:r>
            <a:r>
              <a:rPr lang="ja-JP" altLang="en-US" sz="2300" dirty="0" smtClean="0"/>
              <a:t>あると考えているか？</a:t>
            </a:r>
            <a:endParaRPr lang="en-US" altLang="ja-JP" sz="2300" dirty="0" smtClean="0"/>
          </a:p>
          <a:p>
            <a:pPr>
              <a:lnSpc>
                <a:spcPct val="120000"/>
              </a:lnSpc>
            </a:pPr>
            <a:r>
              <a:rPr lang="en-US" altLang="ja-JP" sz="2300" dirty="0" smtClean="0"/>
              <a:t>Q4</a:t>
            </a:r>
            <a:r>
              <a:rPr lang="ja-JP" altLang="en-US" sz="2300" dirty="0" smtClean="0"/>
              <a:t>：</a:t>
            </a:r>
            <a:r>
              <a:rPr lang="en-US" altLang="ja-JP" sz="2300" dirty="0" smtClean="0"/>
              <a:t>HIB</a:t>
            </a:r>
            <a:r>
              <a:rPr lang="ja-JP" altLang="en-US" sz="2300" dirty="0"/>
              <a:t>の発生</a:t>
            </a:r>
            <a:r>
              <a:rPr lang="ja-JP" altLang="en-US" sz="2300" dirty="0" smtClean="0"/>
              <a:t>原因はどのようなものか？</a:t>
            </a:r>
            <a:endParaRPr lang="en-US" altLang="ja-JP" sz="2300" dirty="0" smtClean="0"/>
          </a:p>
          <a:p>
            <a:pPr>
              <a:lnSpc>
                <a:spcPct val="120000"/>
              </a:lnSpc>
            </a:pPr>
            <a:r>
              <a:rPr lang="en-US" altLang="ja-JP" sz="2300" dirty="0"/>
              <a:t>Q5</a:t>
            </a:r>
            <a:r>
              <a:rPr lang="ja-JP" altLang="en-US" sz="2300" dirty="0" smtClean="0"/>
              <a:t>：</a:t>
            </a:r>
            <a:r>
              <a:rPr lang="en-US" altLang="ja-JP" sz="2300" dirty="0" smtClean="0"/>
              <a:t>HIB</a:t>
            </a:r>
            <a:r>
              <a:rPr lang="ja-JP" altLang="en-US" sz="2300" dirty="0" smtClean="0"/>
              <a:t>を修正する方法は？</a:t>
            </a:r>
            <a:endParaRPr lang="en-US" altLang="ja-JP" sz="2300" dirty="0"/>
          </a:p>
          <a:p>
            <a:pPr>
              <a:lnSpc>
                <a:spcPct val="120000"/>
              </a:lnSpc>
            </a:pPr>
            <a:r>
              <a:rPr lang="en-US" altLang="ja-JP" sz="2300" dirty="0"/>
              <a:t>Q6</a:t>
            </a:r>
            <a:r>
              <a:rPr lang="ja-JP" altLang="en-US" sz="2300" dirty="0" smtClean="0"/>
              <a:t>：プロジェクト内の役割によって認識に違いがあるか？</a:t>
            </a:r>
            <a:endParaRPr lang="en-US" altLang="ja-JP" sz="2300" dirty="0"/>
          </a:p>
          <a:p>
            <a:pPr>
              <a:lnSpc>
                <a:spcPct val="120000"/>
              </a:lnSpc>
            </a:pPr>
            <a:r>
              <a:rPr lang="en-US" altLang="ja-JP" sz="2300" dirty="0"/>
              <a:t>Q7</a:t>
            </a:r>
            <a:r>
              <a:rPr lang="ja-JP" altLang="en-US" sz="2300" dirty="0" smtClean="0"/>
              <a:t>：プロダクトの種類に</a:t>
            </a:r>
            <a:r>
              <a:rPr lang="ja-JP" altLang="en-US" sz="2300" dirty="0"/>
              <a:t>よって認識の</a:t>
            </a:r>
            <a:r>
              <a:rPr lang="ja-JP" altLang="en-US" sz="2300" dirty="0" smtClean="0"/>
              <a:t>違いがあるか？</a:t>
            </a:r>
            <a:endParaRPr kumimoji="1" lang="ja-JP" altLang="en-US" sz="2300" dirty="0"/>
          </a:p>
        </p:txBody>
      </p:sp>
      <p:sp>
        <p:nvSpPr>
          <p:cNvPr id="5" name="日付プレースホルダー 4"/>
          <p:cNvSpPr>
            <a:spLocks noGrp="1"/>
          </p:cNvSpPr>
          <p:nvPr>
            <p:ph type="dt" sz="half" idx="10"/>
          </p:nvPr>
        </p:nvSpPr>
        <p:spPr/>
        <p:txBody>
          <a:bodyPr/>
          <a:lstStyle/>
          <a:p>
            <a:fld id="{3315D524-74FC-48EA-B185-09942E3A4B16}" type="datetime1">
              <a:rPr kumimoji="1" lang="ja-JP" altLang="en-US" smtClean="0"/>
              <a:t>2016/6/7</a:t>
            </a:fld>
            <a:endParaRPr kumimoji="1" lang="ja-JP" altLang="en-US"/>
          </a:p>
        </p:txBody>
      </p:sp>
      <p:sp>
        <p:nvSpPr>
          <p:cNvPr id="6" name="スライド番号プレースホルダー 5"/>
          <p:cNvSpPr>
            <a:spLocks noGrp="1"/>
          </p:cNvSpPr>
          <p:nvPr>
            <p:ph type="sldNum" sz="quarter" idx="12"/>
          </p:nvPr>
        </p:nvSpPr>
        <p:spPr/>
        <p:txBody>
          <a:bodyPr/>
          <a:lstStyle/>
          <a:p>
            <a:fld id="{478870E5-24B9-4FF4-9773-D41B47BFD28C}" type="slidenum">
              <a:rPr kumimoji="1" lang="ja-JP" altLang="en-US" smtClean="0"/>
              <a:t>17</a:t>
            </a:fld>
            <a:endParaRPr kumimoji="1" lang="ja-JP" altLang="en-US"/>
          </a:p>
        </p:txBody>
      </p:sp>
    </p:spTree>
    <p:extLst>
      <p:ext uri="{BB962C8B-B14F-4D97-AF65-F5344CB8AC3E}">
        <p14:creationId xmlns:p14="http://schemas.microsoft.com/office/powerpoint/2010/main" val="311715639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a:t>Q1</a:t>
            </a:r>
            <a:r>
              <a:rPr lang="ja-JP" altLang="en-US"/>
              <a:t>：どの</a:t>
            </a:r>
            <a:r>
              <a:rPr lang="en-US" altLang="ja-JP"/>
              <a:t>HIB</a:t>
            </a:r>
            <a:r>
              <a:rPr lang="ja-JP" altLang="en-US"/>
              <a:t>が最も重要か？</a:t>
            </a:r>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18</a:t>
            </a:fld>
            <a:endParaRPr kumimoji="1" lang="ja-JP" altLang="en-US"/>
          </a:p>
        </p:txBody>
      </p:sp>
      <p:pic>
        <p:nvPicPr>
          <p:cNvPr id="6" name="図 5"/>
          <p:cNvPicPr>
            <a:picLocks noChangeAspect="1"/>
          </p:cNvPicPr>
          <p:nvPr/>
        </p:nvPicPr>
        <p:blipFill>
          <a:blip r:embed="rId3"/>
          <a:stretch>
            <a:fillRect/>
          </a:stretch>
        </p:blipFill>
        <p:spPr>
          <a:xfrm>
            <a:off x="1753557" y="1355576"/>
            <a:ext cx="5512601" cy="413794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正方形/長方形 6"/>
          <p:cNvSpPr/>
          <p:nvPr/>
        </p:nvSpPr>
        <p:spPr>
          <a:xfrm>
            <a:off x="0" y="5738646"/>
            <a:ext cx="9144000" cy="67421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2800" b="1" smtClean="0">
                <a:solidFill>
                  <a:schemeClr val="bg1"/>
                </a:solidFill>
              </a:rPr>
              <a:t>Security Bug</a:t>
            </a:r>
            <a:r>
              <a:rPr kumimoji="1" lang="ja-JP" altLang="en-US" sz="2800" b="1" smtClean="0">
                <a:solidFill>
                  <a:schemeClr val="bg1"/>
                </a:solidFill>
              </a:rPr>
              <a:t>が最も高い割合</a:t>
            </a:r>
            <a:endParaRPr kumimoji="1" lang="ja-JP" altLang="en-US" sz="2800" b="1">
              <a:solidFill>
                <a:schemeClr val="bg1"/>
              </a:solidFill>
            </a:endParaRPr>
          </a:p>
        </p:txBody>
      </p:sp>
    </p:spTree>
    <p:extLst>
      <p:ext uri="{BB962C8B-B14F-4D97-AF65-F5344CB8AC3E}">
        <p14:creationId xmlns:p14="http://schemas.microsoft.com/office/powerpoint/2010/main" val="323387178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smtClean="0"/>
              <a:t>Q2:6</a:t>
            </a:r>
            <a:r>
              <a:rPr lang="ja-JP" altLang="en-US"/>
              <a:t>種類の</a:t>
            </a:r>
            <a:r>
              <a:rPr lang="en-US" altLang="ja-JP"/>
              <a:t>HIB</a:t>
            </a:r>
            <a:r>
              <a:rPr lang="ja-JP" altLang="en-US" smtClean="0"/>
              <a:t>以外に存在する？</a:t>
            </a:r>
            <a:endParaRPr kumimoji="1" lang="ja-JP" altLang="en-US"/>
          </a:p>
        </p:txBody>
      </p:sp>
      <p:sp>
        <p:nvSpPr>
          <p:cNvPr id="3" name="コンテンツ プレースホルダー 2"/>
          <p:cNvSpPr>
            <a:spLocks noGrp="1"/>
          </p:cNvSpPr>
          <p:nvPr>
            <p:ph idx="1"/>
          </p:nvPr>
        </p:nvSpPr>
        <p:spPr/>
        <p:txBody>
          <a:bodyPr/>
          <a:lstStyle/>
          <a:p>
            <a:r>
              <a:rPr lang="en-US" altLang="ja-JP"/>
              <a:t>Q1</a:t>
            </a:r>
            <a:r>
              <a:rPr lang="ja-JP" altLang="en-US"/>
              <a:t>においての「その他 </a:t>
            </a:r>
            <a:r>
              <a:rPr lang="en-US" altLang="ja-JP"/>
              <a:t>(other)</a:t>
            </a:r>
            <a:r>
              <a:rPr lang="ja-JP" altLang="en-US"/>
              <a:t>」を選択</a:t>
            </a:r>
            <a:r>
              <a:rPr lang="ja-JP" altLang="en-US" smtClean="0"/>
              <a:t>した</a:t>
            </a:r>
            <a:r>
              <a:rPr lang="en-US" altLang="ja-JP" smtClean="0"/>
              <a:t/>
            </a:r>
            <a:br>
              <a:rPr lang="en-US" altLang="ja-JP" smtClean="0"/>
            </a:br>
            <a:r>
              <a:rPr lang="ja-JP" altLang="en-US" smtClean="0"/>
              <a:t>開発者</a:t>
            </a:r>
            <a:r>
              <a:rPr lang="en-US" altLang="ja-JP"/>
              <a:t>7.5%</a:t>
            </a:r>
            <a:r>
              <a:rPr lang="ja-JP" altLang="en-US"/>
              <a:t>の自由記述回答</a:t>
            </a:r>
            <a:endParaRPr lang="en-US" altLang="ja-JP"/>
          </a:p>
          <a:p>
            <a:pPr lvl="1"/>
            <a:r>
              <a:rPr lang="ja-JP" altLang="en-US" smtClean="0"/>
              <a:t>ユーザデータの消失に関する不具合</a:t>
            </a:r>
            <a:endParaRPr lang="en-US" altLang="ja-JP" smtClean="0"/>
          </a:p>
          <a:p>
            <a:pPr lvl="1"/>
            <a:r>
              <a:rPr lang="ja-JP" altLang="en-US" smtClean="0"/>
              <a:t>ユーザ体験の低下を引き起こす不具合</a:t>
            </a:r>
            <a:endParaRPr lang="en-US" altLang="ja-JP" smtClean="0"/>
          </a:p>
          <a:p>
            <a:pPr lvl="1"/>
            <a:r>
              <a:rPr lang="ja-JP" altLang="en-US"/>
              <a:t>多く</a:t>
            </a:r>
            <a:r>
              <a:rPr lang="ja-JP" altLang="en-US" smtClean="0"/>
              <a:t>のユーザに影響を与える不具合</a:t>
            </a:r>
            <a:endParaRPr lang="en-US" altLang="ja-JP" smtClean="0"/>
          </a:p>
          <a:p>
            <a:pPr lvl="1"/>
            <a:r>
              <a:rPr lang="ja-JP" altLang="en-US" smtClean="0"/>
              <a:t>システムの主な機能を停止させてしまう不具合</a:t>
            </a:r>
            <a:endParaRPr lang="en-US" altLang="ja-JP" smtClean="0"/>
          </a:p>
          <a:p>
            <a:pPr lvl="1"/>
            <a:r>
              <a:rPr lang="ja-JP" altLang="en-US" smtClean="0"/>
              <a:t>特定のプラットフォームにのみ再現される不具合</a:t>
            </a:r>
            <a:endParaRPr lang="en-US" altLang="ja-JP"/>
          </a:p>
          <a:p>
            <a:endParaRPr lang="en-US" altLang="ja-JP"/>
          </a:p>
          <a:p>
            <a:endParaRPr lang="ja-JP" altLang="en-US"/>
          </a:p>
          <a:p>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19</a:t>
            </a:fld>
            <a:endParaRPr kumimoji="1" lang="ja-JP" altLang="en-US"/>
          </a:p>
        </p:txBody>
      </p:sp>
      <p:sp>
        <p:nvSpPr>
          <p:cNvPr id="6" name="正方形/長方形 5"/>
          <p:cNvSpPr/>
          <p:nvPr/>
        </p:nvSpPr>
        <p:spPr>
          <a:xfrm>
            <a:off x="0" y="5360276"/>
            <a:ext cx="9144000" cy="105258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smtClean="0">
                <a:solidFill>
                  <a:schemeClr val="bg1"/>
                </a:solidFill>
              </a:rPr>
              <a:t>ユーザデータの消失やユーザ体験の低下などの</a:t>
            </a:r>
            <a:r>
              <a:rPr lang="en-US" altLang="ja-JP" sz="2800" b="1" smtClean="0">
                <a:solidFill>
                  <a:schemeClr val="bg1"/>
                </a:solidFill>
              </a:rPr>
              <a:t/>
            </a:r>
            <a:br>
              <a:rPr lang="en-US" altLang="ja-JP" sz="2800" b="1" smtClean="0">
                <a:solidFill>
                  <a:schemeClr val="bg1"/>
                </a:solidFill>
              </a:rPr>
            </a:br>
            <a:r>
              <a:rPr lang="ja-JP" altLang="en-US" sz="2800" b="1" smtClean="0">
                <a:solidFill>
                  <a:schemeClr val="bg1"/>
                </a:solidFill>
              </a:rPr>
              <a:t>ユーザ</a:t>
            </a:r>
            <a:r>
              <a:rPr lang="ja-JP" altLang="en-US" sz="2800" b="1">
                <a:solidFill>
                  <a:schemeClr val="bg1"/>
                </a:solidFill>
              </a:rPr>
              <a:t>に対して大きな影響を与える</a:t>
            </a:r>
            <a:r>
              <a:rPr lang="en-US" altLang="ja-JP" sz="2800" b="1">
                <a:solidFill>
                  <a:schemeClr val="bg1"/>
                </a:solidFill>
              </a:rPr>
              <a:t>HIB</a:t>
            </a:r>
            <a:r>
              <a:rPr lang="ja-JP" altLang="en-US" sz="2800" b="1">
                <a:solidFill>
                  <a:schemeClr val="bg1"/>
                </a:solidFill>
              </a:rPr>
              <a:t>がみられた</a:t>
            </a:r>
          </a:p>
        </p:txBody>
      </p:sp>
    </p:spTree>
    <p:extLst>
      <p:ext uri="{BB962C8B-B14F-4D97-AF65-F5344CB8AC3E}">
        <p14:creationId xmlns:p14="http://schemas.microsoft.com/office/powerpoint/2010/main" val="33810976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smtClean="0"/>
              <a:t>Q3:HIB</a:t>
            </a:r>
            <a:r>
              <a:rPr lang="ja-JP" altLang="en-US"/>
              <a:t>は誰に対して影響が</a:t>
            </a:r>
            <a:r>
              <a:rPr lang="ja-JP" altLang="en-US" smtClean="0"/>
              <a:t>あるか</a:t>
            </a:r>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20</a:t>
            </a:fld>
            <a:endParaRPr kumimoji="1" lang="ja-JP" altLang="en-US"/>
          </a:p>
        </p:txBody>
      </p:sp>
      <p:pic>
        <p:nvPicPr>
          <p:cNvPr id="6" name="図 5"/>
          <p:cNvPicPr>
            <a:picLocks noChangeAspect="1"/>
          </p:cNvPicPr>
          <p:nvPr/>
        </p:nvPicPr>
        <p:blipFill>
          <a:blip r:embed="rId2"/>
          <a:stretch>
            <a:fillRect/>
          </a:stretch>
        </p:blipFill>
        <p:spPr>
          <a:xfrm>
            <a:off x="704803" y="1229395"/>
            <a:ext cx="7629028" cy="4483727"/>
          </a:xfrm>
          <a:prstGeom prst="rect">
            <a:avLst/>
          </a:prstGeom>
        </p:spPr>
      </p:pic>
      <p:sp>
        <p:nvSpPr>
          <p:cNvPr id="7" name="正方形/長方形 6"/>
          <p:cNvSpPr/>
          <p:nvPr/>
        </p:nvSpPr>
        <p:spPr>
          <a:xfrm>
            <a:off x="0" y="5738646"/>
            <a:ext cx="9144000" cy="67421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a:solidFill>
                  <a:schemeClr val="bg1"/>
                </a:solidFill>
              </a:rPr>
              <a:t>主</a:t>
            </a:r>
            <a:r>
              <a:rPr lang="ja-JP" altLang="en-US" sz="2800" b="1" smtClean="0">
                <a:solidFill>
                  <a:schemeClr val="bg1"/>
                </a:solidFill>
              </a:rPr>
              <a:t>にユーザに影響を与える</a:t>
            </a:r>
            <a:endParaRPr kumimoji="1" lang="ja-JP" altLang="en-US" sz="2800" b="1">
              <a:solidFill>
                <a:schemeClr val="bg1"/>
              </a:solidFill>
            </a:endParaRPr>
          </a:p>
        </p:txBody>
      </p:sp>
    </p:spTree>
    <p:extLst>
      <p:ext uri="{BB962C8B-B14F-4D97-AF65-F5344CB8AC3E}">
        <p14:creationId xmlns:p14="http://schemas.microsoft.com/office/powerpoint/2010/main" val="64278536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a:t>Q4</a:t>
            </a:r>
            <a:r>
              <a:rPr lang="ja-JP" altLang="en-US"/>
              <a:t>：</a:t>
            </a:r>
            <a:r>
              <a:rPr lang="en-US" altLang="ja-JP"/>
              <a:t>HIB</a:t>
            </a:r>
            <a:r>
              <a:rPr lang="ja-JP" altLang="en-US"/>
              <a:t>の発生原因は？</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21</a:t>
            </a:fld>
            <a:endParaRPr kumimoji="1" lang="ja-JP" altLang="en-US"/>
          </a:p>
        </p:txBody>
      </p:sp>
      <p:pic>
        <p:nvPicPr>
          <p:cNvPr id="6" name="図 5"/>
          <p:cNvPicPr>
            <a:picLocks noChangeAspect="1"/>
          </p:cNvPicPr>
          <p:nvPr/>
        </p:nvPicPr>
        <p:blipFill>
          <a:blip r:embed="rId2"/>
          <a:stretch>
            <a:fillRect/>
          </a:stretch>
        </p:blipFill>
        <p:spPr>
          <a:xfrm>
            <a:off x="317810" y="1286241"/>
            <a:ext cx="8369244" cy="4340836"/>
          </a:xfrm>
          <a:prstGeom prst="rect">
            <a:avLst/>
          </a:prstGeom>
        </p:spPr>
      </p:pic>
      <p:sp>
        <p:nvSpPr>
          <p:cNvPr id="7" name="正方形/長方形 6"/>
          <p:cNvSpPr/>
          <p:nvPr/>
        </p:nvSpPr>
        <p:spPr>
          <a:xfrm>
            <a:off x="0" y="5738646"/>
            <a:ext cx="9144000" cy="67421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smtClean="0">
                <a:solidFill>
                  <a:schemeClr val="bg1"/>
                </a:solidFill>
              </a:rPr>
              <a:t>「</a:t>
            </a:r>
            <a:r>
              <a:rPr lang="ja-JP" altLang="en-US" sz="2800" b="1">
                <a:solidFill>
                  <a:schemeClr val="bg1"/>
                </a:solidFill>
              </a:rPr>
              <a:t>コードの複雑さ</a:t>
            </a:r>
            <a:r>
              <a:rPr lang="ja-JP" altLang="en-US" sz="2800" b="1" smtClean="0">
                <a:solidFill>
                  <a:schemeClr val="bg1"/>
                </a:solidFill>
              </a:rPr>
              <a:t>」「</a:t>
            </a:r>
            <a:r>
              <a:rPr lang="ja-JP" altLang="en-US" sz="2800" b="1">
                <a:solidFill>
                  <a:schemeClr val="bg1"/>
                </a:solidFill>
              </a:rPr>
              <a:t>不十分なテスト」が高い</a:t>
            </a:r>
            <a:r>
              <a:rPr lang="ja-JP" altLang="en-US" sz="2800" b="1" smtClean="0">
                <a:solidFill>
                  <a:schemeClr val="bg1"/>
                </a:solidFill>
              </a:rPr>
              <a:t>割合</a:t>
            </a:r>
            <a:endParaRPr lang="ja-JP" altLang="en-US" sz="2800" b="1">
              <a:solidFill>
                <a:schemeClr val="bg1"/>
              </a:solidFill>
            </a:endParaRPr>
          </a:p>
        </p:txBody>
      </p:sp>
    </p:spTree>
    <p:extLst>
      <p:ext uri="{BB962C8B-B14F-4D97-AF65-F5344CB8AC3E}">
        <p14:creationId xmlns:p14="http://schemas.microsoft.com/office/powerpoint/2010/main" val="352167176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smtClean="0"/>
              <a:t>Q5:HIB</a:t>
            </a:r>
            <a:r>
              <a:rPr lang="ja-JP" altLang="en-US" smtClean="0"/>
              <a:t>の修正</a:t>
            </a:r>
            <a:r>
              <a:rPr lang="ja-JP" altLang="en-US"/>
              <a:t>プロセス</a:t>
            </a:r>
            <a:r>
              <a:rPr lang="ja-JP" altLang="en-US" smtClean="0"/>
              <a:t>は</a:t>
            </a:r>
            <a:r>
              <a:rPr lang="en-US" altLang="ja-JP" smtClean="0"/>
              <a:t>?</a:t>
            </a:r>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22</a:t>
            </a:fld>
            <a:endParaRPr kumimoji="1" lang="ja-JP" altLang="en-US"/>
          </a:p>
        </p:txBody>
      </p:sp>
      <p:pic>
        <p:nvPicPr>
          <p:cNvPr id="6" name="図 5"/>
          <p:cNvPicPr>
            <a:picLocks noChangeAspect="1"/>
          </p:cNvPicPr>
          <p:nvPr/>
        </p:nvPicPr>
        <p:blipFill>
          <a:blip r:embed="rId2"/>
          <a:stretch>
            <a:fillRect/>
          </a:stretch>
        </p:blipFill>
        <p:spPr>
          <a:xfrm>
            <a:off x="712006" y="1308301"/>
            <a:ext cx="7712843" cy="3998281"/>
          </a:xfrm>
          <a:prstGeom prst="rect">
            <a:avLst/>
          </a:prstGeom>
        </p:spPr>
      </p:pic>
      <p:sp>
        <p:nvSpPr>
          <p:cNvPr id="7" name="正方形/長方形 6"/>
          <p:cNvSpPr/>
          <p:nvPr/>
        </p:nvSpPr>
        <p:spPr>
          <a:xfrm>
            <a:off x="0" y="5306582"/>
            <a:ext cx="9144000" cy="1106277"/>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smtClean="0">
                <a:solidFill>
                  <a:schemeClr val="bg1"/>
                </a:solidFill>
              </a:rPr>
              <a:t>「テスト</a:t>
            </a:r>
            <a:r>
              <a:rPr lang="ja-JP" altLang="en-US" sz="2800" b="1">
                <a:solidFill>
                  <a:schemeClr val="bg1"/>
                </a:solidFill>
              </a:rPr>
              <a:t>を慎重に行う</a:t>
            </a:r>
            <a:r>
              <a:rPr lang="ja-JP" altLang="en-US" sz="2800" b="1" smtClean="0">
                <a:solidFill>
                  <a:schemeClr val="bg1"/>
                </a:solidFill>
              </a:rPr>
              <a:t>」「再現に時間をかける」</a:t>
            </a:r>
            <a:endParaRPr lang="en-US" altLang="ja-JP" sz="2800" b="1" smtClean="0">
              <a:solidFill>
                <a:schemeClr val="bg1"/>
              </a:solidFill>
            </a:endParaRPr>
          </a:p>
          <a:p>
            <a:pPr algn="ctr"/>
            <a:r>
              <a:rPr lang="ja-JP" altLang="en-US" sz="2800" b="1" smtClean="0">
                <a:solidFill>
                  <a:schemeClr val="bg1"/>
                </a:solidFill>
              </a:rPr>
              <a:t>「熟練の開発者に割当てる」という回答が多い</a:t>
            </a:r>
            <a:endParaRPr lang="ja-JP" altLang="en-US" sz="2800" b="1">
              <a:solidFill>
                <a:schemeClr val="bg1"/>
              </a:solidFill>
            </a:endParaRPr>
          </a:p>
        </p:txBody>
      </p:sp>
    </p:spTree>
    <p:extLst>
      <p:ext uri="{BB962C8B-B14F-4D97-AF65-F5344CB8AC3E}">
        <p14:creationId xmlns:p14="http://schemas.microsoft.com/office/powerpoint/2010/main" val="328753620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en-US" altLang="ja-JP"/>
              <a:t>Q6</a:t>
            </a:r>
            <a:r>
              <a:rPr lang="ja-JP" altLang="en-US" smtClean="0"/>
              <a:t>：役割</a:t>
            </a:r>
            <a:r>
              <a:rPr lang="ja-JP" altLang="en-US"/>
              <a:t>に</a:t>
            </a:r>
            <a:r>
              <a:rPr lang="ja-JP" altLang="en-US" smtClean="0"/>
              <a:t>よって違いはあるか</a:t>
            </a:r>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23</a:t>
            </a:fld>
            <a:endParaRPr kumimoji="1" lang="ja-JP" altLang="en-US"/>
          </a:p>
        </p:txBody>
      </p:sp>
      <p:pic>
        <p:nvPicPr>
          <p:cNvPr id="6" name="図 5"/>
          <p:cNvPicPr>
            <a:picLocks noChangeAspect="1"/>
          </p:cNvPicPr>
          <p:nvPr/>
        </p:nvPicPr>
        <p:blipFill>
          <a:blip r:embed="rId2"/>
          <a:stretch>
            <a:fillRect/>
          </a:stretch>
        </p:blipFill>
        <p:spPr>
          <a:xfrm>
            <a:off x="628805" y="1421197"/>
            <a:ext cx="7886390" cy="3952087"/>
          </a:xfrm>
          <a:prstGeom prst="rect">
            <a:avLst/>
          </a:prstGeom>
        </p:spPr>
      </p:pic>
      <p:sp>
        <p:nvSpPr>
          <p:cNvPr id="7" name="正方形/長方形 6"/>
          <p:cNvSpPr/>
          <p:nvPr/>
        </p:nvSpPr>
        <p:spPr>
          <a:xfrm>
            <a:off x="0" y="5738646"/>
            <a:ext cx="9144000" cy="67421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smtClean="0">
                <a:solidFill>
                  <a:schemeClr val="bg1"/>
                </a:solidFill>
              </a:rPr>
              <a:t>役割によって重要視する不具合に差はない</a:t>
            </a:r>
            <a:endParaRPr lang="ja-JP" altLang="en-US" sz="2800" b="1">
              <a:solidFill>
                <a:schemeClr val="bg1"/>
              </a:solidFill>
            </a:endParaRPr>
          </a:p>
        </p:txBody>
      </p:sp>
    </p:spTree>
    <p:extLst>
      <p:ext uri="{BB962C8B-B14F-4D97-AF65-F5344CB8AC3E}">
        <p14:creationId xmlns:p14="http://schemas.microsoft.com/office/powerpoint/2010/main" val="54505601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a:t>Q7</a:t>
            </a:r>
            <a:r>
              <a:rPr lang="ja-JP" altLang="en-US"/>
              <a:t>：</a:t>
            </a:r>
            <a:r>
              <a:rPr lang="ja-JP" altLang="en-US" smtClean="0"/>
              <a:t>プロダクトによる違い</a:t>
            </a:r>
            <a:r>
              <a:rPr lang="ja-JP" altLang="en-US"/>
              <a:t>は？</a:t>
            </a:r>
            <a:endParaRPr kumimoji="1" lang="ja-JP" altLang="en-US"/>
          </a:p>
        </p:txBody>
      </p:sp>
      <p:sp>
        <p:nvSpPr>
          <p:cNvPr id="3" name="コンテンツ プレースホルダー 2"/>
          <p:cNvSpPr>
            <a:spLocks noGrp="1"/>
          </p:cNvSpPr>
          <p:nvPr>
            <p:ph idx="1"/>
          </p:nvPr>
        </p:nvSpPr>
        <p:spPr/>
        <p:txBody>
          <a:bodyPr/>
          <a:lstStyle/>
          <a:p>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24</a:t>
            </a:fld>
            <a:endParaRPr kumimoji="1" lang="ja-JP" altLang="en-US"/>
          </a:p>
        </p:txBody>
      </p:sp>
      <p:pic>
        <p:nvPicPr>
          <p:cNvPr id="6" name="図 5"/>
          <p:cNvPicPr>
            <a:picLocks noChangeAspect="1"/>
          </p:cNvPicPr>
          <p:nvPr/>
        </p:nvPicPr>
        <p:blipFill>
          <a:blip r:embed="rId2"/>
          <a:stretch>
            <a:fillRect/>
          </a:stretch>
        </p:blipFill>
        <p:spPr>
          <a:xfrm>
            <a:off x="0" y="1342498"/>
            <a:ext cx="9144000" cy="4233911"/>
          </a:xfrm>
          <a:prstGeom prst="rect">
            <a:avLst/>
          </a:prstGeom>
        </p:spPr>
      </p:pic>
      <p:sp>
        <p:nvSpPr>
          <p:cNvPr id="7" name="正方形/長方形 6"/>
          <p:cNvSpPr/>
          <p:nvPr/>
        </p:nvSpPr>
        <p:spPr>
          <a:xfrm>
            <a:off x="0" y="5738646"/>
            <a:ext cx="9144000" cy="674213"/>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smtClean="0">
                <a:solidFill>
                  <a:schemeClr val="bg1"/>
                </a:solidFill>
              </a:rPr>
              <a:t>プロダクトによって重要視する不具合が異なる</a:t>
            </a:r>
            <a:endParaRPr lang="ja-JP" altLang="en-US" sz="2800" b="1">
              <a:solidFill>
                <a:schemeClr val="bg1"/>
              </a:solidFill>
            </a:endParaRPr>
          </a:p>
        </p:txBody>
      </p:sp>
    </p:spTree>
    <p:extLst>
      <p:ext uri="{BB962C8B-B14F-4D97-AF65-F5344CB8AC3E}">
        <p14:creationId xmlns:p14="http://schemas.microsoft.com/office/powerpoint/2010/main" val="13010507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考察：</a:t>
            </a:r>
            <a:r>
              <a:rPr lang="en-US" altLang="ja-JP"/>
              <a:t>HIB</a:t>
            </a:r>
            <a:r>
              <a:rPr lang="ja-JP" altLang="en-US"/>
              <a:t>の重要性</a:t>
            </a:r>
            <a:endParaRPr kumimoji="1" lang="ja-JP" altLang="en-US"/>
          </a:p>
        </p:txBody>
      </p:sp>
      <p:sp>
        <p:nvSpPr>
          <p:cNvPr id="3" name="コンテンツ プレースホルダー 2"/>
          <p:cNvSpPr>
            <a:spLocks noGrp="1"/>
          </p:cNvSpPr>
          <p:nvPr>
            <p:ph idx="1"/>
          </p:nvPr>
        </p:nvSpPr>
        <p:spPr/>
        <p:txBody>
          <a:bodyPr/>
          <a:lstStyle/>
          <a:p>
            <a:pPr algn="l"/>
            <a:r>
              <a:rPr lang="en-US" altLang="ja-JP" smtClean="0"/>
              <a:t>Security Bug, Breakage Bug, </a:t>
            </a:r>
            <a:br>
              <a:rPr lang="en-US" altLang="ja-JP" smtClean="0"/>
            </a:br>
            <a:r>
              <a:rPr lang="en-US" altLang="ja-JP" smtClean="0"/>
              <a:t>Performance Bug</a:t>
            </a:r>
            <a:r>
              <a:rPr lang="ja-JP" altLang="en-US" smtClean="0"/>
              <a:t>が</a:t>
            </a:r>
            <a:r>
              <a:rPr lang="ja-JP" altLang="en-US"/>
              <a:t>他に比べ重要視されている</a:t>
            </a:r>
            <a:endParaRPr lang="en-US" altLang="ja-JP"/>
          </a:p>
          <a:p>
            <a:pPr lvl="1"/>
            <a:r>
              <a:rPr lang="ja-JP" altLang="en-US"/>
              <a:t>これらの</a:t>
            </a:r>
            <a:r>
              <a:rPr lang="en-US" altLang="ja-JP"/>
              <a:t>HIB</a:t>
            </a:r>
            <a:r>
              <a:rPr lang="ja-JP" altLang="en-US"/>
              <a:t>は先行研究に</a:t>
            </a:r>
            <a:r>
              <a:rPr lang="ja-JP" altLang="en-US" smtClean="0"/>
              <a:t>おいて</a:t>
            </a:r>
            <a:r>
              <a:rPr lang="ja-JP" altLang="en-US" smtClean="0">
                <a:solidFill>
                  <a:srgbClr val="FF0000"/>
                </a:solidFill>
              </a:rPr>
              <a:t>ユーザ</a:t>
            </a:r>
            <a:r>
              <a:rPr lang="ja-JP" altLang="en-US">
                <a:solidFill>
                  <a:srgbClr val="FF0000"/>
                </a:solidFill>
              </a:rPr>
              <a:t>に悪影響を与える不具合</a:t>
            </a:r>
            <a:r>
              <a:rPr lang="ja-JP" altLang="en-US"/>
              <a:t>に分類されている</a:t>
            </a:r>
            <a:endParaRPr lang="en-US" altLang="ja-JP"/>
          </a:p>
          <a:p>
            <a:pPr lvl="1"/>
            <a:endParaRPr lang="en-US" altLang="ja-JP"/>
          </a:p>
          <a:p>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25</a:t>
            </a:fld>
            <a:endParaRPr kumimoji="1" lang="ja-JP" altLang="en-US"/>
          </a:p>
        </p:txBody>
      </p:sp>
      <p:sp>
        <p:nvSpPr>
          <p:cNvPr id="6" name="正方形/長方形 5"/>
          <p:cNvSpPr/>
          <p:nvPr/>
        </p:nvSpPr>
        <p:spPr>
          <a:xfrm>
            <a:off x="637405" y="3452643"/>
            <a:ext cx="7802398" cy="1052351"/>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smtClean="0">
                <a:solidFill>
                  <a:schemeClr val="tx1"/>
                </a:solidFill>
              </a:rPr>
              <a:t>Secutiry Bug</a:t>
            </a:r>
            <a:r>
              <a:rPr lang="ja-JP" altLang="en-US" sz="2400" smtClean="0">
                <a:solidFill>
                  <a:schemeClr val="tx1"/>
                </a:solidFill>
              </a:rPr>
              <a:t>などを含むユーザに損害を与える</a:t>
            </a:r>
            <a:r>
              <a:rPr lang="en-US" altLang="ja-JP" sz="2400" smtClean="0">
                <a:solidFill>
                  <a:schemeClr val="tx1"/>
                </a:solidFill>
              </a:rPr>
              <a:t/>
            </a:r>
            <a:br>
              <a:rPr lang="en-US" altLang="ja-JP" sz="2400" smtClean="0">
                <a:solidFill>
                  <a:schemeClr val="tx1"/>
                </a:solidFill>
              </a:rPr>
            </a:br>
            <a:r>
              <a:rPr lang="ja-JP" altLang="en-US" sz="2400" smtClean="0">
                <a:solidFill>
                  <a:schemeClr val="tx1"/>
                </a:solidFill>
              </a:rPr>
              <a:t>不具合に着目した研究が今後も重要である</a:t>
            </a:r>
            <a:endParaRPr lang="ja-JP" altLang="en-US" sz="2400">
              <a:solidFill>
                <a:schemeClr val="tx1"/>
              </a:solidFill>
            </a:endParaRPr>
          </a:p>
        </p:txBody>
      </p:sp>
      <p:sp>
        <p:nvSpPr>
          <p:cNvPr id="7" name="正方形/長方形 6"/>
          <p:cNvSpPr/>
          <p:nvPr/>
        </p:nvSpPr>
        <p:spPr>
          <a:xfrm>
            <a:off x="637405" y="5049506"/>
            <a:ext cx="7802398" cy="1278996"/>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mtClean="0">
                <a:solidFill>
                  <a:schemeClr val="tx1"/>
                </a:solidFill>
              </a:rPr>
              <a:t>   例えば</a:t>
            </a:r>
            <a:r>
              <a:rPr lang="en-US" altLang="ja-JP" smtClean="0">
                <a:solidFill>
                  <a:schemeClr val="tx1"/>
                </a:solidFill>
              </a:rPr>
              <a:t>...</a:t>
            </a:r>
          </a:p>
          <a:p>
            <a:r>
              <a:rPr lang="en-US" altLang="ja-JP" sz="2400">
                <a:solidFill>
                  <a:schemeClr val="tx1"/>
                </a:solidFill>
              </a:rPr>
              <a:t> </a:t>
            </a:r>
            <a:r>
              <a:rPr lang="en-US" altLang="ja-JP" sz="2400" smtClean="0">
                <a:solidFill>
                  <a:schemeClr val="tx1"/>
                </a:solidFill>
              </a:rPr>
              <a:t>     </a:t>
            </a:r>
            <a:r>
              <a:rPr lang="ja-JP" altLang="en-US" sz="2400" smtClean="0">
                <a:solidFill>
                  <a:schemeClr val="tx1"/>
                </a:solidFill>
              </a:rPr>
              <a:t>報告された不具合が</a:t>
            </a:r>
            <a:r>
              <a:rPr lang="en-US" altLang="ja-JP" sz="2400" smtClean="0">
                <a:solidFill>
                  <a:schemeClr val="tx1"/>
                </a:solidFill>
              </a:rPr>
              <a:t>Secutiry Bug</a:t>
            </a:r>
            <a:r>
              <a:rPr lang="ja-JP" altLang="en-US" sz="2400" smtClean="0">
                <a:solidFill>
                  <a:schemeClr val="tx1"/>
                </a:solidFill>
              </a:rPr>
              <a:t>であるかの予測</a:t>
            </a:r>
            <a:endParaRPr lang="en-US" altLang="ja-JP" sz="2400" smtClean="0">
              <a:solidFill>
                <a:schemeClr val="tx1"/>
              </a:solidFill>
            </a:endParaRPr>
          </a:p>
          <a:p>
            <a:r>
              <a:rPr lang="en-US" altLang="ja-JP" sz="2400">
                <a:solidFill>
                  <a:schemeClr val="tx1"/>
                </a:solidFill>
              </a:rPr>
              <a:t> </a:t>
            </a:r>
            <a:r>
              <a:rPr lang="en-US" altLang="ja-JP" sz="2400" smtClean="0">
                <a:solidFill>
                  <a:schemeClr val="tx1"/>
                </a:solidFill>
              </a:rPr>
              <a:t>     Breakage Bug</a:t>
            </a:r>
            <a:r>
              <a:rPr lang="ja-JP" altLang="en-US" sz="2400" smtClean="0">
                <a:solidFill>
                  <a:schemeClr val="tx1"/>
                </a:solidFill>
              </a:rPr>
              <a:t>を特定する研究</a:t>
            </a:r>
            <a:endParaRPr lang="ja-JP" altLang="en-US" sz="2400">
              <a:solidFill>
                <a:schemeClr val="tx1"/>
              </a:solidFill>
            </a:endParaRPr>
          </a:p>
        </p:txBody>
      </p:sp>
      <p:sp>
        <p:nvSpPr>
          <p:cNvPr id="8" name="下矢印 7"/>
          <p:cNvSpPr/>
          <p:nvPr/>
        </p:nvSpPr>
        <p:spPr>
          <a:xfrm>
            <a:off x="4097170" y="4650827"/>
            <a:ext cx="882869" cy="283779"/>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53205919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mtClean="0"/>
              <a:t>考察：</a:t>
            </a:r>
            <a:r>
              <a:rPr lang="en-US" altLang="ja-JP"/>
              <a:t>HIB</a:t>
            </a:r>
            <a:r>
              <a:rPr lang="ja-JP" altLang="en-US" smtClean="0"/>
              <a:t>の発生原因・対処方法</a:t>
            </a:r>
            <a:endParaRPr kumimoji="1" lang="ja-JP" altLang="en-US"/>
          </a:p>
        </p:txBody>
      </p:sp>
      <p:sp>
        <p:nvSpPr>
          <p:cNvPr id="3" name="コンテンツ プレースホルダー 2"/>
          <p:cNvSpPr>
            <a:spLocks noGrp="1"/>
          </p:cNvSpPr>
          <p:nvPr>
            <p:ph idx="1"/>
          </p:nvPr>
        </p:nvSpPr>
        <p:spPr/>
        <p:txBody>
          <a:bodyPr/>
          <a:lstStyle/>
          <a:p>
            <a:r>
              <a:rPr lang="en-US" altLang="ja-JP" smtClean="0"/>
              <a:t>HIB</a:t>
            </a:r>
            <a:r>
              <a:rPr lang="ja-JP" altLang="en-US" smtClean="0"/>
              <a:t>の発生</a:t>
            </a:r>
            <a:r>
              <a:rPr lang="ja-JP" altLang="en-US"/>
              <a:t>原因を主に「コードの複雑さ」と「不十分なテスト」と認識して</a:t>
            </a:r>
            <a:r>
              <a:rPr lang="ja-JP" altLang="en-US" smtClean="0"/>
              <a:t>いる</a:t>
            </a:r>
            <a:endParaRPr lang="en-US" altLang="ja-JP" smtClean="0"/>
          </a:p>
          <a:p>
            <a:endParaRPr lang="en-US" altLang="ja-JP"/>
          </a:p>
          <a:p>
            <a:endParaRPr lang="en-US" altLang="ja-JP" smtClean="0"/>
          </a:p>
          <a:p>
            <a:endParaRPr lang="en-US" altLang="ja-JP"/>
          </a:p>
          <a:p>
            <a:r>
              <a:rPr lang="en-US" altLang="ja-JP" smtClean="0"/>
              <a:t>HIB</a:t>
            </a:r>
            <a:r>
              <a:rPr lang="ja-JP" altLang="en-US" smtClean="0"/>
              <a:t>の修正方法として「再現に時間をかける」，「熟練の開発者に割当てる」ことが挙げられる</a:t>
            </a:r>
            <a:endParaRPr lang="en-US" altLang="ja-JP"/>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26</a:t>
            </a:fld>
            <a:endParaRPr kumimoji="1" lang="ja-JP" altLang="en-US"/>
          </a:p>
        </p:txBody>
      </p:sp>
      <p:sp>
        <p:nvSpPr>
          <p:cNvPr id="6" name="正方形/長方形 5"/>
          <p:cNvSpPr/>
          <p:nvPr/>
        </p:nvSpPr>
        <p:spPr>
          <a:xfrm>
            <a:off x="637405" y="2601279"/>
            <a:ext cx="7802398" cy="1052351"/>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smtClean="0">
                <a:solidFill>
                  <a:schemeClr val="tx1"/>
                </a:solidFill>
              </a:rPr>
              <a:t>リファクタリングや十分なテストが行われていない</a:t>
            </a:r>
            <a:r>
              <a:rPr lang="en-US" altLang="ja-JP" sz="2400" smtClean="0">
                <a:solidFill>
                  <a:schemeClr val="tx1"/>
                </a:solidFill>
              </a:rPr>
              <a:t/>
            </a:r>
            <a:br>
              <a:rPr lang="en-US" altLang="ja-JP" sz="2400" smtClean="0">
                <a:solidFill>
                  <a:schemeClr val="tx1"/>
                </a:solidFill>
              </a:rPr>
            </a:br>
            <a:r>
              <a:rPr lang="ja-JP" altLang="en-US" sz="2400" smtClean="0">
                <a:solidFill>
                  <a:schemeClr val="tx1"/>
                </a:solidFill>
              </a:rPr>
              <a:t>可能性が高いため，人的な支援も重要である</a:t>
            </a:r>
            <a:endParaRPr lang="ja-JP" altLang="en-US" sz="2400">
              <a:solidFill>
                <a:schemeClr val="tx1"/>
              </a:solidFill>
            </a:endParaRPr>
          </a:p>
        </p:txBody>
      </p:sp>
      <p:sp>
        <p:nvSpPr>
          <p:cNvPr id="7" name="正方形/長方形 6"/>
          <p:cNvSpPr/>
          <p:nvPr/>
        </p:nvSpPr>
        <p:spPr>
          <a:xfrm>
            <a:off x="637405" y="5013438"/>
            <a:ext cx="7802398" cy="1261240"/>
          </a:xfrm>
          <a:prstGeom prst="rect">
            <a:avLst/>
          </a:prstGeom>
          <a:solidFill>
            <a:schemeClr val="bg1">
              <a:lumMod val="95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ja-JP" altLang="en-US" sz="2400" smtClean="0">
                <a:solidFill>
                  <a:prstClr val="black"/>
                </a:solidFill>
              </a:rPr>
              <a:t>不具合の再現方法や特定方法に加え，</a:t>
            </a:r>
            <a:r>
              <a:rPr lang="en-US" altLang="ja-JP" sz="2400" smtClean="0">
                <a:solidFill>
                  <a:prstClr val="black"/>
                </a:solidFill>
              </a:rPr>
              <a:t/>
            </a:r>
            <a:br>
              <a:rPr lang="en-US" altLang="ja-JP" sz="2400" smtClean="0">
                <a:solidFill>
                  <a:prstClr val="black"/>
                </a:solidFill>
              </a:rPr>
            </a:br>
            <a:r>
              <a:rPr lang="ja-JP" altLang="en-US" sz="2400" smtClean="0">
                <a:solidFill>
                  <a:prstClr val="black"/>
                </a:solidFill>
              </a:rPr>
              <a:t>バグトリアージ技術の向上により，</a:t>
            </a:r>
            <a:r>
              <a:rPr lang="en-US" altLang="ja-JP" sz="2400" smtClean="0">
                <a:solidFill>
                  <a:prstClr val="black"/>
                </a:solidFill>
              </a:rPr>
              <a:t/>
            </a:r>
            <a:br>
              <a:rPr lang="en-US" altLang="ja-JP" sz="2400" smtClean="0">
                <a:solidFill>
                  <a:prstClr val="black"/>
                </a:solidFill>
              </a:rPr>
            </a:br>
            <a:r>
              <a:rPr lang="ja-JP" altLang="en-US" sz="2400" smtClean="0">
                <a:solidFill>
                  <a:prstClr val="black"/>
                </a:solidFill>
              </a:rPr>
              <a:t>効率的に適任の開発者に不具合を割当てることが重要</a:t>
            </a:r>
            <a:endParaRPr lang="ja-JP" altLang="en-US" sz="2400">
              <a:solidFill>
                <a:prstClr val="black"/>
              </a:solidFill>
            </a:endParaRPr>
          </a:p>
        </p:txBody>
      </p:sp>
    </p:spTree>
    <p:extLst>
      <p:ext uri="{BB962C8B-B14F-4D97-AF65-F5344CB8AC3E}">
        <p14:creationId xmlns:p14="http://schemas.microsoft.com/office/powerpoint/2010/main" val="178318822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511300"/>
            <a:ext cx="8229600" cy="4870028"/>
          </a:xfrm>
        </p:spPr>
        <p:txBody>
          <a:bodyPr>
            <a:normAutofit/>
          </a:bodyPr>
          <a:lstStyle/>
          <a:p>
            <a:r>
              <a:rPr kumimoji="1" lang="en-US" altLang="ja-JP" dirty="0" smtClean="0"/>
              <a:t>OSS</a:t>
            </a:r>
            <a:r>
              <a:rPr kumimoji="1" lang="ja-JP" altLang="en-US" dirty="0" smtClean="0"/>
              <a:t>開発者の</a:t>
            </a:r>
            <a:r>
              <a:rPr kumimoji="1" lang="en-US" altLang="ja-JP" dirty="0" smtClean="0"/>
              <a:t>HIB</a:t>
            </a:r>
            <a:r>
              <a:rPr kumimoji="1" lang="ja-JP" altLang="en-US" dirty="0" smtClean="0"/>
              <a:t>に対する認識調査の</a:t>
            </a:r>
            <a:r>
              <a:rPr kumimoji="1" lang="ja-JP" altLang="en-US" smtClean="0"/>
              <a:t>結果，</a:t>
            </a:r>
            <a:r>
              <a:rPr kumimoji="1" lang="en-US" altLang="ja-JP" smtClean="0"/>
              <a:t/>
            </a:r>
            <a:br>
              <a:rPr kumimoji="1" lang="en-US" altLang="ja-JP" smtClean="0"/>
            </a:br>
            <a:r>
              <a:rPr kumimoji="1" lang="ja-JP" altLang="en-US" smtClean="0"/>
              <a:t>以下</a:t>
            </a:r>
            <a:r>
              <a:rPr kumimoji="1" lang="ja-JP" altLang="en-US" dirty="0" smtClean="0"/>
              <a:t>の知見が得られた</a:t>
            </a:r>
            <a:endParaRPr kumimoji="1" lang="en-US" altLang="ja-JP" dirty="0" smtClean="0"/>
          </a:p>
          <a:p>
            <a:pPr lvl="1"/>
            <a:r>
              <a:rPr lang="en-US" altLang="ja-JP" smtClean="0"/>
              <a:t>OSS</a:t>
            </a:r>
            <a:r>
              <a:rPr lang="ja-JP" altLang="en-US" dirty="0"/>
              <a:t>開発者は</a:t>
            </a:r>
            <a:r>
              <a:rPr lang="en-US" altLang="ja-JP" dirty="0"/>
              <a:t>HIB</a:t>
            </a:r>
            <a:r>
              <a:rPr lang="ja-JP" altLang="en-US" dirty="0"/>
              <a:t>の</a:t>
            </a:r>
            <a:r>
              <a:rPr lang="ja-JP" altLang="en-US" dirty="0" smtClean="0"/>
              <a:t>内，</a:t>
            </a:r>
            <a:r>
              <a:rPr lang="en-US" altLang="ja-JP" dirty="0" smtClean="0"/>
              <a:t>Security Bug</a:t>
            </a:r>
            <a:r>
              <a:rPr lang="ja-JP" altLang="en-US" dirty="0" smtClean="0"/>
              <a:t>を</a:t>
            </a:r>
            <a:r>
              <a:rPr lang="ja-JP" altLang="en-US" dirty="0"/>
              <a:t>最も重要視して</a:t>
            </a:r>
            <a:r>
              <a:rPr lang="ja-JP" altLang="en-US" dirty="0" smtClean="0"/>
              <a:t>いる</a:t>
            </a:r>
            <a:endParaRPr lang="ja-JP" altLang="en-US" dirty="0"/>
          </a:p>
          <a:p>
            <a:pPr lvl="1"/>
            <a:r>
              <a:rPr lang="en-US" altLang="ja-JP" dirty="0" smtClean="0"/>
              <a:t>OSS</a:t>
            </a:r>
            <a:r>
              <a:rPr lang="ja-JP" altLang="en-US" dirty="0"/>
              <a:t>開発者は</a:t>
            </a:r>
            <a:r>
              <a:rPr lang="en-US" altLang="ja-JP" dirty="0"/>
              <a:t>HIB</a:t>
            </a:r>
            <a:r>
              <a:rPr lang="ja-JP" altLang="en-US" dirty="0"/>
              <a:t>の発生を主にコードの複雑さと不十分なテストが原因だと認識している</a:t>
            </a:r>
          </a:p>
          <a:p>
            <a:pPr lvl="1"/>
            <a:r>
              <a:rPr lang="ja-JP" altLang="en-US" dirty="0" smtClean="0"/>
              <a:t>開発</a:t>
            </a:r>
            <a:r>
              <a:rPr lang="ja-JP" altLang="en-US" dirty="0"/>
              <a:t>しているプロダクトのドメインによって重要視される</a:t>
            </a:r>
            <a:r>
              <a:rPr lang="en-US" altLang="ja-JP" dirty="0"/>
              <a:t>HIB</a:t>
            </a:r>
            <a:r>
              <a:rPr lang="ja-JP" altLang="en-US"/>
              <a:t>は</a:t>
            </a:r>
            <a:r>
              <a:rPr lang="ja-JP" altLang="en-US" smtClean="0"/>
              <a:t>異なる</a:t>
            </a:r>
            <a:endParaRPr lang="en-US" altLang="ja-JP" smtClean="0"/>
          </a:p>
          <a:p>
            <a:pPr lvl="1"/>
            <a:endParaRPr kumimoji="1" lang="en-US" altLang="ja-JP"/>
          </a:p>
          <a:p>
            <a:r>
              <a:rPr kumimoji="1" lang="ja-JP" altLang="en-US" smtClean="0"/>
              <a:t>不具合の特定や再現，割当て方法に関して</a:t>
            </a:r>
            <a:r>
              <a:rPr kumimoji="1" lang="en-US" altLang="ja-JP" smtClean="0"/>
              <a:t>HIB</a:t>
            </a:r>
            <a:r>
              <a:rPr kumimoji="1" lang="ja-JP" altLang="en-US" smtClean="0"/>
              <a:t>を考慮した研究が今後必要である</a:t>
            </a:r>
            <a:endParaRPr kumimoji="1" lang="ja-JP" altLang="en-US" dirty="0"/>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27</a:t>
            </a:fld>
            <a:endParaRPr kumimoji="1" lang="ja-JP" altLang="en-US"/>
          </a:p>
        </p:txBody>
      </p:sp>
    </p:spTree>
    <p:extLst>
      <p:ext uri="{BB962C8B-B14F-4D97-AF65-F5344CB8AC3E}">
        <p14:creationId xmlns:p14="http://schemas.microsoft.com/office/powerpoint/2010/main" val="209490950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今後の課題</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アンケート対象・調査項目の拡充</a:t>
            </a:r>
            <a:endParaRPr kumimoji="1" lang="en-US" altLang="ja-JP" smtClean="0"/>
          </a:p>
          <a:p>
            <a:endParaRPr lang="en-US" altLang="ja-JP"/>
          </a:p>
          <a:p>
            <a:r>
              <a:rPr kumimoji="1" lang="ja-JP" altLang="en-US" smtClean="0"/>
              <a:t>企業実務者との意見交換</a:t>
            </a:r>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28</a:t>
            </a:fld>
            <a:endParaRPr kumimoji="1" lang="ja-JP" altLang="en-US"/>
          </a:p>
        </p:txBody>
      </p:sp>
    </p:spTree>
    <p:extLst>
      <p:ext uri="{BB962C8B-B14F-4D97-AF65-F5344CB8AC3E}">
        <p14:creationId xmlns:p14="http://schemas.microsoft.com/office/powerpoint/2010/main" val="94539075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質疑</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どの段階での不具合なのかをもっと明確に</a:t>
            </a:r>
            <a:endParaRPr kumimoji="1" lang="en-US" altLang="ja-JP" smtClean="0"/>
          </a:p>
          <a:p>
            <a:pPr lvl="1"/>
            <a:r>
              <a:rPr lang="ja-JP" altLang="en-US" smtClean="0"/>
              <a:t>テスト？設計？実装？</a:t>
            </a:r>
            <a:endParaRPr lang="en-US" altLang="ja-JP" smtClean="0"/>
          </a:p>
          <a:p>
            <a:pPr lvl="1"/>
            <a:r>
              <a:rPr lang="ja-JP" altLang="en-US" smtClean="0"/>
              <a:t>開発の段階で重要視する不具合は異なる</a:t>
            </a:r>
            <a:endParaRPr lang="en-US" altLang="ja-JP" smtClean="0"/>
          </a:p>
          <a:p>
            <a:pPr lvl="1"/>
            <a:endParaRPr lang="en-US" altLang="ja-JP"/>
          </a:p>
          <a:p>
            <a:r>
              <a:rPr lang="en-US" altLang="ja-JP" smtClean="0"/>
              <a:t>Security Bug</a:t>
            </a:r>
            <a:r>
              <a:rPr lang="ja-JP" altLang="en-US" smtClean="0"/>
              <a:t>が半数を占めるので</a:t>
            </a:r>
            <a:r>
              <a:rPr lang="en-US" altLang="ja-JP" smtClean="0"/>
              <a:t>Secutiry Bug</a:t>
            </a:r>
            <a:r>
              <a:rPr lang="ja-JP" altLang="en-US" smtClean="0"/>
              <a:t>についてもっと深堀してみては？</a:t>
            </a:r>
            <a:endParaRPr lang="en-US" altLang="ja-JP" smtClean="0"/>
          </a:p>
          <a:p>
            <a:pPr lvl="1"/>
            <a:r>
              <a:rPr lang="en-US" altLang="ja-JP" smtClean="0"/>
              <a:t>Security</a:t>
            </a:r>
            <a:r>
              <a:rPr lang="ja-JP" altLang="en-US" smtClean="0"/>
              <a:t>でもいろいろある</a:t>
            </a:r>
            <a:endParaRPr lang="en-US" altLang="ja-JP" smtClean="0"/>
          </a:p>
          <a:p>
            <a:pPr lvl="1"/>
            <a:endParaRPr lang="en-US" altLang="ja-JP"/>
          </a:p>
          <a:p>
            <a:r>
              <a:rPr lang="ja-JP" altLang="en-US" smtClean="0"/>
              <a:t>なぜこの</a:t>
            </a:r>
            <a:r>
              <a:rPr lang="en-US" altLang="ja-JP" smtClean="0"/>
              <a:t>6</a:t>
            </a:r>
            <a:r>
              <a:rPr lang="ja-JP" altLang="en-US" smtClean="0"/>
              <a:t>種類を選んだのか？</a:t>
            </a:r>
            <a:r>
              <a:rPr lang="en-US" altLang="ja-JP" smtClean="0"/>
              <a:t>Dormant, Surprise</a:t>
            </a:r>
            <a:r>
              <a:rPr lang="ja-JP" altLang="en-US" smtClean="0"/>
              <a:t>と</a:t>
            </a:r>
            <a:r>
              <a:rPr lang="en-US" altLang="ja-JP" smtClean="0"/>
              <a:t>Security</a:t>
            </a:r>
            <a:r>
              <a:rPr lang="ja-JP" altLang="en-US" smtClean="0"/>
              <a:t>等とはレベルが異なる</a:t>
            </a:r>
            <a:endParaRPr lang="en-US" altLang="ja-JP"/>
          </a:p>
          <a:p>
            <a:pPr lvl="1"/>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29</a:t>
            </a:fld>
            <a:endParaRPr kumimoji="1" lang="ja-JP" altLang="en-US"/>
          </a:p>
        </p:txBody>
      </p:sp>
    </p:spTree>
    <p:extLst>
      <p:ext uri="{BB962C8B-B14F-4D97-AF65-F5344CB8AC3E}">
        <p14:creationId xmlns:p14="http://schemas.microsoft.com/office/powerpoint/2010/main" val="152122792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質疑</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コードが複雑になるのは設計が悪かったりすることが多いので</a:t>
            </a:r>
            <a:r>
              <a:rPr kumimoji="1" lang="en-US" altLang="ja-JP" smtClean="0"/>
              <a:t>HIB</a:t>
            </a:r>
            <a:r>
              <a:rPr kumimoji="1" lang="ja-JP" altLang="en-US" smtClean="0"/>
              <a:t>の原因の本質とは異なる</a:t>
            </a:r>
            <a:endParaRPr kumimoji="1" lang="en-US" altLang="ja-JP" smtClean="0"/>
          </a:p>
          <a:p>
            <a:endParaRPr lang="en-US" altLang="ja-JP"/>
          </a:p>
          <a:p>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2016/6/7</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30</a:t>
            </a:fld>
            <a:endParaRPr kumimoji="1" lang="ja-JP" altLang="en-US"/>
          </a:p>
        </p:txBody>
      </p:sp>
    </p:spTree>
    <p:extLst>
      <p:ext uri="{BB962C8B-B14F-4D97-AF65-F5344CB8AC3E}">
        <p14:creationId xmlns:p14="http://schemas.microsoft.com/office/powerpoint/2010/main" val="162732189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smtClean="0"/>
              <a:t>WG11</a:t>
            </a:r>
            <a:endParaRPr kumimoji="1" lang="ja-JP" altLang="en-US"/>
          </a:p>
        </p:txBody>
      </p:sp>
      <p:sp>
        <p:nvSpPr>
          <p:cNvPr id="3" name="コンテンツ プレースホルダー 2"/>
          <p:cNvSpPr>
            <a:spLocks noGrp="1"/>
          </p:cNvSpPr>
          <p:nvPr>
            <p:ph idx="1"/>
          </p:nvPr>
        </p:nvSpPr>
        <p:spPr/>
        <p:txBody>
          <a:bodyPr/>
          <a:lstStyle/>
          <a:p>
            <a:r>
              <a:rPr kumimoji="1" lang="ja-JP" altLang="en-US" smtClean="0"/>
              <a:t>ソフトウェア開発の現状と今後の発展にむけたディスカッション</a:t>
            </a:r>
            <a:endParaRPr kumimoji="1" lang="en-US" altLang="ja-JP" smtClean="0"/>
          </a:p>
          <a:p>
            <a:pPr lvl="1"/>
            <a:endParaRPr kumimoji="1" lang="en-US" altLang="ja-JP" smtClean="0"/>
          </a:p>
          <a:p>
            <a:r>
              <a:rPr lang="ja-JP" altLang="en-US"/>
              <a:t>議題</a:t>
            </a:r>
            <a:endParaRPr kumimoji="1" lang="en-US" altLang="ja-JP" smtClean="0"/>
          </a:p>
          <a:p>
            <a:pPr lvl="1"/>
            <a:r>
              <a:rPr lang="en-US" altLang="ja-JP" smtClean="0"/>
              <a:t>SIer</a:t>
            </a:r>
            <a:r>
              <a:rPr lang="ja-JP" altLang="en-US" smtClean="0"/>
              <a:t>がなくなる？</a:t>
            </a:r>
            <a:endParaRPr lang="en-US" altLang="ja-JP" smtClean="0"/>
          </a:p>
          <a:p>
            <a:pPr lvl="1"/>
            <a:r>
              <a:rPr lang="ja-JP" altLang="en-US" smtClean="0"/>
              <a:t>自動プログラミングの時代</a:t>
            </a:r>
            <a:endParaRPr lang="en-US" altLang="ja-JP" smtClean="0"/>
          </a:p>
          <a:p>
            <a:pPr lvl="1"/>
            <a:r>
              <a:rPr lang="en-US" altLang="ja-JP" smtClean="0"/>
              <a:t>one source multi use</a:t>
            </a:r>
            <a:r>
              <a:rPr lang="ja-JP" altLang="en-US"/>
              <a:t> </a:t>
            </a:r>
            <a:r>
              <a:rPr lang="ja-JP" altLang="en-US" smtClean="0"/>
              <a:t>の時代</a:t>
            </a:r>
            <a:endParaRPr lang="en-US" altLang="ja-JP"/>
          </a:p>
          <a:p>
            <a:endParaRPr kumimoji="1" lang="ja-JP" altLang="en-US"/>
          </a:p>
        </p:txBody>
      </p:sp>
      <p:sp>
        <p:nvSpPr>
          <p:cNvPr id="4" name="日付プレースホルダー 3"/>
          <p:cNvSpPr>
            <a:spLocks noGrp="1"/>
          </p:cNvSpPr>
          <p:nvPr>
            <p:ph type="dt" sz="half" idx="10"/>
          </p:nvPr>
        </p:nvSpPr>
        <p:spPr/>
        <p:txBody>
          <a:bodyPr/>
          <a:lstStyle/>
          <a:p>
            <a:fld id="{7BE87976-DF6E-4B29-A1C2-23871A62ED58}" type="datetime1">
              <a:rPr kumimoji="1" lang="ja-JP" altLang="en-US" smtClean="0"/>
              <a:t>2016/6/8</a:t>
            </a:fld>
            <a:endParaRPr kumimoji="1" lang="ja-JP" altLang="en-US"/>
          </a:p>
        </p:txBody>
      </p:sp>
      <p:sp>
        <p:nvSpPr>
          <p:cNvPr id="5" name="スライド番号プレースホルダー 4"/>
          <p:cNvSpPr>
            <a:spLocks noGrp="1"/>
          </p:cNvSpPr>
          <p:nvPr>
            <p:ph type="sldNum" sz="quarter" idx="12"/>
          </p:nvPr>
        </p:nvSpPr>
        <p:spPr/>
        <p:txBody>
          <a:bodyPr/>
          <a:lstStyle/>
          <a:p>
            <a:fld id="{478870E5-24B9-4FF4-9773-D41B47BFD28C}" type="slidenum">
              <a:rPr kumimoji="1" lang="ja-JP" altLang="en-US" smtClean="0"/>
              <a:t>31</a:t>
            </a:fld>
            <a:endParaRPr kumimoji="1" lang="ja-JP" altLang="en-US"/>
          </a:p>
        </p:txBody>
      </p:sp>
    </p:spTree>
    <p:extLst>
      <p:ext uri="{BB962C8B-B14F-4D97-AF65-F5344CB8AC3E}">
        <p14:creationId xmlns:p14="http://schemas.microsoft.com/office/powerpoint/2010/main" val="3233099808"/>
      </p:ext>
    </p:extLst>
  </p:cSld>
  <p:clrMapOvr>
    <a:masterClrMapping/>
  </p:clrMapOvr>
</p:sld>
</file>

<file path=ppt/theme/theme1.xml><?xml version="1.0" encoding="utf-8"?>
<a:theme xmlns:a="http://schemas.openxmlformats.org/drawingml/2006/main" name="青">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英語">
      <a:majorFont>
        <a:latin typeface="Arial"/>
        <a:ea typeface="メイリオ"/>
        <a:cs typeface=""/>
      </a:majorFont>
      <a:minorFont>
        <a:latin typeface="Arial"/>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solidFill>
            <a:srgbClr val="FF0000"/>
          </a:solidFill>
        </a:ln>
      </a:spPr>
      <a:bodyPr rtlCol="0" anchor="ctr"/>
      <a:lstStyle>
        <a:defPPr algn="ctr">
          <a:defRPr kumimoji="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xmlns="" name="青" id="{0A197E91-DC28-442B-8CB2-281C7AECAEDF}" vid="{E0D61381-CD94-450F-8EC8-7DF5A891ACA6}"/>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青</Template>
  <TotalTime>26012</TotalTime>
  <Words>3246</Words>
  <Application>Microsoft Office PowerPoint</Application>
  <PresentationFormat>画面に合わせる (4:3)</PresentationFormat>
  <Paragraphs>294</Paragraphs>
  <Slides>32</Slides>
  <Notes>17</Notes>
  <HiddenSlides>0</HiddenSlides>
  <MMClips>0</MMClips>
  <ScaleCrop>false</ScaleCrop>
  <HeadingPairs>
    <vt:vector size="4" baseType="variant">
      <vt:variant>
        <vt:lpstr>テーマ</vt:lpstr>
      </vt:variant>
      <vt:variant>
        <vt:i4>1</vt:i4>
      </vt:variant>
      <vt:variant>
        <vt:lpstr>スライド タイトル</vt:lpstr>
      </vt:variant>
      <vt:variant>
        <vt:i4>32</vt:i4>
      </vt:variant>
    </vt:vector>
  </HeadingPairs>
  <TitlesOfParts>
    <vt:vector size="33" baseType="lpstr">
      <vt:lpstr>青</vt:lpstr>
      <vt:lpstr>SS2016参加報告</vt:lpstr>
      <vt:lpstr>SS2016概要</vt:lpstr>
      <vt:lpstr>PowerPoint プレゼンテーション</vt:lpstr>
      <vt:lpstr>重大不具合に対する OSS開発者の認識調査</vt:lpstr>
      <vt:lpstr>背景</vt:lpstr>
      <vt:lpstr>不具合修正プロセスの改善</vt:lpstr>
      <vt:lpstr>研究の動機</vt:lpstr>
      <vt:lpstr>High Impact Bug (HIB)</vt:lpstr>
      <vt:lpstr>High Impact Bug (1/4)</vt:lpstr>
      <vt:lpstr>High Impact Bug (2/4)</vt:lpstr>
      <vt:lpstr>High Impact Bug (3/4)</vt:lpstr>
      <vt:lpstr>High Impact Bug (4/4)</vt:lpstr>
      <vt:lpstr>先行研究の問題点</vt:lpstr>
      <vt:lpstr>目的とアプローチ</vt:lpstr>
      <vt:lpstr>調査方法</vt:lpstr>
      <vt:lpstr>開発者の選定</vt:lpstr>
      <vt:lpstr>アンケートの実施</vt:lpstr>
      <vt:lpstr>調査内容</vt:lpstr>
      <vt:lpstr>Q1：どのHIBが最も重要か？</vt:lpstr>
      <vt:lpstr>Q2:6種類のHIB以外に存在する？</vt:lpstr>
      <vt:lpstr>Q3:HIBは誰に対して影響があるか</vt:lpstr>
      <vt:lpstr>Q4：HIBの発生原因は？</vt:lpstr>
      <vt:lpstr>Q5:HIBの修正プロセスは?</vt:lpstr>
      <vt:lpstr>Q6：役割によって違いはあるか</vt:lpstr>
      <vt:lpstr>Q7：プロダクトによる違いは？</vt:lpstr>
      <vt:lpstr>考察：HIBの重要性</vt:lpstr>
      <vt:lpstr>考察：HIBの発生原因・対処方法</vt:lpstr>
      <vt:lpstr>まとめ</vt:lpstr>
      <vt:lpstr>今後の課題</vt:lpstr>
      <vt:lpstr>質疑</vt:lpstr>
      <vt:lpstr>質疑</vt:lpstr>
      <vt:lpstr>WG11</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s171050</dc:creator>
  <cp:lastModifiedBy>Yamatani</cp:lastModifiedBy>
  <cp:revision>570</cp:revision>
  <cp:lastPrinted>2016-06-01T00:24:19Z</cp:lastPrinted>
  <dcterms:created xsi:type="dcterms:W3CDTF">2015-04-28T01:50:04Z</dcterms:created>
  <dcterms:modified xsi:type="dcterms:W3CDTF">2016-06-09T09:31:38Z</dcterms:modified>
</cp:coreProperties>
</file>