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9" d="100"/>
          <a:sy n="119" d="100"/>
        </p:scale>
        <p:origin x="21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ja-JP" altLang="en-US"/>
              <a:t>マスター タイトルの書式設定</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10/14/2020</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8A87A34-81AB-432B-8DAE-1953F412C126}" type="datetimeFigureOut">
              <a:rPr lang="en-US" dirty="0"/>
              <a:t>10/14/2020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10/14/2020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1141410" y="3073397"/>
            <a:ext cx="4878391" cy="271780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172200" y="3073397"/>
            <a:ext cx="4875210" cy="271780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10/14/2020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10/14/2020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10/14/2020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8A87A34-81AB-432B-8DAE-1953F412C126}" type="datetimeFigureOut">
              <a:rPr lang="en-US" dirty="0"/>
              <a:t>10/14/2020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8A87A34-81AB-432B-8DAE-1953F412C126}" type="datetimeFigureOut">
              <a:rPr lang="en-US" dirty="0"/>
              <a:t>10/14/2020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パノラマ写真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ja-JP" altLang="en-US"/>
              <a:t>アイコンをクリックして図を追加</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8A87A34-81AB-432B-8DAE-1953F412C126}" type="datetimeFigureOut">
              <a:rPr lang="en-US" dirty="0"/>
              <a:t>10/14/2020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タイトルとキャプション">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ja-JP" altLang="en-US"/>
              <a:t>マスター タイトルの書式設定</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8A87A34-81AB-432B-8DAE-1953F412C126}" type="datetimeFigureOut">
              <a:rPr lang="en-US" dirty="0"/>
              <a:t>10/14/2020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引用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ja-JP" altLang="en-US"/>
              <a:t>マスター タイトルの書式設定</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8A87A34-81AB-432B-8DAE-1953F412C126}" type="datetimeFigureOut">
              <a:rPr lang="en-US" dirty="0"/>
              <a:t>10/14/2020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名札">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ja-JP" altLang="en-US"/>
              <a:t>マスター タイトルの書式設定</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8A87A34-81AB-432B-8DAE-1953F412C126}" type="datetimeFigureOut">
              <a:rPr lang="en-US" dirty="0"/>
              <a:t>10/14/2020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段">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ja-JP" altLang="en-US"/>
              <a:t>マスター タイトルの書式設定</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3" name="Date Placeholder 2"/>
          <p:cNvSpPr>
            <a:spLocks noGrp="1"/>
          </p:cNvSpPr>
          <p:nvPr>
            <p:ph type="dt" sz="half" idx="10"/>
          </p:nvPr>
        </p:nvSpPr>
        <p:spPr/>
        <p:txBody>
          <a:bodyPr/>
          <a:lstStyle/>
          <a:p>
            <a:fld id="{48A87A34-81AB-432B-8DAE-1953F412C126}" type="datetimeFigureOut">
              <a:rPr lang="en-US" dirty="0"/>
              <a:t>10/14/2020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つの画像列">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ja-JP" altLang="en-US"/>
              <a:t>マスター タイトルの書式設定</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ja-JP" altLang="en-US"/>
              <a:t>アイコンをクリックして図を追加</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ja-JP" altLang="en-US"/>
              <a:t>アイコンをクリックして図を追加</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ja-JP" altLang="en-US"/>
              <a:t>アイコンをクリックして図を追加</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3" name="Date Placeholder 2"/>
          <p:cNvSpPr>
            <a:spLocks noGrp="1"/>
          </p:cNvSpPr>
          <p:nvPr>
            <p:ph type="dt" sz="half" idx="10"/>
          </p:nvPr>
        </p:nvSpPr>
        <p:spPr/>
        <p:txBody>
          <a:bodyPr/>
          <a:lstStyle/>
          <a:p>
            <a:fld id="{48A87A34-81AB-432B-8DAE-1953F412C126}" type="datetimeFigureOut">
              <a:rPr lang="en-US" dirty="0"/>
              <a:t>10/14/2020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ncho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10/14/2020</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kumimoji="1"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kumimoji="1"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kumimoji="1"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kumimoji="1"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kumimoji="1"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kumimoji="1"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kumimoji="1"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kumimoji="1"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kumimoji="1"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kumimoji="1" sz="14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C9E1DAB-0C48-41BA-8119-158A3C312414}"/>
              </a:ext>
            </a:extLst>
          </p:cNvPr>
          <p:cNvSpPr>
            <a:spLocks noGrp="1"/>
          </p:cNvSpPr>
          <p:nvPr>
            <p:ph type="ctrTitle"/>
          </p:nvPr>
        </p:nvSpPr>
        <p:spPr>
          <a:xfrm>
            <a:off x="1876424" y="1122363"/>
            <a:ext cx="9986713" cy="2387600"/>
          </a:xfrm>
        </p:spPr>
        <p:txBody>
          <a:bodyPr/>
          <a:lstStyle/>
          <a:p>
            <a:r>
              <a:rPr kumimoji="1" lang="ja-JP" altLang="en-US" dirty="0"/>
              <a:t>グローバル環境下におけるＯＳＳ開発者の情報交換に対する時差の影響</a:t>
            </a:r>
          </a:p>
        </p:txBody>
      </p:sp>
      <p:sp>
        <p:nvSpPr>
          <p:cNvPr id="3" name="字幕 2">
            <a:extLst>
              <a:ext uri="{FF2B5EF4-FFF2-40B4-BE49-F238E27FC236}">
                <a16:creationId xmlns:a16="http://schemas.microsoft.com/office/drawing/2014/main" id="{D53F8B3D-A35A-479C-8B0F-A2F817CFCB20}"/>
              </a:ext>
            </a:extLst>
          </p:cNvPr>
          <p:cNvSpPr>
            <a:spLocks noGrp="1"/>
          </p:cNvSpPr>
          <p:nvPr>
            <p:ph type="subTitle" idx="1"/>
          </p:nvPr>
        </p:nvSpPr>
        <p:spPr>
          <a:xfrm>
            <a:off x="2473992" y="4339976"/>
            <a:ext cx="8791575" cy="1655762"/>
          </a:xfrm>
        </p:spPr>
        <p:txBody>
          <a:bodyPr/>
          <a:lstStyle/>
          <a:p>
            <a:pPr algn="r"/>
            <a:r>
              <a:rPr kumimoji="1" lang="ja-JP" altLang="en-US" dirty="0"/>
              <a:t>発表　大森伊月</a:t>
            </a:r>
          </a:p>
        </p:txBody>
      </p:sp>
    </p:spTree>
    <p:extLst>
      <p:ext uri="{BB962C8B-B14F-4D97-AF65-F5344CB8AC3E}">
        <p14:creationId xmlns:p14="http://schemas.microsoft.com/office/powerpoint/2010/main" val="8537705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8840BDA-70FD-44A4-95FA-CA51C297FBC0}"/>
              </a:ext>
            </a:extLst>
          </p:cNvPr>
          <p:cNvSpPr>
            <a:spLocks noGrp="1"/>
          </p:cNvSpPr>
          <p:nvPr>
            <p:ph type="title"/>
          </p:nvPr>
        </p:nvSpPr>
        <p:spPr/>
        <p:txBody>
          <a:bodyPr/>
          <a:lstStyle/>
          <a:p>
            <a:r>
              <a:rPr kumimoji="1" lang="ja-JP" altLang="en-US" dirty="0"/>
              <a:t>背景</a:t>
            </a:r>
          </a:p>
        </p:txBody>
      </p:sp>
      <p:sp>
        <p:nvSpPr>
          <p:cNvPr id="3" name="コンテンツ プレースホルダー 2">
            <a:extLst>
              <a:ext uri="{FF2B5EF4-FFF2-40B4-BE49-F238E27FC236}">
                <a16:creationId xmlns:a16="http://schemas.microsoft.com/office/drawing/2014/main" id="{707CF813-EAC7-4AD9-B505-E28B1811FD8D}"/>
              </a:ext>
            </a:extLst>
          </p:cNvPr>
          <p:cNvSpPr>
            <a:spLocks noGrp="1"/>
          </p:cNvSpPr>
          <p:nvPr>
            <p:ph idx="1"/>
          </p:nvPr>
        </p:nvSpPr>
        <p:spPr/>
        <p:txBody>
          <a:bodyPr/>
          <a:lstStyle/>
          <a:p>
            <a:r>
              <a:rPr kumimoji="1" lang="ja-JP" altLang="en-US" dirty="0"/>
              <a:t>近年のソフトウェア開発ではＯＳＳが多く用いられており、これはソフトウェアをより短時間で低コストに作成する上で欠かせない</a:t>
            </a:r>
            <a:endParaRPr kumimoji="1" lang="en-US" altLang="ja-JP" dirty="0"/>
          </a:p>
          <a:p>
            <a:r>
              <a:rPr lang="ja-JP" altLang="en-US" dirty="0"/>
              <a:t>ＯＳＳ開発プロジェクトは世界中に点在する開発者が共同で開発する</a:t>
            </a:r>
            <a:endParaRPr lang="en-US" altLang="ja-JP" dirty="0"/>
          </a:p>
          <a:p>
            <a:r>
              <a:rPr kumimoji="1" lang="ja-JP" altLang="en-US" dirty="0"/>
              <a:t>このグローバル環境下では電子メールを代表とする非対面・非同期のコミュニケーション手段が用いられており、開発者の都合の良いタイミングで情報発信が行われている</a:t>
            </a:r>
            <a:endParaRPr kumimoji="1" lang="en-US" altLang="ja-JP" dirty="0"/>
          </a:p>
          <a:p>
            <a:r>
              <a:rPr lang="ja-JP" altLang="en-US" dirty="0"/>
              <a:t>時差によって情報交換のタイムラグが発生すると考えられる</a:t>
            </a:r>
            <a:endParaRPr kumimoji="1" lang="en-US" altLang="ja-JP" dirty="0"/>
          </a:p>
        </p:txBody>
      </p:sp>
    </p:spTree>
    <p:extLst>
      <p:ext uri="{BB962C8B-B14F-4D97-AF65-F5344CB8AC3E}">
        <p14:creationId xmlns:p14="http://schemas.microsoft.com/office/powerpoint/2010/main" val="32043293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8719E06-E75B-4983-B14D-0B547F87EE33}"/>
              </a:ext>
            </a:extLst>
          </p:cNvPr>
          <p:cNvSpPr>
            <a:spLocks noGrp="1"/>
          </p:cNvSpPr>
          <p:nvPr>
            <p:ph type="title"/>
          </p:nvPr>
        </p:nvSpPr>
        <p:spPr/>
        <p:txBody>
          <a:bodyPr/>
          <a:lstStyle/>
          <a:p>
            <a:r>
              <a:rPr kumimoji="1" lang="ja-JP" altLang="en-US" dirty="0"/>
              <a:t>目的</a:t>
            </a:r>
          </a:p>
        </p:txBody>
      </p:sp>
      <p:sp>
        <p:nvSpPr>
          <p:cNvPr id="3" name="コンテンツ プレースホルダー 2">
            <a:extLst>
              <a:ext uri="{FF2B5EF4-FFF2-40B4-BE49-F238E27FC236}">
                <a16:creationId xmlns:a16="http://schemas.microsoft.com/office/drawing/2014/main" id="{1E3EE367-37E0-470F-BB15-6E3D12C495A9}"/>
              </a:ext>
            </a:extLst>
          </p:cNvPr>
          <p:cNvSpPr>
            <a:spLocks noGrp="1"/>
          </p:cNvSpPr>
          <p:nvPr>
            <p:ph idx="1"/>
          </p:nvPr>
        </p:nvSpPr>
        <p:spPr/>
        <p:txBody>
          <a:bodyPr/>
          <a:lstStyle/>
          <a:p>
            <a:r>
              <a:rPr kumimoji="1" lang="ja-JP" altLang="en-US" dirty="0"/>
              <a:t>ＯＳＳ開発プロジェクト内における情報交換のタイムラグの実態解明</a:t>
            </a:r>
            <a:endParaRPr kumimoji="1" lang="en-US" altLang="ja-JP" dirty="0"/>
          </a:p>
          <a:p>
            <a:r>
              <a:rPr lang="ja-JP" altLang="en-US" dirty="0"/>
              <a:t>情報交換の所要時間を短縮化するための指針を得る</a:t>
            </a:r>
            <a:endParaRPr lang="en-US" altLang="ja-JP" dirty="0"/>
          </a:p>
          <a:p>
            <a:endParaRPr kumimoji="1" lang="ja-JP" altLang="en-US" dirty="0"/>
          </a:p>
        </p:txBody>
      </p:sp>
    </p:spTree>
    <p:extLst>
      <p:ext uri="{BB962C8B-B14F-4D97-AF65-F5344CB8AC3E}">
        <p14:creationId xmlns:p14="http://schemas.microsoft.com/office/powerpoint/2010/main" val="2926124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E6D67EC5-18F7-42C5-9DE8-A64A7AF6F5EF}"/>
              </a:ext>
            </a:extLst>
          </p:cNvPr>
          <p:cNvSpPr>
            <a:spLocks noGrp="1"/>
          </p:cNvSpPr>
          <p:nvPr>
            <p:ph idx="1"/>
          </p:nvPr>
        </p:nvSpPr>
        <p:spPr>
          <a:xfrm>
            <a:off x="415089" y="1778458"/>
            <a:ext cx="11361821" cy="3541714"/>
          </a:xfrm>
        </p:spPr>
        <p:txBody>
          <a:bodyPr>
            <a:normAutofit/>
          </a:bodyPr>
          <a:lstStyle/>
          <a:p>
            <a:r>
              <a:rPr kumimoji="1" lang="ja-JP" altLang="en-US" sz="3200" dirty="0"/>
              <a:t>仮説</a:t>
            </a:r>
            <a:r>
              <a:rPr kumimoji="1" lang="en-US" altLang="ja-JP" sz="3200" dirty="0"/>
              <a:t>1</a:t>
            </a:r>
            <a:r>
              <a:rPr kumimoji="1" lang="ja-JP" altLang="en-US" sz="3200" dirty="0"/>
              <a:t>：</a:t>
            </a:r>
            <a:endParaRPr kumimoji="1" lang="en-US" altLang="ja-JP" sz="3200" dirty="0"/>
          </a:p>
          <a:p>
            <a:pPr marL="457200" lvl="1" indent="0">
              <a:buNone/>
            </a:pPr>
            <a:r>
              <a:rPr kumimoji="1" lang="ja-JP" altLang="en-US" sz="3200" dirty="0"/>
              <a:t>時差のある地域間の情報交換は返信時間が長くなる</a:t>
            </a:r>
            <a:endParaRPr kumimoji="1" lang="en-US" altLang="ja-JP" sz="3200" dirty="0"/>
          </a:p>
          <a:p>
            <a:pPr marL="457200" lvl="1" indent="0">
              <a:buNone/>
            </a:pPr>
            <a:endParaRPr kumimoji="1" lang="en-US" altLang="ja-JP" sz="3200" dirty="0"/>
          </a:p>
          <a:p>
            <a:r>
              <a:rPr lang="ja-JP" altLang="en-US" sz="3200" dirty="0"/>
              <a:t>仮説２：</a:t>
            </a:r>
            <a:endParaRPr lang="en-US" altLang="ja-JP" sz="3200" dirty="0"/>
          </a:p>
          <a:p>
            <a:pPr marL="457200" lvl="1" indent="0">
              <a:buNone/>
            </a:pPr>
            <a:r>
              <a:rPr lang="ja-JP" altLang="en-US" sz="3200" dirty="0"/>
              <a:t>返信者の地域によって素早い返信を期待できる時間帯がある</a:t>
            </a:r>
            <a:endParaRPr kumimoji="1" lang="ja-JP" altLang="en-US" sz="3200" dirty="0"/>
          </a:p>
        </p:txBody>
      </p:sp>
    </p:spTree>
    <p:extLst>
      <p:ext uri="{BB962C8B-B14F-4D97-AF65-F5344CB8AC3E}">
        <p14:creationId xmlns:p14="http://schemas.microsoft.com/office/powerpoint/2010/main" val="42641726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267F988-7F98-487B-919B-EFD3362BF1E0}"/>
              </a:ext>
            </a:extLst>
          </p:cNvPr>
          <p:cNvSpPr>
            <a:spLocks noGrp="1"/>
          </p:cNvSpPr>
          <p:nvPr>
            <p:ph type="title"/>
          </p:nvPr>
        </p:nvSpPr>
        <p:spPr/>
        <p:txBody>
          <a:bodyPr/>
          <a:lstStyle/>
          <a:p>
            <a:r>
              <a:rPr kumimoji="1" lang="ja-JP" altLang="en-US" dirty="0"/>
              <a:t>手段</a:t>
            </a:r>
          </a:p>
        </p:txBody>
      </p:sp>
      <p:sp>
        <p:nvSpPr>
          <p:cNvPr id="3" name="コンテンツ プレースホルダー 2">
            <a:extLst>
              <a:ext uri="{FF2B5EF4-FFF2-40B4-BE49-F238E27FC236}">
                <a16:creationId xmlns:a16="http://schemas.microsoft.com/office/drawing/2014/main" id="{31A53954-DF84-4A8E-93CD-6076AB01FECD}"/>
              </a:ext>
            </a:extLst>
          </p:cNvPr>
          <p:cNvSpPr>
            <a:spLocks noGrp="1"/>
          </p:cNvSpPr>
          <p:nvPr>
            <p:ph idx="1"/>
          </p:nvPr>
        </p:nvSpPr>
        <p:spPr/>
        <p:txBody>
          <a:bodyPr/>
          <a:lstStyle/>
          <a:p>
            <a:r>
              <a:rPr kumimoji="1" lang="ja-JP" altLang="en-US" dirty="0"/>
              <a:t>非対面・非同期のコミュニケーション手段であるメーリングリスト</a:t>
            </a:r>
            <a:r>
              <a:rPr kumimoji="1" lang="en-US" altLang="ja-JP" dirty="0"/>
              <a:t>(</a:t>
            </a:r>
            <a:r>
              <a:rPr kumimoji="1" lang="ja-JP" altLang="en-US" dirty="0"/>
              <a:t>以降</a:t>
            </a:r>
            <a:r>
              <a:rPr kumimoji="1" lang="en-US" altLang="ja-JP" dirty="0"/>
              <a:t>,ML)</a:t>
            </a:r>
            <a:r>
              <a:rPr kumimoji="1" lang="ja-JP" altLang="en-US" dirty="0"/>
              <a:t>を分析</a:t>
            </a:r>
            <a:endParaRPr kumimoji="1" lang="en-US" altLang="ja-JP" dirty="0"/>
          </a:p>
          <a:p>
            <a:r>
              <a:rPr lang="ja-JP" altLang="en-US" dirty="0"/>
              <a:t>ケーススタディーにて仮説が成り立つかを確認する</a:t>
            </a:r>
            <a:endParaRPr kumimoji="1" lang="ja-JP" altLang="en-US" dirty="0"/>
          </a:p>
        </p:txBody>
      </p:sp>
    </p:spTree>
    <p:extLst>
      <p:ext uri="{BB962C8B-B14F-4D97-AF65-F5344CB8AC3E}">
        <p14:creationId xmlns:p14="http://schemas.microsoft.com/office/powerpoint/2010/main" val="12849049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32B1C15-81F1-4850-8C87-40BE5C20C7E3}"/>
              </a:ext>
            </a:extLst>
          </p:cNvPr>
          <p:cNvSpPr>
            <a:spLocks noGrp="1"/>
          </p:cNvSpPr>
          <p:nvPr>
            <p:ph type="title"/>
          </p:nvPr>
        </p:nvSpPr>
        <p:spPr/>
        <p:txBody>
          <a:bodyPr/>
          <a:lstStyle/>
          <a:p>
            <a:r>
              <a:rPr lang="ja-JP" altLang="en-US" dirty="0"/>
              <a:t>ケーススタディー</a:t>
            </a:r>
            <a:endParaRPr kumimoji="1" lang="ja-JP" altLang="en-US" dirty="0"/>
          </a:p>
        </p:txBody>
      </p:sp>
      <p:sp>
        <p:nvSpPr>
          <p:cNvPr id="3" name="コンテンツ プレースホルダー 2">
            <a:extLst>
              <a:ext uri="{FF2B5EF4-FFF2-40B4-BE49-F238E27FC236}">
                <a16:creationId xmlns:a16="http://schemas.microsoft.com/office/drawing/2014/main" id="{BDCD1651-C5A7-490B-AFFD-05083B523FA8}"/>
              </a:ext>
            </a:extLst>
          </p:cNvPr>
          <p:cNvSpPr>
            <a:spLocks noGrp="1"/>
          </p:cNvSpPr>
          <p:nvPr>
            <p:ph idx="1"/>
          </p:nvPr>
        </p:nvSpPr>
        <p:spPr>
          <a:xfrm>
            <a:off x="1478292" y="1808328"/>
            <a:ext cx="9905999" cy="4825083"/>
          </a:xfrm>
        </p:spPr>
        <p:txBody>
          <a:bodyPr>
            <a:normAutofit/>
          </a:bodyPr>
          <a:lstStyle/>
          <a:p>
            <a:r>
              <a:rPr kumimoji="1" lang="ja-JP" altLang="en-US" dirty="0"/>
              <a:t>対象プロジェクト</a:t>
            </a:r>
            <a:endParaRPr kumimoji="1" lang="en-US" altLang="ja-JP" dirty="0"/>
          </a:p>
          <a:p>
            <a:pPr lvl="1"/>
            <a:r>
              <a:rPr lang="en-US" altLang="ja-JP" dirty="0"/>
              <a:t>Python</a:t>
            </a:r>
          </a:p>
          <a:p>
            <a:pPr lvl="1"/>
            <a:r>
              <a:rPr kumimoji="1" lang="en-US" altLang="ja-JP" dirty="0"/>
              <a:t>PostgreSQL</a:t>
            </a:r>
          </a:p>
          <a:p>
            <a:pPr lvl="1"/>
            <a:r>
              <a:rPr lang="en-US" altLang="ja-JP" dirty="0"/>
              <a:t>Apache HTTP Server</a:t>
            </a:r>
          </a:p>
          <a:p>
            <a:pPr lvl="1"/>
            <a:r>
              <a:rPr kumimoji="1" lang="en-US" altLang="ja-JP" dirty="0"/>
              <a:t>Eclipse</a:t>
            </a:r>
          </a:p>
          <a:p>
            <a:r>
              <a:rPr lang="ja-JP" altLang="en-US" dirty="0"/>
              <a:t>プロジェクトの分類</a:t>
            </a:r>
            <a:endParaRPr lang="en-US" altLang="ja-JP" dirty="0"/>
          </a:p>
          <a:p>
            <a:pPr lvl="1"/>
            <a:r>
              <a:rPr kumimoji="1" lang="ja-JP" altLang="en-US" dirty="0"/>
              <a:t>ボランティア型</a:t>
            </a:r>
            <a:endParaRPr kumimoji="1" lang="en-US" altLang="ja-JP" dirty="0"/>
          </a:p>
          <a:p>
            <a:pPr lvl="2"/>
            <a:r>
              <a:rPr kumimoji="1" lang="en-US" altLang="ja-JP" dirty="0"/>
              <a:t>Eclipse</a:t>
            </a:r>
            <a:r>
              <a:rPr kumimoji="1" lang="ja-JP" altLang="en-US" dirty="0"/>
              <a:t>以外</a:t>
            </a:r>
            <a:endParaRPr kumimoji="1" lang="en-US" altLang="ja-JP" dirty="0"/>
          </a:p>
          <a:p>
            <a:pPr lvl="1"/>
            <a:r>
              <a:rPr lang="ja-JP" altLang="en-US" dirty="0"/>
              <a:t>企業混合型</a:t>
            </a:r>
            <a:endParaRPr lang="en-US" altLang="ja-JP" dirty="0"/>
          </a:p>
          <a:p>
            <a:pPr lvl="2"/>
            <a:r>
              <a:rPr kumimoji="1" lang="en-US" altLang="ja-JP" dirty="0"/>
              <a:t>Eclipse</a:t>
            </a:r>
            <a:endParaRPr kumimoji="1" lang="ja-JP" altLang="en-US" dirty="0"/>
          </a:p>
        </p:txBody>
      </p:sp>
    </p:spTree>
    <p:extLst>
      <p:ext uri="{BB962C8B-B14F-4D97-AF65-F5344CB8AC3E}">
        <p14:creationId xmlns:p14="http://schemas.microsoft.com/office/powerpoint/2010/main" val="2311784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7F56B5-8AFC-435B-9FBB-744F74C9974B}"/>
              </a:ext>
            </a:extLst>
          </p:cNvPr>
          <p:cNvSpPr>
            <a:spLocks noGrp="1"/>
          </p:cNvSpPr>
          <p:nvPr>
            <p:ph type="title"/>
          </p:nvPr>
        </p:nvSpPr>
        <p:spPr>
          <a:xfrm>
            <a:off x="1141413" y="618518"/>
            <a:ext cx="9905998" cy="1478570"/>
          </a:xfrm>
        </p:spPr>
        <p:txBody>
          <a:bodyPr>
            <a:normAutofit/>
          </a:bodyPr>
          <a:lstStyle/>
          <a:p>
            <a:r>
              <a:rPr lang="ja-JP" altLang="en-US" dirty="0"/>
              <a:t>時差帯におけるメッセージの分布</a:t>
            </a:r>
            <a:endParaRPr kumimoji="1" lang="ja-JP" altLang="en-US" dirty="0"/>
          </a:p>
        </p:txBody>
      </p:sp>
      <p:pic>
        <p:nvPicPr>
          <p:cNvPr id="4" name="図 3">
            <a:extLst>
              <a:ext uri="{FF2B5EF4-FFF2-40B4-BE49-F238E27FC236}">
                <a16:creationId xmlns:a16="http://schemas.microsoft.com/office/drawing/2014/main" id="{AD7F3249-E758-4AFD-AB61-C5CF4B5E7151}"/>
              </a:ext>
            </a:extLst>
          </p:cNvPr>
          <p:cNvPicPr>
            <a:picLocks noChangeAspect="1"/>
          </p:cNvPicPr>
          <p:nvPr/>
        </p:nvPicPr>
        <p:blipFill rotWithShape="1">
          <a:blip r:embed="rId3"/>
          <a:srcRect l="64791" t="128" r="193" b="-130"/>
          <a:stretch/>
        </p:blipFill>
        <p:spPr>
          <a:xfrm>
            <a:off x="1362269" y="2489182"/>
            <a:ext cx="4468376" cy="3070260"/>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sp>
        <p:nvSpPr>
          <p:cNvPr id="3" name="コンテンツ プレースホルダー 2">
            <a:extLst>
              <a:ext uri="{FF2B5EF4-FFF2-40B4-BE49-F238E27FC236}">
                <a16:creationId xmlns:a16="http://schemas.microsoft.com/office/drawing/2014/main" id="{088973DE-0945-4C59-9B68-C954F9B21C8E}"/>
              </a:ext>
            </a:extLst>
          </p:cNvPr>
          <p:cNvSpPr>
            <a:spLocks noGrp="1"/>
          </p:cNvSpPr>
          <p:nvPr>
            <p:ph idx="1"/>
          </p:nvPr>
        </p:nvSpPr>
        <p:spPr>
          <a:xfrm>
            <a:off x="6336727" y="2249487"/>
            <a:ext cx="4710683" cy="3541714"/>
          </a:xfrm>
        </p:spPr>
        <p:txBody>
          <a:bodyPr>
            <a:normAutofit/>
          </a:bodyPr>
          <a:lstStyle/>
          <a:p>
            <a:r>
              <a:rPr kumimoji="1" lang="ja-JP" altLang="en-US" dirty="0"/>
              <a:t>左図のようにメッセージ数の多い地域が</a:t>
            </a:r>
            <a:r>
              <a:rPr kumimoji="1" lang="en-US" altLang="ja-JP" dirty="0"/>
              <a:t>2</a:t>
            </a:r>
            <a:r>
              <a:rPr kumimoji="1" lang="ja-JP" altLang="en-US" dirty="0"/>
              <a:t>つ見られる</a:t>
            </a:r>
            <a:endParaRPr kumimoji="1" lang="en-US" altLang="ja-JP" dirty="0"/>
          </a:p>
          <a:p>
            <a:r>
              <a:rPr lang="ja-JP" altLang="en-US" dirty="0"/>
              <a:t>以降はこの</a:t>
            </a:r>
            <a:r>
              <a:rPr lang="en-US" altLang="ja-JP" dirty="0"/>
              <a:t>2</a:t>
            </a:r>
            <a:r>
              <a:rPr lang="ja-JP" altLang="en-US" dirty="0"/>
              <a:t>地域</a:t>
            </a:r>
            <a:r>
              <a:rPr lang="en-US" altLang="ja-JP" dirty="0"/>
              <a:t>(</a:t>
            </a:r>
            <a:r>
              <a:rPr lang="ja-JP" altLang="en-US" dirty="0"/>
              <a:t>北米地域・欧州・アフリカ地域</a:t>
            </a:r>
            <a:r>
              <a:rPr lang="en-US" altLang="ja-JP" dirty="0"/>
              <a:t>)</a:t>
            </a:r>
            <a:r>
              <a:rPr lang="ja-JP" altLang="en-US" dirty="0"/>
              <a:t>を分析対象地域とする</a:t>
            </a:r>
            <a:endParaRPr lang="en-US" altLang="ja-JP" dirty="0"/>
          </a:p>
          <a:p>
            <a:endParaRPr kumimoji="1" lang="ja-JP" altLang="en-US" dirty="0"/>
          </a:p>
        </p:txBody>
      </p:sp>
    </p:spTree>
    <p:extLst>
      <p:ext uri="{BB962C8B-B14F-4D97-AF65-F5344CB8AC3E}">
        <p14:creationId xmlns:p14="http://schemas.microsoft.com/office/powerpoint/2010/main" val="34291186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BDF24D2-9288-45B6-A824-220CDFC8495B}"/>
              </a:ext>
            </a:extLst>
          </p:cNvPr>
          <p:cNvSpPr>
            <a:spLocks noGrp="1"/>
          </p:cNvSpPr>
          <p:nvPr>
            <p:ph type="title"/>
          </p:nvPr>
        </p:nvSpPr>
        <p:spPr/>
        <p:txBody>
          <a:bodyPr/>
          <a:lstStyle/>
          <a:p>
            <a:r>
              <a:rPr kumimoji="1" lang="ja-JP" altLang="en-US" dirty="0"/>
              <a:t>仮説１</a:t>
            </a:r>
            <a:r>
              <a:rPr lang="en-US" altLang="ja-JP" dirty="0"/>
              <a:t>-</a:t>
            </a:r>
            <a:r>
              <a:rPr lang="ja-JP" altLang="en-US" dirty="0"/>
              <a:t>分析</a:t>
            </a:r>
            <a:endParaRPr kumimoji="1" lang="ja-JP" altLang="en-US" dirty="0"/>
          </a:p>
        </p:txBody>
      </p:sp>
      <p:sp>
        <p:nvSpPr>
          <p:cNvPr id="3" name="コンテンツ プレースホルダー 2">
            <a:extLst>
              <a:ext uri="{FF2B5EF4-FFF2-40B4-BE49-F238E27FC236}">
                <a16:creationId xmlns:a16="http://schemas.microsoft.com/office/drawing/2014/main" id="{3A4AFCF1-7EBD-435E-86B9-1C2BDD81C2C1}"/>
              </a:ext>
            </a:extLst>
          </p:cNvPr>
          <p:cNvSpPr>
            <a:spLocks noGrp="1"/>
          </p:cNvSpPr>
          <p:nvPr>
            <p:ph idx="1"/>
          </p:nvPr>
        </p:nvSpPr>
        <p:spPr/>
        <p:txBody>
          <a:bodyPr/>
          <a:lstStyle/>
          <a:p>
            <a:r>
              <a:rPr kumimoji="1" lang="ja-JP" altLang="en-US" dirty="0"/>
              <a:t>同一時差帯と異なる時差帯で返信時間の差が統計的に有意かを検定する</a:t>
            </a:r>
            <a:endParaRPr kumimoji="1" lang="en-US" altLang="ja-JP" dirty="0"/>
          </a:p>
          <a:p>
            <a:r>
              <a:rPr lang="en-US" altLang="ja-JP" dirty="0"/>
              <a:t>2</a:t>
            </a:r>
            <a:r>
              <a:rPr lang="ja-JP" altLang="en-US" dirty="0"/>
              <a:t>群の差の検定に用いられるウィルコクソンの順位和検定を用いる</a:t>
            </a:r>
            <a:endParaRPr lang="en-US" altLang="ja-JP" dirty="0"/>
          </a:p>
          <a:p>
            <a:r>
              <a:rPr kumimoji="1" lang="ja-JP" altLang="en-US" dirty="0"/>
              <a:t>返信時間が</a:t>
            </a:r>
            <a:r>
              <a:rPr kumimoji="1" lang="en-US" altLang="ja-JP" dirty="0"/>
              <a:t>24</a:t>
            </a:r>
            <a:r>
              <a:rPr kumimoji="1" lang="ja-JP" altLang="en-US" dirty="0"/>
              <a:t>時間以上のものは地理的要因ではなく人的要因</a:t>
            </a:r>
            <a:r>
              <a:rPr kumimoji="1" lang="en-US" altLang="ja-JP" dirty="0"/>
              <a:t>(</a:t>
            </a:r>
            <a:r>
              <a:rPr kumimoji="1" lang="ja-JP" altLang="en-US" dirty="0"/>
              <a:t>事前調査を行っているなど</a:t>
            </a:r>
            <a:r>
              <a:rPr kumimoji="1" lang="en-US" altLang="ja-JP" dirty="0"/>
              <a:t>)</a:t>
            </a:r>
            <a:r>
              <a:rPr kumimoji="1" lang="ja-JP" altLang="en-US" dirty="0"/>
              <a:t>であると考え、対象外とする</a:t>
            </a:r>
          </a:p>
        </p:txBody>
      </p:sp>
    </p:spTree>
    <p:extLst>
      <p:ext uri="{BB962C8B-B14F-4D97-AF65-F5344CB8AC3E}">
        <p14:creationId xmlns:p14="http://schemas.microsoft.com/office/powerpoint/2010/main" val="30990790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 name="Rectangle 66">
            <a:extLst>
              <a:ext uri="{FF2B5EF4-FFF2-40B4-BE49-F238E27FC236}">
                <a16:creationId xmlns:a16="http://schemas.microsoft.com/office/drawing/2014/main" id="{9775AF3B-5284-4B97-9BB7-55C6FB3699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69" name="Group 68">
            <a:extLst>
              <a:ext uri="{FF2B5EF4-FFF2-40B4-BE49-F238E27FC236}">
                <a16:creationId xmlns:a16="http://schemas.microsoft.com/office/drawing/2014/main" id="{A0F1F7ED-DA39-478F-85DA-317DE08941E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1902285" cy="6858001"/>
            <a:chOff x="0" y="0"/>
            <a:chExt cx="11902285" cy="6858001"/>
          </a:xfrm>
        </p:grpSpPr>
        <p:grpSp>
          <p:nvGrpSpPr>
            <p:cNvPr id="70" name="Group 69">
              <a:extLst>
                <a:ext uri="{FF2B5EF4-FFF2-40B4-BE49-F238E27FC236}">
                  <a16:creationId xmlns:a16="http://schemas.microsoft.com/office/drawing/2014/main" id="{1DAE5903-52E8-4F25-8473-93EF4837763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82" name="Rectangle 5">
                <a:extLst>
                  <a:ext uri="{FF2B5EF4-FFF2-40B4-BE49-F238E27FC236}">
                    <a16:creationId xmlns:a16="http://schemas.microsoft.com/office/drawing/2014/main" id="{894835C1-32DE-4571-AD10-28D58CB8CFD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83" name="Freeform 6">
                <a:extLst>
                  <a:ext uri="{FF2B5EF4-FFF2-40B4-BE49-F238E27FC236}">
                    <a16:creationId xmlns:a16="http://schemas.microsoft.com/office/drawing/2014/main" id="{097A5B92-0B48-4251-9764-D34DF889207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4" name="Freeform 7">
                <a:extLst>
                  <a:ext uri="{FF2B5EF4-FFF2-40B4-BE49-F238E27FC236}">
                    <a16:creationId xmlns:a16="http://schemas.microsoft.com/office/drawing/2014/main" id="{E222BF19-57E7-43F3-A2B9-2398BEF966D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5" name="Freeform 8">
                <a:extLst>
                  <a:ext uri="{FF2B5EF4-FFF2-40B4-BE49-F238E27FC236}">
                    <a16:creationId xmlns:a16="http://schemas.microsoft.com/office/drawing/2014/main" id="{60C8836E-B7D9-48A9-8FD9-4CC52AF44D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6" name="Freeform 9">
                <a:extLst>
                  <a:ext uri="{FF2B5EF4-FFF2-40B4-BE49-F238E27FC236}">
                    <a16:creationId xmlns:a16="http://schemas.microsoft.com/office/drawing/2014/main" id="{8504740E-456D-4FB9-9520-4317CCFA71B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7" name="Freeform 10">
                <a:extLst>
                  <a:ext uri="{FF2B5EF4-FFF2-40B4-BE49-F238E27FC236}">
                    <a16:creationId xmlns:a16="http://schemas.microsoft.com/office/drawing/2014/main" id="{1563A7B4-B1D5-4F93-AFF9-2EB78655FC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8" name="Freeform 11">
                <a:extLst>
                  <a:ext uri="{FF2B5EF4-FFF2-40B4-BE49-F238E27FC236}">
                    <a16:creationId xmlns:a16="http://schemas.microsoft.com/office/drawing/2014/main" id="{D139ED24-FA37-4470-8B42-D0D00EDE14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9" name="Freeform 12">
                <a:extLst>
                  <a:ext uri="{FF2B5EF4-FFF2-40B4-BE49-F238E27FC236}">
                    <a16:creationId xmlns:a16="http://schemas.microsoft.com/office/drawing/2014/main" id="{48825AA7-BB26-45C2-93A2-1AD8D9A2325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0" name="Freeform 13">
                <a:extLst>
                  <a:ext uri="{FF2B5EF4-FFF2-40B4-BE49-F238E27FC236}">
                    <a16:creationId xmlns:a16="http://schemas.microsoft.com/office/drawing/2014/main" id="{A98D0B91-D4E4-402D-8234-E96987219E9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1" name="Freeform 14">
                <a:extLst>
                  <a:ext uri="{FF2B5EF4-FFF2-40B4-BE49-F238E27FC236}">
                    <a16:creationId xmlns:a16="http://schemas.microsoft.com/office/drawing/2014/main" id="{94F1DB97-3769-4DA5-9F45-47132C3125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2" name="Freeform 15">
                <a:extLst>
                  <a:ext uri="{FF2B5EF4-FFF2-40B4-BE49-F238E27FC236}">
                    <a16:creationId xmlns:a16="http://schemas.microsoft.com/office/drawing/2014/main" id="{A9BC86E2-B185-4D80-81B5-A8D387E678B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3" name="Line 16">
                <a:extLst>
                  <a:ext uri="{FF2B5EF4-FFF2-40B4-BE49-F238E27FC236}">
                    <a16:creationId xmlns:a16="http://schemas.microsoft.com/office/drawing/2014/main" id="{FA773F49-8CD0-46DC-B986-F2DB57BD7266}"/>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94" name="Freeform 17">
                <a:extLst>
                  <a:ext uri="{FF2B5EF4-FFF2-40B4-BE49-F238E27FC236}">
                    <a16:creationId xmlns:a16="http://schemas.microsoft.com/office/drawing/2014/main" id="{8C55A009-3401-4888-93C7-4ED51CBC64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5" name="Freeform 18">
                <a:extLst>
                  <a:ext uri="{FF2B5EF4-FFF2-40B4-BE49-F238E27FC236}">
                    <a16:creationId xmlns:a16="http://schemas.microsoft.com/office/drawing/2014/main" id="{10B44829-5BB5-48C5-8492-699971FE7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6" name="Freeform 19">
                <a:extLst>
                  <a:ext uri="{FF2B5EF4-FFF2-40B4-BE49-F238E27FC236}">
                    <a16:creationId xmlns:a16="http://schemas.microsoft.com/office/drawing/2014/main" id="{30C1F9A0-4FA6-4F6F-B2D0-A1BBA41DFC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7" name="Freeform 20">
                <a:extLst>
                  <a:ext uri="{FF2B5EF4-FFF2-40B4-BE49-F238E27FC236}">
                    <a16:creationId xmlns:a16="http://schemas.microsoft.com/office/drawing/2014/main" id="{01BF274F-C7B8-44B4-A183-307D8619D27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98" name="Rectangle 21">
                <a:extLst>
                  <a:ext uri="{FF2B5EF4-FFF2-40B4-BE49-F238E27FC236}">
                    <a16:creationId xmlns:a16="http://schemas.microsoft.com/office/drawing/2014/main" id="{037E8930-0F22-4558-9432-F18953E32A0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99" name="Freeform 22">
                <a:extLst>
                  <a:ext uri="{FF2B5EF4-FFF2-40B4-BE49-F238E27FC236}">
                    <a16:creationId xmlns:a16="http://schemas.microsoft.com/office/drawing/2014/main" id="{9AFC3429-FF29-47FF-A4A8-317A979DB9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00" name="Freeform 23">
                <a:extLst>
                  <a:ext uri="{FF2B5EF4-FFF2-40B4-BE49-F238E27FC236}">
                    <a16:creationId xmlns:a16="http://schemas.microsoft.com/office/drawing/2014/main" id="{91D48543-2C05-4768-80B1-ECA6F885080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01" name="Freeform 24">
                <a:extLst>
                  <a:ext uri="{FF2B5EF4-FFF2-40B4-BE49-F238E27FC236}">
                    <a16:creationId xmlns:a16="http://schemas.microsoft.com/office/drawing/2014/main" id="{3AC527CC-154C-4370-A25B-74AC5B4A63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02" name="Freeform 25">
                <a:extLst>
                  <a:ext uri="{FF2B5EF4-FFF2-40B4-BE49-F238E27FC236}">
                    <a16:creationId xmlns:a16="http://schemas.microsoft.com/office/drawing/2014/main" id="{798B18F5-51C9-4E50-95C5-A850EF5398A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03" name="Freeform 26">
                <a:extLst>
                  <a:ext uri="{FF2B5EF4-FFF2-40B4-BE49-F238E27FC236}">
                    <a16:creationId xmlns:a16="http://schemas.microsoft.com/office/drawing/2014/main" id="{15B4CF27-638C-4979-B0FD-6263E13074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04" name="Freeform 27">
                <a:extLst>
                  <a:ext uri="{FF2B5EF4-FFF2-40B4-BE49-F238E27FC236}">
                    <a16:creationId xmlns:a16="http://schemas.microsoft.com/office/drawing/2014/main" id="{236C6A22-48A2-4442-B82D-30DB498272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05" name="Freeform 28">
                <a:extLst>
                  <a:ext uri="{FF2B5EF4-FFF2-40B4-BE49-F238E27FC236}">
                    <a16:creationId xmlns:a16="http://schemas.microsoft.com/office/drawing/2014/main" id="{1BB7BCE1-0D99-412E-ABA6-81412638E9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06" name="Freeform 29">
                <a:extLst>
                  <a:ext uri="{FF2B5EF4-FFF2-40B4-BE49-F238E27FC236}">
                    <a16:creationId xmlns:a16="http://schemas.microsoft.com/office/drawing/2014/main" id="{C20E57E0-0912-44F2-93DA-75E4D13F3B7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07" name="Freeform 30">
                <a:extLst>
                  <a:ext uri="{FF2B5EF4-FFF2-40B4-BE49-F238E27FC236}">
                    <a16:creationId xmlns:a16="http://schemas.microsoft.com/office/drawing/2014/main" id="{DF059390-54ED-44F4-983F-92FF36AD94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08" name="Freeform 31">
                <a:extLst>
                  <a:ext uri="{FF2B5EF4-FFF2-40B4-BE49-F238E27FC236}">
                    <a16:creationId xmlns:a16="http://schemas.microsoft.com/office/drawing/2014/main" id="{42D5E9ED-595D-443D-8CDC-D8FCD4021D7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grpSp>
        <p:grpSp>
          <p:nvGrpSpPr>
            <p:cNvPr id="71" name="Group 70">
              <a:extLst>
                <a:ext uri="{FF2B5EF4-FFF2-40B4-BE49-F238E27FC236}">
                  <a16:creationId xmlns:a16="http://schemas.microsoft.com/office/drawing/2014/main" id="{DB14A457-C54A-4F1E-91FB-0FEE49877D68}"/>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227597" y="0"/>
              <a:ext cx="674688" cy="6848476"/>
              <a:chOff x="11364912" y="0"/>
              <a:chExt cx="674688" cy="6848476"/>
            </a:xfrm>
            <a:gradFill flip="none" rotWithShape="1">
              <a:gsLst>
                <a:gs pos="0">
                  <a:schemeClr val="bg2"/>
                </a:gs>
                <a:gs pos="100000">
                  <a:schemeClr val="tx2">
                    <a:lumMod val="60000"/>
                    <a:lumOff val="40000"/>
                  </a:schemeClr>
                </a:gs>
              </a:gsLst>
              <a:lin ang="5400000" scaled="0"/>
              <a:tileRect/>
            </a:gradFill>
          </p:grpSpPr>
          <p:sp>
            <p:nvSpPr>
              <p:cNvPr id="72" name="Freeform 32">
                <a:extLst>
                  <a:ext uri="{FF2B5EF4-FFF2-40B4-BE49-F238E27FC236}">
                    <a16:creationId xmlns:a16="http://schemas.microsoft.com/office/drawing/2014/main" id="{791F3E2E-D393-464E-84B4-9B30D071AD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3" name="Freeform 33">
                <a:extLst>
                  <a:ext uri="{FF2B5EF4-FFF2-40B4-BE49-F238E27FC236}">
                    <a16:creationId xmlns:a16="http://schemas.microsoft.com/office/drawing/2014/main" id="{EBEEAD6F-6425-4F85-A8A8-4FF19A909B3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4" name="Freeform 34">
                <a:extLst>
                  <a:ext uri="{FF2B5EF4-FFF2-40B4-BE49-F238E27FC236}">
                    <a16:creationId xmlns:a16="http://schemas.microsoft.com/office/drawing/2014/main" id="{8AACA44E-9D6C-4708-8D61-D767B6620B8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5" name="Freeform 35">
                <a:extLst>
                  <a:ext uri="{FF2B5EF4-FFF2-40B4-BE49-F238E27FC236}">
                    <a16:creationId xmlns:a16="http://schemas.microsoft.com/office/drawing/2014/main" id="{B6E3525F-9937-463E-872C-8EB7C62D10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6" name="Freeform 36">
                <a:extLst>
                  <a:ext uri="{FF2B5EF4-FFF2-40B4-BE49-F238E27FC236}">
                    <a16:creationId xmlns:a16="http://schemas.microsoft.com/office/drawing/2014/main" id="{BE829B0B-C602-40F1-81D1-A55332343D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7" name="Freeform 37">
                <a:extLst>
                  <a:ext uri="{FF2B5EF4-FFF2-40B4-BE49-F238E27FC236}">
                    <a16:creationId xmlns:a16="http://schemas.microsoft.com/office/drawing/2014/main" id="{92660531-24B5-4B97-A4A2-64686E235D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8" name="Freeform 38">
                <a:extLst>
                  <a:ext uri="{FF2B5EF4-FFF2-40B4-BE49-F238E27FC236}">
                    <a16:creationId xmlns:a16="http://schemas.microsoft.com/office/drawing/2014/main" id="{6242D0CE-6FFD-4D17-AC26-BD3E481195F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79" name="Freeform 39">
                <a:extLst>
                  <a:ext uri="{FF2B5EF4-FFF2-40B4-BE49-F238E27FC236}">
                    <a16:creationId xmlns:a16="http://schemas.microsoft.com/office/drawing/2014/main" id="{61631F37-AF37-4DB9-8D98-A08586C766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0" name="Freeform 40">
                <a:extLst>
                  <a:ext uri="{FF2B5EF4-FFF2-40B4-BE49-F238E27FC236}">
                    <a16:creationId xmlns:a16="http://schemas.microsoft.com/office/drawing/2014/main" id="{2A2597FF-2F22-40BB-A7B3-19C4DFCFFA0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81" name="Rectangle 41">
                <a:extLst>
                  <a:ext uri="{FF2B5EF4-FFF2-40B4-BE49-F238E27FC236}">
                    <a16:creationId xmlns:a16="http://schemas.microsoft.com/office/drawing/2014/main" id="{DCC8773C-0113-4046-B222-C8F4080AF38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grpSp>
      </p:grpSp>
      <p:pic>
        <p:nvPicPr>
          <p:cNvPr id="110" name="Picture 2">
            <a:extLst>
              <a:ext uri="{FF2B5EF4-FFF2-40B4-BE49-F238E27FC236}">
                <a16:creationId xmlns:a16="http://schemas.microsoft.com/office/drawing/2014/main" id="{1B17CCE2-CEEF-40CA-8C4D-0DC2DCA78A2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sp>
        <p:nvSpPr>
          <p:cNvPr id="2" name="タイトル 1">
            <a:extLst>
              <a:ext uri="{FF2B5EF4-FFF2-40B4-BE49-F238E27FC236}">
                <a16:creationId xmlns:a16="http://schemas.microsoft.com/office/drawing/2014/main" id="{017837AC-F9DC-4688-9F46-44EC4258F51A}"/>
              </a:ext>
            </a:extLst>
          </p:cNvPr>
          <p:cNvSpPr>
            <a:spLocks noGrp="1"/>
          </p:cNvSpPr>
          <p:nvPr>
            <p:ph type="title"/>
          </p:nvPr>
        </p:nvSpPr>
        <p:spPr>
          <a:xfrm>
            <a:off x="6569957" y="618518"/>
            <a:ext cx="4747088" cy="1478570"/>
          </a:xfrm>
        </p:spPr>
        <p:txBody>
          <a:bodyPr>
            <a:normAutofit/>
          </a:bodyPr>
          <a:lstStyle/>
          <a:p>
            <a:r>
              <a:rPr kumimoji="1" lang="ja-JP" altLang="en-US" dirty="0">
                <a:solidFill>
                  <a:srgbClr val="FFFFFF"/>
                </a:solidFill>
              </a:rPr>
              <a:t>仮説１</a:t>
            </a:r>
            <a:r>
              <a:rPr kumimoji="1" lang="en-US" altLang="ja-JP" dirty="0">
                <a:solidFill>
                  <a:srgbClr val="FFFFFF"/>
                </a:solidFill>
              </a:rPr>
              <a:t>-</a:t>
            </a:r>
            <a:r>
              <a:rPr kumimoji="1" lang="ja-JP" altLang="en-US" dirty="0">
                <a:solidFill>
                  <a:srgbClr val="FFFFFF"/>
                </a:solidFill>
              </a:rPr>
              <a:t>結果</a:t>
            </a:r>
          </a:p>
        </p:txBody>
      </p:sp>
      <p:sp useBgFill="1">
        <p:nvSpPr>
          <p:cNvPr id="112" name="Round Diagonal Corner Rectangle 9">
            <a:extLst>
              <a:ext uri="{FF2B5EF4-FFF2-40B4-BE49-F238E27FC236}">
                <a16:creationId xmlns:a16="http://schemas.microsoft.com/office/drawing/2014/main" id="{66D4F5BA-1D71-49B2-8A7F-6B4EB94D72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950" y="808057"/>
            <a:ext cx="5286376" cy="5234394"/>
          </a:xfrm>
          <a:prstGeom prst="round2DiagRect">
            <a:avLst>
              <a:gd name="adj1" fmla="val 741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コンテンツ プレースホルダー 3">
            <a:extLst>
              <a:ext uri="{FF2B5EF4-FFF2-40B4-BE49-F238E27FC236}">
                <a16:creationId xmlns:a16="http://schemas.microsoft.com/office/drawing/2014/main" id="{F7C87FBE-4A8C-4B53-BBB5-09941BEB186B}"/>
              </a:ext>
            </a:extLst>
          </p:cNvPr>
          <p:cNvPicPr>
            <a:picLocks noChangeAspect="1"/>
          </p:cNvPicPr>
          <p:nvPr/>
        </p:nvPicPr>
        <p:blipFill rotWithShape="1">
          <a:blip r:embed="rId3"/>
          <a:srcRect l="12282" r="14405" b="-3"/>
          <a:stretch/>
        </p:blipFill>
        <p:spPr>
          <a:xfrm>
            <a:off x="1118988" y="1913466"/>
            <a:ext cx="4635583" cy="3035130"/>
          </a:xfrm>
          <a:prstGeom prst="rect">
            <a:avLst/>
          </a:prstGeom>
        </p:spPr>
      </p:pic>
      <p:sp>
        <p:nvSpPr>
          <p:cNvPr id="62" name="Content Placeholder 7">
            <a:extLst>
              <a:ext uri="{FF2B5EF4-FFF2-40B4-BE49-F238E27FC236}">
                <a16:creationId xmlns:a16="http://schemas.microsoft.com/office/drawing/2014/main" id="{E336FE65-EA23-470B-BF4D-A714587F9A18}"/>
              </a:ext>
            </a:extLst>
          </p:cNvPr>
          <p:cNvSpPr>
            <a:spLocks noGrp="1"/>
          </p:cNvSpPr>
          <p:nvPr>
            <p:ph idx="1"/>
          </p:nvPr>
        </p:nvSpPr>
        <p:spPr>
          <a:xfrm>
            <a:off x="6569957" y="2249487"/>
            <a:ext cx="4747087" cy="3541714"/>
          </a:xfrm>
        </p:spPr>
        <p:txBody>
          <a:bodyPr>
            <a:normAutofit/>
          </a:bodyPr>
          <a:lstStyle/>
          <a:p>
            <a:pPr>
              <a:lnSpc>
                <a:spcPct val="110000"/>
              </a:lnSpc>
            </a:pPr>
            <a:r>
              <a:rPr lang="ja-JP" altLang="en-US" sz="1700">
                <a:solidFill>
                  <a:srgbClr val="FFFFFF"/>
                </a:solidFill>
              </a:rPr>
              <a:t>結果は左の表のようになった</a:t>
            </a:r>
            <a:endParaRPr lang="en-US" altLang="ja-JP" sz="1700">
              <a:solidFill>
                <a:srgbClr val="FFFFFF"/>
              </a:solidFill>
            </a:endParaRPr>
          </a:p>
          <a:p>
            <a:pPr>
              <a:lnSpc>
                <a:spcPct val="110000"/>
              </a:lnSpc>
            </a:pPr>
            <a:r>
              <a:rPr lang="ja-JP" altLang="en-US" sz="1700">
                <a:solidFill>
                  <a:srgbClr val="FFFFFF"/>
                </a:solidFill>
              </a:rPr>
              <a:t>有意差があった</a:t>
            </a:r>
            <a:r>
              <a:rPr lang="en-US" altLang="ja-JP" sz="1700" i="1">
                <a:solidFill>
                  <a:srgbClr val="FFFFFF"/>
                </a:solidFill>
              </a:rPr>
              <a:t>p</a:t>
            </a:r>
            <a:r>
              <a:rPr lang="ja-JP" altLang="en-US" sz="1700">
                <a:solidFill>
                  <a:srgbClr val="FFFFFF"/>
                </a:solidFill>
              </a:rPr>
              <a:t>値を太字であらわす</a:t>
            </a:r>
            <a:endParaRPr lang="en-US" altLang="ja-JP" sz="1700">
              <a:solidFill>
                <a:srgbClr val="FFFFFF"/>
              </a:solidFill>
            </a:endParaRPr>
          </a:p>
          <a:p>
            <a:pPr>
              <a:lnSpc>
                <a:spcPct val="110000"/>
              </a:lnSpc>
            </a:pPr>
            <a:r>
              <a:rPr lang="ja-JP" altLang="en-US" sz="1700">
                <a:solidFill>
                  <a:srgbClr val="FFFFFF"/>
                </a:solidFill>
              </a:rPr>
              <a:t>ボランティア型のプロジェクトでは北米大陸地域の開発者が送信した場合は、情報交換のタイムラグに時差が影響し、欧・アフリカ地域の開発者が送信したっ場合は、情報交換のタイムラグに時差が影響しないといえる</a:t>
            </a:r>
            <a:endParaRPr lang="en-US" altLang="ja-JP" sz="1700">
              <a:solidFill>
                <a:srgbClr val="FFFFFF"/>
              </a:solidFill>
            </a:endParaRPr>
          </a:p>
          <a:p>
            <a:pPr>
              <a:lnSpc>
                <a:spcPct val="110000"/>
              </a:lnSpc>
            </a:pPr>
            <a:r>
              <a:rPr lang="ja-JP" altLang="en-US" sz="1700">
                <a:solidFill>
                  <a:srgbClr val="FFFFFF"/>
                </a:solidFill>
              </a:rPr>
              <a:t>企業混合型のプロジェクトでは</a:t>
            </a:r>
            <a:r>
              <a:rPr lang="en-US" altLang="ja-JP" sz="1700">
                <a:solidFill>
                  <a:srgbClr val="FFFFFF"/>
                </a:solidFill>
              </a:rPr>
              <a:t>18</a:t>
            </a:r>
            <a:r>
              <a:rPr lang="ja-JP" altLang="en-US" sz="1700">
                <a:solidFill>
                  <a:srgbClr val="FFFFFF"/>
                </a:solidFill>
              </a:rPr>
              <a:t>ケースのうち</a:t>
            </a:r>
            <a:r>
              <a:rPr lang="en-US" altLang="ja-JP" sz="1700">
                <a:solidFill>
                  <a:srgbClr val="FFFFFF"/>
                </a:solidFill>
              </a:rPr>
              <a:t>14</a:t>
            </a:r>
            <a:r>
              <a:rPr lang="ja-JP" altLang="en-US" sz="1700">
                <a:solidFill>
                  <a:srgbClr val="FFFFFF"/>
                </a:solidFill>
              </a:rPr>
              <a:t>ケースにおいて返信時間に有意差がみられた</a:t>
            </a:r>
            <a:endParaRPr lang="en-US" altLang="ja-JP" sz="1700">
              <a:solidFill>
                <a:srgbClr val="FFFFFF"/>
              </a:solidFill>
            </a:endParaRPr>
          </a:p>
        </p:txBody>
      </p:sp>
    </p:spTree>
    <p:extLst>
      <p:ext uri="{BB962C8B-B14F-4D97-AF65-F5344CB8AC3E}">
        <p14:creationId xmlns:p14="http://schemas.microsoft.com/office/powerpoint/2010/main" val="4285007988"/>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BB3623C-6008-4662-BDF0-568EBF6F35B4}"/>
              </a:ext>
            </a:extLst>
          </p:cNvPr>
          <p:cNvSpPr>
            <a:spLocks noGrp="1"/>
          </p:cNvSpPr>
          <p:nvPr>
            <p:ph type="title"/>
          </p:nvPr>
        </p:nvSpPr>
        <p:spPr/>
        <p:txBody>
          <a:bodyPr/>
          <a:lstStyle/>
          <a:p>
            <a:r>
              <a:rPr kumimoji="1" lang="ja-JP" altLang="en-US" dirty="0"/>
              <a:t>仮説１</a:t>
            </a:r>
            <a:r>
              <a:rPr kumimoji="1" lang="en-US" altLang="ja-JP" dirty="0"/>
              <a:t>-</a:t>
            </a:r>
            <a:r>
              <a:rPr kumimoji="1" lang="ja-JP" altLang="en-US" dirty="0"/>
              <a:t>結果</a:t>
            </a:r>
          </a:p>
        </p:txBody>
      </p:sp>
      <p:sp>
        <p:nvSpPr>
          <p:cNvPr id="3" name="コンテンツ プレースホルダー 2">
            <a:extLst>
              <a:ext uri="{FF2B5EF4-FFF2-40B4-BE49-F238E27FC236}">
                <a16:creationId xmlns:a16="http://schemas.microsoft.com/office/drawing/2014/main" id="{C3557180-842D-469B-AC3A-8D6C5ADF623E}"/>
              </a:ext>
            </a:extLst>
          </p:cNvPr>
          <p:cNvSpPr>
            <a:spLocks noGrp="1"/>
          </p:cNvSpPr>
          <p:nvPr>
            <p:ph idx="1"/>
          </p:nvPr>
        </p:nvSpPr>
        <p:spPr>
          <a:xfrm>
            <a:off x="1141413" y="2548898"/>
            <a:ext cx="10814801" cy="3541714"/>
          </a:xfrm>
        </p:spPr>
        <p:txBody>
          <a:bodyPr>
            <a:normAutofit/>
          </a:bodyPr>
          <a:lstStyle/>
          <a:p>
            <a:r>
              <a:rPr lang="ja-JP" altLang="en-US" sz="3200" dirty="0"/>
              <a:t>仮説１：時差のある地域間の情報交換は返信時間が長くなる</a:t>
            </a:r>
            <a:endParaRPr lang="en-US" altLang="ja-JP" sz="3200" dirty="0"/>
          </a:p>
          <a:p>
            <a:r>
              <a:rPr kumimoji="1" lang="ja-JP" altLang="en-US" sz="3200" dirty="0"/>
              <a:t>上の仮説は弱くではあるが支持されたといえる</a:t>
            </a:r>
            <a:endParaRPr kumimoji="1" lang="en-US" altLang="ja-JP" sz="3200" dirty="0"/>
          </a:p>
        </p:txBody>
      </p:sp>
    </p:spTree>
    <p:extLst>
      <p:ext uri="{BB962C8B-B14F-4D97-AF65-F5344CB8AC3E}">
        <p14:creationId xmlns:p14="http://schemas.microsoft.com/office/powerpoint/2010/main" val="25890028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9C6C2D5-9A2C-480F-9963-E5BA4146D040}"/>
              </a:ext>
            </a:extLst>
          </p:cNvPr>
          <p:cNvSpPr>
            <a:spLocks noGrp="1"/>
          </p:cNvSpPr>
          <p:nvPr>
            <p:ph type="title"/>
          </p:nvPr>
        </p:nvSpPr>
        <p:spPr/>
        <p:txBody>
          <a:bodyPr/>
          <a:lstStyle/>
          <a:p>
            <a:r>
              <a:rPr kumimoji="1" lang="ja-JP" altLang="en-US" dirty="0"/>
              <a:t>仮説２</a:t>
            </a:r>
            <a:r>
              <a:rPr kumimoji="1" lang="en-US" altLang="ja-JP" dirty="0"/>
              <a:t>-</a:t>
            </a:r>
            <a:r>
              <a:rPr lang="ja-JP" altLang="en-US" dirty="0"/>
              <a:t>分析</a:t>
            </a:r>
            <a:endParaRPr kumimoji="1" lang="ja-JP" altLang="en-US" dirty="0"/>
          </a:p>
        </p:txBody>
      </p:sp>
      <p:sp>
        <p:nvSpPr>
          <p:cNvPr id="3" name="コンテンツ プレースホルダー 2">
            <a:extLst>
              <a:ext uri="{FF2B5EF4-FFF2-40B4-BE49-F238E27FC236}">
                <a16:creationId xmlns:a16="http://schemas.microsoft.com/office/drawing/2014/main" id="{0D495298-C377-4F44-A2E7-1CAB1EB3A17C}"/>
              </a:ext>
            </a:extLst>
          </p:cNvPr>
          <p:cNvSpPr>
            <a:spLocks noGrp="1"/>
          </p:cNvSpPr>
          <p:nvPr>
            <p:ph idx="1"/>
          </p:nvPr>
        </p:nvSpPr>
        <p:spPr/>
        <p:txBody>
          <a:bodyPr/>
          <a:lstStyle/>
          <a:p>
            <a:r>
              <a:rPr kumimoji="1" lang="ja-JP" altLang="en-US" dirty="0"/>
              <a:t>各送信時間における返信時間の分布を示し、返事の早い時間帯を確認する</a:t>
            </a:r>
            <a:endParaRPr kumimoji="1" lang="en-US" altLang="ja-JP" dirty="0"/>
          </a:p>
          <a:p>
            <a:r>
              <a:rPr kumimoji="1" lang="ja-JP" altLang="en-US" dirty="0"/>
              <a:t>米→</a:t>
            </a:r>
            <a:r>
              <a:rPr lang="ja-JP" altLang="en-US" dirty="0"/>
              <a:t>米や米→欧・アフリカなど地域別に返信時間を分析し、各地域においてリアルタイムに情報交換を行うことができる時間帯を確認する</a:t>
            </a:r>
            <a:endParaRPr lang="en-US" altLang="ja-JP" dirty="0"/>
          </a:p>
          <a:p>
            <a:r>
              <a:rPr kumimoji="1" lang="ja-JP" altLang="en-US" dirty="0"/>
              <a:t>返信者の地域によって素早い返信を期待できる時間帯が異なれば仮説</a:t>
            </a:r>
            <a:r>
              <a:rPr kumimoji="1" lang="en-US" altLang="ja-JP" dirty="0"/>
              <a:t>2</a:t>
            </a:r>
            <a:r>
              <a:rPr kumimoji="1" lang="ja-JP" altLang="en-US" dirty="0"/>
              <a:t>が支持されたとみなす</a:t>
            </a:r>
          </a:p>
        </p:txBody>
      </p:sp>
    </p:spTree>
    <p:extLst>
      <p:ext uri="{BB962C8B-B14F-4D97-AF65-F5344CB8AC3E}">
        <p14:creationId xmlns:p14="http://schemas.microsoft.com/office/powerpoint/2010/main" val="6243021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2E4E997-8672-4FFD-B8EC-9932A8E471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12" name="Picture 2">
            <a:extLst>
              <a:ext uri="{FF2B5EF4-FFF2-40B4-BE49-F238E27FC236}">
                <a16:creationId xmlns:a16="http://schemas.microsoft.com/office/drawing/2014/main" id="{FE6BA9E6-1D9E-4D30-B528-D49FA1342E4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sp>
        <p:nvSpPr>
          <p:cNvPr id="2" name="タイトル 1">
            <a:extLst>
              <a:ext uri="{FF2B5EF4-FFF2-40B4-BE49-F238E27FC236}">
                <a16:creationId xmlns:a16="http://schemas.microsoft.com/office/drawing/2014/main" id="{5DC81719-7EA3-4FDF-B537-F358134A1A4C}"/>
              </a:ext>
            </a:extLst>
          </p:cNvPr>
          <p:cNvSpPr>
            <a:spLocks noGrp="1"/>
          </p:cNvSpPr>
          <p:nvPr>
            <p:ph type="title"/>
          </p:nvPr>
        </p:nvSpPr>
        <p:spPr>
          <a:xfrm>
            <a:off x="1141413" y="618518"/>
            <a:ext cx="4459286" cy="1478570"/>
          </a:xfrm>
        </p:spPr>
        <p:txBody>
          <a:bodyPr>
            <a:normAutofit/>
          </a:bodyPr>
          <a:lstStyle/>
          <a:p>
            <a:r>
              <a:rPr kumimoji="1" lang="ja-JP" altLang="en-US" sz="3200"/>
              <a:t>仮説２</a:t>
            </a:r>
            <a:r>
              <a:rPr kumimoji="1" lang="en-US" altLang="ja-JP" sz="3200"/>
              <a:t>-</a:t>
            </a:r>
            <a:r>
              <a:rPr kumimoji="1" lang="ja-JP" altLang="en-US" sz="3200"/>
              <a:t>結果</a:t>
            </a:r>
          </a:p>
        </p:txBody>
      </p:sp>
      <p:sp>
        <p:nvSpPr>
          <p:cNvPr id="3" name="コンテンツ プレースホルダー 2">
            <a:extLst>
              <a:ext uri="{FF2B5EF4-FFF2-40B4-BE49-F238E27FC236}">
                <a16:creationId xmlns:a16="http://schemas.microsoft.com/office/drawing/2014/main" id="{3769465B-869E-4E6F-B111-F62C8A59F111}"/>
              </a:ext>
            </a:extLst>
          </p:cNvPr>
          <p:cNvSpPr>
            <a:spLocks noGrp="1"/>
          </p:cNvSpPr>
          <p:nvPr>
            <p:ph idx="1"/>
          </p:nvPr>
        </p:nvSpPr>
        <p:spPr>
          <a:xfrm>
            <a:off x="1141412" y="2249487"/>
            <a:ext cx="4459287" cy="3965046"/>
          </a:xfrm>
        </p:spPr>
        <p:txBody>
          <a:bodyPr>
            <a:normAutofit fontScale="92500" lnSpcReduction="10000"/>
          </a:bodyPr>
          <a:lstStyle/>
          <a:p>
            <a:r>
              <a:rPr kumimoji="1" lang="en-US" altLang="ja-JP" sz="2000" dirty="0"/>
              <a:t>PostgreSQL</a:t>
            </a:r>
            <a:r>
              <a:rPr kumimoji="1" lang="ja-JP" altLang="en-US" sz="2000" dirty="0"/>
              <a:t>において米国間</a:t>
            </a:r>
            <a:r>
              <a:rPr lang="ja-JP" altLang="en-US" sz="2000" dirty="0"/>
              <a:t>で情報交換を行う場合</a:t>
            </a:r>
            <a:r>
              <a:rPr lang="en-US" altLang="ja-JP" sz="2000" dirty="0"/>
              <a:t>10~19</a:t>
            </a:r>
            <a:r>
              <a:rPr lang="ja-JP" altLang="en-US" sz="2000" dirty="0"/>
              <a:t>時ごろに送信すると約</a:t>
            </a:r>
            <a:r>
              <a:rPr lang="en-US" altLang="ja-JP" sz="2000" dirty="0"/>
              <a:t>60%</a:t>
            </a:r>
            <a:r>
              <a:rPr lang="ja-JP" altLang="en-US" sz="2000" dirty="0"/>
              <a:t>の確率で送信してから</a:t>
            </a:r>
            <a:r>
              <a:rPr lang="en-US" altLang="ja-JP" sz="2000" dirty="0"/>
              <a:t>1</a:t>
            </a:r>
            <a:r>
              <a:rPr lang="ja-JP" altLang="en-US" sz="2000" dirty="0"/>
              <a:t>時間未満で返信される</a:t>
            </a:r>
            <a:endParaRPr lang="en-US" altLang="ja-JP" sz="2000" dirty="0"/>
          </a:p>
          <a:p>
            <a:r>
              <a:rPr kumimoji="1" lang="ja-JP" altLang="en-US" sz="2000" dirty="0"/>
              <a:t>一方米国から欧州・アフリカ地域の場合</a:t>
            </a:r>
            <a:r>
              <a:rPr kumimoji="1" lang="en-US" altLang="ja-JP" sz="2000" dirty="0"/>
              <a:t>5~12</a:t>
            </a:r>
            <a:r>
              <a:rPr kumimoji="1" lang="ja-JP" altLang="en-US" sz="2000" dirty="0"/>
              <a:t>時ごろに送信すると約</a:t>
            </a:r>
            <a:r>
              <a:rPr kumimoji="1" lang="en-US" altLang="ja-JP" sz="2000" dirty="0"/>
              <a:t>50%</a:t>
            </a:r>
            <a:r>
              <a:rPr kumimoji="1" lang="ja-JP" altLang="en-US" sz="2000" dirty="0"/>
              <a:t>の確率で送信されてから</a:t>
            </a:r>
            <a:r>
              <a:rPr kumimoji="1" lang="en-US" altLang="ja-JP" sz="2000" dirty="0"/>
              <a:t>1</a:t>
            </a:r>
            <a:r>
              <a:rPr kumimoji="1" lang="ja-JP" altLang="en-US" sz="2000" dirty="0"/>
              <a:t>時間未満で返信される</a:t>
            </a:r>
            <a:endParaRPr kumimoji="1" lang="en-US" altLang="ja-JP" sz="2000" dirty="0"/>
          </a:p>
          <a:p>
            <a:r>
              <a:rPr lang="ja-JP" altLang="en-US" sz="2000" dirty="0"/>
              <a:t>他のプロジェクトも同様に返信者の地域によって素早い返信を期待できる時間帯が異なった</a:t>
            </a:r>
            <a:endParaRPr kumimoji="1" lang="en-US" altLang="ja-JP" sz="2000" dirty="0"/>
          </a:p>
        </p:txBody>
      </p:sp>
      <p:pic>
        <p:nvPicPr>
          <p:cNvPr id="5" name="図 4">
            <a:extLst>
              <a:ext uri="{FF2B5EF4-FFF2-40B4-BE49-F238E27FC236}">
                <a16:creationId xmlns:a16="http://schemas.microsoft.com/office/drawing/2014/main" id="{0ED27369-B195-4BC0-B804-A8256B051222}"/>
              </a:ext>
            </a:extLst>
          </p:cNvPr>
          <p:cNvPicPr>
            <a:picLocks noChangeAspect="1"/>
          </p:cNvPicPr>
          <p:nvPr/>
        </p:nvPicPr>
        <p:blipFill>
          <a:blip r:embed="rId4"/>
          <a:stretch>
            <a:fillRect/>
          </a:stretch>
        </p:blipFill>
        <p:spPr>
          <a:xfrm>
            <a:off x="6096000" y="2400294"/>
            <a:ext cx="5456279" cy="2032463"/>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grpSp>
        <p:nvGrpSpPr>
          <p:cNvPr id="14" name="Group 13">
            <a:extLst>
              <a:ext uri="{FF2B5EF4-FFF2-40B4-BE49-F238E27FC236}">
                <a16:creationId xmlns:a16="http://schemas.microsoft.com/office/drawing/2014/main" id="{453E4DEE-E996-40F8-8635-0FF43D7348F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15" name="Rectangle 5">
              <a:extLst>
                <a:ext uri="{FF2B5EF4-FFF2-40B4-BE49-F238E27FC236}">
                  <a16:creationId xmlns:a16="http://schemas.microsoft.com/office/drawing/2014/main" id="{08BD1D3E-43CE-49EB-A424-0738950C642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16" name="Freeform 6">
              <a:extLst>
                <a:ext uri="{FF2B5EF4-FFF2-40B4-BE49-F238E27FC236}">
                  <a16:creationId xmlns:a16="http://schemas.microsoft.com/office/drawing/2014/main" id="{E9182037-E3FA-489A-95D5-29E4248420D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7" name="Freeform 7">
              <a:extLst>
                <a:ext uri="{FF2B5EF4-FFF2-40B4-BE49-F238E27FC236}">
                  <a16:creationId xmlns:a16="http://schemas.microsoft.com/office/drawing/2014/main" id="{E8864E76-AD7F-4BEE-B3F6-A78FA42AEFA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8" name="Freeform 8">
              <a:extLst>
                <a:ext uri="{FF2B5EF4-FFF2-40B4-BE49-F238E27FC236}">
                  <a16:creationId xmlns:a16="http://schemas.microsoft.com/office/drawing/2014/main" id="{8AD071B3-046D-4479-91FE-01E9AD7C8A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9" name="Freeform 9">
              <a:extLst>
                <a:ext uri="{FF2B5EF4-FFF2-40B4-BE49-F238E27FC236}">
                  <a16:creationId xmlns:a16="http://schemas.microsoft.com/office/drawing/2014/main" id="{91D776F5-E902-4A4D-A75D-A46E063C9F3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0" name="Freeform 10">
              <a:extLst>
                <a:ext uri="{FF2B5EF4-FFF2-40B4-BE49-F238E27FC236}">
                  <a16:creationId xmlns:a16="http://schemas.microsoft.com/office/drawing/2014/main" id="{EBED8F24-A998-4952-AB68-E2074F0746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1" name="Freeform 11">
              <a:extLst>
                <a:ext uri="{FF2B5EF4-FFF2-40B4-BE49-F238E27FC236}">
                  <a16:creationId xmlns:a16="http://schemas.microsoft.com/office/drawing/2014/main" id="{74D7A646-8CDC-49B3-9C44-3EF38DB426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2" name="Freeform 12">
              <a:extLst>
                <a:ext uri="{FF2B5EF4-FFF2-40B4-BE49-F238E27FC236}">
                  <a16:creationId xmlns:a16="http://schemas.microsoft.com/office/drawing/2014/main" id="{D4E99D14-E4F4-419B-9AAF-8D1CEAB28A2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3" name="Freeform 13">
              <a:extLst>
                <a:ext uri="{FF2B5EF4-FFF2-40B4-BE49-F238E27FC236}">
                  <a16:creationId xmlns:a16="http://schemas.microsoft.com/office/drawing/2014/main" id="{377E106C-5445-4A52-9F7E-DA173874429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4" name="Freeform 14">
              <a:extLst>
                <a:ext uri="{FF2B5EF4-FFF2-40B4-BE49-F238E27FC236}">
                  <a16:creationId xmlns:a16="http://schemas.microsoft.com/office/drawing/2014/main" id="{752BFE96-D378-4BAE-A64B-F851A34C4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5" name="Freeform 15">
              <a:extLst>
                <a:ext uri="{FF2B5EF4-FFF2-40B4-BE49-F238E27FC236}">
                  <a16:creationId xmlns:a16="http://schemas.microsoft.com/office/drawing/2014/main" id="{B88FFB19-5A5E-4078-B467-9D4ABD21BD9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6" name="Line 16">
              <a:extLst>
                <a:ext uri="{FF2B5EF4-FFF2-40B4-BE49-F238E27FC236}">
                  <a16:creationId xmlns:a16="http://schemas.microsoft.com/office/drawing/2014/main" id="{11042975-3D19-4728-BCDA-D3F5CD633EDB}"/>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27" name="Freeform 17">
              <a:extLst>
                <a:ext uri="{FF2B5EF4-FFF2-40B4-BE49-F238E27FC236}">
                  <a16:creationId xmlns:a16="http://schemas.microsoft.com/office/drawing/2014/main" id="{A28972BD-D2E1-4DCA-A907-2E3B6F6066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8" name="Freeform 18">
              <a:extLst>
                <a:ext uri="{FF2B5EF4-FFF2-40B4-BE49-F238E27FC236}">
                  <a16:creationId xmlns:a16="http://schemas.microsoft.com/office/drawing/2014/main" id="{1C806824-5C2D-4747-B038-69EE4074B3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9" name="Freeform 19">
              <a:extLst>
                <a:ext uri="{FF2B5EF4-FFF2-40B4-BE49-F238E27FC236}">
                  <a16:creationId xmlns:a16="http://schemas.microsoft.com/office/drawing/2014/main" id="{3B33F710-16D7-4F48-BFCA-66C9CA2352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0" name="Freeform 20">
              <a:extLst>
                <a:ext uri="{FF2B5EF4-FFF2-40B4-BE49-F238E27FC236}">
                  <a16:creationId xmlns:a16="http://schemas.microsoft.com/office/drawing/2014/main" id="{6C8C8ED4-90FA-4E97-AAF0-D5D51E6A935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1" name="Rectangle 21">
              <a:extLst>
                <a:ext uri="{FF2B5EF4-FFF2-40B4-BE49-F238E27FC236}">
                  <a16:creationId xmlns:a16="http://schemas.microsoft.com/office/drawing/2014/main" id="{6C5EB9C1-B25F-4172-8A96-5950ECC828F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32" name="Freeform 22">
              <a:extLst>
                <a:ext uri="{FF2B5EF4-FFF2-40B4-BE49-F238E27FC236}">
                  <a16:creationId xmlns:a16="http://schemas.microsoft.com/office/drawing/2014/main" id="{097E6E8A-9373-4655-882B-21715CCE97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3" name="Freeform 23">
              <a:extLst>
                <a:ext uri="{FF2B5EF4-FFF2-40B4-BE49-F238E27FC236}">
                  <a16:creationId xmlns:a16="http://schemas.microsoft.com/office/drawing/2014/main" id="{EB8CC766-1206-4372-ACAF-8230AF4D542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4" name="Freeform 24">
              <a:extLst>
                <a:ext uri="{FF2B5EF4-FFF2-40B4-BE49-F238E27FC236}">
                  <a16:creationId xmlns:a16="http://schemas.microsoft.com/office/drawing/2014/main" id="{1C8E2511-2489-47B2-9C19-C410910DD9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5" name="Freeform 25">
              <a:extLst>
                <a:ext uri="{FF2B5EF4-FFF2-40B4-BE49-F238E27FC236}">
                  <a16:creationId xmlns:a16="http://schemas.microsoft.com/office/drawing/2014/main" id="{D7820196-0A47-47EF-832C-A688E8977D6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6" name="Freeform 26">
              <a:extLst>
                <a:ext uri="{FF2B5EF4-FFF2-40B4-BE49-F238E27FC236}">
                  <a16:creationId xmlns:a16="http://schemas.microsoft.com/office/drawing/2014/main" id="{4982E0BF-34AE-48A3-AD6B-E0F3CD05DB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7" name="Freeform 27">
              <a:extLst>
                <a:ext uri="{FF2B5EF4-FFF2-40B4-BE49-F238E27FC236}">
                  <a16:creationId xmlns:a16="http://schemas.microsoft.com/office/drawing/2014/main" id="{CD34643B-9DF2-4310-8868-48252C3393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8" name="Freeform 28">
              <a:extLst>
                <a:ext uri="{FF2B5EF4-FFF2-40B4-BE49-F238E27FC236}">
                  <a16:creationId xmlns:a16="http://schemas.microsoft.com/office/drawing/2014/main" id="{4E020C4E-AF64-44A8-B830-779541D8D54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9" name="Freeform 29">
              <a:extLst>
                <a:ext uri="{FF2B5EF4-FFF2-40B4-BE49-F238E27FC236}">
                  <a16:creationId xmlns:a16="http://schemas.microsoft.com/office/drawing/2014/main" id="{D97BC3D3-B1B3-4825-9169-BBEF1DBCF05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0" name="Freeform 30">
              <a:extLst>
                <a:ext uri="{FF2B5EF4-FFF2-40B4-BE49-F238E27FC236}">
                  <a16:creationId xmlns:a16="http://schemas.microsoft.com/office/drawing/2014/main" id="{A750DC4F-1DAF-470E-98C6-6C68DEB933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1" name="Freeform 31">
              <a:extLst>
                <a:ext uri="{FF2B5EF4-FFF2-40B4-BE49-F238E27FC236}">
                  <a16:creationId xmlns:a16="http://schemas.microsoft.com/office/drawing/2014/main" id="{2F99594A-5BBD-4E10-A818-8BE52B7D952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grpSp>
      <p:sp>
        <p:nvSpPr>
          <p:cNvPr id="6" name="テキスト ボックス 5">
            <a:extLst>
              <a:ext uri="{FF2B5EF4-FFF2-40B4-BE49-F238E27FC236}">
                <a16:creationId xmlns:a16="http://schemas.microsoft.com/office/drawing/2014/main" id="{F38BE74B-8DB3-4271-A274-3D09E6585EA9}"/>
              </a:ext>
            </a:extLst>
          </p:cNvPr>
          <p:cNvSpPr txBox="1"/>
          <p:nvPr/>
        </p:nvSpPr>
        <p:spPr>
          <a:xfrm>
            <a:off x="6176962" y="4760913"/>
            <a:ext cx="3594254" cy="923330"/>
          </a:xfrm>
          <a:prstGeom prst="rect">
            <a:avLst/>
          </a:prstGeom>
          <a:noFill/>
        </p:spPr>
        <p:txBody>
          <a:bodyPr wrap="none" rtlCol="0">
            <a:spAutoFit/>
          </a:bodyPr>
          <a:lstStyle/>
          <a:p>
            <a:r>
              <a:rPr kumimoji="1" lang="ja-JP" altLang="en-US" dirty="0"/>
              <a:t>色が濃いほど返信迄の時間が短い</a:t>
            </a:r>
            <a:endParaRPr kumimoji="1" lang="en-US" altLang="ja-JP" dirty="0"/>
          </a:p>
          <a:p>
            <a:r>
              <a:rPr kumimoji="1" lang="ja-JP" altLang="en-US" dirty="0"/>
              <a:t>横軸：時間</a:t>
            </a:r>
            <a:endParaRPr kumimoji="1" lang="en-US" altLang="ja-JP" dirty="0"/>
          </a:p>
          <a:p>
            <a:r>
              <a:rPr kumimoji="1" lang="ja-JP" altLang="en-US" dirty="0"/>
              <a:t>縦軸：メッセージ数</a:t>
            </a:r>
          </a:p>
        </p:txBody>
      </p:sp>
    </p:spTree>
    <p:extLst>
      <p:ext uri="{BB962C8B-B14F-4D97-AF65-F5344CB8AC3E}">
        <p14:creationId xmlns:p14="http://schemas.microsoft.com/office/powerpoint/2010/main" val="9437041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4AA78-78F6-4B1E-915A-EA6D9121E550}"/>
              </a:ext>
            </a:extLst>
          </p:cNvPr>
          <p:cNvSpPr>
            <a:spLocks noGrp="1"/>
          </p:cNvSpPr>
          <p:nvPr>
            <p:ph type="title"/>
          </p:nvPr>
        </p:nvSpPr>
        <p:spPr/>
        <p:txBody>
          <a:bodyPr/>
          <a:lstStyle/>
          <a:p>
            <a:r>
              <a:rPr kumimoji="1" lang="ja-JP" altLang="en-US" dirty="0"/>
              <a:t>仮説２</a:t>
            </a:r>
            <a:r>
              <a:rPr kumimoji="1" lang="en-US" altLang="ja-JP" dirty="0"/>
              <a:t>-</a:t>
            </a:r>
            <a:r>
              <a:rPr kumimoji="1" lang="ja-JP" altLang="en-US" dirty="0"/>
              <a:t>結果</a:t>
            </a:r>
          </a:p>
        </p:txBody>
      </p:sp>
      <p:sp>
        <p:nvSpPr>
          <p:cNvPr id="3" name="コンテンツ プレースホルダー 2">
            <a:extLst>
              <a:ext uri="{FF2B5EF4-FFF2-40B4-BE49-F238E27FC236}">
                <a16:creationId xmlns:a16="http://schemas.microsoft.com/office/drawing/2014/main" id="{CB2132B0-BC05-4430-99AC-9F2E5B999716}"/>
              </a:ext>
            </a:extLst>
          </p:cNvPr>
          <p:cNvSpPr>
            <a:spLocks noGrp="1"/>
          </p:cNvSpPr>
          <p:nvPr>
            <p:ph idx="1"/>
          </p:nvPr>
        </p:nvSpPr>
        <p:spPr/>
        <p:txBody>
          <a:bodyPr/>
          <a:lstStyle/>
          <a:p>
            <a:r>
              <a:rPr lang="ja-JP" altLang="en-US" dirty="0"/>
              <a:t>仮説１：返信者の地域によって素早い返信を期待できる時間帯がある</a:t>
            </a:r>
            <a:endParaRPr lang="en-US" altLang="ja-JP" dirty="0"/>
          </a:p>
          <a:p>
            <a:r>
              <a:rPr lang="ja-JP" altLang="en-US" dirty="0"/>
              <a:t>上の仮説は支持されたといえる</a:t>
            </a:r>
            <a:endParaRPr lang="en-US" altLang="ja-JP" dirty="0"/>
          </a:p>
          <a:p>
            <a:endParaRPr kumimoji="1" lang="ja-JP" altLang="en-US" dirty="0"/>
          </a:p>
        </p:txBody>
      </p:sp>
    </p:spTree>
    <p:extLst>
      <p:ext uri="{BB962C8B-B14F-4D97-AF65-F5344CB8AC3E}">
        <p14:creationId xmlns:p14="http://schemas.microsoft.com/office/powerpoint/2010/main" val="17535182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1AB1D7D-308F-4135-9FB5-04AECF1F5F25}"/>
              </a:ext>
            </a:extLst>
          </p:cNvPr>
          <p:cNvSpPr>
            <a:spLocks noGrp="1"/>
          </p:cNvSpPr>
          <p:nvPr>
            <p:ph type="title"/>
          </p:nvPr>
        </p:nvSpPr>
        <p:spPr/>
        <p:txBody>
          <a:bodyPr/>
          <a:lstStyle/>
          <a:p>
            <a:r>
              <a:rPr kumimoji="1" lang="ja-JP" altLang="en-US" dirty="0"/>
              <a:t>ボランティア型ＯＳＳプロジェクトについての考察</a:t>
            </a:r>
          </a:p>
        </p:txBody>
      </p:sp>
      <p:sp>
        <p:nvSpPr>
          <p:cNvPr id="3" name="コンテンツ プレースホルダー 2">
            <a:extLst>
              <a:ext uri="{FF2B5EF4-FFF2-40B4-BE49-F238E27FC236}">
                <a16:creationId xmlns:a16="http://schemas.microsoft.com/office/drawing/2014/main" id="{F30B4274-8F22-4EC9-BA81-BE9F08AEF453}"/>
              </a:ext>
            </a:extLst>
          </p:cNvPr>
          <p:cNvSpPr>
            <a:spLocks noGrp="1"/>
          </p:cNvSpPr>
          <p:nvPr>
            <p:ph idx="1"/>
          </p:nvPr>
        </p:nvSpPr>
        <p:spPr/>
        <p:txBody>
          <a:bodyPr/>
          <a:lstStyle/>
          <a:p>
            <a:r>
              <a:rPr kumimoji="1" lang="ja-JP" altLang="en-US" dirty="0"/>
              <a:t>時差ありと時差無しの返信時間の差には有意差があったが、その差は</a:t>
            </a:r>
            <a:r>
              <a:rPr kumimoji="1" lang="en-US" altLang="ja-JP" dirty="0"/>
              <a:t>1</a:t>
            </a:r>
            <a:r>
              <a:rPr kumimoji="1" lang="ja-JP" altLang="en-US" dirty="0"/>
              <a:t>時間であった。これは欧・アフリカ地域の開発者が米大陸地域の開発者の開発する時間に合わせているからと考えられる</a:t>
            </a:r>
            <a:endParaRPr kumimoji="1" lang="en-US" altLang="ja-JP" dirty="0"/>
          </a:p>
          <a:p>
            <a:r>
              <a:rPr lang="ja-JP" altLang="en-US" dirty="0"/>
              <a:t>仮説２からＯＳＳ開発プロジェクトでは返信地域が深夜から早朝に返信を求めると遅くなるため回避すべき</a:t>
            </a:r>
            <a:endParaRPr lang="en-US" altLang="ja-JP" dirty="0"/>
          </a:p>
          <a:p>
            <a:r>
              <a:rPr kumimoji="1" lang="ja-JP" altLang="en-US" dirty="0"/>
              <a:t>米大陸地域では</a:t>
            </a:r>
            <a:r>
              <a:rPr kumimoji="1" lang="en-US" altLang="ja-JP" dirty="0"/>
              <a:t>10~12</a:t>
            </a:r>
            <a:r>
              <a:rPr kumimoji="1" lang="ja-JP" altLang="en-US" dirty="0"/>
              <a:t>時頃、欧・アフリカ地域では</a:t>
            </a:r>
            <a:r>
              <a:rPr kumimoji="1" lang="en-US" altLang="ja-JP" dirty="0"/>
              <a:t>18</a:t>
            </a:r>
            <a:r>
              <a:rPr kumimoji="1" lang="ja-JP" altLang="en-US" dirty="0"/>
              <a:t>時頃に返信を求めると素早い返信が期待できる</a:t>
            </a:r>
          </a:p>
        </p:txBody>
      </p:sp>
    </p:spTree>
    <p:extLst>
      <p:ext uri="{BB962C8B-B14F-4D97-AF65-F5344CB8AC3E}">
        <p14:creationId xmlns:p14="http://schemas.microsoft.com/office/powerpoint/2010/main" val="15022282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F73C8A5-D861-4CB5-A552-6331D91C040C}"/>
              </a:ext>
            </a:extLst>
          </p:cNvPr>
          <p:cNvSpPr>
            <a:spLocks noGrp="1"/>
          </p:cNvSpPr>
          <p:nvPr>
            <p:ph type="title"/>
          </p:nvPr>
        </p:nvSpPr>
        <p:spPr/>
        <p:txBody>
          <a:bodyPr/>
          <a:lstStyle/>
          <a:p>
            <a:r>
              <a:rPr lang="ja-JP" altLang="en-US" dirty="0"/>
              <a:t>企業混合型ＯＳＳプロジェクトについての考察</a:t>
            </a:r>
            <a:endParaRPr kumimoji="1" lang="ja-JP" altLang="en-US" dirty="0"/>
          </a:p>
        </p:txBody>
      </p:sp>
      <p:sp>
        <p:nvSpPr>
          <p:cNvPr id="3" name="コンテンツ プレースホルダー 2">
            <a:extLst>
              <a:ext uri="{FF2B5EF4-FFF2-40B4-BE49-F238E27FC236}">
                <a16:creationId xmlns:a16="http://schemas.microsoft.com/office/drawing/2014/main" id="{4585805F-234B-41BE-9761-DE8DDF14EF0B}"/>
              </a:ext>
            </a:extLst>
          </p:cNvPr>
          <p:cNvSpPr>
            <a:spLocks noGrp="1"/>
          </p:cNvSpPr>
          <p:nvPr>
            <p:ph idx="1"/>
          </p:nvPr>
        </p:nvSpPr>
        <p:spPr/>
        <p:txBody>
          <a:bodyPr>
            <a:noAutofit/>
          </a:bodyPr>
          <a:lstStyle/>
          <a:p>
            <a:r>
              <a:rPr kumimoji="1" lang="ja-JP" altLang="en-US" dirty="0"/>
              <a:t>情報交換が活発な時間帯がボランティア型ＯＳＳ開発プロジェクトに比べて短い</a:t>
            </a:r>
            <a:endParaRPr kumimoji="1" lang="en-US" altLang="ja-JP" dirty="0"/>
          </a:p>
          <a:p>
            <a:r>
              <a:rPr lang="en-US" altLang="ja-JP" dirty="0"/>
              <a:t>23</a:t>
            </a:r>
            <a:r>
              <a:rPr lang="ja-JP" altLang="en-US" dirty="0"/>
              <a:t>時から</a:t>
            </a:r>
            <a:r>
              <a:rPr lang="en-US" altLang="ja-JP" dirty="0"/>
              <a:t>13</a:t>
            </a:r>
            <a:r>
              <a:rPr lang="ja-JP" altLang="en-US" dirty="0"/>
              <a:t>時ごろにかけてメッセージ数が激減する</a:t>
            </a:r>
            <a:endParaRPr lang="en-US" altLang="ja-JP" dirty="0"/>
          </a:p>
          <a:p>
            <a:r>
              <a:rPr kumimoji="1" lang="ja-JP" altLang="en-US" dirty="0"/>
              <a:t>仮説１より返信時間の中央値がＯＳＳ開発プロジェクトと比べて大きいことが分かった</a:t>
            </a:r>
            <a:endParaRPr kumimoji="1" lang="en-US" altLang="ja-JP" dirty="0"/>
          </a:p>
          <a:p>
            <a:r>
              <a:rPr lang="ja-JP" altLang="en-US" dirty="0"/>
              <a:t>仮説</a:t>
            </a:r>
            <a:r>
              <a:rPr lang="en-US" altLang="ja-JP" dirty="0"/>
              <a:t>2</a:t>
            </a:r>
            <a:r>
              <a:rPr lang="ja-JP" altLang="en-US" dirty="0"/>
              <a:t>より企業混合型では夕方から早朝にかけては返信が遅く、米大陸地域では</a:t>
            </a:r>
            <a:r>
              <a:rPr lang="en-US" altLang="ja-JP" dirty="0"/>
              <a:t>9~12</a:t>
            </a:r>
            <a:r>
              <a:rPr lang="ja-JP" altLang="en-US" dirty="0"/>
              <a:t>時ごろ、欧・アフリカ地域では</a:t>
            </a:r>
            <a:r>
              <a:rPr lang="en-US" altLang="ja-JP" dirty="0"/>
              <a:t>15~18</a:t>
            </a:r>
            <a:r>
              <a:rPr lang="ja-JP" altLang="en-US" dirty="0"/>
              <a:t>時頃に素早い返信が期待できる</a:t>
            </a:r>
            <a:endParaRPr kumimoji="1" lang="ja-JP" altLang="en-US" dirty="0"/>
          </a:p>
        </p:txBody>
      </p:sp>
    </p:spTree>
    <p:extLst>
      <p:ext uri="{BB962C8B-B14F-4D97-AF65-F5344CB8AC3E}">
        <p14:creationId xmlns:p14="http://schemas.microsoft.com/office/powerpoint/2010/main" val="2978502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C6ADA37-1A06-4C60-8F0B-D04C6EFA38F0}"/>
              </a:ext>
            </a:extLst>
          </p:cNvPr>
          <p:cNvSpPr>
            <a:spLocks noGrp="1"/>
          </p:cNvSpPr>
          <p:nvPr>
            <p:ph type="title"/>
          </p:nvPr>
        </p:nvSpPr>
        <p:spPr/>
        <p:txBody>
          <a:bodyPr/>
          <a:lstStyle/>
          <a:p>
            <a:r>
              <a:rPr kumimoji="1" lang="ja-JP" altLang="en-US" dirty="0"/>
              <a:t>知見から得た改善点</a:t>
            </a:r>
          </a:p>
        </p:txBody>
      </p:sp>
      <p:graphicFrame>
        <p:nvGraphicFramePr>
          <p:cNvPr id="4" name="表 4">
            <a:extLst>
              <a:ext uri="{FF2B5EF4-FFF2-40B4-BE49-F238E27FC236}">
                <a16:creationId xmlns:a16="http://schemas.microsoft.com/office/drawing/2014/main" id="{369971EC-62A2-4A2F-9BD2-D26A08785787}"/>
              </a:ext>
            </a:extLst>
          </p:cNvPr>
          <p:cNvGraphicFramePr>
            <a:graphicFrameLocks noGrp="1"/>
          </p:cNvGraphicFramePr>
          <p:nvPr>
            <p:ph idx="1"/>
            <p:extLst>
              <p:ext uri="{D42A27DB-BD31-4B8C-83A1-F6EECF244321}">
                <p14:modId xmlns:p14="http://schemas.microsoft.com/office/powerpoint/2010/main" val="1357314489"/>
              </p:ext>
            </p:extLst>
          </p:nvPr>
        </p:nvGraphicFramePr>
        <p:xfrm>
          <a:off x="1141413" y="2249488"/>
          <a:ext cx="9906000" cy="1381760"/>
        </p:xfrm>
        <a:graphic>
          <a:graphicData uri="http://schemas.openxmlformats.org/drawingml/2006/table">
            <a:tbl>
              <a:tblPr firstRow="1" bandRow="1">
                <a:tableStyleId>{7DF18680-E054-41AD-8BC1-D1AEF772440D}</a:tableStyleId>
              </a:tblPr>
              <a:tblGrid>
                <a:gridCol w="2026903">
                  <a:extLst>
                    <a:ext uri="{9D8B030D-6E8A-4147-A177-3AD203B41FA5}">
                      <a16:colId xmlns:a16="http://schemas.microsoft.com/office/drawing/2014/main" val="4043487538"/>
                    </a:ext>
                  </a:extLst>
                </a:gridCol>
                <a:gridCol w="3769895">
                  <a:extLst>
                    <a:ext uri="{9D8B030D-6E8A-4147-A177-3AD203B41FA5}">
                      <a16:colId xmlns:a16="http://schemas.microsoft.com/office/drawing/2014/main" val="2979599519"/>
                    </a:ext>
                  </a:extLst>
                </a:gridCol>
                <a:gridCol w="4109202">
                  <a:extLst>
                    <a:ext uri="{9D8B030D-6E8A-4147-A177-3AD203B41FA5}">
                      <a16:colId xmlns:a16="http://schemas.microsoft.com/office/drawing/2014/main" val="316539961"/>
                    </a:ext>
                  </a:extLst>
                </a:gridCol>
              </a:tblGrid>
              <a:tr h="370840">
                <a:tc>
                  <a:txBody>
                    <a:bodyPr/>
                    <a:lstStyle/>
                    <a:p>
                      <a:endParaRPr kumimoji="1" lang="ja-JP" altLang="en-US" dirty="0"/>
                    </a:p>
                  </a:txBody>
                  <a:tcPr/>
                </a:tc>
                <a:tc>
                  <a:txBody>
                    <a:bodyPr/>
                    <a:lstStyle/>
                    <a:p>
                      <a:r>
                        <a:rPr kumimoji="1" lang="ja-JP" altLang="en-US" dirty="0"/>
                        <a:t>ボランティア型ＯＳＳ開発プロジェクト</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企業混合型ＯＳＳ開発プロジェクト</a:t>
                      </a:r>
                    </a:p>
                    <a:p>
                      <a:endParaRPr kumimoji="1" lang="ja-JP" altLang="en-US" dirty="0"/>
                    </a:p>
                  </a:txBody>
                  <a:tcPr/>
                </a:tc>
                <a:extLst>
                  <a:ext uri="{0D108BD9-81ED-4DB2-BD59-A6C34878D82A}">
                    <a16:rowId xmlns:a16="http://schemas.microsoft.com/office/drawing/2014/main" val="1050332508"/>
                  </a:ext>
                </a:extLst>
              </a:tr>
              <a:tr h="370840">
                <a:tc>
                  <a:txBody>
                    <a:bodyPr/>
                    <a:lstStyle/>
                    <a:p>
                      <a:r>
                        <a:rPr kumimoji="1" lang="ja-JP" altLang="en-US" dirty="0"/>
                        <a:t>米大陸地域</a:t>
                      </a:r>
                    </a:p>
                  </a:txBody>
                  <a:tcPr/>
                </a:tc>
                <a:tc>
                  <a:txBody>
                    <a:bodyPr/>
                    <a:lstStyle/>
                    <a:p>
                      <a:r>
                        <a:rPr kumimoji="1" lang="en-US" altLang="ja-JP" dirty="0"/>
                        <a:t>10~12</a:t>
                      </a:r>
                      <a:endParaRPr kumimoji="1" lang="ja-JP" altLang="en-US" dirty="0"/>
                    </a:p>
                  </a:txBody>
                  <a:tcPr/>
                </a:tc>
                <a:tc>
                  <a:txBody>
                    <a:bodyPr/>
                    <a:lstStyle/>
                    <a:p>
                      <a:r>
                        <a:rPr kumimoji="1" lang="en-US" altLang="ja-JP" dirty="0"/>
                        <a:t>9~12</a:t>
                      </a:r>
                      <a:endParaRPr kumimoji="1" lang="ja-JP" altLang="en-US" dirty="0"/>
                    </a:p>
                  </a:txBody>
                  <a:tcPr/>
                </a:tc>
                <a:extLst>
                  <a:ext uri="{0D108BD9-81ED-4DB2-BD59-A6C34878D82A}">
                    <a16:rowId xmlns:a16="http://schemas.microsoft.com/office/drawing/2014/main" val="1925426921"/>
                  </a:ext>
                </a:extLst>
              </a:tr>
              <a:tr h="370840">
                <a:tc>
                  <a:txBody>
                    <a:bodyPr/>
                    <a:lstStyle/>
                    <a:p>
                      <a:r>
                        <a:rPr kumimoji="1" lang="ja-JP" altLang="en-US" dirty="0"/>
                        <a:t>欧・アフリカ地域</a:t>
                      </a:r>
                    </a:p>
                  </a:txBody>
                  <a:tcPr/>
                </a:tc>
                <a:tc>
                  <a:txBody>
                    <a:bodyPr/>
                    <a:lstStyle/>
                    <a:p>
                      <a:r>
                        <a:rPr kumimoji="1" lang="en-US" altLang="ja-JP" dirty="0"/>
                        <a:t>18</a:t>
                      </a:r>
                      <a:endParaRPr kumimoji="1" lang="ja-JP" altLang="en-US" dirty="0"/>
                    </a:p>
                  </a:txBody>
                  <a:tcPr/>
                </a:tc>
                <a:tc>
                  <a:txBody>
                    <a:bodyPr/>
                    <a:lstStyle/>
                    <a:p>
                      <a:r>
                        <a:rPr kumimoji="1" lang="en-US" altLang="ja-JP" dirty="0"/>
                        <a:t>15~18</a:t>
                      </a:r>
                      <a:endParaRPr kumimoji="1" lang="ja-JP" altLang="en-US" dirty="0"/>
                    </a:p>
                  </a:txBody>
                  <a:tcPr/>
                </a:tc>
                <a:extLst>
                  <a:ext uri="{0D108BD9-81ED-4DB2-BD59-A6C34878D82A}">
                    <a16:rowId xmlns:a16="http://schemas.microsoft.com/office/drawing/2014/main" val="3177095390"/>
                  </a:ext>
                </a:extLst>
              </a:tr>
            </a:tbl>
          </a:graphicData>
        </a:graphic>
      </p:graphicFrame>
      <p:sp>
        <p:nvSpPr>
          <p:cNvPr id="6" name="テキスト ボックス 5">
            <a:extLst>
              <a:ext uri="{FF2B5EF4-FFF2-40B4-BE49-F238E27FC236}">
                <a16:creationId xmlns:a16="http://schemas.microsoft.com/office/drawing/2014/main" id="{9FEED6EE-E81F-4568-867E-0319F2A745AD}"/>
              </a:ext>
            </a:extLst>
          </p:cNvPr>
          <p:cNvSpPr txBox="1"/>
          <p:nvPr/>
        </p:nvSpPr>
        <p:spPr>
          <a:xfrm>
            <a:off x="1037139" y="1912422"/>
            <a:ext cx="3313728" cy="369332"/>
          </a:xfrm>
          <a:prstGeom prst="rect">
            <a:avLst/>
          </a:prstGeom>
          <a:noFill/>
        </p:spPr>
        <p:txBody>
          <a:bodyPr wrap="none" rtlCol="0">
            <a:spAutoFit/>
          </a:bodyPr>
          <a:lstStyle/>
          <a:p>
            <a:r>
              <a:rPr kumimoji="1" lang="ja-JP" altLang="en-US" dirty="0"/>
              <a:t>素早い返信が期待できる時間帯</a:t>
            </a:r>
          </a:p>
        </p:txBody>
      </p:sp>
      <p:sp>
        <p:nvSpPr>
          <p:cNvPr id="7" name="テキスト ボックス 6">
            <a:extLst>
              <a:ext uri="{FF2B5EF4-FFF2-40B4-BE49-F238E27FC236}">
                <a16:creationId xmlns:a16="http://schemas.microsoft.com/office/drawing/2014/main" id="{31B166CC-4F6E-4F4F-B504-CBC978049C33}"/>
              </a:ext>
            </a:extLst>
          </p:cNvPr>
          <p:cNvSpPr txBox="1"/>
          <p:nvPr/>
        </p:nvSpPr>
        <p:spPr>
          <a:xfrm>
            <a:off x="1141413" y="4195011"/>
            <a:ext cx="10411051" cy="923330"/>
          </a:xfrm>
          <a:prstGeom prst="rect">
            <a:avLst/>
          </a:prstGeom>
          <a:noFill/>
        </p:spPr>
        <p:txBody>
          <a:bodyPr wrap="square" rtlCol="0">
            <a:spAutoFit/>
          </a:bodyPr>
          <a:lstStyle/>
          <a:p>
            <a:r>
              <a:rPr kumimoji="1" lang="ja-JP" altLang="en-US" dirty="0"/>
              <a:t>上記の知見から米大陸地域ではボランティア型企業混合型ともに</a:t>
            </a:r>
            <a:r>
              <a:rPr kumimoji="1" lang="en-US" altLang="ja-JP" dirty="0"/>
              <a:t>12</a:t>
            </a:r>
            <a:r>
              <a:rPr kumimoji="1" lang="ja-JP" altLang="en-US" dirty="0"/>
              <a:t>時ごろが時差の影響を受けにくいため昼食時間帯を</a:t>
            </a:r>
            <a:r>
              <a:rPr kumimoji="1" lang="en-US" altLang="ja-JP" dirty="0"/>
              <a:t>1</a:t>
            </a:r>
            <a:r>
              <a:rPr kumimoji="1" lang="ja-JP" altLang="en-US" dirty="0"/>
              <a:t>時間遅らせるなどの対策を行い、欧・アフリカ地域では</a:t>
            </a:r>
            <a:r>
              <a:rPr kumimoji="1" lang="en-US" altLang="ja-JP" dirty="0"/>
              <a:t>18</a:t>
            </a:r>
            <a:r>
              <a:rPr kumimoji="1" lang="ja-JP" altLang="en-US" dirty="0"/>
              <a:t>時頃が時差の影響を受けない時間帯であるため業務終了時間を</a:t>
            </a:r>
            <a:r>
              <a:rPr kumimoji="1" lang="en-US" altLang="ja-JP" dirty="0"/>
              <a:t>1</a:t>
            </a:r>
            <a:r>
              <a:rPr kumimoji="1" lang="ja-JP" altLang="en-US" dirty="0"/>
              <a:t>時間程度遅らせるなどの改善が考えられる。</a:t>
            </a:r>
          </a:p>
        </p:txBody>
      </p:sp>
    </p:spTree>
    <p:extLst>
      <p:ext uri="{BB962C8B-B14F-4D97-AF65-F5344CB8AC3E}">
        <p14:creationId xmlns:p14="http://schemas.microsoft.com/office/powerpoint/2010/main" val="26040489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DA4540F-565C-4AF7-8DF6-E001356FD269}"/>
              </a:ext>
            </a:extLst>
          </p:cNvPr>
          <p:cNvSpPr>
            <a:spLocks noGrp="1"/>
          </p:cNvSpPr>
          <p:nvPr>
            <p:ph type="title"/>
          </p:nvPr>
        </p:nvSpPr>
        <p:spPr/>
        <p:txBody>
          <a:bodyPr/>
          <a:lstStyle/>
          <a:p>
            <a:r>
              <a:rPr kumimoji="1" lang="ja-JP" altLang="en-US" dirty="0"/>
              <a:t>まとめ</a:t>
            </a:r>
          </a:p>
        </p:txBody>
      </p:sp>
      <p:sp>
        <p:nvSpPr>
          <p:cNvPr id="3" name="コンテンツ プレースホルダー 2">
            <a:extLst>
              <a:ext uri="{FF2B5EF4-FFF2-40B4-BE49-F238E27FC236}">
                <a16:creationId xmlns:a16="http://schemas.microsoft.com/office/drawing/2014/main" id="{67D73954-6BF7-44BB-96AC-E2DE9F55D803}"/>
              </a:ext>
            </a:extLst>
          </p:cNvPr>
          <p:cNvSpPr>
            <a:spLocks noGrp="1"/>
          </p:cNvSpPr>
          <p:nvPr>
            <p:ph idx="1"/>
          </p:nvPr>
        </p:nvSpPr>
        <p:spPr/>
        <p:txBody>
          <a:bodyPr/>
          <a:lstStyle/>
          <a:p>
            <a:r>
              <a:rPr kumimoji="1" lang="ja-JP" altLang="en-US" dirty="0"/>
              <a:t>時差のある開発環境下では情報交換の返信時間は長くなる</a:t>
            </a:r>
            <a:endParaRPr kumimoji="1" lang="en-US" altLang="ja-JP" dirty="0"/>
          </a:p>
          <a:p>
            <a:r>
              <a:rPr lang="ja-JP" altLang="en-US" dirty="0"/>
              <a:t>返信者の地域によって素早い返信が期待できる時間帯が異なる</a:t>
            </a:r>
            <a:endParaRPr lang="en-US" altLang="ja-JP" dirty="0"/>
          </a:p>
          <a:p>
            <a:r>
              <a:rPr kumimoji="1" lang="ja-JP" altLang="en-US" dirty="0"/>
              <a:t>素早い返信が期待できる時間帯が重複している時間帯に情報交換することでタイムラグを最小限に抑えることができると考えられる</a:t>
            </a:r>
            <a:endParaRPr kumimoji="1" lang="en-US" altLang="ja-JP" dirty="0"/>
          </a:p>
          <a:p>
            <a:r>
              <a:rPr lang="ja-JP" altLang="en-US" dirty="0"/>
              <a:t>メーリングリスト以外の情っ方向感手段についても分析の必要がある</a:t>
            </a:r>
            <a:endParaRPr kumimoji="1" lang="ja-JP" altLang="en-US" dirty="0"/>
          </a:p>
        </p:txBody>
      </p:sp>
    </p:spTree>
    <p:extLst>
      <p:ext uri="{BB962C8B-B14F-4D97-AF65-F5344CB8AC3E}">
        <p14:creationId xmlns:p14="http://schemas.microsoft.com/office/powerpoint/2010/main" val="305766762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回路">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otalTime>146</TotalTime>
  <Words>1012</Words>
  <Application>Microsoft Office PowerPoint</Application>
  <PresentationFormat>ワイド画面</PresentationFormat>
  <Paragraphs>83</Paragraphs>
  <Slides>17</Slides>
  <Notes>0</Notes>
  <HiddenSlides>0</HiddenSlides>
  <MMClips>0</MMClips>
  <ScaleCrop>false</ScaleCrop>
  <HeadingPairs>
    <vt:vector size="6" baseType="variant">
      <vt:variant>
        <vt:lpstr>使用されているフォント</vt:lpstr>
      </vt:variant>
      <vt:variant>
        <vt:i4>2</vt:i4>
      </vt:variant>
      <vt:variant>
        <vt:lpstr>テーマ</vt:lpstr>
      </vt:variant>
      <vt:variant>
        <vt:i4>1</vt:i4>
      </vt:variant>
      <vt:variant>
        <vt:lpstr>スライド タイトル</vt:lpstr>
      </vt:variant>
      <vt:variant>
        <vt:i4>17</vt:i4>
      </vt:variant>
    </vt:vector>
  </HeadingPairs>
  <TitlesOfParts>
    <vt:vector size="20" baseType="lpstr">
      <vt:lpstr>Arial</vt:lpstr>
      <vt:lpstr>Tw Cen MT</vt:lpstr>
      <vt:lpstr>回路</vt:lpstr>
      <vt:lpstr>グローバル環境下におけるＯＳＳ開発者の情報交換に対する時差の影響</vt:lpstr>
      <vt:lpstr>背景</vt:lpstr>
      <vt:lpstr>目的</vt:lpstr>
      <vt:lpstr>PowerPoint プレゼンテーション</vt:lpstr>
      <vt:lpstr>手段</vt:lpstr>
      <vt:lpstr>ケーススタディー</vt:lpstr>
      <vt:lpstr>時差帯におけるメッセージの分布</vt:lpstr>
      <vt:lpstr>仮説１-分析</vt:lpstr>
      <vt:lpstr>仮説１-結果</vt:lpstr>
      <vt:lpstr>仮説１-結果</vt:lpstr>
      <vt:lpstr>仮説２-分析</vt:lpstr>
      <vt:lpstr>仮説２-結果</vt:lpstr>
      <vt:lpstr>仮説２-結果</vt:lpstr>
      <vt:lpstr>ボランティア型ＯＳＳプロジェクトについての考察</vt:lpstr>
      <vt:lpstr>企業混合型ＯＳＳプロジェクトについての考察</vt:lpstr>
      <vt:lpstr>知見から得た改善点</vt:lpstr>
      <vt:lpstr>まとめ</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グローバル環境下におけるＯＳＳ開発者の情報交換に対する時差の影響</dc:title>
  <dc:creator>omori itsuki</dc:creator>
  <cp:lastModifiedBy>omori itsuki</cp:lastModifiedBy>
  <cp:revision>8</cp:revision>
  <dcterms:created xsi:type="dcterms:W3CDTF">2020-10-14T10:15:55Z</dcterms:created>
  <dcterms:modified xsi:type="dcterms:W3CDTF">2020-10-14T12:42:15Z</dcterms:modified>
</cp:coreProperties>
</file>