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61" r:id="rId5"/>
    <p:sldId id="262" r:id="rId6"/>
    <p:sldId id="275" r:id="rId7"/>
    <p:sldId id="276" r:id="rId8"/>
    <p:sldId id="277" r:id="rId9"/>
    <p:sldId id="278" r:id="rId10"/>
    <p:sldId id="280" r:id="rId11"/>
    <p:sldId id="274" r:id="rId12"/>
    <p:sldId id="279" r:id="rId13"/>
    <p:sldId id="281" r:id="rId14"/>
    <p:sldId id="282" r:id="rId15"/>
    <p:sldId id="284" r:id="rId16"/>
    <p:sldId id="285" r:id="rId17"/>
    <p:sldId id="286" r:id="rId18"/>
    <p:sldId id="283" r:id="rId19"/>
    <p:sldId id="287" r:id="rId20"/>
    <p:sldId id="288" r:id="rId21"/>
    <p:sldId id="290" r:id="rId22"/>
    <p:sldId id="289" r:id="rId23"/>
    <p:sldId id="291" r:id="rId2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雪待月" initials="雪待月" lastIdx="1" clrIdx="0">
    <p:extLst>
      <p:ext uri="{19B8F6BF-5375-455C-9EA6-DF929625EA0E}">
        <p15:presenceInfo xmlns:p15="http://schemas.microsoft.com/office/powerpoint/2012/main" userId="1f4fc9d257c52a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71" autoAdjust="0"/>
  </p:normalViewPr>
  <p:slideViewPr>
    <p:cSldViewPr>
      <p:cViewPr>
        <p:scale>
          <a:sx n="50" d="100"/>
          <a:sy n="50" d="100"/>
        </p:scale>
        <p:origin x="15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D03F9-6EF6-47EC-9D4B-33F91BC5C091}" type="datetimeFigureOut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33876-E47E-4372-9975-1CB08D8C0C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31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sz="1200" dirty="0" smtClean="0"/>
              <a:t>・モジュール：プログラム全体を構成する機能ごとのひとまとまり。</a:t>
            </a:r>
            <a:endParaRPr kumimoji="1" lang="ja-JP" altLang="en-US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996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・テスト工数の割り当て：どのモジュールにどれほどテストが必要かをだす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確率が高い→テストの量が増える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確率が低い→少なくて済む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・工数：ある作業を完遂するのに必要な作業量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738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227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840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・多くが</a:t>
            </a:r>
            <a:r>
              <a:rPr lang="en-US" altLang="ja-JP" sz="1200" dirty="0" smtClean="0"/>
              <a:t>fault</a:t>
            </a:r>
            <a:r>
              <a:rPr lang="ja-JP" altLang="en-US" sz="1200" dirty="0" smtClean="0"/>
              <a:t>の有無を予測している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611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・過去に開発したものから予測モデル、開発中のものから</a:t>
            </a:r>
            <a:r>
              <a:rPr lang="en-US" altLang="ja-JP" sz="1200" dirty="0" smtClean="0"/>
              <a:t>fault</a:t>
            </a:r>
            <a:r>
              <a:rPr lang="ja-JP" altLang="en-US" sz="1200" dirty="0" smtClean="0"/>
              <a:t>を予測すると想定できるから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230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838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・従来の研究では十分行われなかった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5610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dirty="0" smtClean="0"/>
              <a:t>・一部の予測モデルでは、モデル構築時にパラメータを設定する必要がある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0915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ハイパパラメータが存在しないものには、なし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1735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・従来の研究では十分行われなかった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6553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・今後同様の分析を行う場合の利便性を考えて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292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3215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・学習データ：モデルの学習に使うデータ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・テストデータ：テスト、評価、検証に使うデータ</a:t>
            </a: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515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1453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287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dirty="0" smtClean="0"/>
              <a:t>各予測モデルの比較のために、</a:t>
            </a:r>
            <a:r>
              <a:rPr kumimoji="1" lang="en-US" altLang="ja-JP" sz="1200" dirty="0" smtClean="0"/>
              <a:t>AR</a:t>
            </a:r>
            <a:r>
              <a:rPr kumimoji="1" lang="ja-JP" altLang="en-US" sz="1200" dirty="0" smtClean="0"/>
              <a:t>における結果を</a:t>
            </a:r>
            <a:r>
              <a:rPr kumimoji="1" lang="en-US" altLang="ja-JP" sz="1200" dirty="0" err="1" smtClean="0"/>
              <a:t>Demsar’s</a:t>
            </a:r>
            <a:r>
              <a:rPr kumimoji="1" lang="en-US" altLang="ja-JP" sz="1200" dirty="0" smtClean="0"/>
              <a:t> significance</a:t>
            </a:r>
            <a:r>
              <a:rPr kumimoji="1" lang="en-US" altLang="ja-JP" sz="1200" baseline="0" dirty="0" smtClean="0"/>
              <a:t> diagram</a:t>
            </a:r>
            <a:r>
              <a:rPr kumimoji="1" lang="ja-JP" altLang="en-US" sz="1200" baseline="0" dirty="0" smtClean="0"/>
              <a:t>で表現</a:t>
            </a:r>
            <a:endParaRPr kumimoji="1" lang="en-US" altLang="ja-JP" sz="120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aseline="0" dirty="0" smtClean="0"/>
              <a:t>左端にあるのがプロジェクト名、上にあるのが予測モデルの手法名</a:t>
            </a: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490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・縦軸が手法、横軸が</a:t>
            </a:r>
            <a:r>
              <a:rPr lang="en-US" altLang="ja-JP" sz="1200" dirty="0" smtClean="0"/>
              <a:t>AR</a:t>
            </a:r>
            <a:r>
              <a:rPr lang="ja-JP" altLang="en-US" sz="1200" dirty="0" err="1" smtClean="0"/>
              <a:t>、</a:t>
            </a:r>
            <a:r>
              <a:rPr lang="ja-JP" altLang="en-US" sz="1200" dirty="0" smtClean="0"/>
              <a:t>各手法は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の値でソート済み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・点は各手法の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値、伸びる実線は「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値が等しい」という帰無仮説を有意水準</a:t>
            </a:r>
            <a:r>
              <a:rPr lang="en-US" altLang="ja-JP" sz="1200" dirty="0" smtClean="0"/>
              <a:t>5%</a:t>
            </a:r>
            <a:r>
              <a:rPr lang="ja-JP" altLang="en-US" sz="1200" dirty="0" smtClean="0"/>
              <a:t>で棄却できない範囲を示す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・点線は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値が最も低い</a:t>
            </a:r>
            <a:r>
              <a:rPr lang="en-US" altLang="ja-JP" sz="1200" dirty="0" smtClean="0"/>
              <a:t>M5</a:t>
            </a:r>
            <a:r>
              <a:rPr lang="ja-JP" altLang="en-US" sz="1200" dirty="0" smtClean="0"/>
              <a:t>において、帰無仮説で棄却できない最大の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088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270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・縦軸が手法、横軸が</a:t>
            </a:r>
            <a:r>
              <a:rPr lang="en-US" altLang="ja-JP" sz="1200" dirty="0" smtClean="0"/>
              <a:t>AR</a:t>
            </a:r>
            <a:r>
              <a:rPr lang="ja-JP" altLang="en-US" sz="1200" dirty="0" err="1" smtClean="0"/>
              <a:t>、</a:t>
            </a:r>
            <a:r>
              <a:rPr lang="ja-JP" altLang="en-US" sz="1200" dirty="0" smtClean="0"/>
              <a:t>各手法は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の値でソート済み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・点は各手法の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値、伸びる実線は「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値が等しい」という帰無仮説を有意水準</a:t>
            </a:r>
            <a:r>
              <a:rPr lang="en-US" altLang="ja-JP" sz="1200" dirty="0" smtClean="0"/>
              <a:t>5%</a:t>
            </a:r>
            <a:r>
              <a:rPr lang="ja-JP" altLang="en-US" sz="1200" dirty="0" smtClean="0"/>
              <a:t>で棄却できない範囲を示す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 smtClean="0"/>
              <a:t>・点線は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値が最も低い</a:t>
            </a:r>
            <a:r>
              <a:rPr lang="en-US" altLang="ja-JP" sz="1200" dirty="0" smtClean="0"/>
              <a:t>M5</a:t>
            </a:r>
            <a:r>
              <a:rPr lang="ja-JP" altLang="en-US" sz="1200" dirty="0" smtClean="0"/>
              <a:t>において、帰無仮説で棄却できない最大の</a:t>
            </a:r>
            <a:r>
              <a:rPr lang="en-US" altLang="ja-JP" sz="1200" dirty="0" smtClean="0"/>
              <a:t>AR</a:t>
            </a:r>
            <a:r>
              <a:rPr lang="ja-JP" altLang="en-US" sz="1200" dirty="0" smtClean="0"/>
              <a:t>値</a:t>
            </a:r>
            <a:endParaRPr lang="en-US" altLang="ja-JP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6771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135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33876-E47E-4372-9975-1CB08D8C0C1F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651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0C5DB-06BF-4BD3-9F38-0BB047EE34FC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436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B4FC6-B014-4D38-BEAB-A9C977288534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56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29D9C-4773-4C0B-A901-06FCF9DC0C5B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2108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15E7E-B03C-4623-BF03-0536F6C4858E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743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8A977-572C-46C8-9C1F-F92D297110DC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46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ADA2-1B2B-48FB-A89F-3444BE5F0FE6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96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5B578-3580-49D9-B781-9E4C2838FA84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480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6B3EE-364B-4C01-AA9F-7134BD996525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858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248A1-DA29-451F-B566-C4A93ADF3AB5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753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D72B1-8906-46CD-93F5-B8D905B38F12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00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BF393-5800-4B8D-B702-E0E4A719B9E5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804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17693-A552-4B86-9FB2-D542AF60D71E}" type="datetime1">
              <a:rPr kumimoji="1" lang="ja-JP" altLang="en-US" smtClean="0"/>
              <a:t>2016/12/2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1C8F8-7283-4A6A-94C9-6A1EB01E0E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3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764704"/>
            <a:ext cx="8458200" cy="1470025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種類の</a:t>
            </a:r>
            <a:r>
              <a:rPr kumimoji="1" lang="en-US" altLang="ja-JP" dirty="0" smtClean="0"/>
              <a:t>fault</a:t>
            </a:r>
            <a:r>
              <a:rPr kumimoji="1" lang="ja-JP" altLang="en-US" dirty="0" smtClean="0"/>
              <a:t>密度予測モデルの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実証的評価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36204" y="2582260"/>
            <a:ext cx="7232848" cy="2972745"/>
          </a:xfrm>
        </p:spPr>
        <p:txBody>
          <a:bodyPr>
            <a:noAutofit/>
          </a:bodyPr>
          <a:lstStyle/>
          <a:p>
            <a:r>
              <a:rPr lang="ja-JP" altLang="en-US" sz="2600" dirty="0">
                <a:solidFill>
                  <a:schemeClr val="tx1"/>
                </a:solidFill>
              </a:rPr>
              <a:t>小林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　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寛武</a:t>
            </a:r>
            <a:endParaRPr kumimoji="1"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 smtClean="0">
                <a:solidFill>
                  <a:schemeClr val="tx1"/>
                </a:solidFill>
              </a:rPr>
              <a:t>戸</a:t>
            </a:r>
            <a:r>
              <a:rPr lang="ja-JP" altLang="en-US" sz="2600" dirty="0">
                <a:solidFill>
                  <a:schemeClr val="tx1"/>
                </a:solidFill>
              </a:rPr>
              <a:t>田</a:t>
            </a:r>
            <a:r>
              <a:rPr lang="ja-JP" altLang="en-US" sz="2600" dirty="0" smtClean="0">
                <a:solidFill>
                  <a:schemeClr val="tx1"/>
                </a:solidFill>
              </a:rPr>
              <a:t>　</a:t>
            </a:r>
            <a:r>
              <a:rPr lang="ja-JP" altLang="en-US" sz="2600" dirty="0" smtClean="0">
                <a:solidFill>
                  <a:schemeClr val="tx1"/>
                </a:solidFill>
              </a:rPr>
              <a:t>航史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亀井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　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靖高</a:t>
            </a:r>
            <a:endParaRPr kumimoji="1"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 smtClean="0">
                <a:solidFill>
                  <a:schemeClr val="tx1"/>
                </a:solidFill>
              </a:rPr>
              <a:t>門田</a:t>
            </a:r>
            <a:r>
              <a:rPr lang="ja-JP" altLang="en-US" sz="2600" dirty="0" smtClean="0">
                <a:solidFill>
                  <a:schemeClr val="tx1"/>
                </a:solidFill>
              </a:rPr>
              <a:t>　</a:t>
            </a:r>
            <a:r>
              <a:rPr lang="ja-JP" altLang="en-US" sz="2600" dirty="0" smtClean="0">
                <a:solidFill>
                  <a:schemeClr val="tx1"/>
                </a:solidFill>
              </a:rPr>
              <a:t>暁人</a:t>
            </a:r>
            <a:endParaRPr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峯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　</a:t>
            </a:r>
            <a:r>
              <a:rPr kumimoji="1" lang="ja-JP" altLang="en-US" sz="2600" dirty="0" smtClean="0">
                <a:solidFill>
                  <a:schemeClr val="tx1"/>
                </a:solidFill>
              </a:rPr>
              <a:t>恒憲</a:t>
            </a:r>
            <a:endParaRPr kumimoji="1" lang="en-US" altLang="ja-JP" sz="2600" dirty="0" smtClean="0">
              <a:solidFill>
                <a:schemeClr val="tx1"/>
              </a:solidFill>
            </a:endParaRPr>
          </a:p>
          <a:p>
            <a:r>
              <a:rPr lang="ja-JP" altLang="en-US" sz="2600" dirty="0">
                <a:solidFill>
                  <a:schemeClr val="tx1"/>
                </a:solidFill>
              </a:rPr>
              <a:t>鵜</a:t>
            </a:r>
            <a:r>
              <a:rPr lang="ja-JP" altLang="en-US" sz="2600" dirty="0" smtClean="0">
                <a:solidFill>
                  <a:schemeClr val="tx1"/>
                </a:solidFill>
              </a:rPr>
              <a:t>林　尚靖</a:t>
            </a:r>
            <a:endParaRPr kumimoji="1" lang="ja-JP" altLang="en-US" sz="2600" dirty="0">
              <a:solidFill>
                <a:schemeClr val="tx1"/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021117" y="555500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60191008</a:t>
            </a:r>
            <a:r>
              <a:rPr lang="ja-JP" altLang="en-US" dirty="0" smtClean="0"/>
              <a:t>　　　大石 聖也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2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fault</a:t>
            </a:r>
            <a:r>
              <a:rPr kumimoji="1" lang="ja-JP" altLang="en-US" dirty="0" smtClean="0"/>
              <a:t>密度と</a:t>
            </a:r>
            <a:r>
              <a:rPr kumimoji="1" lang="ja-JP" altLang="en-US" dirty="0" smtClean="0"/>
              <a:t>は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1700808"/>
            <a:ext cx="6912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・モジュールの中にあるバグの割合</a:t>
            </a:r>
            <a:endParaRPr kumimoji="1"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例</a:t>
            </a:r>
            <a:r>
              <a:rPr lang="ja-JP" altLang="en-US" sz="2800" dirty="0" smtClean="0"/>
              <a:t>）　</a:t>
            </a:r>
            <a:r>
              <a:rPr kumimoji="1" lang="en-US" altLang="ja-JP" sz="2800" dirty="0" smtClean="0"/>
              <a:t>fault</a:t>
            </a:r>
            <a:r>
              <a:rPr kumimoji="1" lang="ja-JP" altLang="en-US" sz="2800" dirty="0" smtClean="0"/>
              <a:t>密度の高いモジュール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　　→　規模が小さくてバグが多いモジュール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2941655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fault-prone</a:t>
            </a:r>
            <a:r>
              <a:rPr lang="ja-JP" altLang="en-US" dirty="0" smtClean="0"/>
              <a:t>モジュールとは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1700808"/>
            <a:ext cx="69127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・欠陥を含む確率の高いモジュール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/>
          </a:p>
          <a:p>
            <a:r>
              <a:rPr lang="ja-JP" altLang="en-US" sz="2800" dirty="0" smtClean="0"/>
              <a:t>・ソフトウェアテスト、保守工程において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　</a:t>
            </a:r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　　</a:t>
            </a:r>
            <a:r>
              <a:rPr lang="en-US" altLang="ja-JP" sz="2800" dirty="0" smtClean="0"/>
              <a:t>		</a:t>
            </a:r>
            <a:r>
              <a:rPr lang="ja-JP" altLang="en-US" sz="2800" dirty="0" smtClean="0"/>
              <a:t>テスト工数の割り当て</a:t>
            </a:r>
            <a:endParaRPr lang="en-US" altLang="ja-JP" sz="2800" dirty="0"/>
          </a:p>
          <a:p>
            <a:r>
              <a:rPr kumimoji="1" lang="ja-JP" altLang="en-US" sz="2800" dirty="0" smtClean="0"/>
              <a:t>　</a:t>
            </a:r>
            <a:r>
              <a:rPr kumimoji="1" lang="ja-JP" altLang="en-US" sz="2800" dirty="0" smtClean="0">
                <a:solidFill>
                  <a:schemeClr val="bg1"/>
                </a:solidFill>
              </a:rPr>
              <a:t>→</a:t>
            </a:r>
            <a:r>
              <a:rPr kumimoji="1" lang="ja-JP" altLang="en-US" sz="2800" dirty="0" smtClean="0"/>
              <a:t>　</a:t>
            </a:r>
            <a:r>
              <a:rPr kumimoji="1" lang="en-US" altLang="ja-JP" sz="2800" dirty="0" smtClean="0"/>
              <a:t>		</a:t>
            </a:r>
            <a:r>
              <a:rPr kumimoji="1" lang="ja-JP" altLang="en-US" sz="2800" dirty="0" smtClean="0"/>
              <a:t>レビューの優先順位の決定</a:t>
            </a:r>
            <a:endParaRPr kumimoji="1" lang="ja-JP" altLang="en-US" sz="2800" dirty="0"/>
          </a:p>
        </p:txBody>
      </p:sp>
      <p:sp>
        <p:nvSpPr>
          <p:cNvPr id="6" name="右矢印 5"/>
          <p:cNvSpPr/>
          <p:nvPr/>
        </p:nvSpPr>
        <p:spPr>
          <a:xfrm>
            <a:off x="1763688" y="3638634"/>
            <a:ext cx="1296144" cy="1296144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/>
              <a:t>予測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553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従来研究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1978962"/>
            <a:ext cx="72831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・目的</a:t>
            </a:r>
            <a:endParaRPr kumimoji="1"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</a:t>
            </a:r>
            <a:r>
              <a:rPr kumimoji="1" lang="ja-JP" altLang="en-US" sz="2800" dirty="0" smtClean="0"/>
              <a:t>限られたリソースで信頼性を確保する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endParaRPr kumimoji="1" lang="en-US" altLang="ja-JP" sz="2800" dirty="0" smtClean="0"/>
          </a:p>
          <a:p>
            <a:r>
              <a:rPr lang="ja-JP" altLang="en-US" sz="2800" dirty="0" smtClean="0"/>
              <a:t>・提案された予測モデル</a:t>
            </a:r>
            <a:endParaRPr lang="en-US" altLang="ja-JP" sz="2800" dirty="0" smtClean="0"/>
          </a:p>
          <a:p>
            <a:r>
              <a:rPr kumimoji="1" lang="ja-JP" altLang="en-US" sz="2800" dirty="0"/>
              <a:t>　</a:t>
            </a:r>
            <a:r>
              <a:rPr kumimoji="1" lang="ja-JP" altLang="en-US" sz="2800" dirty="0" smtClean="0"/>
              <a:t>　</a:t>
            </a:r>
            <a:r>
              <a:rPr kumimoji="1" lang="en-US" altLang="ja-JP" sz="2800" dirty="0" smtClean="0"/>
              <a:t>fault</a:t>
            </a:r>
            <a:r>
              <a:rPr kumimoji="1" lang="ja-JP" altLang="en-US" sz="2800" dirty="0" smtClean="0"/>
              <a:t>の有無、</a:t>
            </a:r>
            <a:r>
              <a:rPr kumimoji="1" lang="en-US" altLang="ja-JP" sz="2800" dirty="0" smtClean="0"/>
              <a:t>fault</a:t>
            </a:r>
            <a:r>
              <a:rPr kumimoji="1" lang="ja-JP" altLang="en-US" sz="2800" dirty="0" smtClean="0"/>
              <a:t>数、</a:t>
            </a:r>
            <a:r>
              <a:rPr kumimoji="1" lang="en-US" altLang="ja-JP" sz="2800" dirty="0" smtClean="0"/>
              <a:t>fault</a:t>
            </a:r>
            <a:r>
              <a:rPr kumimoji="1" lang="ja-JP" altLang="en-US" sz="2800" dirty="0" smtClean="0"/>
              <a:t>密度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795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/>
              <a:t>従来</a:t>
            </a:r>
            <a:r>
              <a:rPr lang="ja-JP" altLang="en-US" dirty="0" smtClean="0"/>
              <a:t>研究の問題点（１）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・性能比較を行う予測モデルの数が少ない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・性能評価に使うプロジェクト（データセット）の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数が少ない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最も優れている予測モデルが論文ごとで異なる</a:t>
            </a:r>
            <a:endParaRPr lang="en-US" altLang="ja-JP" sz="2800" dirty="0" smtClean="0"/>
          </a:p>
        </p:txBody>
      </p:sp>
      <p:sp>
        <p:nvSpPr>
          <p:cNvPr id="7" name="下矢印 6"/>
          <p:cNvSpPr/>
          <p:nvPr/>
        </p:nvSpPr>
        <p:spPr>
          <a:xfrm>
            <a:off x="3887924" y="3717032"/>
            <a:ext cx="1368152" cy="86409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55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/>
              <a:t>従来</a:t>
            </a:r>
            <a:r>
              <a:rPr lang="ja-JP" altLang="en-US" dirty="0" smtClean="0"/>
              <a:t>研究の問題点（２）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fault</a:t>
            </a:r>
            <a:r>
              <a:rPr lang="ja-JP" altLang="en-US" sz="2800" dirty="0" smtClean="0"/>
              <a:t>密度予測モデルの性能評価、テスト工数</a:t>
            </a:r>
            <a:endParaRPr lang="en-US" altLang="ja-JP" sz="2800" dirty="0" smtClean="0"/>
          </a:p>
          <a:p>
            <a:r>
              <a:rPr lang="ja-JP" altLang="en-US" sz="2800" dirty="0" smtClean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を考慮したモデルの評価が行われていない</a:t>
            </a:r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少ないテストでより多くのバグを発見する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　</a:t>
            </a:r>
            <a:r>
              <a:rPr lang="en-US" altLang="ja-JP" sz="2800" dirty="0" smtClean="0"/>
              <a:t>fault</a:t>
            </a:r>
            <a:r>
              <a:rPr lang="ja-JP" altLang="en-US" sz="2800" dirty="0" smtClean="0"/>
              <a:t>密度の高いモジュールを予測する</a:t>
            </a:r>
            <a:r>
              <a:rPr lang="ja-JP" altLang="en-US" sz="2800" dirty="0" smtClean="0"/>
              <a:t>方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>
                <a:solidFill>
                  <a:schemeClr val="bg1"/>
                </a:solidFill>
              </a:rPr>
              <a:t>→</a:t>
            </a:r>
            <a:r>
              <a:rPr lang="ja-JP" altLang="en-US" sz="2800" dirty="0" smtClean="0"/>
              <a:t>　が開発現場で役立つ</a:t>
            </a:r>
            <a:endParaRPr lang="en-US" altLang="ja-JP" sz="2800" dirty="0" smtClean="0"/>
          </a:p>
        </p:txBody>
      </p:sp>
      <p:sp>
        <p:nvSpPr>
          <p:cNvPr id="7" name="下矢印 6"/>
          <p:cNvSpPr/>
          <p:nvPr/>
        </p:nvSpPr>
        <p:spPr>
          <a:xfrm>
            <a:off x="3887924" y="3140968"/>
            <a:ext cx="1368152" cy="86409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212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/>
              <a:t>従来</a:t>
            </a:r>
            <a:r>
              <a:rPr lang="ja-JP" altLang="en-US" dirty="0" smtClean="0"/>
              <a:t>研究の問題点（３）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・モデル構築用と評価用のデータセットを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同じサンプルから抽出している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実際の開発現場では、バージョンをまたがった</a:t>
            </a:r>
            <a:endParaRPr lang="en-US" altLang="ja-JP" sz="2800" dirty="0" smtClean="0"/>
          </a:p>
          <a:p>
            <a:r>
              <a:rPr lang="ja-JP" altLang="en-US" sz="2800" dirty="0" smtClean="0"/>
              <a:t>予測</a:t>
            </a:r>
            <a:r>
              <a:rPr lang="ja-JP" altLang="en-US" sz="2800" dirty="0"/>
              <a:t>モデル</a:t>
            </a:r>
            <a:r>
              <a:rPr lang="ja-JP" altLang="en-US" sz="2800" dirty="0" smtClean="0"/>
              <a:t>の評価が必要</a:t>
            </a:r>
            <a:endParaRPr lang="en-US" altLang="ja-JP" sz="2800" dirty="0" smtClean="0"/>
          </a:p>
        </p:txBody>
      </p:sp>
      <p:sp>
        <p:nvSpPr>
          <p:cNvPr id="7" name="下矢印 6"/>
          <p:cNvSpPr/>
          <p:nvPr/>
        </p:nvSpPr>
        <p:spPr>
          <a:xfrm>
            <a:off x="3887924" y="3140968"/>
            <a:ext cx="1368152" cy="86409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71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dirty="0" smtClean="0"/>
              <a:t>本研究の</a:t>
            </a:r>
            <a:r>
              <a:rPr lang="en-US" altLang="ja-JP" dirty="0" smtClean="0"/>
              <a:t>Research Question</a:t>
            </a:r>
            <a:r>
              <a:rPr lang="ja-JP" altLang="en-US" dirty="0" smtClean="0"/>
              <a:t>（</a:t>
            </a:r>
            <a:r>
              <a:rPr lang="en-US" altLang="ja-JP" dirty="0" smtClean="0"/>
              <a:t>RQ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RQ1</a:t>
            </a:r>
            <a:endParaRPr lang="en-US" altLang="ja-JP" sz="2800" dirty="0"/>
          </a:p>
          <a:p>
            <a:r>
              <a:rPr lang="ja-JP" altLang="en-US" sz="2800" dirty="0" smtClean="0"/>
              <a:t>　　　テスト工数を考慮した</a:t>
            </a:r>
            <a:endParaRPr lang="en-US" altLang="ja-JP" sz="2800" dirty="0" smtClean="0"/>
          </a:p>
          <a:p>
            <a:r>
              <a:rPr lang="en-US" altLang="ja-JP" sz="2800" dirty="0" smtClean="0"/>
              <a:t>		fault</a:t>
            </a:r>
            <a:r>
              <a:rPr lang="ja-JP" altLang="en-US" sz="2800" dirty="0" smtClean="0"/>
              <a:t>密度予測モデルの評価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RQ2</a:t>
            </a:r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　バージョンをまたがる</a:t>
            </a:r>
            <a:endParaRPr lang="en-US" altLang="ja-JP" sz="2800" dirty="0" smtClean="0"/>
          </a:p>
          <a:p>
            <a:r>
              <a:rPr lang="en-US" altLang="ja-JP" sz="2800" dirty="0"/>
              <a:t>	</a:t>
            </a:r>
            <a:r>
              <a:rPr lang="en-US" altLang="ja-JP" sz="2800" dirty="0" smtClean="0"/>
              <a:t>	fault</a:t>
            </a:r>
            <a:r>
              <a:rPr lang="ja-JP" altLang="en-US" sz="2800" dirty="0" smtClean="0"/>
              <a:t>密度予測モデルの評価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81611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RQ1</a:t>
            </a:r>
            <a:r>
              <a:rPr lang="ja-JP" altLang="en-US" dirty="0" smtClean="0"/>
              <a:t>の概要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46448" y="1772816"/>
            <a:ext cx="7511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11</a:t>
            </a:r>
            <a:r>
              <a:rPr lang="ja-JP" altLang="en-US" sz="2800" dirty="0" smtClean="0"/>
              <a:t>種類の</a:t>
            </a:r>
            <a:r>
              <a:rPr lang="en-US" altLang="ja-JP" sz="2800" dirty="0" smtClean="0"/>
              <a:t>fault</a:t>
            </a:r>
            <a:r>
              <a:rPr lang="ja-JP" altLang="en-US" sz="2800" dirty="0" smtClean="0"/>
              <a:t>予測モデルを比較</a:t>
            </a:r>
            <a:endParaRPr lang="en-US" altLang="ja-JP" sz="2800" dirty="0" smtClean="0"/>
          </a:p>
          <a:p>
            <a:r>
              <a:rPr lang="ja-JP" altLang="en-US" sz="2800" dirty="0" smtClean="0"/>
              <a:t>　→　予測性能の優劣を明らかにする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en-US" altLang="ja-JP" sz="2800" dirty="0" smtClean="0"/>
              <a:t>※11</a:t>
            </a:r>
            <a:r>
              <a:rPr lang="ja-JP" altLang="en-US" sz="2800" dirty="0" smtClean="0"/>
              <a:t>種類は予測モデルの</a:t>
            </a:r>
            <a:r>
              <a:rPr lang="en-US" altLang="ja-JP" sz="2800" dirty="0" smtClean="0"/>
              <a:t>6</a:t>
            </a:r>
            <a:r>
              <a:rPr lang="ja-JP" altLang="en-US" sz="2800" dirty="0" err="1" smtClean="0"/>
              <a:t>つの</a:t>
            </a:r>
            <a:r>
              <a:rPr lang="ja-JP" altLang="en-US" sz="2800" dirty="0" smtClean="0"/>
              <a:t>カテゴリーを網羅</a:t>
            </a:r>
            <a:endParaRPr lang="en-US" altLang="ja-JP" sz="2800" dirty="0" smtClean="0"/>
          </a:p>
          <a:p>
            <a:r>
              <a:rPr lang="ja-JP" altLang="en-US" sz="2800" dirty="0" smtClean="0">
                <a:solidFill>
                  <a:schemeClr val="bg1"/>
                </a:solidFill>
              </a:rPr>
              <a:t>あ</a:t>
            </a:r>
            <a:r>
              <a:rPr lang="ja-JP" altLang="en-US" sz="2800" dirty="0" smtClean="0"/>
              <a:t>ハイパパラメータ値の推定が行われている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62603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ハイパパラメータとは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46448" y="1772816"/>
            <a:ext cx="75117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・モデル構築時に設定されるパラメータのうち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モデル全体に影響を与えるパラメータ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ja-JP" altLang="en-US" sz="2800" dirty="0" smtClean="0"/>
              <a:t>・精度に大きな影響を与える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372701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11</a:t>
            </a:r>
            <a:r>
              <a:rPr lang="ja-JP" altLang="en-US" dirty="0" smtClean="0"/>
              <a:t>種類の手法の概要</a:t>
            </a:r>
            <a:endParaRPr kumimoji="1" lang="ja-JP" altLang="en-US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84903" y="1556792"/>
            <a:ext cx="6374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表</a:t>
            </a:r>
            <a:r>
              <a:rPr lang="en-US" altLang="ja-JP" dirty="0"/>
              <a:t>1</a:t>
            </a:r>
            <a:r>
              <a:rPr kumimoji="1" lang="ja-JP" altLang="en-US" dirty="0" err="1" smtClean="0"/>
              <a:t>．</a:t>
            </a:r>
            <a:r>
              <a:rPr kumimoji="1" lang="ja-JP" altLang="en-US" dirty="0" smtClean="0"/>
              <a:t>実験で使った</a:t>
            </a:r>
            <a:r>
              <a:rPr kumimoji="1" lang="en-US" altLang="ja-JP" dirty="0" smtClean="0"/>
              <a:t>fault</a:t>
            </a:r>
            <a:r>
              <a:rPr kumimoji="1" lang="ja-JP" altLang="en-US" dirty="0" smtClean="0"/>
              <a:t>密度予測モデルとそのハイパパラメータ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94" y="1963862"/>
            <a:ext cx="7456001" cy="36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5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RQ2</a:t>
            </a:r>
            <a:r>
              <a:rPr lang="ja-JP" altLang="en-US" dirty="0" smtClean="0"/>
              <a:t>の概要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・過去バージョンのデータ（メトリックス）を利用し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en-US" altLang="ja-JP" sz="2800" dirty="0" smtClean="0"/>
              <a:t>fault</a:t>
            </a:r>
            <a:r>
              <a:rPr lang="ja-JP" altLang="en-US" sz="2800" dirty="0" smtClean="0"/>
              <a:t>密度予測モデルを構築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　次期バージョンに適用した場合の予測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>
                <a:solidFill>
                  <a:schemeClr val="bg1"/>
                </a:solidFill>
              </a:rPr>
              <a:t>あ</a:t>
            </a:r>
            <a:r>
              <a:rPr lang="ja-JP" altLang="en-US" sz="2800" dirty="0" smtClean="0"/>
              <a:t>　性能を評価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109872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対象データ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25</a:t>
            </a:r>
            <a:r>
              <a:rPr lang="ja-JP" altLang="en-US" sz="2800" dirty="0" smtClean="0"/>
              <a:t>の</a:t>
            </a:r>
            <a:r>
              <a:rPr lang="en-US" altLang="ja-JP" sz="2800" dirty="0" smtClean="0"/>
              <a:t>OSS</a:t>
            </a:r>
            <a:r>
              <a:rPr lang="ja-JP" altLang="en-US" sz="2800" dirty="0" smtClean="0"/>
              <a:t>プロジェクトそれぞれから集められた</a:t>
            </a:r>
            <a:endParaRPr lang="en-US" altLang="ja-JP" sz="2800" dirty="0" smtClean="0"/>
          </a:p>
          <a:p>
            <a:r>
              <a:rPr lang="ja-JP" altLang="en-US" sz="2800" dirty="0">
                <a:solidFill>
                  <a:schemeClr val="bg1"/>
                </a:solidFill>
              </a:rPr>
              <a:t>・</a:t>
            </a:r>
            <a:r>
              <a:rPr lang="ja-JP" altLang="en-US" sz="2800" dirty="0" smtClean="0"/>
              <a:t>各メトリックス値を記録したもの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r>
              <a:rPr lang="en-US" altLang="ja-JP" sz="2800" dirty="0" smtClean="0"/>
              <a:t>※</a:t>
            </a:r>
            <a:r>
              <a:rPr lang="en-US" altLang="ja-JP" sz="2800" dirty="0" err="1" smtClean="0"/>
              <a:t>Git</a:t>
            </a:r>
            <a:r>
              <a:rPr lang="ja-JP" altLang="en-US" sz="2800" dirty="0" err="1" smtClean="0"/>
              <a:t>、</a:t>
            </a:r>
            <a:r>
              <a:rPr lang="en-US" altLang="ja-JP" sz="2800" dirty="0" smtClean="0"/>
              <a:t>CVS</a:t>
            </a:r>
            <a:r>
              <a:rPr lang="ja-JP" altLang="en-US" sz="2800" dirty="0"/>
              <a:t>で</a:t>
            </a:r>
            <a:r>
              <a:rPr lang="ja-JP" altLang="en-US" sz="2800" dirty="0" smtClean="0"/>
              <a:t>バージョン管理を行い、</a:t>
            </a:r>
            <a:endParaRPr lang="en-US" altLang="ja-JP" sz="2800" dirty="0" smtClean="0"/>
          </a:p>
          <a:p>
            <a:r>
              <a:rPr lang="en-US" altLang="ja-JP" sz="2800" dirty="0" smtClean="0">
                <a:solidFill>
                  <a:schemeClr val="bg1"/>
                </a:solidFill>
              </a:rPr>
              <a:t>※</a:t>
            </a:r>
            <a:r>
              <a:rPr lang="ja-JP" altLang="en-US" sz="2800" dirty="0" smtClean="0"/>
              <a:t>かつ</a:t>
            </a:r>
            <a:r>
              <a:rPr lang="en-US" altLang="ja-JP" sz="2800" dirty="0" smtClean="0"/>
              <a:t>Bugzilla</a:t>
            </a:r>
            <a:r>
              <a:rPr lang="ja-JP" altLang="en-US" sz="2800" dirty="0" err="1" smtClean="0"/>
              <a:t>、</a:t>
            </a:r>
            <a:r>
              <a:rPr lang="en-US" altLang="ja-JP" sz="2800" dirty="0" smtClean="0"/>
              <a:t>JIRA</a:t>
            </a:r>
            <a:r>
              <a:rPr lang="ja-JP" altLang="en-US" sz="2800" dirty="0" smtClean="0"/>
              <a:t>などでバグ管理を</a:t>
            </a:r>
            <a:endParaRPr lang="en-US" altLang="ja-JP" sz="2800" dirty="0" smtClean="0"/>
          </a:p>
          <a:p>
            <a:r>
              <a:rPr lang="en-US" altLang="ja-JP" sz="2800" dirty="0">
                <a:solidFill>
                  <a:schemeClr val="bg1"/>
                </a:solidFill>
              </a:rPr>
              <a:t>※</a:t>
            </a:r>
            <a:r>
              <a:rPr lang="ja-JP" altLang="en-US" sz="2800" dirty="0" smtClean="0"/>
              <a:t>行っているプロジェクトに限定</a:t>
            </a:r>
            <a:endParaRPr lang="en-US" altLang="ja-JP" sz="2800" dirty="0" smtClean="0"/>
          </a:p>
        </p:txBody>
      </p:sp>
    </p:spTree>
    <p:extLst>
      <p:ext uri="{BB962C8B-B14F-4D97-AF65-F5344CB8AC3E}">
        <p14:creationId xmlns:p14="http://schemas.microsoft.com/office/powerpoint/2010/main" val="258125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 fontScale="90000"/>
          </a:bodyPr>
          <a:lstStyle/>
          <a:p>
            <a:pPr algn="l"/>
            <a:r>
              <a:rPr lang="ja-JP" altLang="en-US" dirty="0" smtClean="0"/>
              <a:t>対象</a:t>
            </a:r>
            <a:r>
              <a:rPr lang="ja-JP" altLang="en-US" dirty="0" smtClean="0"/>
              <a:t>プロジェクトの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/>
              <a:t>	</a:t>
            </a:r>
            <a:r>
              <a:rPr lang="en-US" altLang="ja-JP" dirty="0" smtClean="0"/>
              <a:t>		</a:t>
            </a:r>
            <a:r>
              <a:rPr lang="ja-JP" altLang="en-US" dirty="0" smtClean="0"/>
              <a:t>各バージョンについて</a:t>
            </a:r>
            <a:endParaRPr kumimoji="1" lang="ja-JP" altLang="en-US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760012" y="1683219"/>
            <a:ext cx="5623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表</a:t>
            </a:r>
            <a:r>
              <a:rPr lang="en-US" altLang="ja-JP" dirty="0" smtClean="0"/>
              <a:t>2</a:t>
            </a:r>
            <a:r>
              <a:rPr kumimoji="1" lang="ja-JP" altLang="en-US" dirty="0" err="1" smtClean="0"/>
              <a:t>．</a:t>
            </a:r>
            <a:r>
              <a:rPr kumimoji="1" lang="ja-JP" altLang="en-US" dirty="0" smtClean="0"/>
              <a:t>各バージョンでのモジュール数、</a:t>
            </a:r>
            <a:r>
              <a:rPr kumimoji="1" lang="en-US" altLang="ja-JP" dirty="0" smtClean="0"/>
              <a:t>fault</a:t>
            </a:r>
            <a:r>
              <a:rPr kumimoji="1" lang="ja-JP" altLang="en-US" dirty="0" smtClean="0"/>
              <a:t>数、ファイル数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82166"/>
            <a:ext cx="3777260" cy="331236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492896"/>
            <a:ext cx="3737568" cy="314239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598105" y="5706299"/>
            <a:ext cx="3581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※B</a:t>
            </a:r>
            <a:r>
              <a:rPr lang="ja-JP" altLang="en-US" dirty="0" smtClean="0"/>
              <a:t>の方が</a:t>
            </a:r>
            <a:r>
              <a:rPr lang="en-US" altLang="ja-JP" dirty="0" smtClean="0"/>
              <a:t>A</a:t>
            </a:r>
            <a:r>
              <a:rPr lang="ja-JP" altLang="en-US" dirty="0" smtClean="0"/>
              <a:t>よりも新しいバージョン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513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各</a:t>
            </a:r>
            <a:r>
              <a:rPr lang="en-US" altLang="ja-JP" dirty="0" smtClean="0"/>
              <a:t>RQ</a:t>
            </a:r>
            <a:r>
              <a:rPr lang="ja-JP" altLang="en-US" dirty="0" smtClean="0"/>
              <a:t>で利用するデータ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15</a:t>
            </a:fld>
            <a:endParaRPr kumimoji="1" lang="ja-JP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1175048" y="1772815"/>
                <a:ext cx="7283152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2800" dirty="0" smtClean="0"/>
                  <a:t>・</a:t>
                </a:r>
                <a:r>
                  <a:rPr lang="en-US" altLang="ja-JP" sz="2800" dirty="0" smtClean="0"/>
                  <a:t>RQ1</a:t>
                </a:r>
              </a:p>
              <a:p>
                <a:r>
                  <a:rPr lang="ja-JP" altLang="en-US" sz="2800" dirty="0"/>
                  <a:t>　</a:t>
                </a:r>
                <a:r>
                  <a:rPr lang="en-US" altLang="ja-JP" sz="2800" dirty="0" smtClean="0"/>
                  <a:t>A</a:t>
                </a:r>
                <a:r>
                  <a:rPr lang="ja-JP" altLang="en-US" sz="2800" dirty="0" smtClean="0"/>
                  <a:t>からランダムに選んだ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ja-JP" alt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ja-JP" altLang="en-US" sz="2800" dirty="0" smtClean="0"/>
                  <a:t>のモジュールを</a:t>
                </a:r>
                <a:endParaRPr lang="en-US" altLang="ja-JP" sz="2800" dirty="0" smtClean="0"/>
              </a:p>
              <a:p>
                <a:r>
                  <a:rPr lang="ja-JP" altLang="en-US" sz="2800" dirty="0" smtClean="0"/>
                  <a:t>　学習データ</a:t>
                </a:r>
                <a:r>
                  <a:rPr lang="ja-JP" altLang="en-US" sz="2800" dirty="0"/>
                  <a:t>、</a:t>
                </a:r>
                <a:r>
                  <a:rPr lang="ja-JP" altLang="en-US" sz="2800" dirty="0" smtClean="0"/>
                  <a:t>残りの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ja-JP" alt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ja-JP" altLang="en-US" sz="2800" dirty="0" smtClean="0"/>
                  <a:t>をテストデータ</a:t>
                </a:r>
                <a:endParaRPr lang="en-US" altLang="ja-JP" sz="2800" dirty="0"/>
              </a:p>
              <a:p>
                <a:endParaRPr lang="en-US" altLang="ja-JP" sz="2800" dirty="0" smtClean="0"/>
              </a:p>
              <a:p>
                <a:endParaRPr lang="en-US" altLang="ja-JP" sz="2800" dirty="0" smtClean="0"/>
              </a:p>
              <a:p>
                <a:r>
                  <a:rPr lang="ja-JP" altLang="en-US" sz="2800" dirty="0"/>
                  <a:t>・</a:t>
                </a:r>
                <a:r>
                  <a:rPr lang="en-US" altLang="ja-JP" sz="2800" dirty="0" smtClean="0"/>
                  <a:t>RQ2</a:t>
                </a:r>
                <a:endParaRPr lang="en-US" altLang="ja-JP" sz="2800" dirty="0"/>
              </a:p>
              <a:p>
                <a:r>
                  <a:rPr lang="ja-JP" altLang="en-US" sz="2800" dirty="0"/>
                  <a:t>　</a:t>
                </a:r>
                <a:r>
                  <a:rPr lang="en-US" altLang="ja-JP" sz="2800" dirty="0" smtClean="0"/>
                  <a:t>A</a:t>
                </a:r>
                <a:r>
                  <a:rPr lang="ja-JP" altLang="en-US" sz="2800" dirty="0" smtClean="0"/>
                  <a:t>を</a:t>
                </a:r>
                <a:r>
                  <a:rPr lang="ja-JP" altLang="en-US" sz="2800" dirty="0"/>
                  <a:t>学習</a:t>
                </a:r>
                <a:r>
                  <a:rPr lang="ja-JP" altLang="en-US" sz="2800" dirty="0" smtClean="0"/>
                  <a:t>データ</a:t>
                </a:r>
                <a:r>
                  <a:rPr lang="ja-JP" altLang="en-US" sz="2800" dirty="0"/>
                  <a:t>、</a:t>
                </a:r>
                <a:r>
                  <a:rPr lang="en-US" altLang="ja-JP" sz="2800" dirty="0" smtClean="0"/>
                  <a:t>B</a:t>
                </a:r>
                <a:r>
                  <a:rPr lang="ja-JP" altLang="en-US" sz="2800" dirty="0" smtClean="0"/>
                  <a:t>を</a:t>
                </a:r>
                <a:r>
                  <a:rPr lang="ja-JP" altLang="en-US" sz="2800" dirty="0"/>
                  <a:t>テストデータ</a:t>
                </a:r>
                <a:endParaRPr lang="en-US" altLang="ja-JP" sz="2800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048" y="1772815"/>
                <a:ext cx="7283152" cy="3108543"/>
              </a:xfrm>
              <a:prstGeom prst="rect">
                <a:avLst/>
              </a:prstGeom>
              <a:blipFill rotWithShape="0">
                <a:blip r:embed="rId3"/>
                <a:stretch>
                  <a:fillRect l="-1757" t="-2941" b="-490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12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実験の評価に使う値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fault</a:t>
            </a:r>
            <a:r>
              <a:rPr lang="ja-JP" altLang="en-US" sz="2800" dirty="0"/>
              <a:t>の</a:t>
            </a:r>
            <a:r>
              <a:rPr lang="en-US" altLang="ja-JP" sz="2800" dirty="0"/>
              <a:t>Recall</a:t>
            </a:r>
            <a:r>
              <a:rPr lang="ja-JP" altLang="en-US" sz="2800" dirty="0" smtClean="0"/>
              <a:t>値（</a:t>
            </a:r>
            <a:r>
              <a:rPr lang="ja-JP" altLang="en-US" sz="2800" dirty="0"/>
              <a:t>再現率）</a:t>
            </a:r>
            <a:endParaRPr lang="en-US" altLang="ja-JP" sz="2800" dirty="0"/>
          </a:p>
          <a:p>
            <a:r>
              <a:rPr lang="ja-JP" altLang="en-US" sz="2800" dirty="0" smtClean="0"/>
              <a:t>　　累積行数（調べた行数）がソース</a:t>
            </a:r>
            <a:r>
              <a:rPr lang="ja-JP" altLang="en-US" sz="2800" dirty="0"/>
              <a:t>コード</a:t>
            </a:r>
            <a:r>
              <a:rPr lang="ja-JP" altLang="en-US" sz="2800" dirty="0" smtClean="0"/>
              <a:t>全体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行数の</a:t>
            </a:r>
            <a:r>
              <a:rPr lang="en-US" altLang="ja-JP" sz="2800" dirty="0" smtClean="0"/>
              <a:t>20%</a:t>
            </a:r>
            <a:r>
              <a:rPr lang="ja-JP" altLang="en-US" sz="2800" dirty="0" smtClean="0"/>
              <a:t>の時点で検出できる</a:t>
            </a:r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　→　工数に対する</a:t>
            </a:r>
            <a:r>
              <a:rPr lang="en-US" altLang="ja-JP" sz="2800" dirty="0" smtClean="0"/>
              <a:t>fault</a:t>
            </a:r>
            <a:r>
              <a:rPr lang="ja-JP" altLang="en-US" sz="2800" dirty="0" smtClean="0"/>
              <a:t>の発見効率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05358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実験結果の表の見方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AR</a:t>
            </a:r>
            <a:endParaRPr lang="en-US" altLang="ja-JP" sz="2800" dirty="0"/>
          </a:p>
          <a:p>
            <a:r>
              <a:rPr lang="ja-JP" altLang="en-US" sz="2800" dirty="0" smtClean="0"/>
              <a:t>　　ある予測モデルの各データセットにおける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</a:t>
            </a:r>
            <a:r>
              <a:rPr lang="en-US" altLang="ja-JP" sz="2800" dirty="0" smtClean="0"/>
              <a:t>Recall</a:t>
            </a:r>
            <a:r>
              <a:rPr lang="ja-JP" altLang="en-US" sz="2800" dirty="0" smtClean="0"/>
              <a:t>の平均順位</a:t>
            </a:r>
            <a:endParaRPr lang="en-US" altLang="ja-JP" sz="2800" dirty="0" smtClean="0"/>
          </a:p>
          <a:p>
            <a:r>
              <a:rPr lang="ja-JP" altLang="en-US" sz="2800" dirty="0" smtClean="0"/>
              <a:t>　→　順位平均が低いほど、精度が高い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AVG</a:t>
            </a:r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各予測モデルの</a:t>
            </a:r>
            <a:r>
              <a:rPr lang="en-US" altLang="ja-JP" sz="2800" dirty="0" smtClean="0"/>
              <a:t>Recall</a:t>
            </a:r>
            <a:r>
              <a:rPr lang="ja-JP" altLang="en-US" sz="2800" dirty="0" smtClean="0"/>
              <a:t>の平均値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143360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-99392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RQ1</a:t>
            </a:r>
            <a:r>
              <a:rPr lang="ja-JP" altLang="en-US" dirty="0" smtClean="0"/>
              <a:t>の実験結果</a:t>
            </a:r>
            <a:endParaRPr kumimoji="1" lang="ja-JP" altLang="en-US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18</a:t>
            </a:fld>
            <a:endParaRPr kumimoji="1"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705273" y="908720"/>
            <a:ext cx="7776864" cy="5277055"/>
            <a:chOff x="705273" y="908720"/>
            <a:chExt cx="7776864" cy="5277055"/>
          </a:xfrm>
        </p:grpSpPr>
        <p:pic>
          <p:nvPicPr>
            <p:cNvPr id="3" name="図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273" y="908720"/>
              <a:ext cx="7776864" cy="5277055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705273" y="5877272"/>
              <a:ext cx="768315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1982043" y="6079205"/>
            <a:ext cx="5129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表</a:t>
            </a:r>
            <a:r>
              <a:rPr lang="en-US" altLang="ja-JP" dirty="0"/>
              <a:t>3</a:t>
            </a:r>
            <a:r>
              <a:rPr kumimoji="1" lang="ja-JP" altLang="en-US" dirty="0" err="1" smtClean="0"/>
              <a:t>．</a:t>
            </a:r>
            <a:r>
              <a:rPr kumimoji="1" lang="en-US" altLang="ja-JP" dirty="0" smtClean="0"/>
              <a:t>RQ1:fault</a:t>
            </a:r>
            <a:r>
              <a:rPr kumimoji="1" lang="ja-JP" altLang="en-US" dirty="0" smtClean="0"/>
              <a:t>密度予測における各手法の性能（</a:t>
            </a:r>
            <a:r>
              <a:rPr kumimoji="1" lang="en-US" altLang="ja-JP" dirty="0" smtClean="0"/>
              <a:t>%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453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の実験結果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19</a:t>
            </a:fld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43204"/>
            <a:ext cx="7200800" cy="4462334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397334" y="5705538"/>
            <a:ext cx="4349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図</a:t>
            </a:r>
            <a:r>
              <a:rPr lang="en-US" altLang="ja-JP" dirty="0" smtClean="0"/>
              <a:t>1</a:t>
            </a:r>
            <a:r>
              <a:rPr kumimoji="1" lang="ja-JP" altLang="en-US" dirty="0" err="1" smtClean="0"/>
              <a:t>．</a:t>
            </a:r>
            <a:r>
              <a:rPr kumimoji="1" lang="en-US" altLang="ja-JP" dirty="0" smtClean="0"/>
              <a:t>RQ1</a:t>
            </a:r>
            <a:r>
              <a:rPr kumimoji="1" lang="ja-JP" altLang="en-US" dirty="0" err="1" smtClean="0"/>
              <a:t>での</a:t>
            </a:r>
            <a:r>
              <a:rPr lang="en-US" altLang="ja-JP" dirty="0" err="1"/>
              <a:t>Demsar’s</a:t>
            </a:r>
            <a:r>
              <a:rPr lang="en-US" altLang="ja-JP" dirty="0"/>
              <a:t> significance diagram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439233" y="3104241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M5</a:t>
            </a:r>
            <a:r>
              <a:rPr lang="ja-JP" altLang="en-US" dirty="0" smtClean="0"/>
              <a:t>との間に</a:t>
            </a:r>
            <a:endParaRPr lang="en-US" altLang="ja-JP" dirty="0" smtClean="0"/>
          </a:p>
          <a:p>
            <a:r>
              <a:rPr lang="ja-JP" altLang="en-US" dirty="0" smtClean="0"/>
              <a:t>有意な差がある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79712" y="1533059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M5</a:t>
            </a:r>
            <a:r>
              <a:rPr lang="ja-JP" altLang="en-US" dirty="0" smtClean="0"/>
              <a:t>との間に</a:t>
            </a:r>
            <a:endParaRPr lang="en-US" altLang="ja-JP" dirty="0" smtClean="0"/>
          </a:p>
          <a:p>
            <a:r>
              <a:rPr lang="ja-JP" altLang="en-US" dirty="0" smtClean="0"/>
              <a:t>有意な差がない</a:t>
            </a:r>
            <a:endParaRPr kumimoji="1" lang="ja-JP" altLang="en-US" dirty="0"/>
          </a:p>
        </p:txBody>
      </p:sp>
      <p:sp>
        <p:nvSpPr>
          <p:cNvPr id="10" name="角丸四角形 9"/>
          <p:cNvSpPr/>
          <p:nvPr/>
        </p:nvSpPr>
        <p:spPr>
          <a:xfrm>
            <a:off x="5046722" y="1293356"/>
            <a:ext cx="2016224" cy="1177684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3347864" y="2252144"/>
            <a:ext cx="1444904" cy="27610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6746666" y="2471040"/>
            <a:ext cx="0" cy="55788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2699792" y="2852936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2699792" y="2179390"/>
            <a:ext cx="0" cy="6735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4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-99392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RQ2</a:t>
            </a:r>
            <a:r>
              <a:rPr lang="ja-JP" altLang="en-US" dirty="0" smtClean="0"/>
              <a:t>の実験結果</a:t>
            </a:r>
            <a:endParaRPr kumimoji="1" lang="ja-JP" altLang="en-US" sz="28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20</a:t>
            </a:fld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612576" y="928556"/>
            <a:ext cx="7775848" cy="5236748"/>
            <a:chOff x="612576" y="928556"/>
            <a:chExt cx="7775848" cy="523674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576" y="928556"/>
              <a:ext cx="7775848" cy="5236748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705273" y="5877272"/>
              <a:ext cx="7683151" cy="21602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テキスト ボックス 10"/>
          <p:cNvSpPr txBox="1"/>
          <p:nvPr/>
        </p:nvSpPr>
        <p:spPr>
          <a:xfrm>
            <a:off x="1982043" y="6079205"/>
            <a:ext cx="5129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表</a:t>
            </a:r>
            <a:r>
              <a:rPr lang="en-US" altLang="ja-JP" dirty="0"/>
              <a:t>4</a:t>
            </a:r>
            <a:r>
              <a:rPr kumimoji="1" lang="ja-JP" altLang="en-US" dirty="0" err="1" smtClean="0"/>
              <a:t>．</a:t>
            </a:r>
            <a:r>
              <a:rPr kumimoji="1" lang="en-US" altLang="ja-JP" dirty="0" smtClean="0"/>
              <a:t>RQ1:fault</a:t>
            </a:r>
            <a:r>
              <a:rPr kumimoji="1" lang="ja-JP" altLang="en-US" dirty="0" smtClean="0"/>
              <a:t>密度予測における各手法の性能（</a:t>
            </a:r>
            <a:r>
              <a:rPr kumimoji="1" lang="en-US" altLang="ja-JP" dirty="0" smtClean="0"/>
              <a:t>%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79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21361"/>
            <a:ext cx="7661256" cy="458079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RQ2</a:t>
            </a:r>
            <a:r>
              <a:rPr kumimoji="1" lang="ja-JP" altLang="en-US" dirty="0" smtClean="0"/>
              <a:t>の実験結果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97334" y="5705538"/>
            <a:ext cx="4349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図</a:t>
            </a:r>
            <a:r>
              <a:rPr lang="en-US" altLang="ja-JP" dirty="0"/>
              <a:t>2</a:t>
            </a:r>
            <a:r>
              <a:rPr kumimoji="1" lang="ja-JP" altLang="en-US" dirty="0" err="1" smtClean="0"/>
              <a:t>．</a:t>
            </a:r>
            <a:r>
              <a:rPr kumimoji="1" lang="en-US" altLang="ja-JP" dirty="0" smtClean="0"/>
              <a:t>RQ2</a:t>
            </a:r>
            <a:r>
              <a:rPr kumimoji="1" lang="ja-JP" altLang="en-US" dirty="0" err="1" smtClean="0"/>
              <a:t>での</a:t>
            </a:r>
            <a:r>
              <a:rPr lang="en-US" altLang="ja-JP" dirty="0" err="1"/>
              <a:t>Demsar’s</a:t>
            </a:r>
            <a:r>
              <a:rPr lang="en-US" altLang="ja-JP" dirty="0"/>
              <a:t> significance diagram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00192" y="3839180"/>
            <a:ext cx="1733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M5</a:t>
            </a:r>
            <a:r>
              <a:rPr lang="ja-JP" altLang="en-US" dirty="0" smtClean="0"/>
              <a:t>との間に</a:t>
            </a:r>
            <a:endParaRPr lang="en-US" altLang="ja-JP" dirty="0" smtClean="0"/>
          </a:p>
          <a:p>
            <a:r>
              <a:rPr lang="ja-JP" altLang="en-US" dirty="0" smtClean="0"/>
              <a:t>有意な差がある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979712" y="1533059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M5</a:t>
            </a:r>
            <a:r>
              <a:rPr lang="ja-JP" altLang="en-US" dirty="0" smtClean="0"/>
              <a:t>との間に</a:t>
            </a:r>
            <a:endParaRPr lang="en-US" altLang="ja-JP" dirty="0" smtClean="0"/>
          </a:p>
          <a:p>
            <a:r>
              <a:rPr lang="ja-JP" altLang="en-US" dirty="0" smtClean="0"/>
              <a:t>有意な差がない</a:t>
            </a:r>
            <a:endParaRPr kumimoji="1" lang="ja-JP" altLang="en-US" dirty="0"/>
          </a:p>
        </p:txBody>
      </p:sp>
      <p:sp>
        <p:nvSpPr>
          <p:cNvPr id="10" name="角丸四角形 9"/>
          <p:cNvSpPr/>
          <p:nvPr/>
        </p:nvSpPr>
        <p:spPr>
          <a:xfrm>
            <a:off x="4497761" y="1293356"/>
            <a:ext cx="2565185" cy="1991628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915816" y="2252144"/>
            <a:ext cx="1444904" cy="276103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>
            <a:off x="6575216" y="3281297"/>
            <a:ext cx="0" cy="55788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H="1">
            <a:off x="2267744" y="2852936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2267744" y="2179390"/>
            <a:ext cx="0" cy="6735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87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dirty="0" smtClean="0"/>
              <a:t>RQ1</a:t>
            </a:r>
            <a:r>
              <a:rPr lang="ja-JP" altLang="en-US" dirty="0" smtClean="0"/>
              <a:t>と</a:t>
            </a:r>
            <a:r>
              <a:rPr lang="en-US" altLang="ja-JP" dirty="0" smtClean="0"/>
              <a:t>RQ2</a:t>
            </a:r>
            <a:r>
              <a:rPr lang="ja-JP" altLang="en-US" dirty="0" smtClean="0"/>
              <a:t>の</a:t>
            </a:r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・どちらでも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が最も平均</a:t>
            </a:r>
            <a:r>
              <a:rPr lang="ja-JP" altLang="en-US" sz="2800" dirty="0"/>
              <a:t>順位</a:t>
            </a:r>
            <a:r>
              <a:rPr lang="ja-JP" altLang="en-US" sz="2800" dirty="0" smtClean="0"/>
              <a:t>が低かった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　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が最も精度が高い</a:t>
            </a:r>
            <a:endParaRPr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が有意差を示す手法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　</a:t>
            </a:r>
            <a:r>
              <a:rPr lang="en-US" altLang="ja-JP" sz="2800" dirty="0"/>
              <a:t> RQ1</a:t>
            </a:r>
            <a:r>
              <a:rPr lang="ja-JP" altLang="en-US" sz="2800" dirty="0" smtClean="0"/>
              <a:t>では</a:t>
            </a:r>
            <a:r>
              <a:rPr lang="en-US" altLang="ja-JP" sz="2800" dirty="0" smtClean="0"/>
              <a:t>3</a:t>
            </a:r>
            <a:r>
              <a:rPr lang="ja-JP" altLang="en-US" sz="2800" dirty="0" smtClean="0"/>
              <a:t>種類、</a:t>
            </a:r>
            <a:r>
              <a:rPr lang="en-US" altLang="ja-JP" sz="2800" dirty="0" smtClean="0"/>
              <a:t>RQ2</a:t>
            </a:r>
            <a:r>
              <a:rPr lang="ja-JP" altLang="en-US" sz="2800" dirty="0" smtClean="0"/>
              <a:t>では</a:t>
            </a:r>
            <a:r>
              <a:rPr lang="en-US" altLang="ja-JP" sz="2800" dirty="0" smtClean="0"/>
              <a:t>5</a:t>
            </a:r>
            <a:r>
              <a:rPr lang="ja-JP" altLang="en-US" sz="2800" dirty="0" smtClean="0"/>
              <a:t>種類</a:t>
            </a:r>
            <a:endParaRPr lang="en-US" altLang="ja-JP" sz="2800" dirty="0"/>
          </a:p>
          <a:p>
            <a:r>
              <a:rPr lang="ja-JP" altLang="en-US" sz="2800" dirty="0" smtClean="0"/>
              <a:t>　→　バージョン間での予測において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>
                <a:solidFill>
                  <a:schemeClr val="bg1"/>
                </a:solidFill>
              </a:rPr>
              <a:t>→</a:t>
            </a:r>
            <a:r>
              <a:rPr lang="ja-JP" altLang="en-US" sz="2800" dirty="0" smtClean="0"/>
              <a:t>　他手法に比べて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の</a:t>
            </a:r>
            <a:r>
              <a:rPr lang="ja-JP" altLang="en-US" sz="2800" dirty="0"/>
              <a:t>精度</a:t>
            </a:r>
            <a:r>
              <a:rPr lang="ja-JP" altLang="en-US" sz="2800" dirty="0" smtClean="0"/>
              <a:t>が特に高くなる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371266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368152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1C8F8-7283-4A6A-94C9-6A1EB01E0EB8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75048" y="1772815"/>
            <a:ext cx="72831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/>
              <a:t>・</a:t>
            </a:r>
            <a:r>
              <a:rPr lang="en-US" altLang="ja-JP" sz="2800" dirty="0" smtClean="0"/>
              <a:t>RQ1</a:t>
            </a:r>
            <a:r>
              <a:rPr lang="ja-JP" altLang="en-US" sz="2800" dirty="0" err="1" smtClean="0"/>
              <a:t>、</a:t>
            </a:r>
            <a:r>
              <a:rPr lang="en-US" altLang="ja-JP" sz="2800" dirty="0" smtClean="0"/>
              <a:t>RQ2</a:t>
            </a:r>
            <a:r>
              <a:rPr lang="ja-JP" altLang="en-US" sz="2800" dirty="0" smtClean="0"/>
              <a:t>の結果を比較</a:t>
            </a:r>
            <a:endParaRPr lang="en-US" altLang="ja-JP" sz="2800" dirty="0" smtClean="0"/>
          </a:p>
          <a:p>
            <a:r>
              <a:rPr lang="ja-JP" altLang="en-US" sz="2800" dirty="0"/>
              <a:t>　</a:t>
            </a:r>
            <a:r>
              <a:rPr lang="ja-JP" altLang="en-US" sz="2800" dirty="0" smtClean="0"/>
              <a:t>→　</a:t>
            </a:r>
            <a:r>
              <a:rPr lang="en-US" altLang="ja-JP" sz="2800" dirty="0" smtClean="0"/>
              <a:t>AR</a:t>
            </a:r>
            <a:r>
              <a:rPr lang="ja-JP" altLang="en-US" sz="2800" dirty="0" smtClean="0"/>
              <a:t>が大きく変化した手法はなかった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・どちらとも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の性能が最も高かった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 smtClean="0"/>
          </a:p>
          <a:p>
            <a:r>
              <a:rPr lang="en-US" altLang="ja-JP" sz="2800" dirty="0" smtClean="0"/>
              <a:t>fault</a:t>
            </a:r>
            <a:r>
              <a:rPr lang="ja-JP" altLang="en-US" sz="2800" dirty="0" smtClean="0"/>
              <a:t>密度予測モデルに</a:t>
            </a:r>
            <a:r>
              <a:rPr lang="en-US" altLang="ja-JP" sz="2800" dirty="0" smtClean="0"/>
              <a:t>M5</a:t>
            </a:r>
            <a:r>
              <a:rPr lang="ja-JP" altLang="en-US" sz="2800" dirty="0" smtClean="0"/>
              <a:t>を使うことを推奨</a:t>
            </a:r>
            <a:endParaRPr lang="en-US" altLang="ja-JP" sz="2800" dirty="0"/>
          </a:p>
        </p:txBody>
      </p:sp>
      <p:sp>
        <p:nvSpPr>
          <p:cNvPr id="6" name="下矢印 5"/>
          <p:cNvSpPr/>
          <p:nvPr/>
        </p:nvSpPr>
        <p:spPr>
          <a:xfrm>
            <a:off x="3887924" y="3717032"/>
            <a:ext cx="1368152" cy="864096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975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2711</TotalTime>
  <Words>860</Words>
  <Application>Microsoft Office PowerPoint</Application>
  <PresentationFormat>画面に合わせる (4:3)</PresentationFormat>
  <Paragraphs>224</Paragraphs>
  <Slides>23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Calibri</vt:lpstr>
      <vt:lpstr>Cambria Math</vt:lpstr>
      <vt:lpstr>Office ​​テーマ</vt:lpstr>
      <vt:lpstr>11種類のfault密度予測モデルの 実証的評価</vt:lpstr>
      <vt:lpstr>fault密度とは</vt:lpstr>
      <vt:lpstr>fault-proneモジュールとは</vt:lpstr>
      <vt:lpstr>従来研究</vt:lpstr>
      <vt:lpstr>従来研究の問題点（１）</vt:lpstr>
      <vt:lpstr>従来研究の問題点（２）</vt:lpstr>
      <vt:lpstr>従来研究の問題点（３）</vt:lpstr>
      <vt:lpstr>本研究のResearch Question（RQ）</vt:lpstr>
      <vt:lpstr>RQ1の概要</vt:lpstr>
      <vt:lpstr>ハイパパラメータとは</vt:lpstr>
      <vt:lpstr>11種類の手法の概要</vt:lpstr>
      <vt:lpstr>RQ2の概要</vt:lpstr>
      <vt:lpstr>対象データ</vt:lpstr>
      <vt:lpstr>対象プロジェクトの    各バージョンについて</vt:lpstr>
      <vt:lpstr>各RQで利用するデータ</vt:lpstr>
      <vt:lpstr>実験の評価に使う値</vt:lpstr>
      <vt:lpstr>実験結果の表の見方</vt:lpstr>
      <vt:lpstr>RQ1の実験結果</vt:lpstr>
      <vt:lpstr>RQ1の実験結果</vt:lpstr>
      <vt:lpstr>RQ2の実験結果</vt:lpstr>
      <vt:lpstr>RQ2の実験結果</vt:lpstr>
      <vt:lpstr>RQ1とRQ2の結果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OSS開発における不具合割当て パターンに着目した不具合修正の予測</dc:title>
  <dc:creator>oss.wakayama</dc:creator>
  <cp:lastModifiedBy>雪待月</cp:lastModifiedBy>
  <cp:revision>169</cp:revision>
  <dcterms:created xsi:type="dcterms:W3CDTF">2016-10-26T07:06:34Z</dcterms:created>
  <dcterms:modified xsi:type="dcterms:W3CDTF">2016-12-02T00:31:43Z</dcterms:modified>
</cp:coreProperties>
</file>