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2"/>
  </p:notesMasterIdLst>
  <p:handoutMasterIdLst>
    <p:handoutMasterId r:id="rId63"/>
  </p:handoutMasterIdLst>
  <p:sldIdLst>
    <p:sldId id="258" r:id="rId2"/>
    <p:sldId id="262" r:id="rId3"/>
    <p:sldId id="264" r:id="rId4"/>
    <p:sldId id="261" r:id="rId5"/>
    <p:sldId id="265" r:id="rId6"/>
    <p:sldId id="259" r:id="rId7"/>
    <p:sldId id="268"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80" r:id="rId21"/>
    <p:sldId id="295" r:id="rId22"/>
    <p:sldId id="324" r:id="rId23"/>
    <p:sldId id="325" r:id="rId24"/>
    <p:sldId id="326" r:id="rId25"/>
    <p:sldId id="327" r:id="rId26"/>
    <p:sldId id="328" r:id="rId27"/>
    <p:sldId id="329" r:id="rId28"/>
    <p:sldId id="330" r:id="rId29"/>
    <p:sldId id="331" r:id="rId30"/>
    <p:sldId id="281" r:id="rId31"/>
    <p:sldId id="304" r:id="rId32"/>
    <p:sldId id="340" r:id="rId33"/>
    <p:sldId id="341" r:id="rId34"/>
    <p:sldId id="342" r:id="rId35"/>
    <p:sldId id="343" r:id="rId36"/>
    <p:sldId id="344" r:id="rId37"/>
    <p:sldId id="345" r:id="rId38"/>
    <p:sldId id="346" r:id="rId39"/>
    <p:sldId id="282" r:id="rId40"/>
    <p:sldId id="312" r:id="rId41"/>
    <p:sldId id="332" r:id="rId42"/>
    <p:sldId id="333" r:id="rId43"/>
    <p:sldId id="334" r:id="rId44"/>
    <p:sldId id="335" r:id="rId45"/>
    <p:sldId id="336" r:id="rId46"/>
    <p:sldId id="337" r:id="rId47"/>
    <p:sldId id="338" r:id="rId48"/>
    <p:sldId id="339" r:id="rId49"/>
    <p:sldId id="313" r:id="rId50"/>
    <p:sldId id="322" r:id="rId51"/>
    <p:sldId id="270" r:id="rId52"/>
    <p:sldId id="275" r:id="rId53"/>
    <p:sldId id="271" r:id="rId54"/>
    <p:sldId id="272" r:id="rId55"/>
    <p:sldId id="273" r:id="rId56"/>
    <p:sldId id="323" r:id="rId57"/>
    <p:sldId id="279" r:id="rId58"/>
    <p:sldId id="276" r:id="rId59"/>
    <p:sldId id="277" r:id="rId60"/>
    <p:sldId id="278" r:id="rId6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73935" autoAdjust="0"/>
  </p:normalViewPr>
  <p:slideViewPr>
    <p:cSldViewPr snapToGrid="0" snapToObjects="1" showGuides="1">
      <p:cViewPr varScale="1">
        <p:scale>
          <a:sx n="125" d="100"/>
          <a:sy n="125" d="100"/>
        </p:scale>
        <p:origin x="-108" y="-300"/>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D24BA4-60B1-4E9F-B578-1D3F382E16A5}" type="doc">
      <dgm:prSet loTypeId="urn:microsoft.com/office/officeart/2005/8/layout/lProcess3" loCatId="process" qsTypeId="urn:microsoft.com/office/officeart/2005/8/quickstyle/3d4" qsCatId="3D" csTypeId="urn:microsoft.com/office/officeart/2005/8/colors/accent6_2" csCatId="accent6" phldr="1"/>
      <dgm:spPr/>
      <dgm:t>
        <a:bodyPr/>
        <a:lstStyle/>
        <a:p>
          <a:endParaRPr kumimoji="1" lang="ja-JP" altLang="en-US"/>
        </a:p>
      </dgm:t>
    </dgm:pt>
    <dgm:pt modelId="{1C74AEBF-7301-4E40-AE62-EBEC379D3C41}">
      <dgm:prSet phldrT="[テキスト]"/>
      <dgm:spPr/>
      <dgm:t>
        <a:bodyPr/>
        <a:lstStyle/>
        <a:p>
          <a:r>
            <a:rPr lang="en-US" altLang="ja-JP" dirty="0" smtClean="0">
              <a:latin typeface="ヒラギノ角ゴ ProN W3"/>
            </a:rPr>
            <a:t>detect</a:t>
          </a:r>
          <a:endParaRPr lang="ja-JP" altLang="en-US" dirty="0">
            <a:latin typeface="ヒラギノ角ゴ ProN W3"/>
          </a:endParaRPr>
        </a:p>
      </dgm:t>
    </dgm:pt>
    <dgm:pt modelId="{9752AEAF-0412-4F5B-BCB3-1EF046DE8653}" type="parTrans" cxnId="{898AFBF8-E4E0-457F-AF90-B8C58E7F05C9}">
      <dgm:prSet/>
      <dgm:spPr/>
      <dgm:t>
        <a:bodyPr/>
        <a:lstStyle/>
        <a:p>
          <a:endParaRPr lang="ja-JP" altLang="en-US"/>
        </a:p>
      </dgm:t>
    </dgm:pt>
    <dgm:pt modelId="{9C6CDAA2-091B-4575-8926-696B931B8992}" type="sibTrans" cxnId="{898AFBF8-E4E0-457F-AF90-B8C58E7F05C9}">
      <dgm:prSet/>
      <dgm:spPr/>
      <dgm:t>
        <a:bodyPr/>
        <a:lstStyle/>
        <a:p>
          <a:endParaRPr lang="ja-JP" altLang="en-US"/>
        </a:p>
      </dgm:t>
    </dgm:pt>
    <dgm:pt modelId="{63267E33-905D-4D4C-9D3B-7E1539AD1891}">
      <dgm:prSet phldrT="[テキスト]" custT="1"/>
      <dgm:spPr/>
      <dgm:t>
        <a:bodyPr/>
        <a:lstStyle/>
        <a:p>
          <a:r>
            <a:rPr lang="ja-JP" altLang="en-US" sz="1800" dirty="0" smtClean="0">
              <a:latin typeface="ヒラギノ角ゴ ProN W3"/>
            </a:rPr>
            <a:t>予兆の検出</a:t>
          </a:r>
          <a:endParaRPr lang="ja-JP" altLang="en-US" sz="1800" dirty="0">
            <a:latin typeface="ヒラギノ角ゴ ProN W3"/>
          </a:endParaRPr>
        </a:p>
      </dgm:t>
    </dgm:pt>
    <dgm:pt modelId="{B7452C20-DD3D-4BA4-B311-119B6A29B9E3}" type="parTrans" cxnId="{C3AE92F2-80E2-4E2D-8CAA-A7E9BEC63FAF}">
      <dgm:prSet/>
      <dgm:spPr/>
      <dgm:t>
        <a:bodyPr/>
        <a:lstStyle/>
        <a:p>
          <a:endParaRPr lang="ja-JP" altLang="en-US"/>
        </a:p>
      </dgm:t>
    </dgm:pt>
    <dgm:pt modelId="{692B2028-9A09-463C-A341-29A94798A5F0}" type="sibTrans" cxnId="{C3AE92F2-80E2-4E2D-8CAA-A7E9BEC63FAF}">
      <dgm:prSet/>
      <dgm:spPr/>
      <dgm:t>
        <a:bodyPr/>
        <a:lstStyle/>
        <a:p>
          <a:endParaRPr lang="ja-JP" altLang="en-US"/>
        </a:p>
      </dgm:t>
    </dgm:pt>
    <dgm:pt modelId="{27C102D6-7A81-49CA-B17C-0B842342C776}">
      <dgm:prSet phldrT="[テキスト]"/>
      <dgm:spPr/>
      <dgm:t>
        <a:bodyPr/>
        <a:lstStyle/>
        <a:p>
          <a:r>
            <a:rPr lang="en-US" altLang="ja-JP" dirty="0" smtClean="0">
              <a:latin typeface="ヒラギノ角ゴ ProN W3"/>
            </a:rPr>
            <a:t>forecast</a:t>
          </a:r>
          <a:endParaRPr lang="ja-JP" altLang="en-US" dirty="0">
            <a:latin typeface="ヒラギノ角ゴ ProN W3"/>
          </a:endParaRPr>
        </a:p>
      </dgm:t>
    </dgm:pt>
    <dgm:pt modelId="{6CF3FAFF-8D2A-402D-AEFE-7358DA9D758F}" type="parTrans" cxnId="{8821B1C1-2180-4693-9247-8A7394E6014C}">
      <dgm:prSet/>
      <dgm:spPr/>
      <dgm:t>
        <a:bodyPr/>
        <a:lstStyle/>
        <a:p>
          <a:endParaRPr lang="ja-JP" altLang="en-US"/>
        </a:p>
      </dgm:t>
    </dgm:pt>
    <dgm:pt modelId="{901EB779-0F98-46C4-AE11-90045C22330D}" type="sibTrans" cxnId="{8821B1C1-2180-4693-9247-8A7394E6014C}">
      <dgm:prSet/>
      <dgm:spPr/>
      <dgm:t>
        <a:bodyPr/>
        <a:lstStyle/>
        <a:p>
          <a:endParaRPr lang="ja-JP" altLang="en-US"/>
        </a:p>
      </dgm:t>
    </dgm:pt>
    <dgm:pt modelId="{C3103B65-7BFC-489D-8BFE-73084FAD3F78}">
      <dgm:prSet phldrT="[テキスト]" custT="1"/>
      <dgm:spPr/>
      <dgm:t>
        <a:bodyPr/>
        <a:lstStyle/>
        <a:p>
          <a:r>
            <a:rPr lang="ja-JP" altLang="en-US" sz="1800" dirty="0" smtClean="0">
              <a:latin typeface="ヒラギノ角ゴ ProN W3"/>
            </a:rPr>
            <a:t>近い将来についての予測</a:t>
          </a:r>
          <a:endParaRPr lang="ja-JP" altLang="en-US" sz="1800" dirty="0">
            <a:latin typeface="ヒラギノ角ゴ ProN W3"/>
          </a:endParaRPr>
        </a:p>
      </dgm:t>
    </dgm:pt>
    <dgm:pt modelId="{24E371C1-1BFE-4BB8-90E5-4A03A718D58B}" type="parTrans" cxnId="{EF72254F-B9FE-4972-AE5B-BE9270B9F4A8}">
      <dgm:prSet/>
      <dgm:spPr/>
      <dgm:t>
        <a:bodyPr/>
        <a:lstStyle/>
        <a:p>
          <a:endParaRPr kumimoji="1" lang="ja-JP" altLang="en-US"/>
        </a:p>
      </dgm:t>
    </dgm:pt>
    <dgm:pt modelId="{EA149FB3-4371-440C-A2CD-090C4B67CB12}" type="sibTrans" cxnId="{EF72254F-B9FE-4972-AE5B-BE9270B9F4A8}">
      <dgm:prSet/>
      <dgm:spPr/>
      <dgm:t>
        <a:bodyPr/>
        <a:lstStyle/>
        <a:p>
          <a:endParaRPr kumimoji="1" lang="ja-JP" altLang="en-US"/>
        </a:p>
      </dgm:t>
    </dgm:pt>
    <dgm:pt modelId="{0E511027-CA74-4940-A929-62B67E922511}" type="pres">
      <dgm:prSet presAssocID="{89D24BA4-60B1-4E9F-B578-1D3F382E16A5}" presName="Name0" presStyleCnt="0">
        <dgm:presLayoutVars>
          <dgm:chPref val="3"/>
          <dgm:dir/>
          <dgm:animLvl val="lvl"/>
          <dgm:resizeHandles/>
        </dgm:presLayoutVars>
      </dgm:prSet>
      <dgm:spPr/>
      <dgm:t>
        <a:bodyPr/>
        <a:lstStyle/>
        <a:p>
          <a:endParaRPr kumimoji="1" lang="ja-JP" altLang="en-US"/>
        </a:p>
      </dgm:t>
    </dgm:pt>
    <dgm:pt modelId="{233788EC-BE5C-40E8-9319-2ABD6BA36EB6}" type="pres">
      <dgm:prSet presAssocID="{1C74AEBF-7301-4E40-AE62-EBEC379D3C41}" presName="horFlow" presStyleCnt="0"/>
      <dgm:spPr/>
    </dgm:pt>
    <dgm:pt modelId="{62CBC627-DF1D-49A2-9D3A-DE54182F4F03}" type="pres">
      <dgm:prSet presAssocID="{1C74AEBF-7301-4E40-AE62-EBEC379D3C41}" presName="bigChev" presStyleLbl="node1" presStyleIdx="0" presStyleCnt="2"/>
      <dgm:spPr/>
      <dgm:t>
        <a:bodyPr/>
        <a:lstStyle/>
        <a:p>
          <a:endParaRPr kumimoji="1" lang="ja-JP" altLang="en-US"/>
        </a:p>
      </dgm:t>
    </dgm:pt>
    <dgm:pt modelId="{7DE48D65-47BB-4558-A0C4-E033A3587E4D}" type="pres">
      <dgm:prSet presAssocID="{B7452C20-DD3D-4BA4-B311-119B6A29B9E3}" presName="parTrans" presStyleCnt="0"/>
      <dgm:spPr/>
    </dgm:pt>
    <dgm:pt modelId="{96D45D5D-D876-4A5E-8019-B576C524A3E3}" type="pres">
      <dgm:prSet presAssocID="{63267E33-905D-4D4C-9D3B-7E1539AD1891}" presName="node" presStyleLbl="alignAccFollowNode1" presStyleIdx="0" presStyleCnt="2" custScaleX="153278">
        <dgm:presLayoutVars>
          <dgm:bulletEnabled val="1"/>
        </dgm:presLayoutVars>
      </dgm:prSet>
      <dgm:spPr/>
      <dgm:t>
        <a:bodyPr/>
        <a:lstStyle/>
        <a:p>
          <a:endParaRPr kumimoji="1" lang="ja-JP" altLang="en-US"/>
        </a:p>
      </dgm:t>
    </dgm:pt>
    <dgm:pt modelId="{71D3147F-C819-4017-9883-F0FA45B0475C}" type="pres">
      <dgm:prSet presAssocID="{1C74AEBF-7301-4E40-AE62-EBEC379D3C41}" presName="vSp" presStyleCnt="0"/>
      <dgm:spPr/>
    </dgm:pt>
    <dgm:pt modelId="{198FA4E3-7DA6-46CE-80D0-371A6A08C1D0}" type="pres">
      <dgm:prSet presAssocID="{27C102D6-7A81-49CA-B17C-0B842342C776}" presName="horFlow" presStyleCnt="0"/>
      <dgm:spPr/>
    </dgm:pt>
    <dgm:pt modelId="{6D476ABC-EEC1-495E-9470-7C1BD46A5AE6}" type="pres">
      <dgm:prSet presAssocID="{27C102D6-7A81-49CA-B17C-0B842342C776}" presName="bigChev" presStyleLbl="node1" presStyleIdx="1" presStyleCnt="2"/>
      <dgm:spPr/>
      <dgm:t>
        <a:bodyPr/>
        <a:lstStyle/>
        <a:p>
          <a:endParaRPr kumimoji="1" lang="ja-JP" altLang="en-US"/>
        </a:p>
      </dgm:t>
    </dgm:pt>
    <dgm:pt modelId="{9F897BA7-F7CE-40E5-ADDC-C971252EF923}" type="pres">
      <dgm:prSet presAssocID="{24E371C1-1BFE-4BB8-90E5-4A03A718D58B}" presName="parTrans" presStyleCnt="0"/>
      <dgm:spPr/>
    </dgm:pt>
    <dgm:pt modelId="{E322FDA3-08DF-4E50-A230-D9B883BBA4B3}" type="pres">
      <dgm:prSet presAssocID="{C3103B65-7BFC-489D-8BFE-73084FAD3F78}" presName="node" presStyleLbl="alignAccFollowNode1" presStyleIdx="1" presStyleCnt="2" custScaleX="153278">
        <dgm:presLayoutVars>
          <dgm:bulletEnabled val="1"/>
        </dgm:presLayoutVars>
      </dgm:prSet>
      <dgm:spPr/>
      <dgm:t>
        <a:bodyPr/>
        <a:lstStyle/>
        <a:p>
          <a:endParaRPr kumimoji="1" lang="ja-JP" altLang="en-US"/>
        </a:p>
      </dgm:t>
    </dgm:pt>
  </dgm:ptLst>
  <dgm:cxnLst>
    <dgm:cxn modelId="{424040E4-E610-454B-ABBE-4887603A24D8}" type="presOf" srcId="{C3103B65-7BFC-489D-8BFE-73084FAD3F78}" destId="{E322FDA3-08DF-4E50-A230-D9B883BBA4B3}" srcOrd="0" destOrd="0" presId="urn:microsoft.com/office/officeart/2005/8/layout/lProcess3"/>
    <dgm:cxn modelId="{8821B1C1-2180-4693-9247-8A7394E6014C}" srcId="{89D24BA4-60B1-4E9F-B578-1D3F382E16A5}" destId="{27C102D6-7A81-49CA-B17C-0B842342C776}" srcOrd="1" destOrd="0" parTransId="{6CF3FAFF-8D2A-402D-AEFE-7358DA9D758F}" sibTransId="{901EB779-0F98-46C4-AE11-90045C22330D}"/>
    <dgm:cxn modelId="{CD9098A8-3CAD-4F0C-AE22-9505A73F1C14}" type="presOf" srcId="{63267E33-905D-4D4C-9D3B-7E1539AD1891}" destId="{96D45D5D-D876-4A5E-8019-B576C524A3E3}" srcOrd="0" destOrd="0" presId="urn:microsoft.com/office/officeart/2005/8/layout/lProcess3"/>
    <dgm:cxn modelId="{EF72254F-B9FE-4972-AE5B-BE9270B9F4A8}" srcId="{27C102D6-7A81-49CA-B17C-0B842342C776}" destId="{C3103B65-7BFC-489D-8BFE-73084FAD3F78}" srcOrd="0" destOrd="0" parTransId="{24E371C1-1BFE-4BB8-90E5-4A03A718D58B}" sibTransId="{EA149FB3-4371-440C-A2CD-090C4B67CB12}"/>
    <dgm:cxn modelId="{87007324-B513-41D8-B1AC-A6C69550E023}" type="presOf" srcId="{1C74AEBF-7301-4E40-AE62-EBEC379D3C41}" destId="{62CBC627-DF1D-49A2-9D3A-DE54182F4F03}" srcOrd="0" destOrd="0" presId="urn:microsoft.com/office/officeart/2005/8/layout/lProcess3"/>
    <dgm:cxn modelId="{898AFBF8-E4E0-457F-AF90-B8C58E7F05C9}" srcId="{89D24BA4-60B1-4E9F-B578-1D3F382E16A5}" destId="{1C74AEBF-7301-4E40-AE62-EBEC379D3C41}" srcOrd="0" destOrd="0" parTransId="{9752AEAF-0412-4F5B-BCB3-1EF046DE8653}" sibTransId="{9C6CDAA2-091B-4575-8926-696B931B8992}"/>
    <dgm:cxn modelId="{8B6D2A0D-8831-46DE-BFB1-1CAB85959AF8}" type="presOf" srcId="{27C102D6-7A81-49CA-B17C-0B842342C776}" destId="{6D476ABC-EEC1-495E-9470-7C1BD46A5AE6}" srcOrd="0" destOrd="0" presId="urn:microsoft.com/office/officeart/2005/8/layout/lProcess3"/>
    <dgm:cxn modelId="{088AE224-50CC-4C33-99F2-539627830FCA}" type="presOf" srcId="{89D24BA4-60B1-4E9F-B578-1D3F382E16A5}" destId="{0E511027-CA74-4940-A929-62B67E922511}" srcOrd="0" destOrd="0" presId="urn:microsoft.com/office/officeart/2005/8/layout/lProcess3"/>
    <dgm:cxn modelId="{C3AE92F2-80E2-4E2D-8CAA-A7E9BEC63FAF}" srcId="{1C74AEBF-7301-4E40-AE62-EBEC379D3C41}" destId="{63267E33-905D-4D4C-9D3B-7E1539AD1891}" srcOrd="0" destOrd="0" parTransId="{B7452C20-DD3D-4BA4-B311-119B6A29B9E3}" sibTransId="{692B2028-9A09-463C-A341-29A94798A5F0}"/>
    <dgm:cxn modelId="{2F634A87-CA4E-453B-87DA-2496C0FA3AEA}" type="presParOf" srcId="{0E511027-CA74-4940-A929-62B67E922511}" destId="{233788EC-BE5C-40E8-9319-2ABD6BA36EB6}" srcOrd="0" destOrd="0" presId="urn:microsoft.com/office/officeart/2005/8/layout/lProcess3"/>
    <dgm:cxn modelId="{D80CDB8B-C778-4E75-A9F3-4A8C94FDFCB6}" type="presParOf" srcId="{233788EC-BE5C-40E8-9319-2ABD6BA36EB6}" destId="{62CBC627-DF1D-49A2-9D3A-DE54182F4F03}" srcOrd="0" destOrd="0" presId="urn:microsoft.com/office/officeart/2005/8/layout/lProcess3"/>
    <dgm:cxn modelId="{F8C8E100-4084-4114-80A6-62E53BBFC451}" type="presParOf" srcId="{233788EC-BE5C-40E8-9319-2ABD6BA36EB6}" destId="{7DE48D65-47BB-4558-A0C4-E033A3587E4D}" srcOrd="1" destOrd="0" presId="urn:microsoft.com/office/officeart/2005/8/layout/lProcess3"/>
    <dgm:cxn modelId="{79774F2B-E38E-4ACF-807A-B9544A9FA7E9}" type="presParOf" srcId="{233788EC-BE5C-40E8-9319-2ABD6BA36EB6}" destId="{96D45D5D-D876-4A5E-8019-B576C524A3E3}" srcOrd="2" destOrd="0" presId="urn:microsoft.com/office/officeart/2005/8/layout/lProcess3"/>
    <dgm:cxn modelId="{22F3F64A-1FED-4061-8C76-FA71FDAFF0F7}" type="presParOf" srcId="{0E511027-CA74-4940-A929-62B67E922511}" destId="{71D3147F-C819-4017-9883-F0FA45B0475C}" srcOrd="1" destOrd="0" presId="urn:microsoft.com/office/officeart/2005/8/layout/lProcess3"/>
    <dgm:cxn modelId="{87DD2FC1-5236-462B-A293-32377492DA87}" type="presParOf" srcId="{0E511027-CA74-4940-A929-62B67E922511}" destId="{198FA4E3-7DA6-46CE-80D0-371A6A08C1D0}" srcOrd="2" destOrd="0" presId="urn:microsoft.com/office/officeart/2005/8/layout/lProcess3"/>
    <dgm:cxn modelId="{DD4944DD-F864-4EFD-ACF0-5A75B0E36580}" type="presParOf" srcId="{198FA4E3-7DA6-46CE-80D0-371A6A08C1D0}" destId="{6D476ABC-EEC1-495E-9470-7C1BD46A5AE6}" srcOrd="0" destOrd="0" presId="urn:microsoft.com/office/officeart/2005/8/layout/lProcess3"/>
    <dgm:cxn modelId="{306A2DED-497B-47DC-AEB0-4E0B87587416}" type="presParOf" srcId="{198FA4E3-7DA6-46CE-80D0-371A6A08C1D0}" destId="{9F897BA7-F7CE-40E5-ADDC-C971252EF923}" srcOrd="1" destOrd="0" presId="urn:microsoft.com/office/officeart/2005/8/layout/lProcess3"/>
    <dgm:cxn modelId="{43EF2894-2083-49D5-87BD-14A22CC07BA8}" type="presParOf" srcId="{198FA4E3-7DA6-46CE-80D0-371A6A08C1D0}" destId="{E322FDA3-08DF-4E50-A230-D9B883BBA4B3}" srcOrd="2"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D24BA4-60B1-4E9F-B578-1D3F382E16A5}" type="doc">
      <dgm:prSet loTypeId="urn:microsoft.com/office/officeart/2005/8/layout/lProcess3" loCatId="process" qsTypeId="urn:microsoft.com/office/officeart/2005/8/quickstyle/3d4" qsCatId="3D" csTypeId="urn:microsoft.com/office/officeart/2005/8/colors/accent6_2" csCatId="accent6" phldr="1"/>
      <dgm:spPr/>
      <dgm:t>
        <a:bodyPr/>
        <a:lstStyle/>
        <a:p>
          <a:endParaRPr kumimoji="1" lang="ja-JP" altLang="en-US"/>
        </a:p>
      </dgm:t>
    </dgm:pt>
    <dgm:pt modelId="{1C74AEBF-7301-4E40-AE62-EBEC379D3C41}">
      <dgm:prSet phldrT="[テキスト]"/>
      <dgm:spPr/>
      <dgm:t>
        <a:bodyPr/>
        <a:lstStyle/>
        <a:p>
          <a:r>
            <a:rPr lang="en-US" altLang="ja-JP" b="0" dirty="0" smtClean="0">
              <a:latin typeface="ヒラギノ角ゴ ProN W3"/>
            </a:rPr>
            <a:t>decide</a:t>
          </a:r>
          <a:endParaRPr lang="ja-JP" altLang="en-US" b="0" dirty="0">
            <a:latin typeface="ヒラギノ角ゴ ProN W3"/>
          </a:endParaRPr>
        </a:p>
      </dgm:t>
    </dgm:pt>
    <dgm:pt modelId="{9752AEAF-0412-4F5B-BCB3-1EF046DE8653}" type="parTrans" cxnId="{898AFBF8-E4E0-457F-AF90-B8C58E7F05C9}">
      <dgm:prSet/>
      <dgm:spPr/>
      <dgm:t>
        <a:bodyPr/>
        <a:lstStyle/>
        <a:p>
          <a:endParaRPr lang="ja-JP" altLang="en-US"/>
        </a:p>
      </dgm:t>
    </dgm:pt>
    <dgm:pt modelId="{9C6CDAA2-091B-4575-8926-696B931B8992}" type="sibTrans" cxnId="{898AFBF8-E4E0-457F-AF90-B8C58E7F05C9}">
      <dgm:prSet/>
      <dgm:spPr/>
      <dgm:t>
        <a:bodyPr/>
        <a:lstStyle/>
        <a:p>
          <a:endParaRPr lang="ja-JP" altLang="en-US"/>
        </a:p>
      </dgm:t>
    </dgm:pt>
    <dgm:pt modelId="{C76C311D-9ECB-4CA1-B7C5-B2F653183414}">
      <dgm:prSet phldrT="[テキスト]" custT="1"/>
      <dgm:spPr/>
      <dgm:t>
        <a:bodyPr/>
        <a:lstStyle/>
        <a:p>
          <a:r>
            <a:rPr lang="ja-JP" altLang="en-US" sz="1800" b="0" dirty="0" smtClean="0">
              <a:latin typeface="ヒラギノ角ゴ ProN W3"/>
            </a:rPr>
            <a:t>今後の行動を判断</a:t>
          </a:r>
          <a:endParaRPr lang="ja-JP" altLang="en-US" sz="1800" b="0" dirty="0">
            <a:latin typeface="ヒラギノ角ゴ ProN W3"/>
          </a:endParaRPr>
        </a:p>
      </dgm:t>
    </dgm:pt>
    <dgm:pt modelId="{1153AE21-7301-4059-9452-C7340457A724}" type="parTrans" cxnId="{57237A94-4D1A-40F0-8BE6-293C5B64C6E5}">
      <dgm:prSet/>
      <dgm:spPr/>
      <dgm:t>
        <a:bodyPr/>
        <a:lstStyle/>
        <a:p>
          <a:endParaRPr kumimoji="1" lang="ja-JP" altLang="en-US"/>
        </a:p>
      </dgm:t>
    </dgm:pt>
    <dgm:pt modelId="{5A1C47E5-0525-45C0-A5D4-A03F68DC9128}" type="sibTrans" cxnId="{57237A94-4D1A-40F0-8BE6-293C5B64C6E5}">
      <dgm:prSet/>
      <dgm:spPr/>
      <dgm:t>
        <a:bodyPr/>
        <a:lstStyle/>
        <a:p>
          <a:endParaRPr kumimoji="1" lang="ja-JP" altLang="en-US"/>
        </a:p>
      </dgm:t>
    </dgm:pt>
    <dgm:pt modelId="{E688E83E-B51C-4A39-A4C5-9B529E465CAD}">
      <dgm:prSet phldrT="[テキスト]"/>
      <dgm:spPr/>
      <dgm:t>
        <a:bodyPr/>
        <a:lstStyle/>
        <a:p>
          <a:r>
            <a:rPr lang="en-US" altLang="ja-JP" b="0" dirty="0" smtClean="0">
              <a:latin typeface="ヒラギノ角ゴ ProN W3"/>
            </a:rPr>
            <a:t>act</a:t>
          </a:r>
          <a:endParaRPr lang="ja-JP" altLang="en-US" b="0" dirty="0">
            <a:latin typeface="ヒラギノ角ゴ ProN W3"/>
          </a:endParaRPr>
        </a:p>
      </dgm:t>
    </dgm:pt>
    <dgm:pt modelId="{461D3FE6-E591-4645-AD3C-3B7F412C4DDE}" type="parTrans" cxnId="{C068F346-A03B-46DF-B12D-1692AC02967B}">
      <dgm:prSet/>
      <dgm:spPr/>
      <dgm:t>
        <a:bodyPr/>
        <a:lstStyle/>
        <a:p>
          <a:endParaRPr kumimoji="1" lang="ja-JP" altLang="en-US"/>
        </a:p>
      </dgm:t>
    </dgm:pt>
    <dgm:pt modelId="{8B2EC7C1-FD0D-4817-B306-1E08CD9766C1}" type="sibTrans" cxnId="{C068F346-A03B-46DF-B12D-1692AC02967B}">
      <dgm:prSet/>
      <dgm:spPr/>
      <dgm:t>
        <a:bodyPr/>
        <a:lstStyle/>
        <a:p>
          <a:endParaRPr kumimoji="1" lang="ja-JP" altLang="en-US"/>
        </a:p>
      </dgm:t>
    </dgm:pt>
    <dgm:pt modelId="{8386754F-DF3B-4789-BD41-9E88A5A8773E}">
      <dgm:prSet phldrT="[テキスト]" custT="1"/>
      <dgm:spPr/>
      <dgm:t>
        <a:bodyPr/>
        <a:lstStyle/>
        <a:p>
          <a:r>
            <a:rPr lang="ja-JP" altLang="en-US" sz="1800" b="0" dirty="0" smtClean="0">
              <a:latin typeface="ヒラギノ角ゴ ProN W3"/>
            </a:rPr>
            <a:t>障害などが起こる前に行動を起こす</a:t>
          </a:r>
          <a:endParaRPr lang="ja-JP" altLang="en-US" sz="1800" b="0" dirty="0">
            <a:latin typeface="ヒラギノ角ゴ ProN W3"/>
          </a:endParaRPr>
        </a:p>
      </dgm:t>
    </dgm:pt>
    <dgm:pt modelId="{51EAC6BC-1E98-410B-85EB-0E05D86698CE}" type="parTrans" cxnId="{D526A4E0-953B-4F1B-8473-6219B7DD82E1}">
      <dgm:prSet/>
      <dgm:spPr/>
      <dgm:t>
        <a:bodyPr/>
        <a:lstStyle/>
        <a:p>
          <a:endParaRPr kumimoji="1" lang="ja-JP" altLang="en-US"/>
        </a:p>
      </dgm:t>
    </dgm:pt>
    <dgm:pt modelId="{9EE1D66D-9120-4F9E-A216-44FE0811588E}" type="sibTrans" cxnId="{D526A4E0-953B-4F1B-8473-6219B7DD82E1}">
      <dgm:prSet/>
      <dgm:spPr/>
      <dgm:t>
        <a:bodyPr/>
        <a:lstStyle/>
        <a:p>
          <a:endParaRPr kumimoji="1" lang="ja-JP" altLang="en-US"/>
        </a:p>
      </dgm:t>
    </dgm:pt>
    <dgm:pt modelId="{0E511027-CA74-4940-A929-62B67E922511}" type="pres">
      <dgm:prSet presAssocID="{89D24BA4-60B1-4E9F-B578-1D3F382E16A5}" presName="Name0" presStyleCnt="0">
        <dgm:presLayoutVars>
          <dgm:chPref val="3"/>
          <dgm:dir/>
          <dgm:animLvl val="lvl"/>
          <dgm:resizeHandles/>
        </dgm:presLayoutVars>
      </dgm:prSet>
      <dgm:spPr/>
      <dgm:t>
        <a:bodyPr/>
        <a:lstStyle/>
        <a:p>
          <a:endParaRPr kumimoji="1" lang="ja-JP" altLang="en-US"/>
        </a:p>
      </dgm:t>
    </dgm:pt>
    <dgm:pt modelId="{233788EC-BE5C-40E8-9319-2ABD6BA36EB6}" type="pres">
      <dgm:prSet presAssocID="{1C74AEBF-7301-4E40-AE62-EBEC379D3C41}" presName="horFlow" presStyleCnt="0"/>
      <dgm:spPr/>
    </dgm:pt>
    <dgm:pt modelId="{62CBC627-DF1D-49A2-9D3A-DE54182F4F03}" type="pres">
      <dgm:prSet presAssocID="{1C74AEBF-7301-4E40-AE62-EBEC379D3C41}" presName="bigChev" presStyleLbl="node1" presStyleIdx="0" presStyleCnt="2"/>
      <dgm:spPr/>
      <dgm:t>
        <a:bodyPr/>
        <a:lstStyle/>
        <a:p>
          <a:endParaRPr kumimoji="1" lang="ja-JP" altLang="en-US"/>
        </a:p>
      </dgm:t>
    </dgm:pt>
    <dgm:pt modelId="{2D837F3A-177A-43C1-BF80-227DC3EF5039}" type="pres">
      <dgm:prSet presAssocID="{1153AE21-7301-4059-9452-C7340457A724}" presName="parTrans" presStyleCnt="0"/>
      <dgm:spPr/>
    </dgm:pt>
    <dgm:pt modelId="{2334B2FA-C6EC-4233-BFEF-F57BA7300DE0}" type="pres">
      <dgm:prSet presAssocID="{C76C311D-9ECB-4CA1-B7C5-B2F653183414}" presName="node" presStyleLbl="alignAccFollowNode1" presStyleIdx="0" presStyleCnt="2" custScaleX="153278">
        <dgm:presLayoutVars>
          <dgm:bulletEnabled val="1"/>
        </dgm:presLayoutVars>
      </dgm:prSet>
      <dgm:spPr/>
      <dgm:t>
        <a:bodyPr/>
        <a:lstStyle/>
        <a:p>
          <a:endParaRPr kumimoji="1" lang="ja-JP" altLang="en-US"/>
        </a:p>
      </dgm:t>
    </dgm:pt>
    <dgm:pt modelId="{71D3147F-C819-4017-9883-F0FA45B0475C}" type="pres">
      <dgm:prSet presAssocID="{1C74AEBF-7301-4E40-AE62-EBEC379D3C41}" presName="vSp" presStyleCnt="0"/>
      <dgm:spPr/>
    </dgm:pt>
    <dgm:pt modelId="{CDC50FD6-0377-4C8B-B577-CE1A3E5EA6F8}" type="pres">
      <dgm:prSet presAssocID="{E688E83E-B51C-4A39-A4C5-9B529E465CAD}" presName="horFlow" presStyleCnt="0"/>
      <dgm:spPr/>
    </dgm:pt>
    <dgm:pt modelId="{52F0CAE1-5FD2-46CA-BE1D-12833CAED8E9}" type="pres">
      <dgm:prSet presAssocID="{E688E83E-B51C-4A39-A4C5-9B529E465CAD}" presName="bigChev" presStyleLbl="node1" presStyleIdx="1" presStyleCnt="2"/>
      <dgm:spPr/>
      <dgm:t>
        <a:bodyPr/>
        <a:lstStyle/>
        <a:p>
          <a:endParaRPr kumimoji="1" lang="ja-JP" altLang="en-US"/>
        </a:p>
      </dgm:t>
    </dgm:pt>
    <dgm:pt modelId="{79E644B4-A1D6-44DE-B868-5AA4270B94A9}" type="pres">
      <dgm:prSet presAssocID="{51EAC6BC-1E98-410B-85EB-0E05D86698CE}" presName="parTrans" presStyleCnt="0"/>
      <dgm:spPr/>
    </dgm:pt>
    <dgm:pt modelId="{CB47D14B-6F99-40EF-9816-E9A3083A972C}" type="pres">
      <dgm:prSet presAssocID="{8386754F-DF3B-4789-BD41-9E88A5A8773E}" presName="node" presStyleLbl="alignAccFollowNode1" presStyleIdx="1" presStyleCnt="2" custScaleX="153278">
        <dgm:presLayoutVars>
          <dgm:bulletEnabled val="1"/>
        </dgm:presLayoutVars>
      </dgm:prSet>
      <dgm:spPr/>
      <dgm:t>
        <a:bodyPr/>
        <a:lstStyle/>
        <a:p>
          <a:endParaRPr kumimoji="1" lang="ja-JP" altLang="en-US"/>
        </a:p>
      </dgm:t>
    </dgm:pt>
  </dgm:ptLst>
  <dgm:cxnLst>
    <dgm:cxn modelId="{234235AC-A252-46E5-B064-A08033A5DE0C}" type="presOf" srcId="{E688E83E-B51C-4A39-A4C5-9B529E465CAD}" destId="{52F0CAE1-5FD2-46CA-BE1D-12833CAED8E9}" srcOrd="0" destOrd="0" presId="urn:microsoft.com/office/officeart/2005/8/layout/lProcess3"/>
    <dgm:cxn modelId="{1A68EE68-60EB-4A4F-884C-E4129449D778}" type="presOf" srcId="{89D24BA4-60B1-4E9F-B578-1D3F382E16A5}" destId="{0E511027-CA74-4940-A929-62B67E922511}" srcOrd="0" destOrd="0" presId="urn:microsoft.com/office/officeart/2005/8/layout/lProcess3"/>
    <dgm:cxn modelId="{C068F346-A03B-46DF-B12D-1692AC02967B}" srcId="{89D24BA4-60B1-4E9F-B578-1D3F382E16A5}" destId="{E688E83E-B51C-4A39-A4C5-9B529E465CAD}" srcOrd="1" destOrd="0" parTransId="{461D3FE6-E591-4645-AD3C-3B7F412C4DDE}" sibTransId="{8B2EC7C1-FD0D-4817-B306-1E08CD9766C1}"/>
    <dgm:cxn modelId="{898AFBF8-E4E0-457F-AF90-B8C58E7F05C9}" srcId="{89D24BA4-60B1-4E9F-B578-1D3F382E16A5}" destId="{1C74AEBF-7301-4E40-AE62-EBEC379D3C41}" srcOrd="0" destOrd="0" parTransId="{9752AEAF-0412-4F5B-BCB3-1EF046DE8653}" sibTransId="{9C6CDAA2-091B-4575-8926-696B931B8992}"/>
    <dgm:cxn modelId="{D526A4E0-953B-4F1B-8473-6219B7DD82E1}" srcId="{E688E83E-B51C-4A39-A4C5-9B529E465CAD}" destId="{8386754F-DF3B-4789-BD41-9E88A5A8773E}" srcOrd="0" destOrd="0" parTransId="{51EAC6BC-1E98-410B-85EB-0E05D86698CE}" sibTransId="{9EE1D66D-9120-4F9E-A216-44FE0811588E}"/>
    <dgm:cxn modelId="{B6A6C60A-E2FF-45B4-B29A-1EDC13556CD7}" type="presOf" srcId="{1C74AEBF-7301-4E40-AE62-EBEC379D3C41}" destId="{62CBC627-DF1D-49A2-9D3A-DE54182F4F03}" srcOrd="0" destOrd="0" presId="urn:microsoft.com/office/officeart/2005/8/layout/lProcess3"/>
    <dgm:cxn modelId="{B017FB56-932C-4FB1-AE03-CB425C359284}" type="presOf" srcId="{C76C311D-9ECB-4CA1-B7C5-B2F653183414}" destId="{2334B2FA-C6EC-4233-BFEF-F57BA7300DE0}" srcOrd="0" destOrd="0" presId="urn:microsoft.com/office/officeart/2005/8/layout/lProcess3"/>
    <dgm:cxn modelId="{57237A94-4D1A-40F0-8BE6-293C5B64C6E5}" srcId="{1C74AEBF-7301-4E40-AE62-EBEC379D3C41}" destId="{C76C311D-9ECB-4CA1-B7C5-B2F653183414}" srcOrd="0" destOrd="0" parTransId="{1153AE21-7301-4059-9452-C7340457A724}" sibTransId="{5A1C47E5-0525-45C0-A5D4-A03F68DC9128}"/>
    <dgm:cxn modelId="{F129BFF9-9DF2-4356-A966-442C839277C1}" type="presOf" srcId="{8386754F-DF3B-4789-BD41-9E88A5A8773E}" destId="{CB47D14B-6F99-40EF-9816-E9A3083A972C}" srcOrd="0" destOrd="0" presId="urn:microsoft.com/office/officeart/2005/8/layout/lProcess3"/>
    <dgm:cxn modelId="{FB89F0AC-B36D-4DA8-A0DE-B7ED146464BB}" type="presParOf" srcId="{0E511027-CA74-4940-A929-62B67E922511}" destId="{233788EC-BE5C-40E8-9319-2ABD6BA36EB6}" srcOrd="0" destOrd="0" presId="urn:microsoft.com/office/officeart/2005/8/layout/lProcess3"/>
    <dgm:cxn modelId="{CF48BF07-278B-4EF9-A020-830E115C6C15}" type="presParOf" srcId="{233788EC-BE5C-40E8-9319-2ABD6BA36EB6}" destId="{62CBC627-DF1D-49A2-9D3A-DE54182F4F03}" srcOrd="0" destOrd="0" presId="urn:microsoft.com/office/officeart/2005/8/layout/lProcess3"/>
    <dgm:cxn modelId="{ABE4B58A-98B7-424B-8079-743DBB438F6A}" type="presParOf" srcId="{233788EC-BE5C-40E8-9319-2ABD6BA36EB6}" destId="{2D837F3A-177A-43C1-BF80-227DC3EF5039}" srcOrd="1" destOrd="0" presId="urn:microsoft.com/office/officeart/2005/8/layout/lProcess3"/>
    <dgm:cxn modelId="{6CA2F7F1-6D48-4426-813B-61C8D55ABDC8}" type="presParOf" srcId="{233788EC-BE5C-40E8-9319-2ABD6BA36EB6}" destId="{2334B2FA-C6EC-4233-BFEF-F57BA7300DE0}" srcOrd="2" destOrd="0" presId="urn:microsoft.com/office/officeart/2005/8/layout/lProcess3"/>
    <dgm:cxn modelId="{A18C1C1D-332F-4202-A615-1E46C20F20CC}" type="presParOf" srcId="{0E511027-CA74-4940-A929-62B67E922511}" destId="{71D3147F-C819-4017-9883-F0FA45B0475C}" srcOrd="1" destOrd="0" presId="urn:microsoft.com/office/officeart/2005/8/layout/lProcess3"/>
    <dgm:cxn modelId="{551A764B-C850-4B9E-8C41-C7EFC61F28A6}" type="presParOf" srcId="{0E511027-CA74-4940-A929-62B67E922511}" destId="{CDC50FD6-0377-4C8B-B577-CE1A3E5EA6F8}" srcOrd="2" destOrd="0" presId="urn:microsoft.com/office/officeart/2005/8/layout/lProcess3"/>
    <dgm:cxn modelId="{BED9AD98-F9C9-4141-AF9D-44A75A6D7B8C}" type="presParOf" srcId="{CDC50FD6-0377-4C8B-B577-CE1A3E5EA6F8}" destId="{52F0CAE1-5FD2-46CA-BE1D-12833CAED8E9}" srcOrd="0" destOrd="0" presId="urn:microsoft.com/office/officeart/2005/8/layout/lProcess3"/>
    <dgm:cxn modelId="{40DD0625-F5DE-443E-828C-A84B78B8006C}" type="presParOf" srcId="{CDC50FD6-0377-4C8B-B577-CE1A3E5EA6F8}" destId="{79E644B4-A1D6-44DE-B868-5AA4270B94A9}" srcOrd="1" destOrd="0" presId="urn:microsoft.com/office/officeart/2005/8/layout/lProcess3"/>
    <dgm:cxn modelId="{3FA6127B-2922-41E5-B0B4-E87051017B0C}" type="presParOf" srcId="{CDC50FD6-0377-4C8B-B577-CE1A3E5EA6F8}" destId="{CB47D14B-6F99-40EF-9816-E9A3083A972C}" srcOrd="2" destOrd="0" presId="urn:microsoft.com/office/officeart/2005/8/layout/lProcess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BC627-DF1D-49A2-9D3A-DE54182F4F03}">
      <dsp:nvSpPr>
        <dsp:cNvPr id="0" name=""/>
        <dsp:cNvSpPr/>
      </dsp:nvSpPr>
      <dsp:spPr>
        <a:xfrm>
          <a:off x="795503" y="745"/>
          <a:ext cx="2131665" cy="852666"/>
        </a:xfrm>
        <a:prstGeom prst="chevron">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ctr" defTabSz="1244600">
            <a:lnSpc>
              <a:spcPct val="90000"/>
            </a:lnSpc>
            <a:spcBef>
              <a:spcPct val="0"/>
            </a:spcBef>
            <a:spcAft>
              <a:spcPct val="35000"/>
            </a:spcAft>
          </a:pPr>
          <a:r>
            <a:rPr lang="en-US" altLang="ja-JP" sz="2800" kern="1200" dirty="0" smtClean="0">
              <a:latin typeface="ヒラギノ角ゴ ProN W3"/>
            </a:rPr>
            <a:t>detect</a:t>
          </a:r>
          <a:endParaRPr lang="ja-JP" altLang="en-US" sz="2800" kern="1200" dirty="0">
            <a:latin typeface="ヒラギノ角ゴ ProN W3"/>
          </a:endParaRPr>
        </a:p>
      </dsp:txBody>
      <dsp:txXfrm>
        <a:off x="1221836" y="745"/>
        <a:ext cx="1278999" cy="852666"/>
      </dsp:txXfrm>
    </dsp:sp>
    <dsp:sp modelId="{96D45D5D-D876-4A5E-8019-B576C524A3E3}">
      <dsp:nvSpPr>
        <dsp:cNvPr id="0" name=""/>
        <dsp:cNvSpPr/>
      </dsp:nvSpPr>
      <dsp:spPr>
        <a:xfrm>
          <a:off x="2650053" y="73222"/>
          <a:ext cx="2711921" cy="707713"/>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ja-JP" altLang="en-US" sz="1800" kern="1200" dirty="0" smtClean="0">
              <a:latin typeface="ヒラギノ角ゴ ProN W3"/>
            </a:rPr>
            <a:t>予兆の検出</a:t>
          </a:r>
          <a:endParaRPr lang="ja-JP" altLang="en-US" sz="1800" kern="1200" dirty="0">
            <a:latin typeface="ヒラギノ角ゴ ProN W3"/>
          </a:endParaRPr>
        </a:p>
      </dsp:txBody>
      <dsp:txXfrm>
        <a:off x="3003910" y="73222"/>
        <a:ext cx="2004208" cy="707713"/>
      </dsp:txXfrm>
    </dsp:sp>
    <dsp:sp modelId="{6D476ABC-EEC1-495E-9470-7C1BD46A5AE6}">
      <dsp:nvSpPr>
        <dsp:cNvPr id="0" name=""/>
        <dsp:cNvSpPr/>
      </dsp:nvSpPr>
      <dsp:spPr>
        <a:xfrm>
          <a:off x="795503" y="972785"/>
          <a:ext cx="2131665" cy="852666"/>
        </a:xfrm>
        <a:prstGeom prst="chevron">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ctr" defTabSz="1244600">
            <a:lnSpc>
              <a:spcPct val="90000"/>
            </a:lnSpc>
            <a:spcBef>
              <a:spcPct val="0"/>
            </a:spcBef>
            <a:spcAft>
              <a:spcPct val="35000"/>
            </a:spcAft>
          </a:pPr>
          <a:r>
            <a:rPr lang="en-US" altLang="ja-JP" sz="2800" kern="1200" dirty="0" smtClean="0">
              <a:latin typeface="ヒラギノ角ゴ ProN W3"/>
            </a:rPr>
            <a:t>forecast</a:t>
          </a:r>
          <a:endParaRPr lang="ja-JP" altLang="en-US" sz="2800" kern="1200" dirty="0">
            <a:latin typeface="ヒラギノ角ゴ ProN W3"/>
          </a:endParaRPr>
        </a:p>
      </dsp:txBody>
      <dsp:txXfrm>
        <a:off x="1221836" y="972785"/>
        <a:ext cx="1278999" cy="852666"/>
      </dsp:txXfrm>
    </dsp:sp>
    <dsp:sp modelId="{E322FDA3-08DF-4E50-A230-D9B883BBA4B3}">
      <dsp:nvSpPr>
        <dsp:cNvPr id="0" name=""/>
        <dsp:cNvSpPr/>
      </dsp:nvSpPr>
      <dsp:spPr>
        <a:xfrm>
          <a:off x="2650053" y="1045262"/>
          <a:ext cx="2711921" cy="707713"/>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ja-JP" altLang="en-US" sz="1800" kern="1200" dirty="0" smtClean="0">
              <a:latin typeface="ヒラギノ角ゴ ProN W3"/>
            </a:rPr>
            <a:t>近い将来についての予測</a:t>
          </a:r>
          <a:endParaRPr lang="ja-JP" altLang="en-US" sz="1800" kern="1200" dirty="0">
            <a:latin typeface="ヒラギノ角ゴ ProN W3"/>
          </a:endParaRPr>
        </a:p>
      </dsp:txBody>
      <dsp:txXfrm>
        <a:off x="3003910" y="1045262"/>
        <a:ext cx="2004208" cy="7077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BC627-DF1D-49A2-9D3A-DE54182F4F03}">
      <dsp:nvSpPr>
        <dsp:cNvPr id="0" name=""/>
        <dsp:cNvSpPr/>
      </dsp:nvSpPr>
      <dsp:spPr>
        <a:xfrm>
          <a:off x="795503" y="745"/>
          <a:ext cx="2131665" cy="852666"/>
        </a:xfrm>
        <a:prstGeom prst="chevron">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450" tIns="22225" rIns="0" bIns="22225" numCol="1" spcCol="1270" anchor="ctr" anchorCtr="0">
          <a:noAutofit/>
        </a:bodyPr>
        <a:lstStyle/>
        <a:p>
          <a:pPr lvl="0" algn="ctr" defTabSz="1555750">
            <a:lnSpc>
              <a:spcPct val="90000"/>
            </a:lnSpc>
            <a:spcBef>
              <a:spcPct val="0"/>
            </a:spcBef>
            <a:spcAft>
              <a:spcPct val="35000"/>
            </a:spcAft>
          </a:pPr>
          <a:r>
            <a:rPr lang="en-US" altLang="ja-JP" sz="3500" b="0" kern="1200" dirty="0" smtClean="0">
              <a:latin typeface="ヒラギノ角ゴ ProN W3"/>
            </a:rPr>
            <a:t>decide</a:t>
          </a:r>
          <a:endParaRPr lang="ja-JP" altLang="en-US" sz="3500" b="0" kern="1200" dirty="0">
            <a:latin typeface="ヒラギノ角ゴ ProN W3"/>
          </a:endParaRPr>
        </a:p>
      </dsp:txBody>
      <dsp:txXfrm>
        <a:off x="1221836" y="745"/>
        <a:ext cx="1278999" cy="852666"/>
      </dsp:txXfrm>
    </dsp:sp>
    <dsp:sp modelId="{2334B2FA-C6EC-4233-BFEF-F57BA7300DE0}">
      <dsp:nvSpPr>
        <dsp:cNvPr id="0" name=""/>
        <dsp:cNvSpPr/>
      </dsp:nvSpPr>
      <dsp:spPr>
        <a:xfrm>
          <a:off x="2650053" y="73222"/>
          <a:ext cx="2711921" cy="707713"/>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ja-JP" altLang="en-US" sz="1800" b="0" kern="1200" dirty="0" smtClean="0">
              <a:latin typeface="ヒラギノ角ゴ ProN W3"/>
            </a:rPr>
            <a:t>今後の行動を判断</a:t>
          </a:r>
          <a:endParaRPr lang="ja-JP" altLang="en-US" sz="1800" b="0" kern="1200" dirty="0">
            <a:latin typeface="ヒラギノ角ゴ ProN W3"/>
          </a:endParaRPr>
        </a:p>
      </dsp:txBody>
      <dsp:txXfrm>
        <a:off x="3003910" y="73222"/>
        <a:ext cx="2004208" cy="707713"/>
      </dsp:txXfrm>
    </dsp:sp>
    <dsp:sp modelId="{52F0CAE1-5FD2-46CA-BE1D-12833CAED8E9}">
      <dsp:nvSpPr>
        <dsp:cNvPr id="0" name=""/>
        <dsp:cNvSpPr/>
      </dsp:nvSpPr>
      <dsp:spPr>
        <a:xfrm>
          <a:off x="795503" y="972785"/>
          <a:ext cx="2131665" cy="852666"/>
        </a:xfrm>
        <a:prstGeom prst="chevron">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44450" tIns="22225" rIns="0" bIns="22225" numCol="1" spcCol="1270" anchor="ctr" anchorCtr="0">
          <a:noAutofit/>
        </a:bodyPr>
        <a:lstStyle/>
        <a:p>
          <a:pPr lvl="0" algn="ctr" defTabSz="1555750">
            <a:lnSpc>
              <a:spcPct val="90000"/>
            </a:lnSpc>
            <a:spcBef>
              <a:spcPct val="0"/>
            </a:spcBef>
            <a:spcAft>
              <a:spcPct val="35000"/>
            </a:spcAft>
          </a:pPr>
          <a:r>
            <a:rPr lang="en-US" altLang="ja-JP" sz="3500" b="0" kern="1200" dirty="0" smtClean="0">
              <a:latin typeface="ヒラギノ角ゴ ProN W3"/>
            </a:rPr>
            <a:t>act</a:t>
          </a:r>
          <a:endParaRPr lang="ja-JP" altLang="en-US" sz="3500" b="0" kern="1200" dirty="0">
            <a:latin typeface="ヒラギノ角ゴ ProN W3"/>
          </a:endParaRPr>
        </a:p>
      </dsp:txBody>
      <dsp:txXfrm>
        <a:off x="1221836" y="972785"/>
        <a:ext cx="1278999" cy="852666"/>
      </dsp:txXfrm>
    </dsp:sp>
    <dsp:sp modelId="{CB47D14B-6F99-40EF-9816-E9A3083A972C}">
      <dsp:nvSpPr>
        <dsp:cNvPr id="0" name=""/>
        <dsp:cNvSpPr/>
      </dsp:nvSpPr>
      <dsp:spPr>
        <a:xfrm>
          <a:off x="2650053" y="1045262"/>
          <a:ext cx="2711921" cy="707713"/>
        </a:xfrm>
        <a:prstGeom prst="chevron">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ja-JP" altLang="en-US" sz="1800" b="0" kern="1200" dirty="0" smtClean="0">
              <a:latin typeface="ヒラギノ角ゴ ProN W3"/>
            </a:rPr>
            <a:t>障害などが起こる前に行動を起こす</a:t>
          </a:r>
          <a:endParaRPr lang="ja-JP" altLang="en-US" sz="1800" b="0" kern="1200" dirty="0">
            <a:latin typeface="ヒラギノ角ゴ ProN W3"/>
          </a:endParaRPr>
        </a:p>
      </dsp:txBody>
      <dsp:txXfrm>
        <a:off x="3003910" y="1045262"/>
        <a:ext cx="2004208" cy="70771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77DDDB4-4B17-0C46-96D4-FF407CDBFFAA}" type="datetimeFigureOut">
              <a:rPr kumimoji="1" lang="ja-JP" altLang="en-US" smtClean="0"/>
              <a:t>2013/3/6</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696C49-DC5E-AD4F-918D-031871C9D3FE}" type="slidenum">
              <a:rPr kumimoji="1" lang="ja-JP" altLang="en-US" smtClean="0"/>
              <a:t>‹#›</a:t>
            </a:fld>
            <a:endParaRPr kumimoji="1" lang="ja-JP" altLang="en-US"/>
          </a:p>
        </p:txBody>
      </p:sp>
    </p:spTree>
    <p:extLst>
      <p:ext uri="{BB962C8B-B14F-4D97-AF65-F5344CB8AC3E}">
        <p14:creationId xmlns:p14="http://schemas.microsoft.com/office/powerpoint/2010/main" val="409315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E7A192-E54E-F346-9142-EBDBB7BAE677}" type="datetimeFigureOut">
              <a:rPr kumimoji="1" lang="ja-JP" altLang="en-US" smtClean="0"/>
              <a:t>2013/3/6</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1D74F6-2E31-3540-BA87-9CBB998BC01E}" type="slidenum">
              <a:rPr kumimoji="1" lang="ja-JP" altLang="en-US" smtClean="0"/>
              <a:t>‹#›</a:t>
            </a:fld>
            <a:endParaRPr kumimoji="1" lang="ja-JP" altLang="en-US"/>
          </a:p>
        </p:txBody>
      </p:sp>
    </p:spTree>
    <p:extLst>
      <p:ext uri="{BB962C8B-B14F-4D97-AF65-F5344CB8AC3E}">
        <p14:creationId xmlns:p14="http://schemas.microsoft.com/office/powerpoint/2010/main" val="32640904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eaLnBrk="1" hangingPunct="1"/>
            <a:endParaRPr lang="ja-JP" altLang="ja-JP" dirty="0" smtClean="0"/>
          </a:p>
        </p:txBody>
      </p:sp>
      <p:sp>
        <p:nvSpPr>
          <p:cNvPr id="54275" name="日付プレースホルダ 3"/>
          <p:cNvSpPr>
            <a:spLocks noGrp="1"/>
          </p:cNvSpPr>
          <p:nvPr>
            <p:ph type="dt" sz="quarter" idx="1"/>
          </p:nvPr>
        </p:nvSpPr>
        <p:spPr>
          <a:noFill/>
        </p:spPr>
        <p:txBody>
          <a:bodyPr/>
          <a:lstStyle/>
          <a:p>
            <a:r>
              <a:rPr lang="ja-JP" altLang="en-US" smtClean="0">
                <a:solidFill>
                  <a:prstClr val="black"/>
                </a:solidFill>
              </a:rPr>
              <a:t>平成</a:t>
            </a:r>
            <a:r>
              <a:rPr lang="en-US" altLang="ja-JP" smtClean="0">
                <a:solidFill>
                  <a:prstClr val="black"/>
                </a:solidFill>
              </a:rPr>
              <a:t>20</a:t>
            </a:r>
            <a:r>
              <a:rPr lang="ja-JP" altLang="en-US" smtClean="0">
                <a:solidFill>
                  <a:prstClr val="black"/>
                </a:solidFill>
              </a:rPr>
              <a:t>年５月</a:t>
            </a:r>
            <a:r>
              <a:rPr lang="en-US" altLang="ja-JP" smtClean="0">
                <a:solidFill>
                  <a:prstClr val="black"/>
                </a:solidFill>
              </a:rPr>
              <a:t>24</a:t>
            </a:r>
            <a:r>
              <a:rPr lang="ja-JP" altLang="en-US" smtClean="0">
                <a:solidFill>
                  <a:prstClr val="black"/>
                </a:solidFill>
              </a:rPr>
              <a:t>日　　　　　　　　　　近畿地区国立大学合同入試説明会（梅田）</a:t>
            </a:r>
            <a:endParaRPr lang="en-US" altLang="ja-JP"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a:defRPr/>
            </a:pPr>
            <a:r>
              <a:rPr lang="ja-JP" altLang="en-US" smtClean="0"/>
              <a:t>平成</a:t>
            </a:r>
            <a:r>
              <a:rPr lang="en-US" altLang="ja-JP" smtClean="0"/>
              <a:t>20</a:t>
            </a:r>
            <a:r>
              <a:rPr lang="ja-JP" altLang="en-US" smtClean="0"/>
              <a:t>年５月</a:t>
            </a:r>
            <a:r>
              <a:rPr lang="en-US" altLang="ja-JP" smtClean="0"/>
              <a:t>24</a:t>
            </a:r>
            <a:r>
              <a:rPr lang="ja-JP" altLang="en-US" smtClean="0"/>
              <a:t>日　　　　　　　　　　近畿地区国立大学合同入試説明会（梅田）</a:t>
            </a:r>
            <a:endParaRPr lang="en-US" altLang="ja-JP"/>
          </a:p>
        </p:txBody>
      </p:sp>
    </p:spTree>
    <p:extLst>
      <p:ext uri="{BB962C8B-B14F-4D97-AF65-F5344CB8AC3E}">
        <p14:creationId xmlns:p14="http://schemas.microsoft.com/office/powerpoint/2010/main" val="2933953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日付プレースホルダー 3"/>
          <p:cNvSpPr>
            <a:spLocks noGrp="1"/>
          </p:cNvSpPr>
          <p:nvPr>
            <p:ph type="dt" idx="10"/>
          </p:nvPr>
        </p:nvSpPr>
        <p:spPr/>
        <p:txBody>
          <a:bodyPr/>
          <a:lstStyle/>
          <a:p>
            <a:pPr>
              <a:defRPr/>
            </a:pPr>
            <a:r>
              <a:rPr lang="ja-JP" altLang="en-US" smtClean="0"/>
              <a:t>平成</a:t>
            </a:r>
            <a:r>
              <a:rPr lang="en-US" altLang="ja-JP" smtClean="0"/>
              <a:t>20</a:t>
            </a:r>
            <a:r>
              <a:rPr lang="ja-JP" altLang="en-US" smtClean="0"/>
              <a:t>年５月</a:t>
            </a:r>
            <a:r>
              <a:rPr lang="en-US" altLang="ja-JP" smtClean="0"/>
              <a:t>24</a:t>
            </a:r>
            <a:r>
              <a:rPr lang="ja-JP" altLang="en-US" smtClean="0"/>
              <a:t>日　　　　　　　　　　近畿地区国立大学合同入試説明会（梅田）</a:t>
            </a:r>
            <a:endParaRPr lang="en-US" altLang="ja-JP"/>
          </a:p>
        </p:txBody>
      </p:sp>
    </p:spTree>
    <p:extLst>
      <p:ext uri="{BB962C8B-B14F-4D97-AF65-F5344CB8AC3E}">
        <p14:creationId xmlns:p14="http://schemas.microsoft.com/office/powerpoint/2010/main" val="826616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eaLnBrk="1" hangingPunct="1"/>
            <a:endParaRPr lang="ja-JP" altLang="ja-JP" dirty="0" smtClean="0"/>
          </a:p>
        </p:txBody>
      </p:sp>
      <p:sp>
        <p:nvSpPr>
          <p:cNvPr id="54275" name="日付プレースホルダ 3"/>
          <p:cNvSpPr>
            <a:spLocks noGrp="1"/>
          </p:cNvSpPr>
          <p:nvPr>
            <p:ph type="dt" sz="quarter" idx="1"/>
          </p:nvPr>
        </p:nvSpPr>
        <p:spPr>
          <a:noFill/>
        </p:spPr>
        <p:txBody>
          <a:bodyPr/>
          <a:lstStyle/>
          <a:p>
            <a:r>
              <a:rPr lang="ja-JP" altLang="en-US" smtClean="0">
                <a:solidFill>
                  <a:prstClr val="black"/>
                </a:solidFill>
              </a:rPr>
              <a:t>平成</a:t>
            </a:r>
            <a:r>
              <a:rPr lang="en-US" altLang="ja-JP" smtClean="0">
                <a:solidFill>
                  <a:prstClr val="black"/>
                </a:solidFill>
              </a:rPr>
              <a:t>20</a:t>
            </a:r>
            <a:r>
              <a:rPr lang="ja-JP" altLang="en-US" smtClean="0">
                <a:solidFill>
                  <a:prstClr val="black"/>
                </a:solidFill>
              </a:rPr>
              <a:t>年５月</a:t>
            </a:r>
            <a:r>
              <a:rPr lang="en-US" altLang="ja-JP" smtClean="0">
                <a:solidFill>
                  <a:prstClr val="black"/>
                </a:solidFill>
              </a:rPr>
              <a:t>24</a:t>
            </a:r>
            <a:r>
              <a:rPr lang="ja-JP" altLang="en-US" smtClean="0">
                <a:solidFill>
                  <a:prstClr val="black"/>
                </a:solidFill>
              </a:rPr>
              <a:t>日　　　　　　　　　　近畿地区国立大学合同入試説明会（梅田）</a:t>
            </a:r>
            <a:endParaRPr lang="en-US" altLang="ja-JP" smtClean="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制約条件を</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11</a:t>
            </a:fld>
            <a:endParaRPr kumimoji="1" lang="ja-JP" altLang="en-US"/>
          </a:p>
        </p:txBody>
      </p:sp>
    </p:spTree>
    <p:extLst>
      <p:ext uri="{BB962C8B-B14F-4D97-AF65-F5344CB8AC3E}">
        <p14:creationId xmlns:p14="http://schemas.microsoft.com/office/powerpoint/2010/main" val="914631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dirty="0" smtClean="0"/>
              <a:t>各カテゴリで修正した数が多い開発者の方が修正に向いていると考え，優先的に割当てる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13</a:t>
            </a:fld>
            <a:endParaRPr kumimoji="1" lang="ja-JP" altLang="en-US"/>
          </a:p>
        </p:txBody>
      </p:sp>
    </p:spTree>
    <p:extLst>
      <p:ext uri="{BB962C8B-B14F-4D97-AF65-F5344CB8AC3E}">
        <p14:creationId xmlns:p14="http://schemas.microsoft.com/office/powerpoint/2010/main" val="2910167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一定期間を設定します．</a:t>
            </a:r>
            <a:endParaRPr kumimoji="1" lang="en-US" altLang="ja-JP" dirty="0" smtClean="0"/>
          </a:p>
          <a:p>
            <a:r>
              <a:rPr kumimoji="1" lang="ja-JP" altLang="en-US" dirty="0" smtClean="0"/>
              <a:t>開発者が抱えている不具合から割当可能な時間を算出します．</a:t>
            </a:r>
            <a:endParaRPr kumimoji="1" lang="en-US" altLang="ja-JP" dirty="0" smtClean="0"/>
          </a:p>
          <a:p>
            <a:r>
              <a:rPr kumimoji="1" lang="ja-JP" altLang="en-US" dirty="0" smtClean="0"/>
              <a:t>不具合が報告された際に，その時間内で修正できる不具合を割り当てます．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905AC2D-20BA-4A86-A08A-3FDC37989CDA}" type="slidenum">
              <a:rPr kumimoji="1" lang="ja-JP" altLang="en-US" smtClean="0"/>
              <a:t>15</a:t>
            </a:fld>
            <a:endParaRPr kumimoji="1" lang="ja-JP" altLang="en-US"/>
          </a:p>
        </p:txBody>
      </p:sp>
    </p:spTree>
    <p:extLst>
      <p:ext uri="{BB962C8B-B14F-4D97-AF65-F5344CB8AC3E}">
        <p14:creationId xmlns:p14="http://schemas.microsoft.com/office/powerpoint/2010/main" val="2610953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a:t>
            </a:r>
            <a:r>
              <a:rPr lang="ja-JP" altLang="en-US" dirty="0" smtClean="0"/>
              <a:t>プロジェクト全体の不具合タスク修正時間が短くなるかを確かめます．</a:t>
            </a:r>
            <a:endParaRPr lang="en-US" altLang="ja-JP" dirty="0" smtClean="0"/>
          </a:p>
          <a:p>
            <a:endParaRPr kumimoji="1" lang="en-US" altLang="ja-JP" dirty="0" smtClean="0"/>
          </a:p>
          <a:p>
            <a:r>
              <a:rPr kumimoji="1" lang="ja-JP" altLang="en-US" dirty="0" smtClean="0"/>
              <a:t>現行手法とありますが，実際に修正履歴に残っている，割り当て結果をもとに，テストデータの平均修正時間を</a:t>
            </a:r>
            <a:endParaRPr kumimoji="1" lang="en-US" altLang="ja-JP" dirty="0" smtClean="0"/>
          </a:p>
          <a:p>
            <a:endParaRPr kumimoji="1" lang="en-US" altLang="ja-JP" dirty="0" smtClean="0"/>
          </a:p>
          <a:p>
            <a:r>
              <a:rPr kumimoji="1" lang="ja-JP" altLang="en-US" dirty="0" smtClean="0"/>
              <a:t>使って，既存研究と提案手法と同様に修正時間を求めました．</a:t>
            </a:r>
            <a:endParaRPr kumimoji="1" lang="en-US" altLang="ja-JP" dirty="0" smtClean="0"/>
          </a:p>
          <a:p>
            <a:endParaRPr kumimoji="1" lang="en-US" altLang="ja-JP" dirty="0" smtClean="0"/>
          </a:p>
          <a:p>
            <a:r>
              <a:rPr kumimoji="1" lang="ja-JP" altLang="en-US" dirty="0" smtClean="0"/>
              <a:t>その結果，既存手法では２７．５％の削減ができ，提案手法では３８％の削減が見られました．</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905AC2D-20BA-4A86-A08A-3FDC37989CDA}" type="slidenum">
              <a:rPr kumimoji="1" lang="ja-JP" altLang="en-US" smtClean="0"/>
              <a:t>18</a:t>
            </a:fld>
            <a:endParaRPr kumimoji="1" lang="ja-JP" altLang="en-US"/>
          </a:p>
        </p:txBody>
      </p:sp>
    </p:spTree>
    <p:extLst>
      <p:ext uri="{BB962C8B-B14F-4D97-AF65-F5344CB8AC3E}">
        <p14:creationId xmlns:p14="http://schemas.microsoft.com/office/powerpoint/2010/main" val="2863759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eaLnBrk="1" hangingPunct="1"/>
            <a:r>
              <a:rPr lang="ja-JP" altLang="en-US" dirty="0" smtClean="0"/>
              <a:t>それでは和歌山大学情報通信システム学科３回生の山谷が</a:t>
            </a:r>
            <a:endParaRPr lang="en-US" altLang="ja-JP" dirty="0" smtClean="0"/>
          </a:p>
          <a:p>
            <a:pPr eaLnBrk="1" hangingPunct="1"/>
            <a:r>
              <a:rPr lang="en-US" altLang="ja-JP" dirty="0" smtClean="0"/>
              <a:t>OSS</a:t>
            </a:r>
            <a:r>
              <a:rPr lang="ja-JP" altLang="en-US" dirty="0" smtClean="0"/>
              <a:t>システムとコミュニティ共進化理解のためのプロアクティブデータマイニング手法と題しまして</a:t>
            </a:r>
            <a:endParaRPr lang="en-US" altLang="ja-JP" dirty="0" smtClean="0"/>
          </a:p>
          <a:p>
            <a:pPr eaLnBrk="1" hangingPunct="1"/>
            <a:r>
              <a:rPr lang="ja-JP" altLang="en-US" dirty="0" smtClean="0"/>
              <a:t>発表させていただきます</a:t>
            </a:r>
            <a:endParaRPr lang="ja-JP" altLang="ja-JP" dirty="0" smtClean="0"/>
          </a:p>
        </p:txBody>
      </p:sp>
      <p:sp>
        <p:nvSpPr>
          <p:cNvPr id="54275" name="日付プレースホルダ 3"/>
          <p:cNvSpPr>
            <a:spLocks noGrp="1"/>
          </p:cNvSpPr>
          <p:nvPr>
            <p:ph type="dt" sz="quarter" idx="1"/>
          </p:nvPr>
        </p:nvSpPr>
        <p:spPr>
          <a:noFill/>
        </p:spPr>
        <p:txBody>
          <a:bodyPr/>
          <a:lstStyle/>
          <a:p>
            <a:r>
              <a:rPr lang="ja-JP" altLang="en-US" dirty="0" smtClean="0">
                <a:solidFill>
                  <a:prstClr val="black"/>
                </a:solidFill>
              </a:rPr>
              <a:t>平成</a:t>
            </a:r>
            <a:r>
              <a:rPr lang="en-US" altLang="ja-JP" dirty="0" smtClean="0">
                <a:solidFill>
                  <a:prstClr val="black"/>
                </a:solidFill>
              </a:rPr>
              <a:t>20</a:t>
            </a:r>
            <a:r>
              <a:rPr lang="ja-JP" altLang="en-US" dirty="0" smtClean="0">
                <a:solidFill>
                  <a:prstClr val="black"/>
                </a:solidFill>
              </a:rPr>
              <a:t>年５月</a:t>
            </a:r>
            <a:r>
              <a:rPr lang="en-US" altLang="ja-JP" dirty="0" smtClean="0">
                <a:solidFill>
                  <a:prstClr val="black"/>
                </a:solidFill>
              </a:rPr>
              <a:t>24</a:t>
            </a:r>
            <a:r>
              <a:rPr lang="ja-JP" altLang="en-US" dirty="0" smtClean="0">
                <a:solidFill>
                  <a:prstClr val="black"/>
                </a:solidFill>
              </a:rPr>
              <a:t>日　　　　　　　　　　近畿地区国立大学合同入試説明会（梅田）</a:t>
            </a:r>
            <a:endParaRPr lang="en-US" altLang="ja-JP" dirty="0" smtClean="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まず、背景として</a:t>
            </a:r>
            <a:r>
              <a:rPr kumimoji="1" lang="en-US" altLang="ja-JP" dirty="0" smtClean="0"/>
              <a:t>OSS</a:t>
            </a:r>
            <a:r>
              <a:rPr kumimoji="1" lang="ja-JP" altLang="en-US" dirty="0" smtClean="0"/>
              <a:t>を利用したシステム開発は増加しており</a:t>
            </a:r>
            <a:endParaRPr kumimoji="1" lang="en-US" altLang="ja-JP" dirty="0" smtClean="0"/>
          </a:p>
          <a:p>
            <a:r>
              <a:rPr kumimoji="1" lang="ja-JP" altLang="en-US" dirty="0" smtClean="0"/>
              <a:t>開発コストを抑えるためや開発のしやすさなどを目的として</a:t>
            </a:r>
            <a:endParaRPr kumimoji="1" lang="en-US" altLang="ja-JP" dirty="0" smtClean="0"/>
          </a:p>
          <a:p>
            <a:r>
              <a:rPr kumimoji="1" lang="en-US" altLang="ja-JP" baseline="0" dirty="0" smtClean="0"/>
              <a:t>Android</a:t>
            </a:r>
            <a:r>
              <a:rPr kumimoji="1" lang="ja-JP" altLang="en-US" baseline="0" dirty="0" err="1" smtClean="0"/>
              <a:t>，</a:t>
            </a:r>
            <a:r>
              <a:rPr kumimoji="1" lang="en-US" altLang="ja-JP" baseline="0" dirty="0" err="1" smtClean="0"/>
              <a:t>Tizen</a:t>
            </a:r>
            <a:r>
              <a:rPr kumimoji="1" lang="ja-JP" altLang="en-US" baseline="0" dirty="0" err="1" smtClean="0"/>
              <a:t>，</a:t>
            </a:r>
            <a:r>
              <a:rPr kumimoji="1" lang="en-US" altLang="ja-JP" baseline="0" dirty="0" err="1" smtClean="0"/>
              <a:t>FirefoxOS</a:t>
            </a:r>
            <a:r>
              <a:rPr kumimoji="1" lang="ja-JP" altLang="en-US" baseline="0" dirty="0" smtClean="0"/>
              <a:t>などのモバイル</a:t>
            </a:r>
            <a:r>
              <a:rPr kumimoji="1" lang="en-US" altLang="ja-JP" baseline="0" dirty="0" smtClean="0"/>
              <a:t>OS</a:t>
            </a:r>
            <a:r>
              <a:rPr kumimoji="1" lang="ja-JP" altLang="en-US" baseline="0" dirty="0" smtClean="0"/>
              <a:t>が開発されたり</a:t>
            </a:r>
            <a:endParaRPr kumimoji="1" lang="en-US" altLang="ja-JP" baseline="0" dirty="0" smtClean="0"/>
          </a:p>
          <a:p>
            <a:r>
              <a:rPr kumimoji="1" lang="ja-JP" altLang="en-US" baseline="0" dirty="0" smtClean="0"/>
              <a:t>組み込み</a:t>
            </a:r>
            <a:r>
              <a:rPr kumimoji="1" lang="en-US" altLang="ja-JP" baseline="0" dirty="0" smtClean="0"/>
              <a:t>Linux</a:t>
            </a:r>
            <a:r>
              <a:rPr kumimoji="1" lang="ja-JP" altLang="en-US" baseline="0" dirty="0" smtClean="0"/>
              <a:t>をゲームやテレビなどの情報家電に搭載しています</a:t>
            </a:r>
            <a:endParaRPr kumimoji="1" lang="en-US" altLang="ja-JP" baseline="0" dirty="0" smtClean="0"/>
          </a:p>
          <a:p>
            <a:r>
              <a:rPr kumimoji="1" lang="ja-JP" altLang="en-US" baseline="0" dirty="0" smtClean="0"/>
              <a:t>また、特定のベンダーにかたよりをなくすことを目的として</a:t>
            </a:r>
            <a:endParaRPr kumimoji="1" lang="en-US" altLang="ja-JP" baseline="0" dirty="0" smtClean="0"/>
          </a:p>
          <a:p>
            <a:r>
              <a:rPr kumimoji="1" lang="en-US" altLang="ja-JP" baseline="0" dirty="0" smtClean="0"/>
              <a:t>Red Hat Enterprise Linux</a:t>
            </a:r>
            <a:r>
              <a:rPr kumimoji="1" lang="ja-JP" altLang="en-US" baseline="0" dirty="0" smtClean="0"/>
              <a:t>をベース</a:t>
            </a:r>
            <a:r>
              <a:rPr kumimoji="1" lang="en-US" altLang="ja-JP" baseline="0" dirty="0" smtClean="0"/>
              <a:t>OS</a:t>
            </a:r>
            <a:r>
              <a:rPr kumimoji="1" lang="ja-JP" altLang="en-US" baseline="0" dirty="0" smtClean="0"/>
              <a:t>としてシステム構築を行う企業などが増えてきているなど</a:t>
            </a:r>
            <a:endParaRPr kumimoji="1" lang="en-US" altLang="ja-JP" baseline="0" dirty="0" smtClean="0"/>
          </a:p>
          <a:p>
            <a:r>
              <a:rPr kumimoji="1" lang="en-US" altLang="ja-JP" baseline="0" dirty="0" smtClean="0"/>
              <a:t>OSS</a:t>
            </a:r>
            <a:r>
              <a:rPr kumimoji="1" lang="ja-JP" altLang="en-US" baseline="0" dirty="0" smtClean="0"/>
              <a:t>を利用したシステム開発は近年非常に注目されています</a:t>
            </a:r>
            <a:endParaRPr kumimoji="1" lang="en-US" altLang="ja-JP" baseline="0" dirty="0" smtClean="0"/>
          </a:p>
          <a:p>
            <a:endParaRPr kumimoji="1" lang="en-US" altLang="ja-JP" baseline="0" dirty="0" smtClean="0"/>
          </a:p>
          <a:p>
            <a:r>
              <a:rPr kumimoji="1" lang="ja-JP" altLang="en-US" baseline="0" dirty="0" smtClean="0"/>
              <a:t>しかし，</a:t>
            </a:r>
            <a:r>
              <a:rPr kumimoji="1" lang="en-US" altLang="ja-JP" baseline="0" dirty="0" smtClean="0"/>
              <a:t>IPA</a:t>
            </a:r>
            <a:r>
              <a:rPr kumimoji="1" lang="ja-JP" altLang="en-US" baseline="0" dirty="0" err="1" smtClean="0"/>
              <a:t>の</a:t>
            </a:r>
            <a:r>
              <a:rPr lang="ja-JP" altLang="ja-JP" sz="1200" dirty="0" err="1" smtClean="0"/>
              <a:t>第</a:t>
            </a:r>
            <a:r>
              <a:rPr lang="en-US" altLang="ja-JP" sz="1200" dirty="0" smtClean="0"/>
              <a:t>3</a:t>
            </a:r>
            <a:r>
              <a:rPr lang="ja-JP" altLang="ja-JP" sz="1200" dirty="0" smtClean="0"/>
              <a:t>回オープンソースソフトウェア活用ビジネス実態</a:t>
            </a:r>
            <a:r>
              <a:rPr lang="ja-JP" altLang="en-US" sz="1200" dirty="0" smtClean="0"/>
              <a:t>調査にもありますように</a:t>
            </a:r>
            <a:endParaRPr lang="en-US" altLang="ja-JP" sz="1200" dirty="0" smtClean="0"/>
          </a:p>
          <a:p>
            <a:r>
              <a:rPr kumimoji="1" lang="ja-JP" altLang="en-US" sz="1200" baseline="0" dirty="0" smtClean="0"/>
              <a:t>まだまだ</a:t>
            </a:r>
            <a:r>
              <a:rPr kumimoji="1" lang="en-US" altLang="ja-JP" sz="1200" baseline="0" dirty="0" smtClean="0"/>
              <a:t>OSS</a:t>
            </a:r>
            <a:r>
              <a:rPr kumimoji="1" lang="ja-JP" altLang="en-US" sz="1200" baseline="0" dirty="0" smtClean="0"/>
              <a:t>の利用に対し躊躇する企業もたくさんあることが現状です</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23</a:t>
            </a:fld>
            <a:endParaRPr kumimoji="1" lang="ja-JP" altLang="en-US"/>
          </a:p>
        </p:txBody>
      </p:sp>
    </p:spTree>
    <p:extLst>
      <p:ext uri="{BB962C8B-B14F-4D97-AF65-F5344CB8AC3E}">
        <p14:creationId xmlns:p14="http://schemas.microsoft.com/office/powerpoint/2010/main" val="3009436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OSS</a:t>
            </a:r>
            <a:r>
              <a:rPr kumimoji="1" lang="ja-JP" altLang="en-US" dirty="0" smtClean="0"/>
              <a:t>利用に関する懸念材料としましては</a:t>
            </a:r>
            <a:endParaRPr kumimoji="1" lang="en-US" altLang="ja-JP" dirty="0" smtClean="0"/>
          </a:p>
          <a:p>
            <a:r>
              <a:rPr kumimoji="1" lang="ja-JP" altLang="en-US" dirty="0" smtClean="0"/>
              <a:t>・サポートが得にくいことや</a:t>
            </a:r>
            <a:endParaRPr kumimoji="1" lang="en-US" altLang="ja-JP" dirty="0" smtClean="0"/>
          </a:p>
          <a:p>
            <a:r>
              <a:rPr kumimoji="1" lang="ja-JP" altLang="en-US" dirty="0" smtClean="0"/>
              <a:t>・</a:t>
            </a:r>
            <a:r>
              <a:rPr kumimoji="1" lang="en-US" altLang="ja-JP" dirty="0" smtClean="0"/>
              <a:t>OSS</a:t>
            </a:r>
            <a:r>
              <a:rPr kumimoji="1" lang="ja-JP" altLang="en-US" dirty="0" smtClean="0"/>
              <a:t>プロジェクトが解散したりしてしまうことがあること</a:t>
            </a:r>
            <a:endParaRPr kumimoji="1" lang="en-US" altLang="ja-JP" dirty="0" smtClean="0"/>
          </a:p>
          <a:p>
            <a:r>
              <a:rPr kumimoji="1" lang="ja-JP" altLang="en-US" dirty="0" smtClean="0"/>
              <a:t>・バグ修正などの対応に手間がかかること</a:t>
            </a:r>
            <a:endParaRPr kumimoji="1" lang="en-US" altLang="ja-JP" dirty="0" smtClean="0"/>
          </a:p>
          <a:p>
            <a:r>
              <a:rPr kumimoji="1" lang="ja-JP" altLang="en-US" dirty="0" smtClean="0"/>
              <a:t>・ライセンスが複雑であること</a:t>
            </a:r>
            <a:endParaRPr kumimoji="1" lang="en-US" altLang="ja-JP" dirty="0" smtClean="0"/>
          </a:p>
          <a:p>
            <a:r>
              <a:rPr kumimoji="1" lang="ja-JP" altLang="en-US" dirty="0" smtClean="0"/>
              <a:t>などが挙げられます</a:t>
            </a:r>
            <a:endParaRPr kumimoji="1" lang="en-US" altLang="ja-JP" dirty="0" smtClean="0"/>
          </a:p>
          <a:p>
            <a:endParaRPr kumimoji="1" lang="en-US" altLang="ja-JP" dirty="0" smtClean="0"/>
          </a:p>
          <a:p>
            <a:r>
              <a:rPr kumimoji="1" lang="ja-JP" altLang="en-US" dirty="0" smtClean="0"/>
              <a:t>本研究では二つ目の</a:t>
            </a:r>
            <a:endParaRPr kumimoji="1" lang="en-US" altLang="ja-JP" dirty="0" smtClean="0"/>
          </a:p>
          <a:p>
            <a:r>
              <a:rPr kumimoji="1" lang="en-US" altLang="ja-JP" dirty="0" smtClean="0"/>
              <a:t>OSS</a:t>
            </a:r>
            <a:r>
              <a:rPr kumimoji="1" lang="ja-JP" altLang="en-US" dirty="0" smtClean="0"/>
              <a:t>開発がいつまで存続するかわからない</a:t>
            </a:r>
            <a:endParaRPr kumimoji="1" lang="en-US" altLang="ja-JP" dirty="0" smtClean="0"/>
          </a:p>
          <a:p>
            <a:r>
              <a:rPr kumimoji="1" lang="ja-JP" altLang="en-US" dirty="0" smtClean="0"/>
              <a:t>といことに注目します</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24</a:t>
            </a:fld>
            <a:endParaRPr kumimoji="1" lang="ja-JP" altLang="en-US"/>
          </a:p>
        </p:txBody>
      </p:sp>
    </p:spTree>
    <p:extLst>
      <p:ext uri="{BB962C8B-B14F-4D97-AF65-F5344CB8AC3E}">
        <p14:creationId xmlns:p14="http://schemas.microsoft.com/office/powerpoint/2010/main" val="2495353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目的といたしましては</a:t>
            </a:r>
            <a:endParaRPr kumimoji="1" lang="en-US" altLang="ja-JP" dirty="0" smtClean="0"/>
          </a:p>
          <a:p>
            <a:r>
              <a:rPr kumimoji="1" lang="en-US" altLang="ja-JP" dirty="0" smtClean="0"/>
              <a:t>OSS</a:t>
            </a:r>
            <a:r>
              <a:rPr kumimoji="1" lang="ja-JP" altLang="en-US" dirty="0" smtClean="0"/>
              <a:t>システムとコミュニティの共進化の過程を理解するための手法を構築することです</a:t>
            </a:r>
            <a:endParaRPr kumimoji="1" lang="en-US" altLang="ja-JP" dirty="0" smtClean="0"/>
          </a:p>
          <a:p>
            <a:r>
              <a:rPr kumimoji="1" lang="ja-JP" altLang="en-US" dirty="0" smtClean="0"/>
              <a:t>共進化とは生物学においてよく用いられる用語で</a:t>
            </a:r>
            <a:endParaRPr kumimoji="1" lang="en-US" altLang="ja-JP" dirty="0" smtClean="0"/>
          </a:p>
          <a:p>
            <a:r>
              <a:rPr kumimoji="1" lang="ja-JP" altLang="en-US" dirty="0" smtClean="0"/>
              <a:t>代表的な例でいうと</a:t>
            </a:r>
            <a:endParaRPr kumimoji="1" lang="en-US" altLang="ja-JP" dirty="0" smtClean="0"/>
          </a:p>
          <a:p>
            <a:r>
              <a:rPr kumimoji="1" lang="ja-JP" altLang="en-US" dirty="0" smtClean="0"/>
              <a:t>ランの花が細長くなるにつれて，その蜜を吸う鳥のくちばしが伸びるといった</a:t>
            </a:r>
            <a:endParaRPr kumimoji="1" lang="en-US" altLang="ja-JP" dirty="0" smtClean="0"/>
          </a:p>
          <a:p>
            <a:r>
              <a:rPr kumimoji="1" lang="ja-JP" altLang="en-US" dirty="0" smtClean="0"/>
              <a:t>互いに影響を及ぼしあいながら進化することです</a:t>
            </a:r>
            <a:endParaRPr kumimoji="1" lang="en-US" altLang="ja-JP" dirty="0" smtClean="0"/>
          </a:p>
          <a:p>
            <a:endParaRPr kumimoji="1" lang="en-US" altLang="ja-JP" dirty="0" smtClean="0"/>
          </a:p>
          <a:p>
            <a:r>
              <a:rPr kumimoji="1" lang="ja-JP" altLang="en-US" dirty="0" smtClean="0"/>
              <a:t>先行研究では</a:t>
            </a:r>
            <a:endParaRPr kumimoji="1" lang="en-US" altLang="ja-JP" dirty="0" smtClean="0"/>
          </a:p>
          <a:p>
            <a:r>
              <a:rPr kumimoji="1" lang="ja-JP" altLang="en-US" dirty="0" smtClean="0"/>
              <a:t>システム単体・コミュニティ単体としての進化をモデル化した研究が多いのに対し</a:t>
            </a:r>
            <a:endParaRPr kumimoji="1" lang="en-US" altLang="ja-JP" dirty="0" smtClean="0"/>
          </a:p>
          <a:p>
            <a:r>
              <a:rPr kumimoji="1" lang="ja-JP" altLang="en-US" dirty="0" smtClean="0"/>
              <a:t>本研究では</a:t>
            </a:r>
            <a:endParaRPr kumimoji="1" lang="en-US" altLang="ja-JP" dirty="0" smtClean="0"/>
          </a:p>
          <a:p>
            <a:r>
              <a:rPr kumimoji="1" lang="ja-JP" altLang="en-US" dirty="0" smtClean="0"/>
              <a:t>システムとコミュニティが互いの進化に関係があることに着目をします</a:t>
            </a:r>
            <a:endParaRPr kumimoji="1" lang="en-US" altLang="ja-JP" dirty="0" smtClean="0"/>
          </a:p>
          <a:p>
            <a:r>
              <a:rPr kumimoji="1" lang="ja-JP" altLang="en-US" dirty="0" smtClean="0"/>
              <a:t>そうすることによって</a:t>
            </a:r>
            <a:endParaRPr kumimoji="1" lang="en-US" altLang="ja-JP" dirty="0" smtClean="0"/>
          </a:p>
          <a:p>
            <a:r>
              <a:rPr kumimoji="1" lang="ja-JP" altLang="en-US" dirty="0" smtClean="0"/>
              <a:t>多種多様な説明変数を扱うことができ</a:t>
            </a:r>
            <a:endParaRPr kumimoji="1" lang="en-US" altLang="ja-JP" dirty="0" smtClean="0"/>
          </a:p>
          <a:p>
            <a:r>
              <a:rPr kumimoji="1" lang="ja-JP" altLang="en-US" dirty="0" smtClean="0"/>
              <a:t>多変数間の相関関係を導き出すことによって</a:t>
            </a:r>
            <a:endParaRPr kumimoji="1" lang="en-US" altLang="ja-JP" dirty="0" smtClean="0"/>
          </a:p>
          <a:p>
            <a:r>
              <a:rPr kumimoji="1" lang="ja-JP" altLang="en-US" dirty="0" smtClean="0"/>
              <a:t>近い将来システムとコミュニティに起きる事象を予測できるようにしたいと考えています</a:t>
            </a:r>
            <a:endParaRPr kumimoji="1" lang="en-US" altLang="ja-JP" dirty="0" smtClean="0"/>
          </a:p>
          <a:p>
            <a:r>
              <a:rPr kumimoji="1" lang="ja-JP" altLang="en-US" dirty="0" smtClean="0"/>
              <a:t>さらに本研究では</a:t>
            </a:r>
            <a:endParaRPr kumimoji="1" lang="en-US" altLang="ja-JP" dirty="0" smtClean="0"/>
          </a:p>
          <a:p>
            <a:r>
              <a:rPr kumimoji="1" lang="ja-JP" altLang="en-US" dirty="0" smtClean="0"/>
              <a:t>その予測結果に基づき，とるべき対策を予測できる</a:t>
            </a:r>
            <a:endParaRPr kumimoji="1" lang="en-US" altLang="ja-JP" dirty="0" smtClean="0"/>
          </a:p>
          <a:p>
            <a:r>
              <a:rPr kumimoji="1" lang="ja-JP" altLang="en-US" dirty="0" smtClean="0"/>
              <a:t>プロアクティブマイニングを実現することを視野にいれています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25</a:t>
            </a:fld>
            <a:endParaRPr kumimoji="1" lang="ja-JP" altLang="en-US"/>
          </a:p>
        </p:txBody>
      </p:sp>
    </p:spTree>
    <p:extLst>
      <p:ext uri="{BB962C8B-B14F-4D97-AF65-F5344CB8AC3E}">
        <p14:creationId xmlns:p14="http://schemas.microsoft.com/office/powerpoint/2010/main" val="1715748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さきほどでてきました共進化を</a:t>
            </a:r>
            <a:endParaRPr kumimoji="1" lang="en-US" altLang="ja-JP" dirty="0" smtClean="0"/>
          </a:p>
          <a:p>
            <a:r>
              <a:rPr kumimoji="1" lang="en-US" altLang="ja-JP" dirty="0" smtClean="0"/>
              <a:t>OSS</a:t>
            </a:r>
            <a:r>
              <a:rPr kumimoji="1" lang="ja-JP" altLang="en-US" dirty="0" smtClean="0"/>
              <a:t>開発に当てはめた場合を説明します</a:t>
            </a:r>
            <a:endParaRPr kumimoji="1" lang="en-US" altLang="ja-JP" dirty="0" smtClean="0"/>
          </a:p>
          <a:p>
            <a:endParaRPr kumimoji="1" lang="en-US" altLang="ja-JP" dirty="0" smtClean="0"/>
          </a:p>
          <a:p>
            <a:r>
              <a:rPr kumimoji="1" lang="en-US" altLang="ja-JP" dirty="0" smtClean="0"/>
              <a:t>OSS</a:t>
            </a:r>
            <a:r>
              <a:rPr kumimoji="1" lang="ja-JP" altLang="en-US" dirty="0" smtClean="0"/>
              <a:t>開発の進化というのは</a:t>
            </a:r>
            <a:endParaRPr kumimoji="1" lang="en-US" altLang="ja-JP" dirty="0" smtClean="0"/>
          </a:p>
          <a:p>
            <a:r>
              <a:rPr kumimoji="1" lang="ja-JP" altLang="en-US" dirty="0" smtClean="0"/>
              <a:t>アーティファクトレベルではコード行数が増えることやプロダクトが派生すること</a:t>
            </a:r>
            <a:endParaRPr kumimoji="1" lang="en-US" altLang="ja-JP" dirty="0" smtClean="0"/>
          </a:p>
          <a:p>
            <a:r>
              <a:rPr kumimoji="1" lang="ja-JP" altLang="en-US" dirty="0" smtClean="0"/>
              <a:t>個人レベルでは知識やスキルが身につくこと</a:t>
            </a:r>
            <a:endParaRPr kumimoji="1" lang="en-US" altLang="ja-JP" dirty="0" smtClean="0"/>
          </a:p>
          <a:p>
            <a:r>
              <a:rPr kumimoji="1" lang="ja-JP" altLang="en-US" dirty="0" smtClean="0"/>
              <a:t>コミュニティレベルでは組織が複雑になっていくことやコアメンバーが増えることを指します</a:t>
            </a:r>
            <a:endParaRPr kumimoji="1" lang="en-US" altLang="ja-JP" dirty="0" smtClean="0"/>
          </a:p>
          <a:p>
            <a:endParaRPr kumimoji="1" lang="en-US" altLang="ja-JP" dirty="0" smtClean="0"/>
          </a:p>
          <a:p>
            <a:r>
              <a:rPr kumimoji="1" lang="ja-JP" altLang="en-US" dirty="0" smtClean="0"/>
              <a:t>これらは単独で進化するのではなく，それぞれが相互作用し全体のシステムとして進化するので</a:t>
            </a:r>
            <a:endParaRPr kumimoji="1" lang="en-US" altLang="ja-JP" dirty="0" smtClean="0"/>
          </a:p>
          <a:p>
            <a:r>
              <a:rPr kumimoji="1" lang="ja-JP" altLang="en-US" dirty="0" smtClean="0"/>
              <a:t>これを</a:t>
            </a:r>
            <a:r>
              <a:rPr kumimoji="1" lang="en-US" altLang="ja-JP" dirty="0" smtClean="0"/>
              <a:t>OSS</a:t>
            </a:r>
            <a:r>
              <a:rPr kumimoji="1" lang="ja-JP" altLang="en-US" dirty="0" smtClean="0"/>
              <a:t>における共進化と呼ぶことにします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26</a:t>
            </a:fld>
            <a:endParaRPr kumimoji="1" lang="ja-JP" altLang="en-US"/>
          </a:p>
        </p:txBody>
      </p:sp>
    </p:spTree>
    <p:extLst>
      <p:ext uri="{BB962C8B-B14F-4D97-AF65-F5344CB8AC3E}">
        <p14:creationId xmlns:p14="http://schemas.microsoft.com/office/powerpoint/2010/main" val="3379765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先行研究で</a:t>
            </a:r>
            <a:r>
              <a:rPr kumimoji="1" lang="en-US" altLang="ja-JP" dirty="0" smtClean="0"/>
              <a:t>Ye</a:t>
            </a:r>
            <a:r>
              <a:rPr kumimoji="1" lang="ja-JP" altLang="en-US" dirty="0" err="1" smtClean="0"/>
              <a:t>らは</a:t>
            </a:r>
            <a:r>
              <a:rPr kumimoji="1" lang="en-US" altLang="ja-JP" dirty="0" smtClean="0"/>
              <a:t>OSS</a:t>
            </a:r>
            <a:r>
              <a:rPr kumimoji="1" lang="ja-JP" altLang="en-US" dirty="0" smtClean="0"/>
              <a:t>プロジェクトにおいて</a:t>
            </a:r>
            <a:endParaRPr kumimoji="1" lang="en-US" altLang="ja-JP" dirty="0" smtClean="0"/>
          </a:p>
          <a:p>
            <a:r>
              <a:rPr kumimoji="1" lang="ja-JP" altLang="en-US" dirty="0" smtClean="0"/>
              <a:t>革新を起こすことや機能追加を重視する際には</a:t>
            </a:r>
            <a:endParaRPr kumimoji="1" lang="en-US" altLang="ja-JP" dirty="0" smtClean="0"/>
          </a:p>
          <a:p>
            <a:r>
              <a:rPr kumimoji="1" lang="ja-JP" altLang="en-US" dirty="0" smtClean="0"/>
              <a:t>プロジェクトは急速に進化していき</a:t>
            </a:r>
            <a:endParaRPr kumimoji="1" lang="en-US" altLang="ja-JP" dirty="0" smtClean="0"/>
          </a:p>
          <a:p>
            <a:r>
              <a:rPr kumimoji="1" lang="ja-JP" altLang="en-US" dirty="0" smtClean="0"/>
              <a:t>それらがある程度落ち着き保守重視になると</a:t>
            </a:r>
            <a:endParaRPr kumimoji="1" lang="en-US" altLang="ja-JP" dirty="0" smtClean="0"/>
          </a:p>
          <a:p>
            <a:r>
              <a:rPr kumimoji="1" lang="ja-JP" altLang="en-US" dirty="0" smtClean="0"/>
              <a:t>進化の速度というのはゆっくりになるというモデルを構築しました</a:t>
            </a:r>
            <a:endParaRPr kumimoji="1" lang="en-US" altLang="ja-JP" dirty="0" smtClean="0"/>
          </a:p>
          <a:p>
            <a:endParaRPr kumimoji="1" lang="en-US" altLang="ja-JP" dirty="0" smtClean="0"/>
          </a:p>
          <a:p>
            <a:r>
              <a:rPr kumimoji="1" lang="ja-JP" altLang="en-US" dirty="0" smtClean="0"/>
              <a:t>こちらの図がこのモデルを実証した大平らの実験結果になります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27</a:t>
            </a:fld>
            <a:endParaRPr kumimoji="1" lang="ja-JP" altLang="en-US"/>
          </a:p>
        </p:txBody>
      </p:sp>
    </p:spTree>
    <p:extLst>
      <p:ext uri="{BB962C8B-B14F-4D97-AF65-F5344CB8AC3E}">
        <p14:creationId xmlns:p14="http://schemas.microsoft.com/office/powerpoint/2010/main" val="2689232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28</a:t>
            </a:fld>
            <a:endParaRPr kumimoji="1" lang="ja-JP" altLang="en-US"/>
          </a:p>
        </p:txBody>
      </p:sp>
    </p:spTree>
    <p:extLst>
      <p:ext uri="{BB962C8B-B14F-4D97-AF65-F5344CB8AC3E}">
        <p14:creationId xmlns:p14="http://schemas.microsoft.com/office/powerpoint/2010/main" val="2511552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29</a:t>
            </a:fld>
            <a:endParaRPr kumimoji="1" lang="ja-JP" altLang="en-US"/>
          </a:p>
        </p:txBody>
      </p:sp>
    </p:spTree>
    <p:extLst>
      <p:ext uri="{BB962C8B-B14F-4D97-AF65-F5344CB8AC3E}">
        <p14:creationId xmlns:p14="http://schemas.microsoft.com/office/powerpoint/2010/main" val="103445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eaLnBrk="1" hangingPunct="1"/>
            <a:endParaRPr lang="ja-JP" altLang="ja-JP" dirty="0" smtClean="0"/>
          </a:p>
        </p:txBody>
      </p:sp>
      <p:sp>
        <p:nvSpPr>
          <p:cNvPr id="54275" name="日付プレースホルダ 3"/>
          <p:cNvSpPr>
            <a:spLocks noGrp="1"/>
          </p:cNvSpPr>
          <p:nvPr>
            <p:ph type="dt" sz="quarter" idx="1"/>
          </p:nvPr>
        </p:nvSpPr>
        <p:spPr>
          <a:noFill/>
        </p:spPr>
        <p:txBody>
          <a:bodyPr/>
          <a:lstStyle/>
          <a:p>
            <a:r>
              <a:rPr lang="ja-JP" altLang="en-US" smtClean="0">
                <a:solidFill>
                  <a:prstClr val="black"/>
                </a:solidFill>
              </a:rPr>
              <a:t>平成</a:t>
            </a:r>
            <a:r>
              <a:rPr lang="en-US" altLang="ja-JP" smtClean="0">
                <a:solidFill>
                  <a:prstClr val="black"/>
                </a:solidFill>
              </a:rPr>
              <a:t>20</a:t>
            </a:r>
            <a:r>
              <a:rPr lang="ja-JP" altLang="en-US" smtClean="0">
                <a:solidFill>
                  <a:prstClr val="black"/>
                </a:solidFill>
              </a:rPr>
              <a:t>年５月</a:t>
            </a:r>
            <a:r>
              <a:rPr lang="en-US" altLang="ja-JP" smtClean="0">
                <a:solidFill>
                  <a:prstClr val="black"/>
                </a:solidFill>
              </a:rPr>
              <a:t>24</a:t>
            </a:r>
            <a:r>
              <a:rPr lang="ja-JP" altLang="en-US" smtClean="0">
                <a:solidFill>
                  <a:prstClr val="black"/>
                </a:solidFill>
              </a:rPr>
              <a:t>日　　　　　　　　　　近畿地区国立大学合同入試説明会（梅田）</a:t>
            </a:r>
            <a:endParaRPr lang="en-US" altLang="ja-JP" smtClean="0">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33</a:t>
            </a:fld>
            <a:endParaRPr kumimoji="1" lang="ja-JP" altLang="en-US"/>
          </a:p>
        </p:txBody>
      </p:sp>
    </p:spTree>
    <p:extLst>
      <p:ext uri="{BB962C8B-B14F-4D97-AF65-F5344CB8AC3E}">
        <p14:creationId xmlns:p14="http://schemas.microsoft.com/office/powerpoint/2010/main" val="1966223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36</a:t>
            </a:fld>
            <a:endParaRPr kumimoji="1" lang="ja-JP" altLang="en-US"/>
          </a:p>
        </p:txBody>
      </p:sp>
    </p:spTree>
    <p:extLst>
      <p:ext uri="{BB962C8B-B14F-4D97-AF65-F5344CB8AC3E}">
        <p14:creationId xmlns:p14="http://schemas.microsoft.com/office/powerpoint/2010/main" val="4286397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eaLnBrk="1" hangingPunct="1"/>
            <a:endParaRPr lang="ja-JP" altLang="ja-JP" dirty="0" smtClean="0"/>
          </a:p>
        </p:txBody>
      </p:sp>
      <p:sp>
        <p:nvSpPr>
          <p:cNvPr id="54275" name="日付プレースホルダ 3"/>
          <p:cNvSpPr>
            <a:spLocks noGrp="1"/>
          </p:cNvSpPr>
          <p:nvPr>
            <p:ph type="dt" sz="quarter" idx="1"/>
          </p:nvPr>
        </p:nvSpPr>
        <p:spPr>
          <a:noFill/>
        </p:spPr>
        <p:txBody>
          <a:bodyPr/>
          <a:lstStyle/>
          <a:p>
            <a:r>
              <a:rPr lang="ja-JP" altLang="en-US" smtClean="0">
                <a:solidFill>
                  <a:prstClr val="black"/>
                </a:solidFill>
              </a:rPr>
              <a:t>平成</a:t>
            </a:r>
            <a:r>
              <a:rPr lang="en-US" altLang="ja-JP" smtClean="0">
                <a:solidFill>
                  <a:prstClr val="black"/>
                </a:solidFill>
              </a:rPr>
              <a:t>20</a:t>
            </a:r>
            <a:r>
              <a:rPr lang="ja-JP" altLang="en-US" smtClean="0">
                <a:solidFill>
                  <a:prstClr val="black"/>
                </a:solidFill>
              </a:rPr>
              <a:t>年５月</a:t>
            </a:r>
            <a:r>
              <a:rPr lang="en-US" altLang="ja-JP" smtClean="0">
                <a:solidFill>
                  <a:prstClr val="black"/>
                </a:solidFill>
              </a:rPr>
              <a:t>24</a:t>
            </a:r>
            <a:r>
              <a:rPr lang="ja-JP" altLang="en-US" smtClean="0">
                <a:solidFill>
                  <a:prstClr val="black"/>
                </a:solidFill>
              </a:rPr>
              <a:t>日　　　　　　　　　　近畿地区国立大学合同入試説明会（梅田）</a:t>
            </a:r>
            <a:endParaRPr lang="en-US" altLang="ja-JP" smtClean="0">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先ほど少し触れましたように，</a:t>
            </a:r>
            <a:r>
              <a:rPr kumimoji="1" lang="en-US" altLang="ja-JP" dirty="0" err="1" smtClean="0"/>
              <a:t>SimSE</a:t>
            </a:r>
            <a:r>
              <a:rPr kumimoji="1" lang="ja-JP" altLang="en-US" dirty="0" smtClean="0"/>
              <a:t>などはゲーム要素を取り入れたソフトウェア工学教育として有名なものです．</a:t>
            </a:r>
            <a:endParaRPr kumimoji="1" lang="en-US" altLang="ja-JP" dirty="0" smtClean="0"/>
          </a:p>
          <a:p>
            <a:r>
              <a:rPr kumimoji="1" lang="ja-JP" altLang="en-US" dirty="0" smtClean="0"/>
              <a:t>大学の授業や企業の研修において最近では取り入れられているところも多いようです．</a:t>
            </a:r>
            <a:endParaRPr kumimoji="1" lang="en-US" altLang="ja-JP" dirty="0" smtClean="0"/>
          </a:p>
          <a:p>
            <a:r>
              <a:rPr kumimoji="1" lang="ja-JP" altLang="en-US" dirty="0" smtClean="0"/>
              <a:t>ただし，これまでのシミュレーション環境は，進捗管理とリソース管理に重点が当たっており，本研究が品質管理を重視している点には大きな違いがあります．</a:t>
            </a:r>
            <a:endParaRPr kumimoji="1" lang="en-US" altLang="ja-JP" dirty="0" smtClean="0"/>
          </a:p>
          <a:p>
            <a:r>
              <a:rPr kumimoji="1" lang="ja-JP" altLang="en-US" dirty="0" smtClean="0"/>
              <a:t>また，先ほど述べましたように，プロジェクトの特性値をあらかじめ把握できる点が少し現実的ではありません．</a:t>
            </a:r>
            <a:endParaRPr kumimoji="1" lang="en-US" altLang="ja-JP" dirty="0" smtClean="0"/>
          </a:p>
          <a:p>
            <a:endParaRPr kumimoji="1" lang="en-US" altLang="ja-JP" dirty="0" smtClean="0"/>
          </a:p>
          <a:p>
            <a:r>
              <a:rPr kumimoji="1" lang="ja-JP" altLang="en-US" dirty="0" smtClean="0"/>
              <a:t>その他の取り組みとしては，実践的なソフトウェア工学教育として数年前に文科省が主導していた</a:t>
            </a:r>
            <a:r>
              <a:rPr kumimoji="1" lang="en-US" altLang="ja-JP" dirty="0" smtClean="0"/>
              <a:t>IT</a:t>
            </a:r>
            <a:r>
              <a:rPr kumimoji="1" lang="ja-JP" altLang="en-US" dirty="0" smtClean="0"/>
              <a:t>スペシャリスト育成プログラムのようなものがあります．</a:t>
            </a:r>
            <a:endParaRPr kumimoji="1" lang="en-US" altLang="ja-JP" dirty="0" smtClean="0"/>
          </a:p>
          <a:p>
            <a:r>
              <a:rPr kumimoji="1" lang="ja-JP" altLang="en-US" dirty="0" smtClean="0"/>
              <a:t>これらでは</a:t>
            </a:r>
            <a:r>
              <a:rPr kumimoji="1" lang="en-US" altLang="ja-JP" dirty="0" smtClean="0"/>
              <a:t>PBL</a:t>
            </a:r>
            <a:r>
              <a:rPr kumimoji="1" lang="ja-JP" altLang="en-US" dirty="0" smtClean="0"/>
              <a:t>が積極的に導入され一定の効果がありましたが，このように少人数でグループを構成してソフトウェア開発を疑似体験させるため，学習者のレベルのばらつきがある場合は上手くいかないことも多いようです．</a:t>
            </a:r>
            <a:endParaRPr kumimoji="1" lang="en-US" altLang="ja-JP" dirty="0" smtClean="0"/>
          </a:p>
          <a:p>
            <a:r>
              <a:rPr kumimoji="1" lang="ja-JP" altLang="en-US" dirty="0" smtClean="0"/>
              <a:t>そのため，プロジェクトが上手く進行せず，軌道修正をするために教員が付きっきりで指導する必要があり，負担が問題となることもあります．</a:t>
            </a:r>
            <a:endParaRPr kumimoji="1" lang="en-US" altLang="ja-JP" dirty="0" smtClean="0"/>
          </a:p>
          <a:p>
            <a:r>
              <a:rPr kumimoji="1" lang="ja-JP" altLang="en-US" dirty="0" smtClean="0"/>
              <a:t>私も関西拠点の非常勤講師として５年ほど関わってきましたので，教員の苦労はよく分かります．私は座学の授業を数回するだけの担当で楽でしたが，</a:t>
            </a:r>
            <a:endParaRPr kumimoji="1" lang="en-US" altLang="ja-JP" dirty="0" smtClean="0"/>
          </a:p>
          <a:p>
            <a:endParaRPr kumimoji="1" lang="en-US" altLang="ja-JP" dirty="0" smtClean="0"/>
          </a:p>
          <a:p>
            <a:r>
              <a:rPr kumimoji="1" lang="ja-JP" altLang="en-US" dirty="0" smtClean="0"/>
              <a:t>本プロジェクトは，いったん学習教材ができあがれば，ゲーミフィケーション要素の「交流」によって学習者の相互扶助を期待できますので，教員の負担はかなり減るのではないかと思います．</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45</a:t>
            </a:fld>
            <a:endParaRPr kumimoji="1" lang="ja-JP" altLang="en-US"/>
          </a:p>
        </p:txBody>
      </p:sp>
    </p:spTree>
    <p:extLst>
      <p:ext uri="{BB962C8B-B14F-4D97-AF65-F5344CB8AC3E}">
        <p14:creationId xmlns:p14="http://schemas.microsoft.com/office/powerpoint/2010/main" val="3663122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そこで本研究では，ゲーミフィケーション理論を応用して，データ計測に対する実務者の理解度を向上させることを考えました．</a:t>
            </a:r>
            <a:endParaRPr kumimoji="1" lang="en-US" altLang="ja-JP" dirty="0" smtClean="0"/>
          </a:p>
          <a:p>
            <a:endParaRPr kumimoji="1" lang="en-US" altLang="ja-JP" dirty="0" smtClean="0"/>
          </a:p>
          <a:p>
            <a:r>
              <a:rPr kumimoji="1" lang="ja-JP" altLang="en-US" dirty="0" smtClean="0"/>
              <a:t>げーみふぃけーしょんとは，問題解決やーーーー応用することで，社員の自発的なスキルアップをはかろうとする取り組みです．</a:t>
            </a:r>
            <a:endParaRPr kumimoji="1" lang="en-US" altLang="ja-JP" dirty="0" smtClean="0"/>
          </a:p>
          <a:p>
            <a:r>
              <a:rPr kumimoji="1" lang="ja-JP" altLang="en-US" dirty="0" smtClean="0"/>
              <a:t>ガートナーの調査によると２０１４年までに世界の上位２０００企業のうち７０％以上がゲーミフィケーションを社員研修等に利用するそうです．</a:t>
            </a:r>
            <a:endParaRPr kumimoji="1" lang="en-US" altLang="ja-JP" dirty="0" smtClean="0"/>
          </a:p>
          <a:p>
            <a:r>
              <a:rPr kumimoji="1" lang="ja-JP" altLang="en-US" dirty="0" smtClean="0"/>
              <a:t>ゲーミフィケーションは最近の流行り言葉ではありますが，任天堂の脳トレや英語漬けなどは，ゲーミフィケーションの良い例かと思います．</a:t>
            </a:r>
            <a:endParaRPr kumimoji="1" lang="en-US" altLang="ja-JP" dirty="0" smtClean="0"/>
          </a:p>
          <a:p>
            <a:r>
              <a:rPr kumimoji="1" lang="ja-JP" altLang="en-US" dirty="0" smtClean="0"/>
              <a:t>また，シリアスゲームと呼ばれるシムシティや信長の野望なども，ゲーミフィケーションの好例と言えそうです．</a:t>
            </a:r>
            <a:endParaRPr kumimoji="1" lang="en-US" altLang="ja-JP" dirty="0" smtClean="0"/>
          </a:p>
          <a:p>
            <a:endParaRPr kumimoji="1" lang="en-US" altLang="ja-JP" dirty="0" smtClean="0"/>
          </a:p>
          <a:p>
            <a:r>
              <a:rPr kumimoji="1" lang="ja-JP" altLang="en-US" dirty="0" smtClean="0"/>
              <a:t>ゲーミフィケーションでは自発的学習を促すために達成感を与え続けることに大きな工夫があります．</a:t>
            </a:r>
            <a:endParaRPr kumimoji="1" lang="en-US" altLang="ja-JP" dirty="0" smtClean="0"/>
          </a:p>
          <a:p>
            <a:r>
              <a:rPr kumimoji="1" lang="ja-JP" altLang="en-US" dirty="0" smtClean="0"/>
              <a:t>その三大要素として，学習者のレベルに応じた課題や課題を解決することで得られる報酬というものがあります．</a:t>
            </a:r>
            <a:endParaRPr kumimoji="1" lang="en-US" altLang="ja-JP" dirty="0" smtClean="0"/>
          </a:p>
          <a:p>
            <a:r>
              <a:rPr kumimoji="1" lang="ja-JP" altLang="en-US" dirty="0" smtClean="0"/>
              <a:t>ドラゴンクエストのようなロールプレイングゲームでは必須の要素でもあります．</a:t>
            </a:r>
            <a:endParaRPr kumimoji="1" lang="en-US" altLang="ja-JP" dirty="0" smtClean="0"/>
          </a:p>
          <a:p>
            <a:r>
              <a:rPr kumimoji="1" lang="ja-JP" altLang="en-US" dirty="0" smtClean="0"/>
              <a:t>また，学習者がお互いに応援し合ったり競い合ったりするために，プレーヤー同士の交流と言う側面も重視されています．</a:t>
            </a:r>
            <a:endParaRPr kumimoji="1" lang="en-US" altLang="ja-JP" dirty="0" smtClean="0"/>
          </a:p>
          <a:p>
            <a:r>
              <a:rPr kumimoji="1" lang="ja-JP" altLang="en-US" dirty="0" smtClean="0"/>
              <a:t>モバゲーやグリーと言ったいわるゆソーシャルゲームにはこれらの要素がすべて盛り込まれていると言われおり，現在の状況は先生方もよく知るところだと思います．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46</a:t>
            </a:fld>
            <a:endParaRPr kumimoji="1" lang="ja-JP" altLang="en-US"/>
          </a:p>
        </p:txBody>
      </p:sp>
    </p:spTree>
    <p:extLst>
      <p:ext uri="{BB962C8B-B14F-4D97-AF65-F5344CB8AC3E}">
        <p14:creationId xmlns:p14="http://schemas.microsoft.com/office/powerpoint/2010/main" val="2401738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47</a:t>
            </a:fld>
            <a:endParaRPr kumimoji="1" lang="ja-JP" altLang="en-US"/>
          </a:p>
        </p:txBody>
      </p:sp>
    </p:spTree>
    <p:extLst>
      <p:ext uri="{BB962C8B-B14F-4D97-AF65-F5344CB8AC3E}">
        <p14:creationId xmlns:p14="http://schemas.microsoft.com/office/powerpoint/2010/main" val="3216203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48</a:t>
            </a:fld>
            <a:endParaRPr kumimoji="1" lang="ja-JP" altLang="en-US"/>
          </a:p>
        </p:txBody>
      </p:sp>
    </p:spTree>
    <p:extLst>
      <p:ext uri="{BB962C8B-B14F-4D97-AF65-F5344CB8AC3E}">
        <p14:creationId xmlns:p14="http://schemas.microsoft.com/office/powerpoint/2010/main" val="3216203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 サブタイトルの書式設定</a:t>
            </a:r>
            <a:endParaRPr lang="ja-JP" altLang="en-US"/>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2013/03/07</a:t>
            </a:r>
            <a:endParaRPr lang="en-US" altLang="ja-JP">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ja-JP" altLang="en-US" smtClean="0">
                <a:solidFill>
                  <a:srgbClr val="434343">
                    <a:tint val="75000"/>
                  </a:srgbClr>
                </a:solidFill>
              </a:rPr>
              <a:t>研究紹介＠オープンソースソフトウェア工学研究室（大平研）</a:t>
            </a:r>
            <a:endParaRPr lang="en-US" altLang="ja-JP">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7E6EA45F-895D-4DCE-AFCD-81405491D501}"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678939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0" y="512956"/>
            <a:ext cx="9144000" cy="758283"/>
          </a:xfrm>
        </p:spPr>
        <p:txBody>
          <a:bodyPr/>
          <a:lstStyle>
            <a:lvl1pPr>
              <a:defRPr sz="4000">
                <a:latin typeface="ヒラギノ角ゴ ProN W6"/>
                <a:ea typeface="ヒラギノ角ゴ ProN W6"/>
                <a:cs typeface="ヒラギノ角ゴ ProN W3"/>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317810" y="1367882"/>
            <a:ext cx="8508380" cy="5166733"/>
          </a:xfrm>
        </p:spPr>
        <p:txBody>
          <a:bodyPr/>
          <a:lstStyle>
            <a:lvl1pPr algn="just">
              <a:defRPr sz="2800">
                <a:latin typeface="ヒラギノ角ゴ ProN W3"/>
                <a:ea typeface="ヒラギノ角ゴ ProN W3"/>
                <a:cs typeface="ヒラギノ角ゴ ProN W3"/>
              </a:defRPr>
            </a:lvl1pPr>
            <a:lvl2pPr algn="just">
              <a:defRPr sz="2400">
                <a:latin typeface="ヒラギノ角ゴ ProN W3"/>
                <a:ea typeface="ヒラギノ角ゴ ProN W3"/>
                <a:cs typeface="ヒラギノ角ゴ ProN W3"/>
              </a:defRPr>
            </a:lvl2pPr>
            <a:lvl3pPr algn="just">
              <a:defRPr sz="2000">
                <a:latin typeface="ヒラギノ角ゴ ProN W3"/>
                <a:ea typeface="ヒラギノ角ゴ ProN W3"/>
                <a:cs typeface="ヒラギノ角ゴ ProN W3"/>
              </a:defRPr>
            </a:lvl3pPr>
            <a:lvl4pPr algn="just">
              <a:defRPr sz="1800">
                <a:latin typeface="ヒラギノ角ゴ ProN W3"/>
                <a:ea typeface="ヒラギノ角ゴ ProN W3"/>
                <a:cs typeface="ヒラギノ角ゴ ProN W3"/>
              </a:defRPr>
            </a:lvl4pPr>
            <a:lvl5pPr algn="just">
              <a:defRPr sz="1800">
                <a:latin typeface="ヒラギノ角ゴ ProN W3"/>
                <a:ea typeface="ヒラギノ角ゴ ProN W3"/>
                <a:cs typeface="ヒラギノ角ゴ ProN W3"/>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7" name="日付プレースホルダー 6"/>
          <p:cNvSpPr>
            <a:spLocks noGrp="1"/>
          </p:cNvSpPr>
          <p:nvPr>
            <p:ph type="dt" sz="half" idx="10"/>
          </p:nvPr>
        </p:nvSpPr>
        <p:spPr>
          <a:xfrm>
            <a:off x="0" y="6608151"/>
            <a:ext cx="1043608" cy="249849"/>
          </a:xfrm>
        </p:spPr>
        <p:txBody>
          <a:bodyPr/>
          <a:lstStyle>
            <a:lvl1pPr>
              <a:defRPr sz="1100">
                <a:solidFill>
                  <a:schemeClr val="bg1">
                    <a:lumMod val="95000"/>
                  </a:schemeClr>
                </a:solidFill>
                <a:latin typeface="ヒラギノ角ゴ ProN W3"/>
                <a:ea typeface="ヒラギノ角ゴ ProN W3"/>
                <a:cs typeface="ヒラギノ角ゴ ProN W3"/>
              </a:defRPr>
            </a:lvl1pPr>
          </a:lstStyle>
          <a:p>
            <a:pPr fontAlgn="base">
              <a:spcBef>
                <a:spcPct val="0"/>
              </a:spcBef>
              <a:spcAft>
                <a:spcPct val="0"/>
              </a:spcAft>
              <a:defRPr/>
            </a:pPr>
            <a:r>
              <a:rPr lang="en-US" altLang="ja-JP" smtClean="0"/>
              <a:t>2013/03/07</a:t>
            </a:r>
            <a:endParaRPr lang="en-US" altLang="ja-JP" dirty="0"/>
          </a:p>
        </p:txBody>
      </p:sp>
      <p:sp>
        <p:nvSpPr>
          <p:cNvPr id="8" name="フッター プレースホルダー 7"/>
          <p:cNvSpPr>
            <a:spLocks noGrp="1"/>
          </p:cNvSpPr>
          <p:nvPr>
            <p:ph type="ftr" sz="quarter" idx="11"/>
          </p:nvPr>
        </p:nvSpPr>
        <p:spPr>
          <a:xfrm>
            <a:off x="899592" y="6608151"/>
            <a:ext cx="7920880" cy="249849"/>
          </a:xfrm>
        </p:spPr>
        <p:txBody>
          <a:bodyPr/>
          <a:lstStyle>
            <a:lvl1pPr>
              <a:defRPr sz="1100">
                <a:solidFill>
                  <a:schemeClr val="bg1">
                    <a:lumMod val="95000"/>
                  </a:schemeClr>
                </a:solidFill>
                <a:latin typeface="ヒラギノ角ゴ ProN W3"/>
                <a:ea typeface="ヒラギノ角ゴ ProN W3"/>
                <a:cs typeface="ヒラギノ角ゴ ProN W3"/>
              </a:defRPr>
            </a:lvl1p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9" name="スライド番号プレースホルダー 8"/>
          <p:cNvSpPr>
            <a:spLocks noGrp="1"/>
          </p:cNvSpPr>
          <p:nvPr>
            <p:ph type="sldNum" sz="quarter" idx="12"/>
          </p:nvPr>
        </p:nvSpPr>
        <p:spPr>
          <a:xfrm>
            <a:off x="8604448" y="6608151"/>
            <a:ext cx="539552" cy="249849"/>
          </a:xfrm>
        </p:spPr>
        <p:txBody>
          <a:bodyPr/>
          <a:lstStyle>
            <a:lvl1pPr algn="r">
              <a:defRPr sz="1100">
                <a:solidFill>
                  <a:schemeClr val="bg1">
                    <a:lumMod val="95000"/>
                  </a:schemeClr>
                </a:solidFill>
                <a:latin typeface="ヒラギノ角ゴ ProN W3"/>
                <a:ea typeface="ヒラギノ角ゴ ProN W3"/>
                <a:cs typeface="ヒラギノ角ゴ ProN W3"/>
              </a:defRPr>
            </a:lvl1p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a:t>
            </a:fld>
            <a:endParaRPr lang="en-US" altLang="ja-JP" dirty="0"/>
          </a:p>
        </p:txBody>
      </p:sp>
    </p:spTree>
    <p:extLst>
      <p:ext uri="{BB962C8B-B14F-4D97-AF65-F5344CB8AC3E}">
        <p14:creationId xmlns:p14="http://schemas.microsoft.com/office/powerpoint/2010/main" val="65947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2013/03/07</a:t>
            </a:r>
            <a:endParaRPr lang="en-US" altLang="ja-JP">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ja-JP" altLang="en-US" smtClean="0">
                <a:solidFill>
                  <a:srgbClr val="434343">
                    <a:tint val="75000"/>
                  </a:srgbClr>
                </a:solidFill>
              </a:rPr>
              <a:t>研究紹介＠オープンソースソフトウェア工学研究室（大平研）</a:t>
            </a:r>
            <a:endParaRPr lang="en-US" altLang="ja-JP">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B24CCBC0-BD49-4449-A761-90659A7CEF00}"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1742356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2013/03/07</a:t>
            </a:r>
            <a:endParaRPr lang="en-US" altLang="ja-JP">
              <a:solidFill>
                <a:srgbClr val="434343">
                  <a:tint val="75000"/>
                </a:srgbClr>
              </a:solidFill>
            </a:endParaRPr>
          </a:p>
        </p:txBody>
      </p:sp>
      <p:sp>
        <p:nvSpPr>
          <p:cNvPr id="6" name="フッター プレースホルダ 4"/>
          <p:cNvSpPr>
            <a:spLocks noGrp="1"/>
          </p:cNvSpPr>
          <p:nvPr>
            <p:ph type="ftr" sz="quarter" idx="11"/>
          </p:nvPr>
        </p:nvSpPr>
        <p:spPr/>
        <p:txBody>
          <a:bodyPr/>
          <a:lstStyle>
            <a:lvl1pPr>
              <a:defRPr/>
            </a:lvl1pPr>
          </a:lstStyle>
          <a:p>
            <a:pPr>
              <a:defRPr/>
            </a:pPr>
            <a:r>
              <a:rPr lang="ja-JP" altLang="en-US" smtClean="0">
                <a:solidFill>
                  <a:srgbClr val="434343">
                    <a:tint val="75000"/>
                  </a:srgbClr>
                </a:solidFill>
              </a:rPr>
              <a:t>研究紹介＠オープンソースソフトウェア工学研究室（大平研）</a:t>
            </a:r>
            <a:endParaRPr lang="en-US" altLang="ja-JP">
              <a:solidFill>
                <a:srgbClr val="434343">
                  <a:tint val="75000"/>
                </a:srgb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4E6409C3-C1C4-431A-A72F-3B7D15767F35}"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3493090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2013/03/07</a:t>
            </a:r>
            <a:endParaRPr lang="en-US" altLang="ja-JP">
              <a:solidFill>
                <a:srgbClr val="434343">
                  <a:tint val="75000"/>
                </a:srgbClr>
              </a:solidFill>
            </a:endParaRPr>
          </a:p>
        </p:txBody>
      </p:sp>
      <p:sp>
        <p:nvSpPr>
          <p:cNvPr id="8" name="フッター プレースホルダ 4"/>
          <p:cNvSpPr>
            <a:spLocks noGrp="1"/>
          </p:cNvSpPr>
          <p:nvPr>
            <p:ph type="ftr" sz="quarter" idx="11"/>
          </p:nvPr>
        </p:nvSpPr>
        <p:spPr/>
        <p:txBody>
          <a:bodyPr/>
          <a:lstStyle>
            <a:lvl1pPr>
              <a:defRPr/>
            </a:lvl1pPr>
          </a:lstStyle>
          <a:p>
            <a:pPr>
              <a:defRPr/>
            </a:pPr>
            <a:r>
              <a:rPr lang="ja-JP" altLang="en-US" smtClean="0">
                <a:solidFill>
                  <a:srgbClr val="434343">
                    <a:tint val="75000"/>
                  </a:srgbClr>
                </a:solidFill>
              </a:rPr>
              <a:t>研究紹介＠オープンソースソフトウェア工学研究室（大平研）</a:t>
            </a:r>
            <a:endParaRPr lang="en-US" altLang="ja-JP">
              <a:solidFill>
                <a:srgbClr val="434343">
                  <a:tint val="75000"/>
                </a:srgbClr>
              </a:solidFill>
            </a:endParaRPr>
          </a:p>
        </p:txBody>
      </p:sp>
      <p:sp>
        <p:nvSpPr>
          <p:cNvPr id="9" name="スライド番号プレースホルダ 5"/>
          <p:cNvSpPr>
            <a:spLocks noGrp="1"/>
          </p:cNvSpPr>
          <p:nvPr>
            <p:ph type="sldNum" sz="quarter" idx="12"/>
          </p:nvPr>
        </p:nvSpPr>
        <p:spPr/>
        <p:txBody>
          <a:bodyPr/>
          <a:lstStyle>
            <a:lvl1pPr>
              <a:defRPr/>
            </a:lvl1pPr>
          </a:lstStyle>
          <a:p>
            <a:pPr>
              <a:defRPr/>
            </a:pPr>
            <a:fld id="{93ABA7E6-D5E6-472B-9238-B720A13C7585}"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4140379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2013/03/07</a:t>
            </a:r>
            <a:endParaRPr lang="en-US" altLang="ja-JP">
              <a:solidFill>
                <a:srgbClr val="434343">
                  <a:tint val="75000"/>
                </a:srgbClr>
              </a:solidFill>
            </a:endParaRPr>
          </a:p>
        </p:txBody>
      </p:sp>
      <p:sp>
        <p:nvSpPr>
          <p:cNvPr id="4" name="フッター プレースホルダ 4"/>
          <p:cNvSpPr>
            <a:spLocks noGrp="1"/>
          </p:cNvSpPr>
          <p:nvPr>
            <p:ph type="ftr" sz="quarter" idx="11"/>
          </p:nvPr>
        </p:nvSpPr>
        <p:spPr/>
        <p:txBody>
          <a:bodyPr/>
          <a:lstStyle>
            <a:lvl1pPr>
              <a:defRPr/>
            </a:lvl1pPr>
          </a:lstStyle>
          <a:p>
            <a:pPr>
              <a:defRPr/>
            </a:pPr>
            <a:r>
              <a:rPr lang="ja-JP" altLang="en-US" smtClean="0">
                <a:solidFill>
                  <a:srgbClr val="434343">
                    <a:tint val="75000"/>
                  </a:srgbClr>
                </a:solidFill>
              </a:rPr>
              <a:t>研究紹介＠オープンソースソフトウェア工学研究室（大平研）</a:t>
            </a:r>
            <a:endParaRPr lang="en-US" altLang="ja-JP">
              <a:solidFill>
                <a:srgbClr val="434343">
                  <a:tint val="75000"/>
                </a:srgbClr>
              </a:solidFill>
            </a:endParaRPr>
          </a:p>
        </p:txBody>
      </p:sp>
      <p:sp>
        <p:nvSpPr>
          <p:cNvPr id="5" name="スライド番号プレースホルダ 5"/>
          <p:cNvSpPr>
            <a:spLocks noGrp="1"/>
          </p:cNvSpPr>
          <p:nvPr>
            <p:ph type="sldNum" sz="quarter" idx="12"/>
          </p:nvPr>
        </p:nvSpPr>
        <p:spPr/>
        <p:txBody>
          <a:bodyPr/>
          <a:lstStyle>
            <a:lvl1pPr>
              <a:defRPr/>
            </a:lvl1pPr>
          </a:lstStyle>
          <a:p>
            <a:pPr>
              <a:defRPr/>
            </a:pPr>
            <a:fld id="{3D55966A-3272-4150-BBD6-91FC78DDF0FA}"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1502757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2013/03/07</a:t>
            </a:r>
            <a:endParaRPr lang="en-US" altLang="ja-JP">
              <a:solidFill>
                <a:srgbClr val="434343">
                  <a:tint val="75000"/>
                </a:srgbClr>
              </a:solidFill>
            </a:endParaRPr>
          </a:p>
        </p:txBody>
      </p:sp>
      <p:sp>
        <p:nvSpPr>
          <p:cNvPr id="3" name="フッター プレースホルダ 4"/>
          <p:cNvSpPr>
            <a:spLocks noGrp="1"/>
          </p:cNvSpPr>
          <p:nvPr>
            <p:ph type="ftr" sz="quarter" idx="11"/>
          </p:nvPr>
        </p:nvSpPr>
        <p:spPr/>
        <p:txBody>
          <a:bodyPr/>
          <a:lstStyle>
            <a:lvl1pPr>
              <a:defRPr/>
            </a:lvl1pPr>
          </a:lstStyle>
          <a:p>
            <a:pPr>
              <a:defRPr/>
            </a:pPr>
            <a:r>
              <a:rPr lang="ja-JP" altLang="en-US" smtClean="0">
                <a:solidFill>
                  <a:srgbClr val="434343">
                    <a:tint val="75000"/>
                  </a:srgbClr>
                </a:solidFill>
              </a:rPr>
              <a:t>研究紹介＠オープンソースソフトウェア工学研究室（大平研）</a:t>
            </a:r>
            <a:endParaRPr lang="en-US" altLang="ja-JP">
              <a:solidFill>
                <a:srgbClr val="434343">
                  <a:tint val="75000"/>
                </a:srgbClr>
              </a:solidFill>
            </a:endParaRPr>
          </a:p>
        </p:txBody>
      </p:sp>
      <p:sp>
        <p:nvSpPr>
          <p:cNvPr id="4" name="スライド番号プレースホルダ 5"/>
          <p:cNvSpPr>
            <a:spLocks noGrp="1"/>
          </p:cNvSpPr>
          <p:nvPr>
            <p:ph type="sldNum" sz="quarter" idx="12"/>
          </p:nvPr>
        </p:nvSpPr>
        <p:spPr/>
        <p:txBody>
          <a:bodyPr/>
          <a:lstStyle>
            <a:lvl1pPr>
              <a:defRPr/>
            </a:lvl1pPr>
          </a:lstStyle>
          <a:p>
            <a:pPr>
              <a:defRPr/>
            </a:pPr>
            <a:fld id="{02F095EF-B336-44D5-AD97-2516D864E521}"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1924876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2013/03/07</a:t>
            </a:r>
            <a:endParaRPr lang="en-US" altLang="ja-JP">
              <a:solidFill>
                <a:srgbClr val="434343">
                  <a:tint val="75000"/>
                </a:srgbClr>
              </a:solidFill>
            </a:endParaRPr>
          </a:p>
        </p:txBody>
      </p:sp>
      <p:sp>
        <p:nvSpPr>
          <p:cNvPr id="6" name="フッター プレースホルダ 4"/>
          <p:cNvSpPr>
            <a:spLocks noGrp="1"/>
          </p:cNvSpPr>
          <p:nvPr>
            <p:ph type="ftr" sz="quarter" idx="11"/>
          </p:nvPr>
        </p:nvSpPr>
        <p:spPr/>
        <p:txBody>
          <a:bodyPr/>
          <a:lstStyle>
            <a:lvl1pPr>
              <a:defRPr/>
            </a:lvl1pPr>
          </a:lstStyle>
          <a:p>
            <a:pPr>
              <a:defRPr/>
            </a:pPr>
            <a:r>
              <a:rPr lang="ja-JP" altLang="en-US" smtClean="0">
                <a:solidFill>
                  <a:srgbClr val="434343">
                    <a:tint val="75000"/>
                  </a:srgbClr>
                </a:solidFill>
              </a:rPr>
              <a:t>研究紹介＠オープンソースソフトウェア工学研究室（大平研）</a:t>
            </a:r>
            <a:endParaRPr lang="en-US" altLang="ja-JP">
              <a:solidFill>
                <a:srgbClr val="434343">
                  <a:tint val="75000"/>
                </a:srgb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23968031-3E63-43A9-A989-D3B0F1A0DB25}"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598593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2013/03/07</a:t>
            </a:r>
            <a:endParaRPr lang="en-US" altLang="ja-JP">
              <a:solidFill>
                <a:srgbClr val="434343">
                  <a:tint val="75000"/>
                </a:srgbClr>
              </a:solidFill>
            </a:endParaRPr>
          </a:p>
        </p:txBody>
      </p:sp>
      <p:sp>
        <p:nvSpPr>
          <p:cNvPr id="6" name="フッター プレースホルダ 4"/>
          <p:cNvSpPr>
            <a:spLocks noGrp="1"/>
          </p:cNvSpPr>
          <p:nvPr>
            <p:ph type="ftr" sz="quarter" idx="11"/>
          </p:nvPr>
        </p:nvSpPr>
        <p:spPr/>
        <p:txBody>
          <a:bodyPr/>
          <a:lstStyle>
            <a:lvl1pPr>
              <a:defRPr/>
            </a:lvl1pPr>
          </a:lstStyle>
          <a:p>
            <a:pPr>
              <a:defRPr/>
            </a:pPr>
            <a:r>
              <a:rPr lang="ja-JP" altLang="en-US" smtClean="0">
                <a:solidFill>
                  <a:srgbClr val="434343">
                    <a:tint val="75000"/>
                  </a:srgbClr>
                </a:solidFill>
              </a:rPr>
              <a:t>研究紹介＠オープンソースソフトウェア工学研究室（大平研）</a:t>
            </a:r>
            <a:endParaRPr lang="en-US" altLang="ja-JP">
              <a:solidFill>
                <a:srgbClr val="434343">
                  <a:tint val="75000"/>
                </a:srgbClr>
              </a:solidFill>
            </a:endParaRPr>
          </a:p>
        </p:txBody>
      </p:sp>
      <p:sp>
        <p:nvSpPr>
          <p:cNvPr id="7" name="スライド番号プレースホルダ 5"/>
          <p:cNvSpPr>
            <a:spLocks noGrp="1"/>
          </p:cNvSpPr>
          <p:nvPr>
            <p:ph type="sldNum" sz="quarter" idx="12"/>
          </p:nvPr>
        </p:nvSpPr>
        <p:spPr/>
        <p:txBody>
          <a:bodyPr/>
          <a:lstStyle>
            <a:lvl1pPr>
              <a:defRPr/>
            </a:lvl1pPr>
          </a:lstStyle>
          <a:p>
            <a:pPr>
              <a:defRPr/>
            </a:pPr>
            <a:fld id="{B0569763-EE23-4D74-AF59-860C25334053}"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6138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2013/03/07</a:t>
            </a:r>
            <a:endParaRPr lang="en-US" altLang="ja-JP">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ja-JP" altLang="en-US" smtClean="0">
                <a:solidFill>
                  <a:srgbClr val="434343">
                    <a:tint val="75000"/>
                  </a:srgbClr>
                </a:solidFill>
              </a:rPr>
              <a:t>研究紹介＠オープンソースソフトウェア工学研究室（大平研）</a:t>
            </a:r>
            <a:endParaRPr lang="en-US" altLang="ja-JP">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401C6BFF-94BA-467D-992E-FDBD1CE1C049}"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1417090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pPr>
              <a:defRPr/>
            </a:pPr>
            <a:r>
              <a:rPr lang="en-US" altLang="ja-JP" smtClean="0">
                <a:solidFill>
                  <a:srgbClr val="434343">
                    <a:tint val="75000"/>
                  </a:srgbClr>
                </a:solidFill>
              </a:rPr>
              <a:t>2013/03/07</a:t>
            </a:r>
            <a:endParaRPr lang="en-US" altLang="ja-JP">
              <a:solidFill>
                <a:srgbClr val="434343">
                  <a:tint val="75000"/>
                </a:srgbClr>
              </a:solidFill>
            </a:endParaRPr>
          </a:p>
        </p:txBody>
      </p:sp>
      <p:sp>
        <p:nvSpPr>
          <p:cNvPr id="5" name="フッター プレースホルダ 4"/>
          <p:cNvSpPr>
            <a:spLocks noGrp="1"/>
          </p:cNvSpPr>
          <p:nvPr>
            <p:ph type="ftr" sz="quarter" idx="11"/>
          </p:nvPr>
        </p:nvSpPr>
        <p:spPr/>
        <p:txBody>
          <a:bodyPr/>
          <a:lstStyle>
            <a:lvl1pPr>
              <a:defRPr/>
            </a:lvl1pPr>
          </a:lstStyle>
          <a:p>
            <a:pPr>
              <a:defRPr/>
            </a:pPr>
            <a:r>
              <a:rPr lang="ja-JP" altLang="en-US" smtClean="0">
                <a:solidFill>
                  <a:srgbClr val="434343">
                    <a:tint val="75000"/>
                  </a:srgbClr>
                </a:solidFill>
              </a:rPr>
              <a:t>研究紹介＠オープンソースソフトウェア工学研究室（大平研）</a:t>
            </a:r>
            <a:endParaRPr lang="en-US" altLang="ja-JP">
              <a:solidFill>
                <a:srgbClr val="434343">
                  <a:tint val="75000"/>
                </a:srgbClr>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BEFC2293-A043-46DE-A58F-396F9E4B7245}" type="slidenum">
              <a:rPr lang="en-US" altLang="ja-JP">
                <a:solidFill>
                  <a:srgbClr val="434343">
                    <a:tint val="75000"/>
                  </a:srgbClr>
                </a:solidFill>
              </a:rPr>
              <a:pPr>
                <a:defRPr/>
              </a:pPr>
              <a:t>‹#›</a:t>
            </a:fld>
            <a:endParaRPr lang="en-US" altLang="ja-JP">
              <a:solidFill>
                <a:srgbClr val="434343">
                  <a:tint val="75000"/>
                </a:srgbClr>
              </a:solidFill>
            </a:endParaRPr>
          </a:p>
        </p:txBody>
      </p:sp>
    </p:spTree>
    <p:extLst>
      <p:ext uri="{BB962C8B-B14F-4D97-AF65-F5344CB8AC3E}">
        <p14:creationId xmlns:p14="http://schemas.microsoft.com/office/powerpoint/2010/main" val="3018872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8370" name="タイトル プレースホル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58371" name="テキスト プレースホル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ea typeface="ＭＳ Ｐゴシック" pitchFamily="50" charset="-128"/>
              </a:defRPr>
            </a:lvl1pPr>
          </a:lstStyle>
          <a:p>
            <a:pPr fontAlgn="base">
              <a:spcBef>
                <a:spcPct val="0"/>
              </a:spcBef>
              <a:spcAft>
                <a:spcPct val="0"/>
              </a:spcAft>
              <a:defRPr/>
            </a:pPr>
            <a:r>
              <a:rPr lang="en-US" altLang="ja-JP" smtClean="0">
                <a:solidFill>
                  <a:srgbClr val="434343">
                    <a:tint val="75000"/>
                  </a:srgbClr>
                </a:solidFill>
                <a:latin typeface="Tahoma" pitchFamily="34" charset="0"/>
              </a:rPr>
              <a:t>2013/03/07</a:t>
            </a:r>
            <a:endParaRPr lang="en-US" altLang="ja-JP">
              <a:solidFill>
                <a:srgbClr val="434343">
                  <a:tint val="75000"/>
                </a:srgbClr>
              </a:solidFill>
              <a:latin typeface="Tahoma" pitchFamily="34" charset="0"/>
            </a:endParaRP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ea typeface="ＭＳ Ｐゴシック" pitchFamily="50" charset="-128"/>
              </a:defRPr>
            </a:lvl1pPr>
          </a:lstStyle>
          <a:p>
            <a:pPr fontAlgn="base">
              <a:spcBef>
                <a:spcPct val="0"/>
              </a:spcBef>
              <a:spcAft>
                <a:spcPct val="0"/>
              </a:spcAft>
              <a:defRPr/>
            </a:pPr>
            <a:r>
              <a:rPr lang="ja-JP" altLang="en-US" smtClean="0">
                <a:solidFill>
                  <a:srgbClr val="434343">
                    <a:tint val="75000"/>
                  </a:srgbClr>
                </a:solidFill>
                <a:latin typeface="Tahoma" pitchFamily="34" charset="0"/>
              </a:rPr>
              <a:t>研究紹介＠オープンソースソフトウェア工学研究室（大平研）</a:t>
            </a:r>
            <a:endParaRPr lang="en-US" altLang="ja-JP">
              <a:solidFill>
                <a:srgbClr val="434343">
                  <a:tint val="75000"/>
                </a:srgbClr>
              </a:solidFill>
              <a:latin typeface="Tahoma" pitchFamily="34" charset="0"/>
            </a:endParaRP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ＭＳ Ｐゴシック" pitchFamily="50" charset="-128"/>
              </a:defRPr>
            </a:lvl1pPr>
          </a:lstStyle>
          <a:p>
            <a:pPr fontAlgn="base">
              <a:spcBef>
                <a:spcPct val="0"/>
              </a:spcBef>
              <a:spcAft>
                <a:spcPct val="0"/>
              </a:spcAft>
              <a:defRPr/>
            </a:pPr>
            <a:fld id="{3CF8B8C6-A53D-4FF4-89BE-E493ABAED688}" type="slidenum">
              <a:rPr lang="en-US" altLang="ja-JP">
                <a:solidFill>
                  <a:srgbClr val="434343">
                    <a:tint val="75000"/>
                  </a:srgbClr>
                </a:solidFill>
                <a:latin typeface="Tahoma" pitchFamily="34" charset="0"/>
              </a:rPr>
              <a:pPr fontAlgn="base">
                <a:spcBef>
                  <a:spcPct val="0"/>
                </a:spcBef>
                <a:spcAft>
                  <a:spcPct val="0"/>
                </a:spcAft>
                <a:defRPr/>
              </a:pPr>
              <a:t>‹#›</a:t>
            </a:fld>
            <a:endParaRPr lang="en-US" altLang="ja-JP">
              <a:solidFill>
                <a:srgbClr val="434343">
                  <a:tint val="75000"/>
                </a:srgbClr>
              </a:solidFill>
              <a:latin typeface="Tahoma" pitchFamily="34" charset="0"/>
            </a:endParaRPr>
          </a:p>
        </p:txBody>
      </p:sp>
      <p:pic>
        <p:nvPicPr>
          <p:cNvPr id="58375" name="Picture 5"/>
          <p:cNvPicPr>
            <a:picLocks noChangeAspect="1" noChangeArrowheads="1"/>
          </p:cNvPicPr>
          <p:nvPr/>
        </p:nvPicPr>
        <p:blipFill>
          <a:blip r:embed="rId13" cstate="print"/>
          <a:srcRect/>
          <a:stretch>
            <a:fillRect/>
          </a:stretch>
        </p:blipFill>
        <p:spPr bwMode="auto">
          <a:xfrm>
            <a:off x="0" y="0"/>
            <a:ext cx="9155113" cy="6858000"/>
          </a:xfrm>
          <a:prstGeom prst="rect">
            <a:avLst/>
          </a:prstGeom>
          <a:noFill/>
          <a:ln w="9525">
            <a:noFill/>
            <a:miter lim="800000"/>
            <a:headEnd/>
            <a:tailEnd/>
          </a:ln>
        </p:spPr>
      </p:pic>
    </p:spTree>
    <p:extLst>
      <p:ext uri="{BB962C8B-B14F-4D97-AF65-F5344CB8AC3E}">
        <p14:creationId xmlns:p14="http://schemas.microsoft.com/office/powerpoint/2010/main" val="2542428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 Type="http://schemas.openxmlformats.org/officeDocument/2006/relationships/image" Target="../media/image10.png"/><Relationship Id="rId21" Type="http://schemas.openxmlformats.org/officeDocument/2006/relationships/image" Target="../media/image28.png"/><Relationship Id="rId34" Type="http://schemas.openxmlformats.org/officeDocument/2006/relationships/image" Target="../media/image41.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png"/><Relationship Id="rId2" Type="http://schemas.openxmlformats.org/officeDocument/2006/relationships/image" Target="../media/image9.wmf"/><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32" Type="http://schemas.openxmlformats.org/officeDocument/2006/relationships/image" Target="../media/image39.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jpeg"/><Relationship Id="rId36" Type="http://schemas.openxmlformats.org/officeDocument/2006/relationships/image" Target="../media/image43.jpeg"/><Relationship Id="rId10" Type="http://schemas.openxmlformats.org/officeDocument/2006/relationships/image" Target="../media/image17.png"/><Relationship Id="rId19" Type="http://schemas.openxmlformats.org/officeDocument/2006/relationships/image" Target="../media/image26.png"/><Relationship Id="rId31" Type="http://schemas.openxmlformats.org/officeDocument/2006/relationships/image" Target="../media/image38.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35" Type="http://schemas.openxmlformats.org/officeDocument/2006/relationships/image" Target="../media/image42.png"/></Relationships>
</file>

<file path=ppt/slides/_rels/slide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52.png"/><Relationship Id="rId4" Type="http://schemas.openxmlformats.org/officeDocument/2006/relationships/image" Target="../media/image5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wmf"/><Relationship Id="rId7" Type="http://schemas.openxmlformats.org/officeDocument/2006/relationships/image" Target="../media/image57.png"/><Relationship Id="rId12" Type="http://schemas.openxmlformats.org/officeDocument/2006/relationships/image" Target="../media/image16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0.png"/><Relationship Id="rId5" Type="http://schemas.openxmlformats.org/officeDocument/2006/relationships/image" Target="../media/image55.png"/><Relationship Id="rId10" Type="http://schemas.openxmlformats.org/officeDocument/2006/relationships/image" Target="../media/image59.png"/><Relationship Id="rId4" Type="http://schemas.openxmlformats.org/officeDocument/2006/relationships/image" Target="../media/image54.png"/><Relationship Id="rId9" Type="http://schemas.openxmlformats.org/officeDocument/2006/relationships/image" Target="../media/image50.png"/></Relationships>
</file>

<file path=ppt/slides/_rels/slide14.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3.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28.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69.jp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70.jpeg"/></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53.wmf"/><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8.jpeg"/></Relationships>
</file>

<file path=ppt/slides/_rels/slide42.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4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4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3.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emf"/><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1652588" y="509588"/>
            <a:ext cx="6047169" cy="6047169"/>
          </a:xfrm>
          <a:prstGeom prst="rect">
            <a:avLst/>
          </a:prstGeom>
          <a:noFill/>
          <a:ln w="9525" algn="ctr">
            <a:noFill/>
            <a:miter lim="800000"/>
            <a:headEnd/>
            <a:tailEnd/>
          </a:ln>
        </p:spPr>
      </p:pic>
      <p:sp>
        <p:nvSpPr>
          <p:cNvPr id="9" name="正方形/長方形 8"/>
          <p:cNvSpPr/>
          <p:nvPr/>
        </p:nvSpPr>
        <p:spPr>
          <a:xfrm>
            <a:off x="636059" y="548680"/>
            <a:ext cx="7879327" cy="558370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ja-JP" altLang="en-US" sz="2000" dirty="0">
              <a:solidFill>
                <a:prstClr val="white"/>
              </a:solidFill>
              <a:latin typeface="Calibri"/>
              <a:ea typeface="ＭＳ Ｐゴシック"/>
            </a:endParaRPr>
          </a:p>
        </p:txBody>
      </p:sp>
      <p:sp>
        <p:nvSpPr>
          <p:cNvPr id="2" name="タイトル 1"/>
          <p:cNvSpPr>
            <a:spLocks noGrp="1"/>
          </p:cNvSpPr>
          <p:nvPr>
            <p:ph type="ctrTitle"/>
          </p:nvPr>
        </p:nvSpPr>
        <p:spPr>
          <a:xfrm>
            <a:off x="156151" y="993058"/>
            <a:ext cx="8806973" cy="3687097"/>
          </a:xfrm>
        </p:spPr>
        <p:txBody>
          <a:bodyPr/>
          <a:lstStyle/>
          <a:p>
            <a:r>
              <a:rPr lang="ja-JP" altLang="en-US" sz="2800" dirty="0">
                <a:latin typeface="ヒラギノ角ゴ ProN W6"/>
                <a:ea typeface="ヒラギノ角ゴ ProN W6"/>
                <a:cs typeface="ヒラギノ角ゴ ProN W6"/>
              </a:rPr>
              <a:t>和歌山</a:t>
            </a:r>
            <a:r>
              <a:rPr lang="ja-JP" altLang="en-US" sz="2800" dirty="0" smtClean="0">
                <a:latin typeface="ヒラギノ角ゴ ProN W6"/>
                <a:ea typeface="ヒラギノ角ゴ ProN W6"/>
                <a:cs typeface="ヒラギノ角ゴ ProN W6"/>
              </a:rPr>
              <a:t>大学</a:t>
            </a:r>
            <a:r>
              <a:rPr lang="en-US" altLang="ja-JP" sz="2800" dirty="0" smtClean="0">
                <a:latin typeface="ヒラギノ角ゴ ProN W6"/>
                <a:ea typeface="ヒラギノ角ゴ ProN W6"/>
                <a:cs typeface="ヒラギノ角ゴ ProN W6"/>
              </a:rPr>
              <a:t>/</a:t>
            </a:r>
            <a:r>
              <a:rPr lang="ja-JP" altLang="en-US" sz="2800" dirty="0" smtClean="0">
                <a:latin typeface="ヒラギノ角ゴ ProN W6"/>
                <a:ea typeface="ヒラギノ角ゴ ProN W6"/>
                <a:cs typeface="ヒラギノ角ゴ ProN W6"/>
              </a:rPr>
              <a:t>システム工学部</a:t>
            </a:r>
            <a:r>
              <a:rPr lang="en-US" altLang="ja-JP" sz="2800" dirty="0" smtClean="0">
                <a:latin typeface="ヒラギノ角ゴ ProN W6"/>
                <a:ea typeface="ヒラギノ角ゴ ProN W6"/>
                <a:cs typeface="ヒラギノ角ゴ ProN W6"/>
              </a:rPr>
              <a:t>/</a:t>
            </a:r>
            <a:r>
              <a:rPr lang="ja-JP" altLang="en-US" sz="2800" dirty="0" smtClean="0">
                <a:latin typeface="ヒラギノ角ゴ ProN W6"/>
                <a:ea typeface="ヒラギノ角ゴ ProN W6"/>
                <a:cs typeface="ヒラギノ角ゴ ProN W6"/>
              </a:rPr>
              <a:t>情報通信システム学科</a:t>
            </a:r>
            <a:r>
              <a:rPr lang="en-US" altLang="ja-JP" sz="2800" dirty="0" smtClean="0">
                <a:latin typeface="ヒラギノ角ゴ ProN W6"/>
                <a:ea typeface="ヒラギノ角ゴ ProN W6"/>
                <a:cs typeface="ヒラギノ角ゴ ProN W6"/>
              </a:rPr>
              <a:t/>
            </a:r>
            <a:br>
              <a:rPr lang="en-US" altLang="ja-JP" sz="2800" dirty="0" smtClean="0">
                <a:latin typeface="ヒラギノ角ゴ ProN W6"/>
                <a:ea typeface="ヒラギノ角ゴ ProN W6"/>
                <a:cs typeface="ヒラギノ角ゴ ProN W6"/>
              </a:rPr>
            </a:br>
            <a:r>
              <a:rPr lang="en-US" altLang="ja-JP" sz="3600" dirty="0" smtClean="0">
                <a:latin typeface="ヒラギノ角ゴ ProN W6"/>
                <a:ea typeface="ヒラギノ角ゴ ProN W6"/>
                <a:cs typeface="ヒラギノ角ゴ ProN W6"/>
              </a:rPr>
              <a:t/>
            </a:r>
            <a:br>
              <a:rPr lang="en-US" altLang="ja-JP" sz="3600" dirty="0" smtClean="0">
                <a:latin typeface="ヒラギノ角ゴ ProN W6"/>
                <a:ea typeface="ヒラギノ角ゴ ProN W6"/>
                <a:cs typeface="ヒラギノ角ゴ ProN W6"/>
              </a:rPr>
            </a:br>
            <a:r>
              <a:rPr lang="ja-JP" altLang="en-US" sz="4000" dirty="0" smtClean="0">
                <a:latin typeface="ヒラギノ角ゴ ProN W6"/>
                <a:ea typeface="ヒラギノ角ゴ ProN W6"/>
                <a:cs typeface="ヒラギノ角ゴ ProN W6"/>
              </a:rPr>
              <a:t>オープンソースソフトウェア工学研究室</a:t>
            </a:r>
            <a:r>
              <a:rPr lang="en-US" altLang="ja-JP" sz="4000" dirty="0">
                <a:latin typeface="ヒラギノ角ゴ ProN W6"/>
                <a:ea typeface="ヒラギノ角ゴ ProN W6"/>
                <a:cs typeface="ヒラギノ角ゴ ProN W6"/>
              </a:rPr>
              <a:t/>
            </a:r>
            <a:br>
              <a:rPr lang="en-US" altLang="ja-JP" sz="4000" dirty="0">
                <a:latin typeface="ヒラギノ角ゴ ProN W6"/>
                <a:ea typeface="ヒラギノ角ゴ ProN W6"/>
                <a:cs typeface="ヒラギノ角ゴ ProN W6"/>
              </a:rPr>
            </a:br>
            <a:r>
              <a:rPr lang="ja-JP" altLang="en-US" sz="2400" dirty="0" smtClean="0">
                <a:latin typeface="ヒラギノ角ゴ ProN W6"/>
                <a:ea typeface="ヒラギノ角ゴ ProN W6"/>
                <a:cs typeface="ヒラギノ角ゴ ProN W6"/>
              </a:rPr>
              <a:t> </a:t>
            </a:r>
            <a:r>
              <a:rPr lang="en-US" altLang="ja-JP" sz="3600" dirty="0" smtClean="0">
                <a:latin typeface="ヒラギノ角ゴ ProN W6"/>
                <a:ea typeface="ヒラギノ角ゴ ProN W6"/>
                <a:cs typeface="ヒラギノ角ゴ ProN W6"/>
              </a:rPr>
              <a:t/>
            </a:r>
            <a:br>
              <a:rPr lang="en-US" altLang="ja-JP" sz="3600" dirty="0" smtClean="0">
                <a:latin typeface="ヒラギノ角ゴ ProN W6"/>
                <a:ea typeface="ヒラギノ角ゴ ProN W6"/>
                <a:cs typeface="ヒラギノ角ゴ ProN W6"/>
              </a:rPr>
            </a:br>
            <a:r>
              <a:rPr lang="ja-JP" altLang="en-US" sz="4000" dirty="0" smtClean="0">
                <a:latin typeface="ヒラギノ角ゴ ProN W6"/>
                <a:ea typeface="ヒラギノ角ゴ ProN W6"/>
                <a:cs typeface="ヒラギノ角ゴ ProN W6"/>
              </a:rPr>
              <a:t>研究紹介</a:t>
            </a:r>
            <a:endParaRPr kumimoji="1" lang="ja-JP" altLang="en-US" sz="4000" dirty="0">
              <a:latin typeface="ヒラギノ角ゴ ProN W6"/>
              <a:ea typeface="ヒラギノ角ゴ ProN W6"/>
              <a:cs typeface="ヒラギノ角ゴ ProN W6"/>
            </a:endParaRPr>
          </a:p>
        </p:txBody>
      </p:sp>
    </p:spTree>
    <p:extLst>
      <p:ext uri="{BB962C8B-B14F-4D97-AF65-F5344CB8AC3E}">
        <p14:creationId xmlns:p14="http://schemas.microsoft.com/office/powerpoint/2010/main" val="30431993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latin typeface="+mj-ea"/>
                <a:ea typeface="+mj-ea"/>
              </a:rPr>
              <a:t>和歌山大学（場所）</a:t>
            </a:r>
            <a:endParaRPr lang="ja-JP" altLang="en-US" dirty="0">
              <a:latin typeface="+mj-ea"/>
              <a:ea typeface="+mj-ea"/>
            </a:endParaRPr>
          </a:p>
        </p:txBody>
      </p:sp>
      <p:sp>
        <p:nvSpPr>
          <p:cNvPr id="7" name="コンテンツ プレースホルダー 6"/>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6A802BE-3497-4DD0-9B82-2A864817D727}" type="slidenum">
              <a:rPr lang="en-US" altLang="ja-JP" smtClean="0"/>
              <a:pPr/>
              <a:t>2</a:t>
            </a:fld>
            <a:endParaRPr lang="en-US" altLang="ja-JP"/>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4873" y="1367882"/>
            <a:ext cx="6739819" cy="5166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円/楕円 2"/>
          <p:cNvSpPr/>
          <p:nvPr/>
        </p:nvSpPr>
        <p:spPr>
          <a:xfrm>
            <a:off x="3242589" y="4312031"/>
            <a:ext cx="504056" cy="504056"/>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599368" y="4103024"/>
            <a:ext cx="252028" cy="252028"/>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吹き出し 4"/>
          <p:cNvSpPr/>
          <p:nvPr/>
        </p:nvSpPr>
        <p:spPr>
          <a:xfrm>
            <a:off x="4441371" y="4355052"/>
            <a:ext cx="929768" cy="255368"/>
          </a:xfrm>
          <a:prstGeom prst="wedgeRoundRectCallout">
            <a:avLst>
              <a:gd name="adj1" fmla="val -112822"/>
              <a:gd name="adj2" fmla="val -7892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関西空港</a:t>
            </a:r>
            <a:endParaRPr kumimoji="1" lang="ja-JP" altLang="en-US" dirty="0">
              <a:solidFill>
                <a:schemeClr val="tx1"/>
              </a:solidFill>
            </a:endParaRPr>
          </a:p>
        </p:txBody>
      </p:sp>
      <p:sp>
        <p:nvSpPr>
          <p:cNvPr id="11" name="角丸四角形吹き出し 10"/>
          <p:cNvSpPr/>
          <p:nvPr/>
        </p:nvSpPr>
        <p:spPr>
          <a:xfrm>
            <a:off x="4247989" y="4746171"/>
            <a:ext cx="1123150" cy="255368"/>
          </a:xfrm>
          <a:prstGeom prst="wedgeRoundRectCallout">
            <a:avLst>
              <a:gd name="adj1" fmla="val -116128"/>
              <a:gd name="adj2" fmla="val -115031"/>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和歌山大学</a:t>
            </a:r>
            <a:endParaRPr kumimoji="1" lang="ja-JP" altLang="en-US" dirty="0">
              <a:solidFill>
                <a:schemeClr val="tx1"/>
              </a:solidFill>
            </a:endParaRPr>
          </a:p>
        </p:txBody>
      </p:sp>
      <p:sp>
        <p:nvSpPr>
          <p:cNvPr id="6" name="日付プレースホルダー 5"/>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8" name="フッター プレースホルダー 7"/>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Tree>
    <p:extLst>
      <p:ext uri="{BB962C8B-B14F-4D97-AF65-F5344CB8AC3E}">
        <p14:creationId xmlns:p14="http://schemas.microsoft.com/office/powerpoint/2010/main" val="10189799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和歌山</a:t>
            </a:r>
            <a:r>
              <a:rPr lang="ja-JP" altLang="en-US" dirty="0" smtClean="0"/>
              <a:t>大学（風景）</a:t>
            </a:r>
            <a:endParaRPr lang="ja-JP" altLang="en-US" dirty="0"/>
          </a:p>
        </p:txBody>
      </p:sp>
      <p:sp>
        <p:nvSpPr>
          <p:cNvPr id="14" name="コンテンツ プレースホルダー 13"/>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6A802BE-3497-4DD0-9B82-2A864817D727}" type="slidenum">
              <a:rPr lang="en-US" altLang="ja-JP" smtClean="0"/>
              <a:pPr/>
              <a:t>3</a:t>
            </a:fld>
            <a:endParaRPr lang="en-US" altLang="ja-JP"/>
          </a:p>
        </p:txBody>
      </p:sp>
      <p:grpSp>
        <p:nvGrpSpPr>
          <p:cNvPr id="13" name="グループ化 12"/>
          <p:cNvGrpSpPr/>
          <p:nvPr/>
        </p:nvGrpSpPr>
        <p:grpSpPr>
          <a:xfrm>
            <a:off x="930285" y="1298874"/>
            <a:ext cx="7277965" cy="5166733"/>
            <a:chOff x="316249" y="2101127"/>
            <a:chExt cx="5886488" cy="4178903"/>
          </a:xfrm>
        </p:grpSpPr>
        <p:pic>
          <p:nvPicPr>
            <p:cNvPr id="5" name="Picture 6" descr="\\psf\Home\Desktop\Photo\Scenery1\DSCN11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249" y="2101128"/>
              <a:ext cx="2873148" cy="215486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3" descr="\\psf\Home\Desktop\Photo\Scenery1\DSC_0054_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249" y="4354612"/>
              <a:ext cx="2888128" cy="192541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7" descr="\\psf\Home\Desktop\Photo\Scenery1\DSCN117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13275" y="2101127"/>
              <a:ext cx="2873148" cy="215486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2" descr="\\psf\Home\Desktop\Photo\Scenery1\DSC_0019.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13275" y="4353122"/>
              <a:ext cx="1284604" cy="192690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8" descr="\\psf\Home\Desktop\Photo\Scenery1\IMG_5397.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49849" y="4353122"/>
              <a:ext cx="1452888" cy="192690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
        <p:nvSpPr>
          <p:cNvPr id="3" name="日付プレースホルダー 2"/>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6" name="フッター プレースホルダー 5"/>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Tree>
    <p:extLst>
      <p:ext uri="{BB962C8B-B14F-4D97-AF65-F5344CB8AC3E}">
        <p14:creationId xmlns:p14="http://schemas.microsoft.com/office/powerpoint/2010/main" val="3132416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システム工学部</a:t>
            </a:r>
            <a:endParaRPr kumimoji="1" lang="ja-JP" altLang="en-US" dirty="0"/>
          </a:p>
        </p:txBody>
      </p:sp>
      <p:sp>
        <p:nvSpPr>
          <p:cNvPr id="3" name="コンテンツ プレースホルダー 2"/>
          <p:cNvSpPr>
            <a:spLocks noGrp="1"/>
          </p:cNvSpPr>
          <p:nvPr>
            <p:ph idx="1"/>
          </p:nvPr>
        </p:nvSpPr>
        <p:spPr/>
        <p:txBody>
          <a:bodyPr/>
          <a:lstStyle/>
          <a:p>
            <a:r>
              <a:rPr lang="ja-JP" altLang="en-US" dirty="0"/>
              <a:t>５</a:t>
            </a:r>
            <a:r>
              <a:rPr kumimoji="1" lang="ja-JP" altLang="en-US" dirty="0" smtClean="0"/>
              <a:t>学科</a:t>
            </a:r>
            <a:endParaRPr kumimoji="1" lang="en-US" altLang="ja-JP" dirty="0" smtClean="0"/>
          </a:p>
          <a:p>
            <a:pPr lvl="1"/>
            <a:r>
              <a:rPr lang="ja-JP" altLang="en-US" dirty="0"/>
              <a:t>情報</a:t>
            </a:r>
            <a:r>
              <a:rPr lang="ja-JP" altLang="en-US" dirty="0" smtClean="0"/>
              <a:t>通信システム学科</a:t>
            </a:r>
            <a:endParaRPr lang="en-US" altLang="ja-JP" dirty="0"/>
          </a:p>
          <a:p>
            <a:pPr lvl="2"/>
            <a:r>
              <a:rPr lang="ja-JP" altLang="en-US" dirty="0" smtClean="0"/>
              <a:t>ソフトウェアエンジニアリンググループ</a:t>
            </a:r>
            <a:endParaRPr lang="en-US" altLang="ja-JP" dirty="0" smtClean="0"/>
          </a:p>
          <a:p>
            <a:pPr lvl="3"/>
            <a:r>
              <a:rPr lang="ja-JP" altLang="en-US" dirty="0" smtClean="0"/>
              <a:t>大平研究室（</a:t>
            </a:r>
            <a:r>
              <a:rPr lang="ja-JP" altLang="en-US" dirty="0"/>
              <a:t>オープンソースソフトウェア工学</a:t>
            </a:r>
            <a:r>
              <a:rPr lang="ja-JP" altLang="en-US" dirty="0" smtClean="0"/>
              <a:t>）</a:t>
            </a:r>
            <a:endParaRPr lang="en-US" altLang="ja-JP" dirty="0" smtClean="0"/>
          </a:p>
          <a:p>
            <a:pPr lvl="1"/>
            <a:r>
              <a:rPr kumimoji="1" lang="ja-JP" altLang="en-US" dirty="0" smtClean="0"/>
              <a:t>デザイン情報学科</a:t>
            </a:r>
            <a:endParaRPr kumimoji="1" lang="en-US" altLang="ja-JP" dirty="0" smtClean="0"/>
          </a:p>
          <a:p>
            <a:pPr lvl="2"/>
            <a:r>
              <a:rPr lang="ja-JP" altLang="en-US" dirty="0" smtClean="0"/>
              <a:t>ソフトウェアデザイングループ</a:t>
            </a:r>
            <a:endParaRPr lang="en-US" altLang="ja-JP" dirty="0" smtClean="0"/>
          </a:p>
          <a:p>
            <a:pPr lvl="3"/>
            <a:r>
              <a:rPr kumimoji="1" lang="ja-JP" altLang="en-US" dirty="0" smtClean="0"/>
              <a:t>鰺坂</a:t>
            </a:r>
            <a:r>
              <a:rPr lang="ja-JP" altLang="en-US" dirty="0"/>
              <a:t>・</a:t>
            </a:r>
            <a:r>
              <a:rPr lang="ja-JP" altLang="en-US" dirty="0" smtClean="0"/>
              <a:t>満田・福安研究室（ソフトウェア設計）</a:t>
            </a:r>
            <a:endParaRPr kumimoji="1" lang="en-US" altLang="ja-JP" dirty="0" smtClean="0"/>
          </a:p>
          <a:p>
            <a:r>
              <a:rPr kumimoji="1" lang="ja-JP" altLang="en-US" dirty="0" smtClean="0"/>
              <a:t>学生数</a:t>
            </a:r>
            <a:endParaRPr kumimoji="1" lang="en-US" altLang="ja-JP" dirty="0" smtClean="0"/>
          </a:p>
          <a:p>
            <a:pPr lvl="1"/>
            <a:r>
              <a:rPr kumimoji="1" lang="en-US" altLang="ja-JP" dirty="0" smtClean="0"/>
              <a:t>1,323</a:t>
            </a:r>
            <a:r>
              <a:rPr kumimoji="1" lang="ja-JP" altLang="en-US" dirty="0" smtClean="0"/>
              <a:t>人（学部）</a:t>
            </a:r>
            <a:endParaRPr kumimoji="1" lang="en-US" altLang="ja-JP" dirty="0" smtClean="0"/>
          </a:p>
          <a:p>
            <a:pPr lvl="1"/>
            <a:r>
              <a:rPr kumimoji="1" lang="en-US" altLang="ja-JP" dirty="0" smtClean="0"/>
              <a:t>337</a:t>
            </a:r>
            <a:r>
              <a:rPr kumimoji="1" lang="ja-JP" altLang="en-US" dirty="0" smtClean="0"/>
              <a:t>人（大学院）</a:t>
            </a:r>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E6A802BE-3497-4DD0-9B82-2A864817D727}" type="slidenum">
              <a:rPr lang="en-US" altLang="ja-JP" smtClean="0"/>
              <a:pPr>
                <a:defRPr/>
              </a:pPr>
              <a:t>4</a:t>
            </a:fld>
            <a:endParaRPr lang="en-US" altLang="ja-JP"/>
          </a:p>
        </p:txBody>
      </p:sp>
      <p:pic>
        <p:nvPicPr>
          <p:cNvPr id="5" name="Picture 8" descr="\\psf\Home\Desktop\Photo\Scenery1\IMG_539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11815" y="1367882"/>
            <a:ext cx="2214375" cy="293683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6928338" y="4323136"/>
            <a:ext cx="1751428" cy="276999"/>
          </a:xfrm>
          <a:prstGeom prst="rect">
            <a:avLst/>
          </a:prstGeom>
          <a:noFill/>
        </p:spPr>
        <p:txBody>
          <a:bodyPr wrap="square" rtlCol="0">
            <a:spAutoFit/>
          </a:bodyPr>
          <a:lstStyle/>
          <a:p>
            <a:pPr algn="ctr"/>
            <a:r>
              <a:rPr kumimoji="1" lang="en-US" altLang="ja-JP" sz="1200" dirty="0" smtClean="0"/>
              <a:t>since 1996</a:t>
            </a:r>
            <a:endParaRPr kumimoji="1" lang="ja-JP" altLang="en-US" sz="1200" dirty="0"/>
          </a:p>
        </p:txBody>
      </p:sp>
      <p:sp>
        <p:nvSpPr>
          <p:cNvPr id="7" name="日付プレースホルダー 6"/>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8" name="フッター プレースホルダー 7"/>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Tree>
    <p:extLst>
      <p:ext uri="{BB962C8B-B14F-4D97-AF65-F5344CB8AC3E}">
        <p14:creationId xmlns:p14="http://schemas.microsoft.com/office/powerpoint/2010/main" val="35604529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工学研究室（</a:t>
            </a:r>
            <a:r>
              <a:rPr lang="en-US" altLang="ja-JP" dirty="0" smtClean="0"/>
              <a:t>2012</a:t>
            </a:r>
            <a:r>
              <a:rPr lang="ja-JP" altLang="en-US" dirty="0" smtClean="0"/>
              <a:t>年</a:t>
            </a:r>
            <a:r>
              <a:rPr lang="en-US" altLang="ja-JP" dirty="0" smtClean="0"/>
              <a:t>4</a:t>
            </a:r>
            <a:r>
              <a:rPr lang="ja-JP" altLang="en-US" dirty="0" smtClean="0"/>
              <a:t>月～）</a:t>
            </a:r>
            <a:endParaRPr kumimoji="1" lang="ja-JP" altLang="en-US" dirty="0"/>
          </a:p>
        </p:txBody>
      </p:sp>
      <p:sp>
        <p:nvSpPr>
          <p:cNvPr id="3" name="日付プレースホルダー 2"/>
          <p:cNvSpPr>
            <a:spLocks noGrp="1"/>
          </p:cNvSpPr>
          <p:nvPr>
            <p:ph type="dt" sz="half" idx="10"/>
          </p:nvPr>
        </p:nvSpPr>
        <p:spPr/>
        <p:txBody>
          <a:bodyPr/>
          <a:lstStyle/>
          <a:p>
            <a:r>
              <a:rPr kumimoji="1" lang="en-US" altLang="ja-JP" smtClean="0"/>
              <a:t>2013/03/07</a:t>
            </a:r>
            <a:endParaRPr kumimoji="1" lang="ja-JP" altLang="en-US" dirty="0"/>
          </a:p>
        </p:txBody>
      </p:sp>
      <p:sp>
        <p:nvSpPr>
          <p:cNvPr id="4" name="フッター プレースホルダー 3"/>
          <p:cNvSpPr>
            <a:spLocks noGrp="1"/>
          </p:cNvSpPr>
          <p:nvPr>
            <p:ph type="ftr" sz="quarter" idx="11"/>
          </p:nvPr>
        </p:nvSpPr>
        <p:spPr/>
        <p:txBody>
          <a:bodyPr/>
          <a:lstStyle/>
          <a:p>
            <a:r>
              <a:rPr kumimoji="1" lang="ja-JP" altLang="en-US" smtClean="0"/>
              <a:t>研究紹介＠オープンソースソフトウェア工学研究室（大平研）</a:t>
            </a:r>
            <a:endParaRPr kumimoji="1" lang="ja-JP" altLang="en-US" dirty="0"/>
          </a:p>
        </p:txBody>
      </p:sp>
      <p:sp>
        <p:nvSpPr>
          <p:cNvPr id="5" name="スライド番号プレースホルダー 4"/>
          <p:cNvSpPr>
            <a:spLocks noGrp="1"/>
          </p:cNvSpPr>
          <p:nvPr>
            <p:ph type="sldNum" sz="quarter" idx="12"/>
          </p:nvPr>
        </p:nvSpPr>
        <p:spPr/>
        <p:txBody>
          <a:bodyPr/>
          <a:lstStyle/>
          <a:p>
            <a:fld id="{1E71F938-0822-47EC-B3CD-AEB5C7683738}" type="slidenum">
              <a:rPr kumimoji="1" lang="ja-JP" altLang="en-US" smtClean="0"/>
              <a:pPr/>
              <a:t>5</a:t>
            </a:fld>
            <a:endParaRPr kumimoji="1" lang="ja-JP" altLang="en-US"/>
          </a:p>
        </p:txBody>
      </p:sp>
      <p:sp>
        <p:nvSpPr>
          <p:cNvPr id="6" name="コンテンツ プレースホルダー 5"/>
          <p:cNvSpPr>
            <a:spLocks noGrp="1"/>
          </p:cNvSpPr>
          <p:nvPr>
            <p:ph sz="quarter" idx="1"/>
          </p:nvPr>
        </p:nvSpPr>
        <p:spPr>
          <a:noFill/>
          <a:ln>
            <a:noFill/>
          </a:ln>
          <a:effectLst/>
        </p:spPr>
        <p:style>
          <a:lnRef idx="1">
            <a:schemeClr val="dk1"/>
          </a:lnRef>
          <a:fillRef idx="2">
            <a:schemeClr val="dk1"/>
          </a:fillRef>
          <a:effectRef idx="1">
            <a:schemeClr val="dk1"/>
          </a:effectRef>
          <a:fontRef idx="minor">
            <a:schemeClr val="dk1"/>
          </a:fontRef>
        </p:style>
        <p:txBody>
          <a:bodyPr/>
          <a:lstStyle/>
          <a:p>
            <a:r>
              <a:rPr lang="ja-JP" altLang="en-US" dirty="0" smtClean="0"/>
              <a:t>オープンソースソフトウェア工学</a:t>
            </a:r>
            <a:endParaRPr lang="en-US" altLang="ja-JP" dirty="0" smtClean="0"/>
          </a:p>
          <a:p>
            <a:pPr lvl="1"/>
            <a:r>
              <a:rPr lang="ja-JP" altLang="en-US" dirty="0">
                <a:solidFill>
                  <a:srgbClr val="FF0000"/>
                </a:solidFill>
              </a:rPr>
              <a:t>ソフトウェア工学</a:t>
            </a:r>
            <a:r>
              <a:rPr lang="ja-JP" altLang="en-US" dirty="0"/>
              <a:t>の立場から</a:t>
            </a:r>
            <a:r>
              <a:rPr lang="ja-JP" altLang="en-US" dirty="0" smtClean="0"/>
              <a:t>，</a:t>
            </a:r>
            <a:r>
              <a:rPr lang="ja-JP" altLang="en-US" dirty="0" smtClean="0">
                <a:solidFill>
                  <a:srgbClr val="3366FF"/>
                </a:solidFill>
              </a:rPr>
              <a:t>オープンソースソフトウェア</a:t>
            </a:r>
            <a:r>
              <a:rPr lang="ja-JP" altLang="en-US" dirty="0" smtClean="0"/>
              <a:t>の</a:t>
            </a:r>
            <a:r>
              <a:rPr lang="ja-JP" altLang="en-US" dirty="0" smtClean="0">
                <a:solidFill>
                  <a:srgbClr val="FF0000"/>
                </a:solidFill>
              </a:rPr>
              <a:t>開発</a:t>
            </a:r>
            <a:r>
              <a:rPr lang="ja-JP" altLang="en-US" dirty="0">
                <a:solidFill>
                  <a:srgbClr val="FF0000"/>
                </a:solidFill>
              </a:rPr>
              <a:t>／利用支援技術</a:t>
            </a:r>
            <a:r>
              <a:rPr lang="ja-JP" altLang="en-US" dirty="0"/>
              <a:t>の確立</a:t>
            </a:r>
            <a:r>
              <a:rPr lang="ja-JP" altLang="en-US" dirty="0" smtClean="0"/>
              <a:t>を</a:t>
            </a:r>
            <a:r>
              <a:rPr lang="ja-JP" altLang="en-US" dirty="0" smtClean="0"/>
              <a:t>目指す研究分野</a:t>
            </a:r>
            <a:endParaRPr lang="en-US" altLang="ja-JP" dirty="0" smtClean="0"/>
          </a:p>
          <a:p>
            <a:pPr lvl="1"/>
            <a:endParaRPr lang="en-US" altLang="ja-JP" dirty="0" smtClean="0"/>
          </a:p>
          <a:p>
            <a:pPr marL="914400" lvl="2" indent="0">
              <a:buNone/>
            </a:pPr>
            <a:endParaRPr lang="ja-JP" altLang="en-US" dirty="0"/>
          </a:p>
          <a:p>
            <a:endParaRPr lang="en-US" altLang="ja-JP" dirty="0" smtClean="0"/>
          </a:p>
          <a:p>
            <a:pPr lvl="1"/>
            <a:endParaRPr kumimoji="1" lang="ja-JP" altLang="en-US" dirty="0"/>
          </a:p>
        </p:txBody>
      </p:sp>
      <p:grpSp>
        <p:nvGrpSpPr>
          <p:cNvPr id="65" name="グループ化 64"/>
          <p:cNvGrpSpPr/>
          <p:nvPr/>
        </p:nvGrpSpPr>
        <p:grpSpPr>
          <a:xfrm>
            <a:off x="3350518" y="2934183"/>
            <a:ext cx="4568935" cy="3397627"/>
            <a:chOff x="2264492" y="2828673"/>
            <a:chExt cx="4568935" cy="3397627"/>
          </a:xfrm>
        </p:grpSpPr>
        <p:pic>
          <p:nvPicPr>
            <p:cNvPr id="32" name="Picture 8" descr="C:\Users\masao\AppData\Local\Microsoft\Windows\Temporary Internet Files\Content.IE5\4PLHG8SU\MC900234930[1].wmf"/>
            <p:cNvPicPr>
              <a:picLocks noChangeAspect="1" noChangeArrowheads="1"/>
            </p:cNvPicPr>
            <p:nvPr/>
          </p:nvPicPr>
          <p:blipFill>
            <a:blip r:embed="rId2" cstate="print"/>
            <a:srcRect/>
            <a:stretch>
              <a:fillRect/>
            </a:stretch>
          </p:blipFill>
          <p:spPr bwMode="auto">
            <a:xfrm>
              <a:off x="2837302" y="4978288"/>
              <a:ext cx="1216461" cy="1190459"/>
            </a:xfrm>
            <a:prstGeom prst="rect">
              <a:avLst/>
            </a:prstGeom>
            <a:noFill/>
            <a:effectLst>
              <a:outerShdw blurRad="50800" dist="38100" dir="2700000" algn="tl" rotWithShape="0">
                <a:prstClr val="black">
                  <a:alpha val="40000"/>
                </a:prstClr>
              </a:outerShdw>
            </a:effectLst>
          </p:spPr>
        </p:pic>
        <p:grpSp>
          <p:nvGrpSpPr>
            <p:cNvPr id="63" name="グループ化 62"/>
            <p:cNvGrpSpPr/>
            <p:nvPr/>
          </p:nvGrpSpPr>
          <p:grpSpPr>
            <a:xfrm flipH="1">
              <a:off x="5030846" y="5075008"/>
              <a:ext cx="1407610" cy="1114884"/>
              <a:chOff x="2609591" y="5053764"/>
              <a:chExt cx="1407610" cy="1114884"/>
            </a:xfrm>
          </p:grpSpPr>
          <p:pic>
            <p:nvPicPr>
              <p:cNvPr id="34" name="Picture 10" descr="F:\Documents and Settings\masao\My Documents\My Pictures\Microsoft クリップ オーガナイザ\j0433936.png"/>
              <p:cNvPicPr>
                <a:picLocks noChangeAspect="1" noChangeArrowheads="1"/>
              </p:cNvPicPr>
              <p:nvPr/>
            </p:nvPicPr>
            <p:blipFill>
              <a:blip r:embed="rId3" cstate="print"/>
              <a:srcRect/>
              <a:stretch>
                <a:fillRect/>
              </a:stretch>
            </p:blipFill>
            <p:spPr bwMode="auto">
              <a:xfrm flipH="1">
                <a:off x="2787526" y="5318507"/>
                <a:ext cx="343828" cy="336832"/>
              </a:xfrm>
              <a:prstGeom prst="rect">
                <a:avLst/>
              </a:prstGeom>
              <a:noFill/>
            </p:spPr>
          </p:pic>
          <p:pic>
            <p:nvPicPr>
              <p:cNvPr id="35" name="Picture 35" descr="F:\Documents and Settings\masao\My Documents\My Pictures\Microsoft クリップ オーガナイザ\j0433933.png"/>
              <p:cNvPicPr>
                <a:picLocks noChangeAspect="1" noChangeArrowheads="1"/>
              </p:cNvPicPr>
              <p:nvPr/>
            </p:nvPicPr>
            <p:blipFill>
              <a:blip r:embed="rId4" cstate="print"/>
              <a:srcRect/>
              <a:stretch>
                <a:fillRect/>
              </a:stretch>
            </p:blipFill>
            <p:spPr bwMode="auto">
              <a:xfrm flipH="1">
                <a:off x="2931955" y="5054891"/>
                <a:ext cx="343828" cy="336832"/>
              </a:xfrm>
              <a:prstGeom prst="rect">
                <a:avLst/>
              </a:prstGeom>
              <a:noFill/>
            </p:spPr>
          </p:pic>
          <p:pic>
            <p:nvPicPr>
              <p:cNvPr id="36" name="Picture 38" descr="F:\Documents and Settings\masao\My Documents\My Pictures\Microsoft クリップ オーガナイザ\j0433928.png"/>
              <p:cNvPicPr>
                <a:picLocks noChangeAspect="1" noChangeArrowheads="1"/>
              </p:cNvPicPr>
              <p:nvPr/>
            </p:nvPicPr>
            <p:blipFill>
              <a:blip r:embed="rId5" cstate="print"/>
              <a:srcRect/>
              <a:stretch>
                <a:fillRect/>
              </a:stretch>
            </p:blipFill>
            <p:spPr bwMode="auto">
              <a:xfrm flipH="1">
                <a:off x="2609784" y="5221528"/>
                <a:ext cx="343828" cy="336832"/>
              </a:xfrm>
              <a:prstGeom prst="rect">
                <a:avLst/>
              </a:prstGeom>
              <a:noFill/>
            </p:spPr>
          </p:pic>
          <p:pic>
            <p:nvPicPr>
              <p:cNvPr id="37" name="Picture 20" descr="F:\Documents and Settings\masao\My Documents\My Pictures\Microsoft クリップ オーガナイザ\j0433955.png"/>
              <p:cNvPicPr>
                <a:picLocks noChangeAspect="1" noChangeArrowheads="1"/>
              </p:cNvPicPr>
              <p:nvPr/>
            </p:nvPicPr>
            <p:blipFill>
              <a:blip r:embed="rId6" cstate="print"/>
              <a:srcRect/>
              <a:stretch>
                <a:fillRect/>
              </a:stretch>
            </p:blipFill>
            <p:spPr bwMode="auto">
              <a:xfrm flipH="1">
                <a:off x="3284333" y="5053764"/>
                <a:ext cx="343828" cy="336832"/>
              </a:xfrm>
              <a:prstGeom prst="rect">
                <a:avLst/>
              </a:prstGeom>
              <a:noFill/>
            </p:spPr>
          </p:pic>
          <p:pic>
            <p:nvPicPr>
              <p:cNvPr id="38" name="Picture 25" descr="F:\Documents and Settings\masao\My Documents\My Pictures\Microsoft クリップ オーガナイザ\j0433960.png"/>
              <p:cNvPicPr>
                <a:picLocks noChangeAspect="1" noChangeArrowheads="1"/>
              </p:cNvPicPr>
              <p:nvPr/>
            </p:nvPicPr>
            <p:blipFill>
              <a:blip r:embed="rId7" cstate="print"/>
              <a:srcRect/>
              <a:stretch>
                <a:fillRect/>
              </a:stretch>
            </p:blipFill>
            <p:spPr bwMode="auto">
              <a:xfrm flipH="1">
                <a:off x="3458643" y="5183056"/>
                <a:ext cx="343828" cy="336832"/>
              </a:xfrm>
              <a:prstGeom prst="rect">
                <a:avLst/>
              </a:prstGeom>
              <a:noFill/>
            </p:spPr>
          </p:pic>
          <p:pic>
            <p:nvPicPr>
              <p:cNvPr id="39" name="Picture 4" descr="F:\Documents and Settings\masao\My Documents\My Pictures\Microsoft クリップ オーガナイザ\j0432657.png"/>
              <p:cNvPicPr>
                <a:picLocks noChangeAspect="1" noChangeArrowheads="1"/>
              </p:cNvPicPr>
              <p:nvPr/>
            </p:nvPicPr>
            <p:blipFill>
              <a:blip r:embed="rId8" cstate="print"/>
              <a:srcRect/>
              <a:stretch>
                <a:fillRect/>
              </a:stretch>
            </p:blipFill>
            <p:spPr bwMode="auto">
              <a:xfrm flipH="1">
                <a:off x="3112420" y="5221528"/>
                <a:ext cx="343828" cy="336832"/>
              </a:xfrm>
              <a:prstGeom prst="rect">
                <a:avLst/>
              </a:prstGeom>
              <a:noFill/>
            </p:spPr>
          </p:pic>
          <p:pic>
            <p:nvPicPr>
              <p:cNvPr id="40" name="Picture 45" descr="F:\Documents and Settings\masao\My Documents\My Pictures\Microsoft クリップ オーガナイザ\j0433926.png"/>
              <p:cNvPicPr>
                <a:picLocks noChangeAspect="1" noChangeArrowheads="1"/>
              </p:cNvPicPr>
              <p:nvPr/>
            </p:nvPicPr>
            <p:blipFill>
              <a:blip r:embed="rId9" cstate="print"/>
              <a:srcRect/>
              <a:stretch>
                <a:fillRect/>
              </a:stretch>
            </p:blipFill>
            <p:spPr bwMode="auto">
              <a:xfrm flipH="1">
                <a:off x="2977166" y="5224242"/>
                <a:ext cx="341918" cy="334961"/>
              </a:xfrm>
              <a:prstGeom prst="rect">
                <a:avLst/>
              </a:prstGeom>
              <a:noFill/>
            </p:spPr>
          </p:pic>
          <p:pic>
            <p:nvPicPr>
              <p:cNvPr id="41" name="Picture 29" descr="F:\Documents and Settings\masao\My Documents\My Pictures\Microsoft クリップ オーガナイザ\j0433945.png"/>
              <p:cNvPicPr>
                <a:picLocks noChangeAspect="1" noChangeArrowheads="1"/>
              </p:cNvPicPr>
              <p:nvPr/>
            </p:nvPicPr>
            <p:blipFill>
              <a:blip r:embed="rId10" cstate="print"/>
              <a:srcRect/>
              <a:stretch>
                <a:fillRect/>
              </a:stretch>
            </p:blipFill>
            <p:spPr bwMode="auto">
              <a:xfrm flipH="1">
                <a:off x="2609591" y="5459643"/>
                <a:ext cx="343828" cy="336832"/>
              </a:xfrm>
              <a:prstGeom prst="rect">
                <a:avLst/>
              </a:prstGeom>
              <a:noFill/>
            </p:spPr>
          </p:pic>
          <p:pic>
            <p:nvPicPr>
              <p:cNvPr id="42" name="Picture 14" descr="F:\Documents and Settings\masao\My Documents\My Pictures\Microsoft クリップ オーガナイザ\j0433959.png"/>
              <p:cNvPicPr>
                <a:picLocks noChangeAspect="1" noChangeArrowheads="1"/>
              </p:cNvPicPr>
              <p:nvPr/>
            </p:nvPicPr>
            <p:blipFill>
              <a:blip r:embed="rId11" cstate="print"/>
              <a:srcRect/>
              <a:stretch>
                <a:fillRect/>
              </a:stretch>
            </p:blipFill>
            <p:spPr bwMode="auto">
              <a:xfrm flipH="1">
                <a:off x="3194373" y="5329257"/>
                <a:ext cx="343828" cy="336832"/>
              </a:xfrm>
              <a:prstGeom prst="rect">
                <a:avLst/>
              </a:prstGeom>
              <a:noFill/>
            </p:spPr>
          </p:pic>
          <p:pic>
            <p:nvPicPr>
              <p:cNvPr id="43" name="Picture 16" descr="F:\Documents and Settings\masao\My Documents\My Pictures\Microsoft クリップ オーガナイザ\j0433950.png"/>
              <p:cNvPicPr>
                <a:picLocks noChangeAspect="1" noChangeArrowheads="1"/>
              </p:cNvPicPr>
              <p:nvPr/>
            </p:nvPicPr>
            <p:blipFill>
              <a:blip r:embed="rId12" cstate="print"/>
              <a:srcRect/>
              <a:stretch>
                <a:fillRect/>
              </a:stretch>
            </p:blipFill>
            <p:spPr bwMode="auto">
              <a:xfrm flipH="1">
                <a:off x="3389031" y="5415387"/>
                <a:ext cx="345738" cy="338703"/>
              </a:xfrm>
              <a:prstGeom prst="rect">
                <a:avLst/>
              </a:prstGeom>
              <a:noFill/>
            </p:spPr>
          </p:pic>
          <p:pic>
            <p:nvPicPr>
              <p:cNvPr id="44" name="Picture 22" descr="F:\Documents and Settings\masao\My Documents\My Pictures\Microsoft クリップ オーガナイザ\j0433957.png"/>
              <p:cNvPicPr>
                <a:picLocks noChangeAspect="1" noChangeArrowheads="1"/>
              </p:cNvPicPr>
              <p:nvPr/>
            </p:nvPicPr>
            <p:blipFill>
              <a:blip r:embed="rId13" cstate="print"/>
              <a:srcRect/>
              <a:stretch>
                <a:fillRect/>
              </a:stretch>
            </p:blipFill>
            <p:spPr bwMode="auto">
              <a:xfrm flipH="1">
                <a:off x="3623695" y="5494984"/>
                <a:ext cx="343828" cy="336832"/>
              </a:xfrm>
              <a:prstGeom prst="rect">
                <a:avLst/>
              </a:prstGeom>
              <a:noFill/>
            </p:spPr>
          </p:pic>
          <p:pic>
            <p:nvPicPr>
              <p:cNvPr id="45" name="Picture 13" descr="F:\Documents and Settings\masao\My Documents\My Pictures\Microsoft クリップ オーガナイザ\j0433954.png"/>
              <p:cNvPicPr>
                <a:picLocks noChangeAspect="1" noChangeArrowheads="1"/>
              </p:cNvPicPr>
              <p:nvPr/>
            </p:nvPicPr>
            <p:blipFill>
              <a:blip r:embed="rId14" cstate="print"/>
              <a:srcRect/>
              <a:stretch>
                <a:fillRect/>
              </a:stretch>
            </p:blipFill>
            <p:spPr bwMode="auto">
              <a:xfrm flipH="1">
                <a:off x="3320926" y="5650638"/>
                <a:ext cx="343828" cy="336832"/>
              </a:xfrm>
              <a:prstGeom prst="rect">
                <a:avLst/>
              </a:prstGeom>
              <a:noFill/>
            </p:spPr>
          </p:pic>
          <p:pic>
            <p:nvPicPr>
              <p:cNvPr id="46" name="Picture 46" descr="F:\Documents and Settings\masao\My Documents\My Pictures\Microsoft クリップ オーガナイザ\j0433927.png"/>
              <p:cNvPicPr>
                <a:picLocks noChangeAspect="1" noChangeArrowheads="1"/>
              </p:cNvPicPr>
              <p:nvPr/>
            </p:nvPicPr>
            <p:blipFill>
              <a:blip r:embed="rId15" cstate="print"/>
              <a:srcRect/>
              <a:stretch>
                <a:fillRect/>
              </a:stretch>
            </p:blipFill>
            <p:spPr bwMode="auto">
              <a:xfrm flipH="1">
                <a:off x="3492840" y="5676373"/>
                <a:ext cx="343828" cy="336832"/>
              </a:xfrm>
              <a:prstGeom prst="rect">
                <a:avLst/>
              </a:prstGeom>
              <a:noFill/>
            </p:spPr>
          </p:pic>
          <p:pic>
            <p:nvPicPr>
              <p:cNvPr id="47" name="Picture 27" descr="F:\Documents and Settings\masao\My Documents\My Pictures\Microsoft クリップ オーガナイザ\j0433947.png"/>
              <p:cNvPicPr>
                <a:picLocks noChangeAspect="1" noChangeArrowheads="1"/>
              </p:cNvPicPr>
              <p:nvPr/>
            </p:nvPicPr>
            <p:blipFill>
              <a:blip r:embed="rId16" cstate="print"/>
              <a:srcRect/>
              <a:stretch>
                <a:fillRect/>
              </a:stretch>
            </p:blipFill>
            <p:spPr bwMode="auto">
              <a:xfrm flipH="1">
                <a:off x="3014881" y="5491070"/>
                <a:ext cx="357308" cy="350037"/>
              </a:xfrm>
              <a:prstGeom prst="rect">
                <a:avLst/>
              </a:prstGeom>
              <a:noFill/>
            </p:spPr>
          </p:pic>
          <p:pic>
            <p:nvPicPr>
              <p:cNvPr id="48" name="Picture 18" descr="F:\Documents and Settings\masao\My Documents\My Pictures\Microsoft クリップ オーガナイザ\j0433952.png"/>
              <p:cNvPicPr>
                <a:picLocks noChangeAspect="1" noChangeArrowheads="1"/>
              </p:cNvPicPr>
              <p:nvPr/>
            </p:nvPicPr>
            <p:blipFill>
              <a:blip r:embed="rId17" cstate="print"/>
              <a:srcRect/>
              <a:stretch>
                <a:fillRect/>
              </a:stretch>
            </p:blipFill>
            <p:spPr bwMode="auto">
              <a:xfrm flipH="1">
                <a:off x="3041853" y="5672691"/>
                <a:ext cx="343828" cy="336832"/>
              </a:xfrm>
              <a:prstGeom prst="rect">
                <a:avLst/>
              </a:prstGeom>
              <a:noFill/>
            </p:spPr>
          </p:pic>
          <p:pic>
            <p:nvPicPr>
              <p:cNvPr id="49" name="Picture 37" descr="F:\Documents and Settings\masao\My Documents\My Pictures\Microsoft クリップ オーガナイザ\j0433931.png"/>
              <p:cNvPicPr>
                <a:picLocks noChangeAspect="1" noChangeArrowheads="1"/>
              </p:cNvPicPr>
              <p:nvPr/>
            </p:nvPicPr>
            <p:blipFill>
              <a:blip r:embed="rId18" cstate="print"/>
              <a:srcRect/>
              <a:stretch>
                <a:fillRect/>
              </a:stretch>
            </p:blipFill>
            <p:spPr bwMode="auto">
              <a:xfrm flipH="1">
                <a:off x="3261575" y="5820925"/>
                <a:ext cx="340008" cy="333089"/>
              </a:xfrm>
              <a:prstGeom prst="rect">
                <a:avLst/>
              </a:prstGeom>
              <a:noFill/>
            </p:spPr>
          </p:pic>
          <p:pic>
            <p:nvPicPr>
              <p:cNvPr id="50" name="Picture 17" descr="F:\Documents and Settings\masao\My Documents\My Pictures\Microsoft クリップ オーガナイザ\j0433951.png"/>
              <p:cNvPicPr>
                <a:picLocks noChangeAspect="1" noChangeArrowheads="1"/>
              </p:cNvPicPr>
              <p:nvPr/>
            </p:nvPicPr>
            <p:blipFill>
              <a:blip r:embed="rId19" cstate="print"/>
              <a:srcRect/>
              <a:stretch>
                <a:fillRect/>
              </a:stretch>
            </p:blipFill>
            <p:spPr bwMode="auto">
              <a:xfrm flipH="1">
                <a:off x="3673373" y="5802629"/>
                <a:ext cx="343828" cy="336832"/>
              </a:xfrm>
              <a:prstGeom prst="rect">
                <a:avLst/>
              </a:prstGeom>
              <a:noFill/>
            </p:spPr>
          </p:pic>
          <p:pic>
            <p:nvPicPr>
              <p:cNvPr id="51" name="Picture 9" descr="F:\Documents and Settings\masao\My Documents\My Pictures\Microsoft クリップ オーガナイザ\j0433929.png"/>
              <p:cNvPicPr>
                <a:picLocks noChangeAspect="1" noChangeArrowheads="1"/>
              </p:cNvPicPr>
              <p:nvPr/>
            </p:nvPicPr>
            <p:blipFill>
              <a:blip r:embed="rId20" cstate="print"/>
              <a:srcRect/>
              <a:stretch>
                <a:fillRect/>
              </a:stretch>
            </p:blipFill>
            <p:spPr bwMode="auto">
              <a:xfrm flipH="1">
                <a:off x="2761851" y="5663400"/>
                <a:ext cx="343828" cy="336832"/>
              </a:xfrm>
              <a:prstGeom prst="rect">
                <a:avLst/>
              </a:prstGeom>
              <a:noFill/>
            </p:spPr>
          </p:pic>
          <p:pic>
            <p:nvPicPr>
              <p:cNvPr id="52" name="Picture 43" descr="F:\Documents and Settings\masao\My Documents\My Pictures\Microsoft クリップ オーガナイザ\j0432621.png"/>
              <p:cNvPicPr>
                <a:picLocks noChangeAspect="1" noChangeArrowheads="1"/>
              </p:cNvPicPr>
              <p:nvPr/>
            </p:nvPicPr>
            <p:blipFill>
              <a:blip r:embed="rId21" cstate="print"/>
              <a:srcRect/>
              <a:stretch>
                <a:fillRect/>
              </a:stretch>
            </p:blipFill>
            <p:spPr bwMode="auto">
              <a:xfrm flipH="1">
                <a:off x="2953612" y="5831816"/>
                <a:ext cx="343828" cy="336832"/>
              </a:xfrm>
              <a:prstGeom prst="rect">
                <a:avLst/>
              </a:prstGeom>
              <a:noFill/>
            </p:spPr>
          </p:pic>
        </p:grpSp>
        <p:pic>
          <p:nvPicPr>
            <p:cNvPr id="8" name="Picture 4"/>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037021" y="3629889"/>
              <a:ext cx="754978" cy="377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699571" y="3850691"/>
              <a:ext cx="395057" cy="395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6019137" y="2888023"/>
              <a:ext cx="462958" cy="41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4910752" y="2898761"/>
              <a:ext cx="989170" cy="329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図 11"/>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080812" y="3283802"/>
              <a:ext cx="1071311" cy="235689"/>
            </a:xfrm>
            <a:prstGeom prst="rect">
              <a:avLst/>
            </a:prstGeom>
            <a:effectLst>
              <a:outerShdw blurRad="50800" dist="38100" dir="2700000" algn="tl" rotWithShape="0">
                <a:prstClr val="black">
                  <a:alpha val="40000"/>
                </a:prstClr>
              </a:outerShdw>
            </a:effectLst>
          </p:spPr>
        </p:pic>
        <p:pic>
          <p:nvPicPr>
            <p:cNvPr id="13" name="図 1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5080812" y="3695803"/>
              <a:ext cx="407345" cy="474557"/>
            </a:xfrm>
            <a:prstGeom prst="rect">
              <a:avLst/>
            </a:prstGeom>
            <a:effectLst>
              <a:outerShdw blurRad="50800" dist="38100" dir="2700000" algn="tl" rotWithShape="0">
                <a:prstClr val="black">
                  <a:alpha val="40000"/>
                </a:prstClr>
              </a:outerShdw>
            </a:effectLst>
          </p:spPr>
        </p:pic>
        <p:pic>
          <p:nvPicPr>
            <p:cNvPr id="14" name="図 1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179076" y="3850691"/>
              <a:ext cx="531502" cy="346565"/>
            </a:xfrm>
            <a:prstGeom prst="rect">
              <a:avLst/>
            </a:prstGeom>
            <a:effectLst>
              <a:outerShdw blurRad="50800" dist="38100" dir="2700000" algn="tl" rotWithShape="0">
                <a:prstClr val="black">
                  <a:alpha val="40000"/>
                </a:prstClr>
              </a:outerShdw>
            </a:effectLst>
          </p:spPr>
        </p:pic>
        <p:pic>
          <p:nvPicPr>
            <p:cNvPr id="15" name="Picture 2" descr="\\psf\Home\Dropbox\WU\Lecture\510px-Tux.png"/>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2791150" y="3224642"/>
              <a:ext cx="413846" cy="48687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psf\Home\Dropbox\WU\Lecture\508px-Gccegg.png"/>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2436898" y="3811810"/>
              <a:ext cx="354252" cy="4177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4" descr="\\psf\Home\Dropbox\WU\Lecture\500px-ASF-logo.png"/>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208511" y="4023974"/>
              <a:ext cx="731133" cy="22080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descr="\\psf\Home\Dropbox\WU\Lecture\500px-PHP-logo.png"/>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3937035" y="3697523"/>
              <a:ext cx="444452" cy="23555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9" name="Picture 6" descr="\\psf\Home\Dropbox\WU\Lecture\eclipse_bckgr_logo_fc_med.png"/>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3482444" y="3224642"/>
              <a:ext cx="398688" cy="41144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 name="Picture 7" descr="\\psf\Home\Dropbox\WU\Lecture\500px-MySQL.png"/>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3984962" y="2882256"/>
              <a:ext cx="660978" cy="34238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 name="Picture 8" descr="\\psf\Home\Dropbox\WU\Lecture\500px-Ruby_logo.png"/>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4512913" y="3441341"/>
              <a:ext cx="319753" cy="31975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5" name="グループ化 54"/>
            <p:cNvGrpSpPr/>
            <p:nvPr/>
          </p:nvGrpSpPr>
          <p:grpSpPr>
            <a:xfrm>
              <a:off x="4643051" y="4747165"/>
              <a:ext cx="2190376" cy="1479135"/>
              <a:chOff x="5410937" y="523742"/>
              <a:chExt cx="1525939" cy="816292"/>
            </a:xfrm>
            <a:noFill/>
            <a:effectLst/>
          </p:grpSpPr>
          <p:sp>
            <p:nvSpPr>
              <p:cNvPr id="56" name="角丸四角形 55"/>
              <p:cNvSpPr/>
              <p:nvPr/>
            </p:nvSpPr>
            <p:spPr>
              <a:xfrm>
                <a:off x="5410937" y="523742"/>
                <a:ext cx="1413992" cy="816292"/>
              </a:xfrm>
              <a:prstGeom prst="roundRect">
                <a:avLst>
                  <a:gd name="adj" fmla="val 10000"/>
                </a:avLst>
              </a:prstGeom>
              <a:grpFill/>
              <a:effectLst/>
            </p:spPr>
            <p:style>
              <a:lnRef idx="1">
                <a:schemeClr val="dk1"/>
              </a:lnRef>
              <a:fillRef idx="2">
                <a:schemeClr val="dk1"/>
              </a:fillRef>
              <a:effectRef idx="1">
                <a:schemeClr val="dk1"/>
              </a:effectRef>
              <a:fontRef idx="minor">
                <a:schemeClr val="dk1"/>
              </a:fontRef>
            </p:style>
          </p:sp>
          <p:sp>
            <p:nvSpPr>
              <p:cNvPr id="57" name="角丸四角形 4"/>
              <p:cNvSpPr/>
              <p:nvPr/>
            </p:nvSpPr>
            <p:spPr>
              <a:xfrm>
                <a:off x="5456443" y="547650"/>
                <a:ext cx="1480433" cy="768476"/>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34290" tIns="34290" rIns="34290" bIns="34290" numCol="1" spcCol="1270" anchor="t" anchorCtr="0">
                <a:noAutofit/>
              </a:bodyPr>
              <a:lstStyle/>
              <a:p>
                <a:pPr lvl="0" defTabSz="800100">
                  <a:lnSpc>
                    <a:spcPct val="90000"/>
                  </a:lnSpc>
                  <a:spcBef>
                    <a:spcPct val="0"/>
                  </a:spcBef>
                  <a:spcAft>
                    <a:spcPct val="35000"/>
                  </a:spcAft>
                </a:pPr>
                <a:r>
                  <a:rPr kumimoji="1" lang="ja-JP" altLang="en-US" sz="1800" kern="1200" dirty="0" smtClean="0"/>
                  <a:t> エンドユーザ</a:t>
                </a:r>
                <a:endParaRPr kumimoji="1" lang="ja-JP" altLang="en-US" sz="1800" kern="1200" dirty="0"/>
              </a:p>
            </p:txBody>
          </p:sp>
        </p:grpSp>
        <p:sp>
          <p:nvSpPr>
            <p:cNvPr id="58" name="角丸四角形 57"/>
            <p:cNvSpPr/>
            <p:nvPr/>
          </p:nvSpPr>
          <p:spPr>
            <a:xfrm>
              <a:off x="2264492" y="2828673"/>
              <a:ext cx="4404254" cy="1489109"/>
            </a:xfrm>
            <a:prstGeom prst="roundRect">
              <a:avLst>
                <a:gd name="adj" fmla="val 10000"/>
              </a:avLst>
            </a:prstGeom>
            <a:noFill/>
            <a:effectLst/>
          </p:spPr>
          <p:style>
            <a:lnRef idx="1">
              <a:schemeClr val="dk1"/>
            </a:lnRef>
            <a:fillRef idx="2">
              <a:schemeClr val="dk1"/>
            </a:fillRef>
            <a:effectRef idx="1">
              <a:schemeClr val="dk1"/>
            </a:effectRef>
            <a:fontRef idx="minor">
              <a:schemeClr val="dk1"/>
            </a:fontRef>
          </p:style>
        </p:sp>
        <p:grpSp>
          <p:nvGrpSpPr>
            <p:cNvPr id="59" name="グループ化 58"/>
            <p:cNvGrpSpPr/>
            <p:nvPr/>
          </p:nvGrpSpPr>
          <p:grpSpPr>
            <a:xfrm>
              <a:off x="2264492" y="4747165"/>
              <a:ext cx="2060351" cy="1479135"/>
              <a:chOff x="5570700" y="523742"/>
              <a:chExt cx="1435367" cy="816292"/>
            </a:xfrm>
            <a:noFill/>
            <a:effectLst/>
          </p:grpSpPr>
          <p:sp>
            <p:nvSpPr>
              <p:cNvPr id="60" name="角丸四角形 59"/>
              <p:cNvSpPr/>
              <p:nvPr/>
            </p:nvSpPr>
            <p:spPr>
              <a:xfrm>
                <a:off x="5592075" y="523742"/>
                <a:ext cx="1413992" cy="816292"/>
              </a:xfrm>
              <a:prstGeom prst="roundRect">
                <a:avLst>
                  <a:gd name="adj" fmla="val 10000"/>
                </a:avLst>
              </a:prstGeom>
              <a:grpFill/>
              <a:effectLst/>
            </p:spPr>
            <p:style>
              <a:lnRef idx="1">
                <a:schemeClr val="dk1"/>
              </a:lnRef>
              <a:fillRef idx="2">
                <a:schemeClr val="dk1"/>
              </a:fillRef>
              <a:effectRef idx="1">
                <a:schemeClr val="dk1"/>
              </a:effectRef>
              <a:fontRef idx="minor">
                <a:schemeClr val="dk1"/>
              </a:fontRef>
            </p:style>
          </p:sp>
          <p:sp>
            <p:nvSpPr>
              <p:cNvPr id="61" name="角丸四角形 4"/>
              <p:cNvSpPr/>
              <p:nvPr/>
            </p:nvSpPr>
            <p:spPr>
              <a:xfrm>
                <a:off x="5570700" y="547650"/>
                <a:ext cx="1366176" cy="768476"/>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34290" tIns="34290" rIns="34290" bIns="34290" numCol="1" spcCol="1270" anchor="t" anchorCtr="0">
                <a:noAutofit/>
              </a:bodyPr>
              <a:lstStyle/>
              <a:p>
                <a:pPr lvl="0" defTabSz="800100">
                  <a:lnSpc>
                    <a:spcPct val="90000"/>
                  </a:lnSpc>
                  <a:spcBef>
                    <a:spcPct val="0"/>
                  </a:spcBef>
                  <a:spcAft>
                    <a:spcPct val="35000"/>
                  </a:spcAft>
                </a:pPr>
                <a:r>
                  <a:rPr kumimoji="1" lang="ja-JP" altLang="en-US" sz="1800" kern="1200" dirty="0" smtClean="0"/>
                  <a:t>  ユーザ</a:t>
                </a:r>
                <a:r>
                  <a:rPr kumimoji="1" lang="ja-JP" altLang="en-US" sz="1800" kern="1200" dirty="0" smtClean="0"/>
                  <a:t>企業</a:t>
                </a:r>
                <a:endParaRPr kumimoji="1" lang="ja-JP" altLang="en-US" sz="1800" kern="1200" dirty="0"/>
              </a:p>
            </p:txBody>
          </p:sp>
        </p:grpSp>
        <p:sp>
          <p:nvSpPr>
            <p:cNvPr id="64" name="角丸四角形 4"/>
            <p:cNvSpPr/>
            <p:nvPr/>
          </p:nvSpPr>
          <p:spPr>
            <a:xfrm>
              <a:off x="2354418" y="2888023"/>
              <a:ext cx="1961033" cy="318549"/>
            </a:xfrm>
            <a:prstGeom prst="rect">
              <a:avLst/>
            </a:prstGeom>
            <a:noFill/>
          </p:spPr>
          <p:style>
            <a:lnRef idx="0">
              <a:scrgbClr r="0" g="0" b="0"/>
            </a:lnRef>
            <a:fillRef idx="0">
              <a:scrgbClr r="0" g="0" b="0"/>
            </a:fillRef>
            <a:effectRef idx="0">
              <a:scrgbClr r="0" g="0" b="0"/>
            </a:effectRef>
            <a:fontRef idx="minor">
              <a:schemeClr val="dk1"/>
            </a:fontRef>
          </p:style>
          <p:txBody>
            <a:bodyPr spcFirstLastPara="0" vert="horz" wrap="square" lIns="34290" tIns="34290" rIns="34290" bIns="34290" numCol="1" spcCol="1270" anchor="t" anchorCtr="0">
              <a:spAutoFit/>
            </a:bodyPr>
            <a:lstStyle/>
            <a:p>
              <a:pPr lvl="0" defTabSz="800100">
                <a:lnSpc>
                  <a:spcPct val="90000"/>
                </a:lnSpc>
                <a:spcBef>
                  <a:spcPct val="0"/>
                </a:spcBef>
                <a:spcAft>
                  <a:spcPct val="35000"/>
                </a:spcAft>
              </a:pPr>
              <a:r>
                <a:rPr kumimoji="1" lang="en-US" altLang="ja-JP" sz="1800" kern="1200" dirty="0" smtClean="0"/>
                <a:t>OSS</a:t>
              </a:r>
              <a:r>
                <a:rPr kumimoji="1" lang="ja-JP" altLang="en-US" sz="1800" kern="1200" dirty="0" smtClean="0"/>
                <a:t>コミュニティ</a:t>
              </a:r>
              <a:endParaRPr kumimoji="1" lang="ja-JP" altLang="en-US" sz="1800" kern="1200" dirty="0"/>
            </a:p>
          </p:txBody>
        </p:sp>
      </p:grpSp>
      <p:sp>
        <p:nvSpPr>
          <p:cNvPr id="68" name="左右矢印 67"/>
          <p:cNvSpPr/>
          <p:nvPr/>
        </p:nvSpPr>
        <p:spPr>
          <a:xfrm>
            <a:off x="5298757" y="5452870"/>
            <a:ext cx="571182" cy="343114"/>
          </a:xfrm>
          <a:prstGeom prst="leftRightArrow">
            <a:avLst>
              <a:gd name="adj1" fmla="val 44993"/>
              <a:gd name="adj2" fmla="val 52503"/>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69" name="左右矢印 68"/>
          <p:cNvSpPr/>
          <p:nvPr/>
        </p:nvSpPr>
        <p:spPr>
          <a:xfrm rot="5400000">
            <a:off x="4110443" y="4449353"/>
            <a:ext cx="571182" cy="343114"/>
          </a:xfrm>
          <a:prstGeom prst="leftRightArrow">
            <a:avLst>
              <a:gd name="adj1" fmla="val 44993"/>
              <a:gd name="adj2" fmla="val 52503"/>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0" name="左右矢印 69"/>
          <p:cNvSpPr/>
          <p:nvPr/>
        </p:nvSpPr>
        <p:spPr>
          <a:xfrm rot="5400000">
            <a:off x="6458139" y="4449353"/>
            <a:ext cx="571182" cy="343114"/>
          </a:xfrm>
          <a:prstGeom prst="leftRightArrow">
            <a:avLst>
              <a:gd name="adj1" fmla="val 44993"/>
              <a:gd name="adj2" fmla="val 52503"/>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1" name="テキスト ボックス 70"/>
          <p:cNvSpPr txBox="1"/>
          <p:nvPr/>
        </p:nvSpPr>
        <p:spPr>
          <a:xfrm>
            <a:off x="4568470" y="4389724"/>
            <a:ext cx="2072763" cy="523220"/>
          </a:xfrm>
          <a:prstGeom prst="rect">
            <a:avLst/>
          </a:prstGeom>
          <a:noFill/>
        </p:spPr>
        <p:txBody>
          <a:bodyPr wrap="square" rtlCol="0">
            <a:spAutoFit/>
          </a:bodyPr>
          <a:lstStyle/>
          <a:p>
            <a:pPr algn="just"/>
            <a:r>
              <a:rPr kumimoji="1" lang="ja-JP" altLang="en-US" sz="1400" i="1" dirty="0" smtClean="0">
                <a:solidFill>
                  <a:schemeClr val="accent6"/>
                </a:solidFill>
              </a:rPr>
              <a:t>安心・安全に</a:t>
            </a:r>
            <a:r>
              <a:rPr kumimoji="1" lang="en-US" altLang="ja-JP" sz="1400" i="1" dirty="0" smtClean="0">
                <a:solidFill>
                  <a:schemeClr val="accent6"/>
                </a:solidFill>
              </a:rPr>
              <a:t>OSS</a:t>
            </a:r>
            <a:r>
              <a:rPr kumimoji="1" lang="ja-JP" altLang="en-US" sz="1400" i="1" dirty="0" smtClean="0">
                <a:solidFill>
                  <a:schemeClr val="accent6"/>
                </a:solidFill>
              </a:rPr>
              <a:t>を開発･利用できる環境の実現！</a:t>
            </a:r>
            <a:endParaRPr kumimoji="1" lang="ja-JP" altLang="en-US" sz="1400" i="1" dirty="0">
              <a:solidFill>
                <a:schemeClr val="accent6"/>
              </a:solidFill>
            </a:endParaRPr>
          </a:p>
        </p:txBody>
      </p:sp>
      <p:sp>
        <p:nvSpPr>
          <p:cNvPr id="72" name="テキスト ボックス 71"/>
          <p:cNvSpPr txBox="1"/>
          <p:nvPr/>
        </p:nvSpPr>
        <p:spPr>
          <a:xfrm>
            <a:off x="141565" y="5095073"/>
            <a:ext cx="3305913" cy="1015663"/>
          </a:xfrm>
          <a:prstGeom prst="rect">
            <a:avLst/>
          </a:prstGeom>
          <a:noFill/>
        </p:spPr>
        <p:txBody>
          <a:bodyPr wrap="square" rtlCol="0">
            <a:spAutoFit/>
          </a:bodyPr>
          <a:lstStyle/>
          <a:p>
            <a:pPr algn="just"/>
            <a:r>
              <a:rPr lang="en-US" altLang="ja-JP" sz="1000" dirty="0" smtClean="0">
                <a:latin typeface="+mn-ea"/>
              </a:rPr>
              <a:t>OSS</a:t>
            </a:r>
            <a:r>
              <a:rPr lang="ja-JP" altLang="en-US" sz="1000" dirty="0" smtClean="0">
                <a:latin typeface="+mn-ea"/>
              </a:rPr>
              <a:t>導入の際のユーザ企業の懸念</a:t>
            </a:r>
            <a:endParaRPr lang="en-US" altLang="ja-JP" sz="1000" dirty="0">
              <a:latin typeface="+mn-ea"/>
            </a:endParaRPr>
          </a:p>
          <a:p>
            <a:pPr marL="182563" indent="-182563" algn="just">
              <a:buFont typeface="+mj-lt"/>
              <a:buAutoNum type="arabicPeriod"/>
            </a:pPr>
            <a:r>
              <a:rPr lang="ja-JP" altLang="ja-JP" sz="1000" dirty="0" smtClean="0">
                <a:latin typeface="+mn-ea"/>
              </a:rPr>
              <a:t>緊急</a:t>
            </a:r>
            <a:r>
              <a:rPr lang="ja-JP" altLang="ja-JP" sz="1000" dirty="0">
                <a:latin typeface="+mn-ea"/>
              </a:rPr>
              <a:t>時の技術的サポートが</a:t>
            </a:r>
            <a:r>
              <a:rPr lang="ja-JP" altLang="ja-JP" sz="1000" dirty="0" smtClean="0">
                <a:latin typeface="+mn-ea"/>
              </a:rPr>
              <a:t>得にくい</a:t>
            </a:r>
            <a:endParaRPr lang="ja-JP" altLang="ja-JP" sz="1000" dirty="0">
              <a:latin typeface="+mn-ea"/>
            </a:endParaRPr>
          </a:p>
          <a:p>
            <a:pPr marL="182563" indent="-182563" algn="just">
              <a:buFont typeface="+mj-lt"/>
              <a:buAutoNum type="arabicPeriod"/>
            </a:pPr>
            <a:r>
              <a:rPr lang="ja-JP" altLang="ja-JP" sz="1000" dirty="0" smtClean="0">
                <a:latin typeface="+mn-ea"/>
              </a:rPr>
              <a:t>利用</a:t>
            </a:r>
            <a:r>
              <a:rPr lang="ja-JP" altLang="ja-JP" sz="1000" dirty="0">
                <a:latin typeface="+mn-ea"/>
              </a:rPr>
              <a:t>している</a:t>
            </a:r>
            <a:r>
              <a:rPr lang="en-US" altLang="ja-JP" sz="1000" dirty="0">
                <a:latin typeface="+mn-ea"/>
              </a:rPr>
              <a:t>OSS</a:t>
            </a:r>
            <a:r>
              <a:rPr lang="ja-JP" altLang="ja-JP" sz="1000" dirty="0">
                <a:latin typeface="+mn-ea"/>
              </a:rPr>
              <a:t>がいつまで存続するかが</a:t>
            </a:r>
            <a:r>
              <a:rPr lang="ja-JP" altLang="ja-JP" sz="1000" dirty="0" smtClean="0">
                <a:latin typeface="+mn-ea"/>
              </a:rPr>
              <a:t>わからない</a:t>
            </a:r>
            <a:endParaRPr lang="ja-JP" altLang="ja-JP" sz="1000" dirty="0">
              <a:latin typeface="+mn-ea"/>
            </a:endParaRPr>
          </a:p>
          <a:p>
            <a:pPr marL="182563" indent="-182563" algn="just">
              <a:buFont typeface="+mj-lt"/>
              <a:buAutoNum type="arabicPeriod"/>
            </a:pPr>
            <a:r>
              <a:rPr lang="ja-JP" altLang="ja-JP" sz="1000" dirty="0" smtClean="0">
                <a:latin typeface="+mn-ea"/>
              </a:rPr>
              <a:t>バグ</a:t>
            </a:r>
            <a:r>
              <a:rPr lang="ja-JP" altLang="ja-JP" sz="1000" dirty="0">
                <a:latin typeface="+mn-ea"/>
              </a:rPr>
              <a:t>の改修や顧客からの要請対応に手間が</a:t>
            </a:r>
            <a:r>
              <a:rPr lang="ja-JP" altLang="ja-JP" sz="1000" dirty="0" smtClean="0">
                <a:latin typeface="+mn-ea"/>
              </a:rPr>
              <a:t>かかる</a:t>
            </a:r>
            <a:endParaRPr lang="ja-JP" altLang="ja-JP" sz="1000" dirty="0">
              <a:latin typeface="+mn-ea"/>
            </a:endParaRPr>
          </a:p>
          <a:p>
            <a:pPr marL="182563" indent="-182563" algn="just">
              <a:buFont typeface="+mj-lt"/>
              <a:buAutoNum type="arabicPeriod"/>
            </a:pPr>
            <a:r>
              <a:rPr lang="ja-JP" altLang="ja-JP" sz="1000" dirty="0" smtClean="0">
                <a:latin typeface="+mn-ea"/>
              </a:rPr>
              <a:t>将来</a:t>
            </a:r>
            <a:r>
              <a:rPr lang="ja-JP" altLang="ja-JP" sz="1000" dirty="0">
                <a:latin typeface="+mn-ea"/>
              </a:rPr>
              <a:t>のバージョンアップの計画が把握</a:t>
            </a:r>
            <a:r>
              <a:rPr lang="ja-JP" altLang="ja-JP" sz="1000" dirty="0" smtClean="0">
                <a:latin typeface="+mn-ea"/>
              </a:rPr>
              <a:t>しにくい</a:t>
            </a:r>
            <a:endParaRPr lang="ja-JP" altLang="ja-JP" sz="1000" dirty="0">
              <a:latin typeface="+mn-ea"/>
            </a:endParaRPr>
          </a:p>
          <a:p>
            <a:pPr marL="182563" indent="-182563" algn="just">
              <a:buFont typeface="+mj-lt"/>
              <a:buAutoNum type="arabicPeriod"/>
            </a:pPr>
            <a:r>
              <a:rPr lang="ja-JP" altLang="ja-JP" sz="1000" dirty="0" smtClean="0">
                <a:latin typeface="+mn-ea"/>
              </a:rPr>
              <a:t>セキュリティホール</a:t>
            </a:r>
            <a:r>
              <a:rPr lang="ja-JP" altLang="ja-JP" sz="1000" dirty="0">
                <a:latin typeface="+mn-ea"/>
              </a:rPr>
              <a:t>に対するコミュニティの対応に</a:t>
            </a:r>
            <a:r>
              <a:rPr lang="ja-JP" altLang="ja-JP" sz="1000" dirty="0" smtClean="0">
                <a:latin typeface="+mn-ea"/>
              </a:rPr>
              <a:t>不安</a:t>
            </a:r>
            <a:endParaRPr lang="ja-JP" altLang="ja-JP" sz="1000" dirty="0">
              <a:latin typeface="+mn-ea"/>
            </a:endParaRPr>
          </a:p>
        </p:txBody>
      </p:sp>
      <p:sp>
        <p:nvSpPr>
          <p:cNvPr id="74" name="テキスト ボックス 73"/>
          <p:cNvSpPr txBox="1"/>
          <p:nvPr/>
        </p:nvSpPr>
        <p:spPr>
          <a:xfrm>
            <a:off x="759655" y="3312082"/>
            <a:ext cx="2687823" cy="1015663"/>
          </a:xfrm>
          <a:prstGeom prst="rect">
            <a:avLst/>
          </a:prstGeom>
          <a:noFill/>
        </p:spPr>
        <p:txBody>
          <a:bodyPr wrap="square" rtlCol="0">
            <a:spAutoFit/>
          </a:bodyPr>
          <a:lstStyle/>
          <a:p>
            <a:pPr algn="just"/>
            <a:r>
              <a:rPr lang="en-US" altLang="ja-JP" sz="1000" dirty="0" smtClean="0">
                <a:latin typeface="+mn-ea"/>
              </a:rPr>
              <a:t>OSS</a:t>
            </a:r>
            <a:r>
              <a:rPr lang="ja-JP" altLang="en-US" sz="1000" dirty="0" smtClean="0">
                <a:latin typeface="+mn-ea"/>
              </a:rPr>
              <a:t>コミュニティで発生している問題</a:t>
            </a:r>
            <a:endParaRPr lang="en-US" altLang="ja-JP" sz="1000" dirty="0">
              <a:latin typeface="+mn-ea"/>
            </a:endParaRPr>
          </a:p>
          <a:p>
            <a:pPr marL="182563" indent="-182563" algn="just">
              <a:buFont typeface="+mj-lt"/>
              <a:buAutoNum type="arabicPeriod"/>
            </a:pPr>
            <a:r>
              <a:rPr lang="ja-JP" altLang="en-US" sz="1000" dirty="0">
                <a:latin typeface="+mn-ea"/>
              </a:rPr>
              <a:t>開発リソースが不足して</a:t>
            </a:r>
            <a:r>
              <a:rPr lang="ja-JP" altLang="en-US" sz="1000" dirty="0" smtClean="0">
                <a:latin typeface="+mn-ea"/>
              </a:rPr>
              <a:t>いる</a:t>
            </a:r>
            <a:endParaRPr lang="en-US" altLang="ja-JP" sz="1000" dirty="0" smtClean="0">
              <a:latin typeface="+mn-ea"/>
            </a:endParaRPr>
          </a:p>
          <a:p>
            <a:pPr marL="182563" indent="-182563" algn="just">
              <a:buFont typeface="+mj-lt"/>
              <a:buAutoNum type="arabicPeriod"/>
            </a:pPr>
            <a:r>
              <a:rPr lang="ja-JP" altLang="en-US" sz="1000" dirty="0" smtClean="0">
                <a:latin typeface="+mn-ea"/>
              </a:rPr>
              <a:t>一部の開発者に負担が集中し過ぎている</a:t>
            </a:r>
            <a:endParaRPr lang="ja-JP" altLang="ja-JP" sz="1000" dirty="0">
              <a:latin typeface="+mn-ea"/>
            </a:endParaRPr>
          </a:p>
          <a:p>
            <a:pPr marL="182563" indent="-182563" algn="just">
              <a:buFont typeface="+mj-lt"/>
              <a:buAutoNum type="arabicPeriod"/>
            </a:pPr>
            <a:r>
              <a:rPr lang="ja-JP" altLang="en-US" sz="1000" dirty="0" smtClean="0">
                <a:latin typeface="+mn-ea"/>
              </a:rPr>
              <a:t>不具合管理が限界にきている</a:t>
            </a:r>
            <a:endParaRPr lang="ja-JP" altLang="ja-JP" sz="1000" dirty="0">
              <a:latin typeface="+mn-ea"/>
            </a:endParaRPr>
          </a:p>
          <a:p>
            <a:pPr marL="182563" indent="-182563" algn="just">
              <a:buFont typeface="+mj-lt"/>
              <a:buAutoNum type="arabicPeriod"/>
            </a:pPr>
            <a:r>
              <a:rPr lang="ja-JP" altLang="en-US" sz="1000" dirty="0" smtClean="0">
                <a:latin typeface="+mn-ea"/>
              </a:rPr>
              <a:t>有能な開発者がすぐに離脱する</a:t>
            </a:r>
            <a:endParaRPr lang="en-US" altLang="ja-JP" sz="1000" dirty="0" smtClean="0">
              <a:latin typeface="+mn-ea"/>
            </a:endParaRPr>
          </a:p>
          <a:p>
            <a:pPr marL="182563" indent="-182563" algn="just">
              <a:buFont typeface="+mj-lt"/>
              <a:buAutoNum type="arabicPeriod"/>
            </a:pPr>
            <a:r>
              <a:rPr lang="ja-JP" altLang="en-US" sz="1000" dirty="0" smtClean="0">
                <a:latin typeface="+mn-ea"/>
              </a:rPr>
              <a:t>ユーザ企業からの支援がほとんどない</a:t>
            </a:r>
            <a:endParaRPr lang="ja-JP" altLang="ja-JP" sz="1000" dirty="0">
              <a:latin typeface="+mn-ea"/>
            </a:endParaRPr>
          </a:p>
        </p:txBody>
      </p:sp>
      <p:pic>
        <p:nvPicPr>
          <p:cNvPr id="75" name="Picture 5" descr="C:\Users\Dropbox\VulnerableSmartPhones2011.jpg"/>
          <p:cNvPicPr>
            <a:picLocks noChangeAspect="1" noChangeArrowheads="1"/>
          </p:cNvPicPr>
          <p:nvPr/>
        </p:nvPicPr>
        <p:blipFill>
          <a:blip r:embed="rId36" cstate="print"/>
          <a:srcRect/>
          <a:stretch>
            <a:fillRect/>
          </a:stretch>
        </p:blipFill>
        <p:spPr bwMode="auto">
          <a:xfrm>
            <a:off x="7568121" y="4667564"/>
            <a:ext cx="1533121" cy="1399405"/>
          </a:xfrm>
          <a:prstGeom prst="rect">
            <a:avLst/>
          </a:prstGeom>
          <a:noFill/>
          <a:effectLst>
            <a:outerShdw blurRad="50800" dist="38100" dir="2700000" algn="tl" rotWithShape="0">
              <a:prstClr val="black">
                <a:alpha val="40000"/>
              </a:prstClr>
            </a:outerShdw>
          </a:effectLst>
        </p:spPr>
      </p:pic>
      <p:sp>
        <p:nvSpPr>
          <p:cNvPr id="76" name="角丸四角形 75"/>
          <p:cNvSpPr/>
          <p:nvPr/>
        </p:nvSpPr>
        <p:spPr>
          <a:xfrm>
            <a:off x="7640057" y="5875913"/>
            <a:ext cx="1404000" cy="324000"/>
          </a:xfrm>
          <a:prstGeom prst="roundRect">
            <a:avLst/>
          </a:prstGeom>
          <a:ln w="6350"/>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900" dirty="0" smtClean="0"/>
              <a:t>脆弱なスマホランキング</a:t>
            </a:r>
            <a:r>
              <a:rPr kumimoji="1" lang="en-US" altLang="ja-JP" sz="900" dirty="0" smtClean="0"/>
              <a:t/>
            </a:r>
            <a:br>
              <a:rPr kumimoji="1" lang="en-US" altLang="ja-JP" sz="900" dirty="0" smtClean="0"/>
            </a:br>
            <a:r>
              <a:rPr kumimoji="1" lang="ja-JP" altLang="en-US" sz="900" dirty="0" smtClean="0"/>
              <a:t>上位</a:t>
            </a:r>
            <a:r>
              <a:rPr kumimoji="1" lang="en-US" altLang="ja-JP" sz="900" dirty="0" smtClean="0"/>
              <a:t>11</a:t>
            </a:r>
            <a:r>
              <a:rPr kumimoji="1" lang="ja-JP" altLang="en-US" sz="900" dirty="0" smtClean="0"/>
              <a:t>機種</a:t>
            </a:r>
            <a:r>
              <a:rPr kumimoji="1" lang="en-US" altLang="ja-JP" sz="900" dirty="0" smtClean="0"/>
              <a:t>Android</a:t>
            </a:r>
            <a:r>
              <a:rPr lang="ja-JP" altLang="en-US" sz="900" dirty="0"/>
              <a:t>が</a:t>
            </a:r>
            <a:r>
              <a:rPr kumimoji="1" lang="ja-JP" altLang="en-US" sz="900" dirty="0" smtClean="0"/>
              <a:t>独占</a:t>
            </a:r>
            <a:r>
              <a:rPr lang="en-US" altLang="ja-JP" sz="900" dirty="0"/>
              <a:t>!</a:t>
            </a:r>
            <a:endParaRPr kumimoji="1" lang="ja-JP" altLang="en-US" sz="900" dirty="0"/>
          </a:p>
        </p:txBody>
      </p:sp>
    </p:spTree>
    <p:extLst>
      <p:ext uri="{BB962C8B-B14F-4D97-AF65-F5344CB8AC3E}">
        <p14:creationId xmlns:p14="http://schemas.microsoft.com/office/powerpoint/2010/main" val="2822799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fade">
                                      <p:cBhvr>
                                        <p:cTn id="10" dur="500"/>
                                        <p:tgtEl>
                                          <p:spTgt spid="7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fade">
                                      <p:cBhvr>
                                        <p:cTn id="13" dur="500"/>
                                        <p:tgtEl>
                                          <p:spTgt spid="7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fade">
                                      <p:cBhvr>
                                        <p:cTn id="16"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4" grpId="0"/>
      <p:bldP spid="7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コンテンツ プレースホルダー 6"/>
          <p:cNvSpPr txBox="1">
            <a:spLocks/>
          </p:cNvSpPr>
          <p:nvPr/>
        </p:nvSpPr>
        <p:spPr bwMode="auto">
          <a:xfrm>
            <a:off x="4276230" y="1569482"/>
            <a:ext cx="4867769" cy="51667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just" rtl="0" eaLnBrk="0" fontAlgn="base" hangingPunct="0">
              <a:spcBef>
                <a:spcPct val="20000"/>
              </a:spcBef>
              <a:spcAft>
                <a:spcPct val="0"/>
              </a:spcAft>
              <a:buFont typeface="Arial" charset="0"/>
              <a:buChar char="•"/>
              <a:defRPr kumimoji="1" sz="2800" kern="1200">
                <a:solidFill>
                  <a:schemeClr val="tx1"/>
                </a:solidFill>
                <a:latin typeface="ヒラギノ角ゴ ProN W3"/>
                <a:ea typeface="ヒラギノ角ゴ ProN W3"/>
                <a:cs typeface="ヒラギノ角ゴ ProN W3"/>
              </a:defRPr>
            </a:lvl1pPr>
            <a:lvl2pPr marL="742950" indent="-285750" algn="just" rtl="0" eaLnBrk="0" fontAlgn="base" hangingPunct="0">
              <a:spcBef>
                <a:spcPct val="20000"/>
              </a:spcBef>
              <a:spcAft>
                <a:spcPct val="0"/>
              </a:spcAft>
              <a:buFont typeface="Arial" charset="0"/>
              <a:buChar char="–"/>
              <a:defRPr kumimoji="1" sz="2400" kern="1200">
                <a:solidFill>
                  <a:schemeClr val="tx1"/>
                </a:solidFill>
                <a:latin typeface="ヒラギノ角ゴ ProN W3"/>
                <a:ea typeface="ヒラギノ角ゴ ProN W3"/>
                <a:cs typeface="ヒラギノ角ゴ ProN W3"/>
              </a:defRPr>
            </a:lvl2pPr>
            <a:lvl3pPr marL="1143000" indent="-228600" algn="just" rtl="0" eaLnBrk="0" fontAlgn="base" hangingPunct="0">
              <a:spcBef>
                <a:spcPct val="20000"/>
              </a:spcBef>
              <a:spcAft>
                <a:spcPct val="0"/>
              </a:spcAft>
              <a:buFont typeface="Arial" charset="0"/>
              <a:buChar char="•"/>
              <a:defRPr kumimoji="1" sz="2000" kern="1200">
                <a:solidFill>
                  <a:schemeClr val="tx1"/>
                </a:solidFill>
                <a:latin typeface="ヒラギノ角ゴ ProN W3"/>
                <a:ea typeface="ヒラギノ角ゴ ProN W3"/>
                <a:cs typeface="ヒラギノ角ゴ ProN W3"/>
              </a:defRPr>
            </a:lvl3pPr>
            <a:lvl4pPr marL="1600200" indent="-228600" algn="just" rtl="0" eaLnBrk="0" fontAlgn="base" hangingPunct="0">
              <a:spcBef>
                <a:spcPct val="20000"/>
              </a:spcBef>
              <a:spcAft>
                <a:spcPct val="0"/>
              </a:spcAft>
              <a:buFont typeface="Arial" charset="0"/>
              <a:buChar char="–"/>
              <a:defRPr kumimoji="1" sz="1800" kern="1200">
                <a:solidFill>
                  <a:schemeClr val="tx1"/>
                </a:solidFill>
                <a:latin typeface="ヒラギノ角ゴ ProN W3"/>
                <a:ea typeface="ヒラギノ角ゴ ProN W3"/>
                <a:cs typeface="ヒラギノ角ゴ ProN W3"/>
              </a:defRPr>
            </a:lvl4pPr>
            <a:lvl5pPr marL="2057400" indent="-228600" algn="just" rtl="0" eaLnBrk="0" fontAlgn="base" hangingPunct="0">
              <a:spcBef>
                <a:spcPct val="20000"/>
              </a:spcBef>
              <a:spcAft>
                <a:spcPct val="0"/>
              </a:spcAft>
              <a:buFont typeface="Arial" charset="0"/>
              <a:buChar char="»"/>
              <a:defRPr kumimoji="1" sz="1800" kern="1200">
                <a:solidFill>
                  <a:schemeClr val="tx1"/>
                </a:solidFill>
                <a:latin typeface="ヒラギノ角ゴ ProN W3"/>
                <a:ea typeface="ヒラギノ角ゴ ProN W3"/>
                <a:cs typeface="ヒラギノ角ゴ ProN W3"/>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endParaRPr lang="en-US" altLang="ja-JP" dirty="0"/>
          </a:p>
          <a:p>
            <a:pPr marL="0" indent="0">
              <a:buNone/>
            </a:pPr>
            <a:r>
              <a:rPr lang="en-US" altLang="ja-JP" dirty="0" smtClean="0"/>
              <a:t>             </a:t>
            </a:r>
            <a:r>
              <a:rPr lang="ja-JP" altLang="en-US" dirty="0" smtClean="0"/>
              <a:t>松本</a:t>
            </a:r>
            <a:r>
              <a:rPr lang="ja-JP" altLang="en-US" dirty="0"/>
              <a:t>明</a:t>
            </a:r>
            <a:r>
              <a:rPr lang="en-US" altLang="ja-JP" dirty="0"/>
              <a:t>(</a:t>
            </a:r>
            <a:r>
              <a:rPr lang="ja-JP" altLang="en-US" dirty="0"/>
              <a:t>新</a:t>
            </a:r>
            <a:r>
              <a:rPr lang="en-US" altLang="ja-JP" dirty="0"/>
              <a:t>B4</a:t>
            </a:r>
            <a:r>
              <a:rPr lang="en-US" altLang="ja-JP" dirty="0" smtClean="0"/>
              <a:t>)</a:t>
            </a:r>
          </a:p>
          <a:p>
            <a:endParaRPr lang="en-US" altLang="ja-JP" dirty="0"/>
          </a:p>
          <a:p>
            <a:pPr marL="0" indent="0">
              <a:buNone/>
            </a:pPr>
            <a:endParaRPr lang="en-US" altLang="ja-JP" sz="1100" dirty="0" smtClean="0"/>
          </a:p>
          <a:p>
            <a:pPr marL="0" indent="0">
              <a:buNone/>
            </a:pPr>
            <a:endParaRPr lang="en-US" altLang="ja-JP" dirty="0" smtClean="0"/>
          </a:p>
          <a:p>
            <a:pPr marL="0" indent="0">
              <a:buNone/>
            </a:pPr>
            <a:r>
              <a:rPr lang="ja-JP" altLang="en-US" dirty="0" smtClean="0"/>
              <a:t>                           山谷</a:t>
            </a:r>
            <a:r>
              <a:rPr lang="ja-JP" altLang="en-US" dirty="0"/>
              <a:t>陽</a:t>
            </a:r>
            <a:r>
              <a:rPr lang="ja-JP" altLang="en-US" dirty="0" smtClean="0"/>
              <a:t>亮</a:t>
            </a:r>
            <a:endParaRPr lang="en-US" altLang="ja-JP" dirty="0"/>
          </a:p>
          <a:p>
            <a:pPr marL="0" indent="0">
              <a:buNone/>
            </a:pPr>
            <a:r>
              <a:rPr lang="ja-JP" altLang="en-US" dirty="0" smtClean="0"/>
              <a:t>                           </a:t>
            </a:r>
            <a:r>
              <a:rPr lang="en-US" altLang="ja-JP" dirty="0" smtClean="0"/>
              <a:t>(</a:t>
            </a:r>
            <a:r>
              <a:rPr lang="ja-JP" altLang="en-US" dirty="0" smtClean="0"/>
              <a:t>新</a:t>
            </a:r>
            <a:r>
              <a:rPr lang="en-US" altLang="ja-JP" dirty="0" smtClean="0"/>
              <a:t>B4)</a:t>
            </a:r>
          </a:p>
          <a:p>
            <a:endParaRPr lang="en-US" altLang="ja-JP" dirty="0" smtClean="0"/>
          </a:p>
          <a:p>
            <a:pPr marL="0" indent="0">
              <a:buNone/>
            </a:pPr>
            <a:endParaRPr lang="en-US" altLang="ja-JP" dirty="0" smtClean="0"/>
          </a:p>
          <a:p>
            <a:pPr marL="0" indent="0">
              <a:buNone/>
            </a:pPr>
            <a:r>
              <a:rPr lang="en-US" altLang="ja-JP" dirty="0" smtClean="0"/>
              <a:t>  </a:t>
            </a:r>
            <a:r>
              <a:rPr lang="ja-JP" altLang="en-US" dirty="0" smtClean="0"/>
              <a:t>吉行勇人</a:t>
            </a:r>
            <a:r>
              <a:rPr lang="en-US" altLang="ja-JP" dirty="0" smtClean="0"/>
              <a:t>(</a:t>
            </a:r>
            <a:r>
              <a:rPr lang="ja-JP" altLang="en-US" dirty="0" smtClean="0"/>
              <a:t>新</a:t>
            </a:r>
            <a:r>
              <a:rPr lang="en-US" altLang="ja-JP" dirty="0" smtClean="0"/>
              <a:t>B4)</a:t>
            </a:r>
            <a:endParaRPr lang="en-US" altLang="ja-JP" dirty="0"/>
          </a:p>
        </p:txBody>
      </p:sp>
      <p:sp>
        <p:nvSpPr>
          <p:cNvPr id="2" name="タイトル 1"/>
          <p:cNvSpPr>
            <a:spLocks noGrp="1"/>
          </p:cNvSpPr>
          <p:nvPr>
            <p:ph type="title"/>
          </p:nvPr>
        </p:nvSpPr>
        <p:spPr/>
        <p:txBody>
          <a:bodyPr/>
          <a:lstStyle/>
          <a:p>
            <a:r>
              <a:rPr lang="ja-JP" altLang="en-US" dirty="0" smtClean="0"/>
              <a:t>研究室</a:t>
            </a:r>
            <a:r>
              <a:rPr lang="ja-JP" altLang="en-US" dirty="0" smtClean="0"/>
              <a:t>メンバー</a:t>
            </a:r>
            <a:endParaRPr kumimoji="1" lang="ja-JP" altLang="en-US" dirty="0"/>
          </a:p>
        </p:txBody>
      </p:sp>
      <p:sp>
        <p:nvSpPr>
          <p:cNvPr id="7" name="コンテンツ プレースホルダー 6"/>
          <p:cNvSpPr>
            <a:spLocks noGrp="1"/>
          </p:cNvSpPr>
          <p:nvPr>
            <p:ph idx="1"/>
          </p:nvPr>
        </p:nvSpPr>
        <p:spPr>
          <a:xfrm>
            <a:off x="137810" y="1569482"/>
            <a:ext cx="4218190" cy="5166733"/>
          </a:xfrm>
        </p:spPr>
        <p:txBody>
          <a:bodyPr>
            <a:normAutofit/>
          </a:bodyPr>
          <a:lstStyle/>
          <a:p>
            <a:pPr marL="0" indent="0">
              <a:buNone/>
            </a:pPr>
            <a:endParaRPr lang="en-US" altLang="ja-JP" dirty="0"/>
          </a:p>
          <a:p>
            <a:pPr marL="0" indent="0">
              <a:buNone/>
            </a:pPr>
            <a:endParaRPr lang="en-US" altLang="ja-JP" dirty="0" smtClean="0"/>
          </a:p>
          <a:p>
            <a:pPr marL="0" indent="0">
              <a:buNone/>
            </a:pPr>
            <a:r>
              <a:rPr lang="ja-JP" altLang="en-US" dirty="0" smtClean="0"/>
              <a:t>大平</a:t>
            </a:r>
            <a:r>
              <a:rPr lang="ja-JP" altLang="en-US" dirty="0" smtClean="0"/>
              <a:t>雅雄（講師）</a:t>
            </a:r>
            <a:endParaRPr lang="en-US" altLang="ja-JP" dirty="0" smtClean="0"/>
          </a:p>
          <a:p>
            <a:pPr marL="0" indent="0" algn="r">
              <a:buNone/>
            </a:pPr>
            <a:endParaRPr lang="en-US" altLang="ja-JP" dirty="0" smtClean="0"/>
          </a:p>
          <a:p>
            <a:pPr marL="0" indent="0" algn="r">
              <a:buNone/>
            </a:pPr>
            <a:endParaRPr lang="en-US" altLang="ja-JP" dirty="0"/>
          </a:p>
          <a:p>
            <a:pPr marL="0" indent="0" algn="r">
              <a:buNone/>
            </a:pPr>
            <a:endParaRPr lang="en-US" altLang="ja-JP" dirty="0" smtClean="0"/>
          </a:p>
          <a:p>
            <a:pPr marL="0" indent="0" algn="r">
              <a:buNone/>
            </a:pPr>
            <a:endParaRPr lang="en-US" altLang="ja-JP" dirty="0"/>
          </a:p>
          <a:p>
            <a:pPr marL="0" indent="0" algn="r">
              <a:buNone/>
            </a:pPr>
            <a:endParaRPr lang="en-US" altLang="ja-JP" dirty="0" smtClean="0"/>
          </a:p>
          <a:p>
            <a:pPr marL="0" indent="0" algn="r">
              <a:buNone/>
            </a:pPr>
            <a:r>
              <a:rPr lang="en-US" altLang="ja-JP" dirty="0" smtClean="0"/>
              <a:t>	</a:t>
            </a:r>
            <a:r>
              <a:rPr lang="ja-JP" altLang="en-US" dirty="0" smtClean="0"/>
              <a:t>柏</a:t>
            </a:r>
            <a:r>
              <a:rPr lang="ja-JP" altLang="en-US" dirty="0"/>
              <a:t>祐太郎</a:t>
            </a:r>
            <a:r>
              <a:rPr lang="ja-JP" altLang="en-US" dirty="0" smtClean="0"/>
              <a:t>（</a:t>
            </a:r>
            <a:r>
              <a:rPr lang="ja-JP" altLang="en-US" dirty="0" smtClean="0"/>
              <a:t>新</a:t>
            </a:r>
            <a:r>
              <a:rPr lang="en-US" altLang="ja-JP" dirty="0" smtClean="0"/>
              <a:t>M1</a:t>
            </a:r>
            <a:r>
              <a:rPr lang="ja-JP" altLang="en-US" dirty="0" smtClean="0"/>
              <a:t>）</a:t>
            </a:r>
            <a:r>
              <a:rPr lang="en-US" altLang="ja-JP" dirty="0" smtClean="0"/>
              <a:t>	</a:t>
            </a:r>
            <a:endParaRPr lang="ja-JP" altLang="en-US" dirty="0"/>
          </a:p>
        </p:txBody>
      </p:sp>
      <p:sp>
        <p:nvSpPr>
          <p:cNvPr id="3" name="日付プレースホルダー 2"/>
          <p:cNvSpPr>
            <a:spLocks noGrp="1"/>
          </p:cNvSpPr>
          <p:nvPr>
            <p:ph type="dt" sz="half" idx="10"/>
          </p:nvPr>
        </p:nvSpPr>
        <p:spPr/>
        <p:txBody>
          <a:bodyPr/>
          <a:lstStyle/>
          <a:p>
            <a:r>
              <a:rPr kumimoji="1" lang="en-US" altLang="ja-JP" smtClean="0"/>
              <a:t>2013/03/07</a:t>
            </a:r>
            <a:endParaRPr kumimoji="1" lang="ja-JP" altLang="en-US" dirty="0"/>
          </a:p>
        </p:txBody>
      </p:sp>
      <p:sp>
        <p:nvSpPr>
          <p:cNvPr id="4" name="フッター プレースホルダー 3"/>
          <p:cNvSpPr>
            <a:spLocks noGrp="1"/>
          </p:cNvSpPr>
          <p:nvPr>
            <p:ph type="ftr" sz="quarter" idx="11"/>
          </p:nvPr>
        </p:nvSpPr>
        <p:spPr/>
        <p:txBody>
          <a:bodyPr/>
          <a:lstStyle/>
          <a:p>
            <a:pPr algn="ctr"/>
            <a:r>
              <a:rPr kumimoji="1" lang="ja-JP" altLang="en-US" smtClean="0"/>
              <a:t>研究紹介＠オープンソースソフトウェア工学研究室（大平研）</a:t>
            </a:r>
            <a:endParaRPr kumimoji="1" lang="ja-JP" altLang="en-US" dirty="0"/>
          </a:p>
        </p:txBody>
      </p:sp>
      <p:sp>
        <p:nvSpPr>
          <p:cNvPr id="5" name="スライド番号プレースホルダー 4"/>
          <p:cNvSpPr>
            <a:spLocks noGrp="1"/>
          </p:cNvSpPr>
          <p:nvPr>
            <p:ph type="sldNum" sz="quarter" idx="12"/>
          </p:nvPr>
        </p:nvSpPr>
        <p:spPr/>
        <p:txBody>
          <a:bodyPr/>
          <a:lstStyle/>
          <a:p>
            <a:fld id="{1E71F938-0822-47EC-B3CD-AEB5C7683738}" type="slidenum">
              <a:rPr kumimoji="1" lang="ja-JP" altLang="en-US" smtClean="0"/>
              <a:pPr/>
              <a:t>6</a:t>
            </a:fld>
            <a:endParaRPr kumimoji="1" lang="ja-JP" altLang="en-US"/>
          </a:p>
        </p:txBody>
      </p:sp>
      <p:pic>
        <p:nvPicPr>
          <p:cNvPr id="10" name="図 9" descr="DSC_0498_fac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37768" y="2024301"/>
            <a:ext cx="1319923" cy="1759896"/>
          </a:xfrm>
          <a:prstGeom prst="rect">
            <a:avLst/>
          </a:prstGeom>
          <a:ln>
            <a:noFill/>
          </a:ln>
          <a:effectLst>
            <a:outerShdw blurRad="292100" dist="139700" dir="2700000" algn="tl" rotWithShape="0">
              <a:srgbClr val="333333">
                <a:alpha val="65000"/>
              </a:srgbClr>
            </a:outerShdw>
          </a:effectLst>
        </p:spPr>
      </p:pic>
      <p:pic>
        <p:nvPicPr>
          <p:cNvPr id="11" name="図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9782" y="3965177"/>
            <a:ext cx="2167909" cy="1625931"/>
          </a:xfrm>
          <a:prstGeom prst="rect">
            <a:avLst/>
          </a:prstGeom>
          <a:ln>
            <a:noFill/>
          </a:ln>
          <a:effectLst>
            <a:outerShdw blurRad="292100" dist="139700" dir="2700000" algn="tl" rotWithShape="0">
              <a:srgbClr val="333333">
                <a:alpha val="65000"/>
              </a:srgbClr>
            </a:outerShdw>
          </a:effectLst>
        </p:spPr>
      </p:pic>
      <p:pic>
        <p:nvPicPr>
          <p:cNvPr id="15" name="図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80390" y="3272914"/>
            <a:ext cx="1319901" cy="1759868"/>
          </a:xfrm>
          <a:prstGeom prst="rect">
            <a:avLst/>
          </a:prstGeom>
          <a:ln>
            <a:noFill/>
          </a:ln>
          <a:effectLst>
            <a:outerShdw blurRad="292100" dist="139700" dir="2700000" algn="tl" rotWithShape="0">
              <a:srgbClr val="333333">
                <a:alpha val="65000"/>
              </a:srgbClr>
            </a:outerShdw>
          </a:effectLst>
        </p:spPr>
      </p:pic>
      <p:pic>
        <p:nvPicPr>
          <p:cNvPr id="16" name="図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068949" y="4182819"/>
            <a:ext cx="1741142" cy="1305857"/>
          </a:xfrm>
          <a:prstGeom prst="rect">
            <a:avLst/>
          </a:prstGeom>
          <a:ln>
            <a:noFill/>
          </a:ln>
          <a:effectLst>
            <a:outerShdw blurRad="292100" dist="139700" dir="2700000" algn="tl" rotWithShape="0">
              <a:srgbClr val="333333">
                <a:alpha val="65000"/>
              </a:srgbClr>
            </a:outerShdw>
          </a:effectLst>
        </p:spPr>
      </p:pic>
      <p:pic>
        <p:nvPicPr>
          <p:cNvPr id="17" name="図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4038990" y="1873901"/>
            <a:ext cx="1763538" cy="13226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608699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進行中の研究テーマ</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リポジトリマイニング手法の構築</a:t>
            </a:r>
            <a:endParaRPr kumimoji="1" lang="en-US" altLang="ja-JP" dirty="0" smtClean="0"/>
          </a:p>
          <a:p>
            <a:pPr lvl="1"/>
            <a:r>
              <a:rPr lang="en-US" altLang="ja-JP" dirty="0"/>
              <a:t>OSS</a:t>
            </a:r>
            <a:r>
              <a:rPr lang="ja-JP" altLang="en-US" dirty="0"/>
              <a:t>コミュニティの</a:t>
            </a:r>
            <a:r>
              <a:rPr lang="ja-JP" altLang="en-US" dirty="0" smtClean="0"/>
              <a:t>支援</a:t>
            </a:r>
            <a:endParaRPr lang="en-US" altLang="ja-JP" dirty="0" smtClean="0"/>
          </a:p>
          <a:p>
            <a:pPr lvl="2"/>
            <a:r>
              <a:rPr lang="ja-JP" altLang="en-US" dirty="0" smtClean="0"/>
              <a:t>整数計画法に基づくタスク割当（柏）</a:t>
            </a:r>
            <a:endParaRPr lang="en-US" altLang="ja-JP" dirty="0"/>
          </a:p>
          <a:p>
            <a:pPr lvl="1"/>
            <a:r>
              <a:rPr kumimoji="1" lang="en-US" altLang="ja-JP" dirty="0" smtClean="0"/>
              <a:t>OSS</a:t>
            </a:r>
            <a:r>
              <a:rPr kumimoji="1" lang="ja-JP" altLang="en-US" dirty="0" smtClean="0"/>
              <a:t>利用企業の支援</a:t>
            </a:r>
            <a:endParaRPr kumimoji="1" lang="en-US" altLang="ja-JP" dirty="0" smtClean="0"/>
          </a:p>
          <a:p>
            <a:pPr lvl="2"/>
            <a:r>
              <a:rPr kumimoji="1" lang="ja-JP" altLang="en-US" dirty="0" smtClean="0"/>
              <a:t>プロアクティブデータマイニング（山谷）</a:t>
            </a:r>
            <a:endParaRPr kumimoji="1" lang="en-US" altLang="ja-JP" dirty="0" smtClean="0"/>
          </a:p>
          <a:p>
            <a:pPr lvl="2"/>
            <a:r>
              <a:rPr lang="ja-JP" altLang="en-US" dirty="0"/>
              <a:t>マイクロソーシャルネットワーク</a:t>
            </a:r>
            <a:r>
              <a:rPr lang="ja-JP" altLang="en-US" dirty="0" smtClean="0"/>
              <a:t>分析（吉行）</a:t>
            </a:r>
            <a:endParaRPr lang="en-US" altLang="ja-JP" dirty="0" smtClean="0"/>
          </a:p>
          <a:p>
            <a:pPr lvl="2"/>
            <a:endParaRPr kumimoji="1" lang="en-US" altLang="ja-JP" dirty="0" smtClean="0"/>
          </a:p>
          <a:p>
            <a:r>
              <a:rPr kumimoji="1" lang="ja-JP" altLang="en-US" dirty="0" smtClean="0"/>
              <a:t>リポジトリマイニング教育の支援</a:t>
            </a:r>
            <a:endParaRPr kumimoji="1" lang="en-US" altLang="ja-JP" dirty="0" smtClean="0"/>
          </a:p>
          <a:p>
            <a:pPr lvl="1"/>
            <a:r>
              <a:rPr lang="ja-JP" altLang="en-US" dirty="0" smtClean="0"/>
              <a:t>ゲーミフィケーションに基づくシミュレーション環境（松本）</a:t>
            </a:r>
            <a:endParaRPr lang="en-US" altLang="ja-JP" dirty="0" smtClean="0"/>
          </a:p>
          <a:p>
            <a:pPr lvl="1"/>
            <a:r>
              <a:rPr lang="ja-JP" altLang="en-US" dirty="0"/>
              <a:t>探索的データ分析ツールの利用による仮説生成</a:t>
            </a:r>
            <a:r>
              <a:rPr lang="ja-JP" altLang="en-US" dirty="0" smtClean="0"/>
              <a:t>支援</a:t>
            </a:r>
            <a:endParaRPr lang="en-US" altLang="ja-JP" dirty="0" smtClean="0"/>
          </a:p>
          <a:p>
            <a:pPr lvl="2"/>
            <a:endParaRPr lang="en-US" altLang="ja-JP" dirty="0"/>
          </a:p>
          <a:p>
            <a:r>
              <a:rPr kumimoji="1" lang="ja-JP" altLang="en-US" dirty="0" smtClean="0"/>
              <a:t>リポジトリマイニング環境の普及支援</a:t>
            </a:r>
            <a:endParaRPr kumimoji="1" lang="en-US" altLang="ja-JP" dirty="0" smtClean="0"/>
          </a:p>
          <a:p>
            <a:pPr lvl="1"/>
            <a:r>
              <a:rPr lang="en-US" altLang="ja-JP" dirty="0" smtClean="0"/>
              <a:t>EPM-X</a:t>
            </a:r>
            <a:r>
              <a:rPr lang="ja-JP" altLang="en-US" dirty="0" smtClean="0"/>
              <a:t>用リポジトリマイニングプラグイン</a:t>
            </a:r>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7</a:t>
            </a:fld>
            <a:endParaRPr lang="en-US" altLang="ja-JP" dirty="0"/>
          </a:p>
        </p:txBody>
      </p:sp>
    </p:spTree>
    <p:extLst>
      <p:ext uri="{BB962C8B-B14F-4D97-AF65-F5344CB8AC3E}">
        <p14:creationId xmlns:p14="http://schemas.microsoft.com/office/powerpoint/2010/main" val="15952642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1652588" y="509588"/>
            <a:ext cx="6047169" cy="6047169"/>
          </a:xfrm>
          <a:prstGeom prst="rect">
            <a:avLst/>
          </a:prstGeom>
          <a:noFill/>
          <a:ln w="9525" algn="ctr">
            <a:noFill/>
            <a:miter lim="800000"/>
            <a:headEnd/>
            <a:tailEnd/>
          </a:ln>
        </p:spPr>
      </p:pic>
      <p:sp>
        <p:nvSpPr>
          <p:cNvPr id="9" name="正方形/長方形 8"/>
          <p:cNvSpPr/>
          <p:nvPr/>
        </p:nvSpPr>
        <p:spPr>
          <a:xfrm>
            <a:off x="636059" y="548680"/>
            <a:ext cx="7879327" cy="558370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ja-JP" altLang="en-US" sz="2000" dirty="0">
              <a:solidFill>
                <a:prstClr val="white"/>
              </a:solidFill>
              <a:latin typeface="Calibri"/>
              <a:ea typeface="ＭＳ Ｐゴシック"/>
            </a:endParaRPr>
          </a:p>
        </p:txBody>
      </p:sp>
      <p:sp>
        <p:nvSpPr>
          <p:cNvPr id="2" name="タイトル 1"/>
          <p:cNvSpPr>
            <a:spLocks noGrp="1"/>
          </p:cNvSpPr>
          <p:nvPr>
            <p:ph type="ctrTitle"/>
          </p:nvPr>
        </p:nvSpPr>
        <p:spPr>
          <a:xfrm>
            <a:off x="156151" y="2067319"/>
            <a:ext cx="8806973" cy="1874416"/>
          </a:xfrm>
        </p:spPr>
        <p:txBody>
          <a:bodyPr/>
          <a:lstStyle/>
          <a:p>
            <a:r>
              <a:rPr lang="ja-JP" altLang="en-US" sz="3600" dirty="0">
                <a:latin typeface="ＭＳ Ｐゴシック" pitchFamily="50" charset="-128"/>
                <a:ea typeface="ＭＳ Ｐゴシック" pitchFamily="50" charset="-128"/>
              </a:rPr>
              <a:t>整数計画法を用いた</a:t>
            </a:r>
            <a:r>
              <a:rPr lang="en-US" altLang="ja-JP" sz="3600" dirty="0">
                <a:latin typeface="ＭＳ Ｐゴシック" pitchFamily="50" charset="-128"/>
                <a:ea typeface="ＭＳ Ｐゴシック" pitchFamily="50" charset="-128"/>
              </a:rPr>
              <a:t/>
            </a:r>
            <a:br>
              <a:rPr lang="en-US" altLang="ja-JP" sz="3600" dirty="0">
                <a:latin typeface="ＭＳ Ｐゴシック" pitchFamily="50" charset="-128"/>
                <a:ea typeface="ＭＳ Ｐゴシック" pitchFamily="50" charset="-128"/>
              </a:rPr>
            </a:br>
            <a:r>
              <a:rPr lang="ja-JP" altLang="en-US" sz="3600" dirty="0">
                <a:latin typeface="ＭＳ Ｐゴシック" pitchFamily="50" charset="-128"/>
                <a:ea typeface="ＭＳ Ｐゴシック" pitchFamily="50" charset="-128"/>
              </a:rPr>
              <a:t>不具合修正タスクの割当支援</a:t>
            </a:r>
            <a:endParaRPr kumimoji="1" lang="ja-JP" altLang="en-US" sz="3600" dirty="0">
              <a:latin typeface="ヒラギノ角ゴ ProN W6"/>
              <a:ea typeface="ヒラギノ角ゴ ProN W6"/>
              <a:cs typeface="ヒラギノ角ゴ ProN W6"/>
            </a:endParaRPr>
          </a:p>
        </p:txBody>
      </p:sp>
      <p:sp useBgFill="1">
        <p:nvSpPr>
          <p:cNvPr id="3" name="サブタイトル 2"/>
          <p:cNvSpPr>
            <a:spLocks noGrp="1"/>
          </p:cNvSpPr>
          <p:nvPr>
            <p:ph type="subTitle" idx="1"/>
          </p:nvPr>
        </p:nvSpPr>
        <p:spPr>
          <a:xfrm>
            <a:off x="716431" y="4581128"/>
            <a:ext cx="7717921" cy="1936317"/>
          </a:xfrm>
        </p:spPr>
        <p:txBody>
          <a:bodyPr/>
          <a:lstStyle/>
          <a:p>
            <a:endParaRPr kumimoji="1" lang="en-US" altLang="ja-JP" sz="1800" dirty="0" smtClean="0">
              <a:solidFill>
                <a:schemeClr val="tx1"/>
              </a:solidFill>
              <a:latin typeface="ヒラギノ角ゴ ProN W3"/>
              <a:ea typeface="ヒラギノ角ゴ ProN W3"/>
              <a:cs typeface="ヒラギノ角ゴ ProN W3"/>
            </a:endParaRPr>
          </a:p>
          <a:p>
            <a:pPr algn="l"/>
            <a:endParaRPr kumimoji="1" lang="en-US" altLang="ja-JP" sz="1800" dirty="0" smtClean="0">
              <a:solidFill>
                <a:schemeClr val="tx1"/>
              </a:solidFill>
              <a:latin typeface="ヒラギノ角ゴ ProN W3"/>
              <a:ea typeface="ヒラギノ角ゴ ProN W3"/>
              <a:cs typeface="ヒラギノ角ゴ ProN W3"/>
            </a:endParaRPr>
          </a:p>
          <a:p>
            <a:r>
              <a:rPr lang="ja-JP" altLang="en-US" sz="1800" dirty="0" smtClean="0">
                <a:solidFill>
                  <a:schemeClr val="tx1"/>
                </a:solidFill>
                <a:latin typeface="ヒラギノ角ゴ ProN W3"/>
                <a:ea typeface="ヒラギノ角ゴ ProN W3"/>
                <a:cs typeface="ヒラギノ角ゴ ProN W3"/>
              </a:rPr>
              <a:t>和歌山大学 システム工学部 情報通信システム学科 </a:t>
            </a:r>
            <a:r>
              <a:rPr lang="en-US" altLang="ja-JP" sz="1800" dirty="0" smtClean="0">
                <a:solidFill>
                  <a:schemeClr val="tx1"/>
                </a:solidFill>
                <a:latin typeface="ヒラギノ角ゴ ProN W3"/>
                <a:ea typeface="ヒラギノ角ゴ ProN W3"/>
                <a:cs typeface="ヒラギノ角ゴ ProN W3"/>
              </a:rPr>
              <a:t>4</a:t>
            </a:r>
            <a:r>
              <a:rPr lang="ja-JP" altLang="en-US" sz="1800" dirty="0" smtClean="0">
                <a:solidFill>
                  <a:schemeClr val="tx1"/>
                </a:solidFill>
                <a:latin typeface="ヒラギノ角ゴ ProN W3"/>
                <a:ea typeface="ヒラギノ角ゴ ProN W3"/>
                <a:cs typeface="ヒラギノ角ゴ ProN W3"/>
              </a:rPr>
              <a:t>回生</a:t>
            </a:r>
            <a:endParaRPr lang="en-US" altLang="ja-JP" sz="1800" dirty="0" smtClean="0">
              <a:solidFill>
                <a:schemeClr val="tx1"/>
              </a:solidFill>
              <a:latin typeface="ヒラギノ角ゴ ProN W3"/>
              <a:ea typeface="ヒラギノ角ゴ ProN W3"/>
              <a:cs typeface="ヒラギノ角ゴ ProN W3"/>
            </a:endParaRPr>
          </a:p>
          <a:p>
            <a:r>
              <a:rPr lang="ja-JP" altLang="en-US" sz="1800" dirty="0" smtClean="0">
                <a:solidFill>
                  <a:schemeClr val="tx1"/>
                </a:solidFill>
                <a:latin typeface="ヒラギノ角ゴ ProN W3"/>
                <a:ea typeface="ヒラギノ角ゴ ProN W3"/>
                <a:cs typeface="ヒラギノ角ゴ ProN W3"/>
              </a:rPr>
              <a:t>柏</a:t>
            </a:r>
            <a:r>
              <a:rPr lang="ja-JP" altLang="en-US" sz="1800" dirty="0">
                <a:solidFill>
                  <a:schemeClr val="tx1"/>
                </a:solidFill>
                <a:latin typeface="ヒラギノ角ゴ ProN W3"/>
                <a:ea typeface="ヒラギノ角ゴ ProN W3"/>
                <a:cs typeface="ヒラギノ角ゴ ProN W3"/>
              </a:rPr>
              <a:t> </a:t>
            </a:r>
            <a:r>
              <a:rPr lang="ja-JP" altLang="en-US" sz="1800" dirty="0" smtClean="0">
                <a:solidFill>
                  <a:schemeClr val="tx1"/>
                </a:solidFill>
                <a:latin typeface="ヒラギノ角ゴ ProN W3"/>
                <a:ea typeface="ヒラギノ角ゴ ProN W3"/>
                <a:cs typeface="ヒラギノ角ゴ ProN W3"/>
              </a:rPr>
              <a:t> 祐</a:t>
            </a:r>
            <a:r>
              <a:rPr lang="ja-JP" altLang="en-US" sz="1800" dirty="0">
                <a:solidFill>
                  <a:schemeClr val="tx1"/>
                </a:solidFill>
                <a:latin typeface="ヒラギノ角ゴ ProN W3"/>
                <a:ea typeface="ヒラギノ角ゴ ProN W3"/>
                <a:cs typeface="ヒラギノ角ゴ ProN W3"/>
              </a:rPr>
              <a:t>太郎</a:t>
            </a:r>
          </a:p>
        </p:txBody>
      </p:sp>
    </p:spTree>
    <p:extLst>
      <p:ext uri="{BB962C8B-B14F-4D97-AF65-F5344CB8AC3E}">
        <p14:creationId xmlns:p14="http://schemas.microsoft.com/office/powerpoint/2010/main" val="396001633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背景と問題点</a:t>
            </a:r>
            <a:endParaRPr kumimoji="1" lang="ja-JP" altLang="en-US" dirty="0"/>
          </a:p>
        </p:txBody>
      </p:sp>
      <p:sp>
        <p:nvSpPr>
          <p:cNvPr id="3" name="コンテンツ プレースホルダー 2"/>
          <p:cNvSpPr>
            <a:spLocks noGrp="1"/>
          </p:cNvSpPr>
          <p:nvPr>
            <p:ph idx="1"/>
          </p:nvPr>
        </p:nvSpPr>
        <p:spPr/>
        <p:txBody>
          <a:bodyPr/>
          <a:lstStyle/>
          <a:p>
            <a:r>
              <a:rPr lang="en-US" altLang="ja-JP" dirty="0"/>
              <a:t>OSS</a:t>
            </a:r>
            <a:r>
              <a:rPr lang="ja-JP" altLang="en-US" dirty="0"/>
              <a:t>プロジェクトに大量の不具合が日々報告される</a:t>
            </a:r>
            <a:endParaRPr lang="en-US" altLang="ja-JP" dirty="0"/>
          </a:p>
          <a:p>
            <a:pPr lvl="2"/>
            <a:r>
              <a:rPr lang="ja-JP" altLang="en-US" dirty="0" smtClean="0"/>
              <a:t>平均： </a:t>
            </a:r>
            <a:r>
              <a:rPr lang="en-US" altLang="ja-JP" dirty="0"/>
              <a:t>Eclipse</a:t>
            </a:r>
            <a:r>
              <a:rPr lang="ja-JP" altLang="en-US" dirty="0"/>
              <a:t>　</a:t>
            </a:r>
            <a:r>
              <a:rPr lang="en-US" altLang="ja-JP" dirty="0"/>
              <a:t>120</a:t>
            </a:r>
            <a:r>
              <a:rPr lang="ja-JP" altLang="en-US" dirty="0"/>
              <a:t>件</a:t>
            </a:r>
            <a:r>
              <a:rPr lang="en-US" altLang="ja-JP" dirty="0"/>
              <a:t>/</a:t>
            </a:r>
            <a:r>
              <a:rPr lang="ja-JP" altLang="en-US" dirty="0"/>
              <a:t>日， </a:t>
            </a:r>
            <a:r>
              <a:rPr lang="en-US" altLang="ja-JP" dirty="0"/>
              <a:t>Mozilla</a:t>
            </a:r>
            <a:r>
              <a:rPr lang="ja-JP" altLang="en-US" dirty="0"/>
              <a:t>　</a:t>
            </a:r>
            <a:r>
              <a:rPr lang="en-US" altLang="ja-JP" dirty="0"/>
              <a:t>170</a:t>
            </a:r>
            <a:r>
              <a:rPr lang="ja-JP" altLang="en-US" dirty="0"/>
              <a:t>件</a:t>
            </a:r>
            <a:r>
              <a:rPr lang="en-US" altLang="ja-JP" dirty="0"/>
              <a:t>/</a:t>
            </a:r>
            <a:r>
              <a:rPr lang="ja-JP" altLang="en-US" dirty="0"/>
              <a:t>日 </a:t>
            </a:r>
            <a:endParaRPr lang="en-US" altLang="ja-JP" dirty="0" smtClean="0"/>
          </a:p>
          <a:p>
            <a:pPr lvl="2"/>
            <a:endParaRPr lang="en-US" altLang="ja-JP" dirty="0"/>
          </a:p>
          <a:p>
            <a:pPr lvl="2"/>
            <a:endParaRPr lang="en-US" altLang="ja-JP" dirty="0" smtClean="0"/>
          </a:p>
          <a:p>
            <a:pPr lvl="2"/>
            <a:endParaRPr lang="en-US" altLang="ja-JP" dirty="0"/>
          </a:p>
          <a:p>
            <a:pPr marL="914400" lvl="2" indent="0">
              <a:buNone/>
            </a:pPr>
            <a:endParaRPr lang="en-US" altLang="ja-JP" dirty="0"/>
          </a:p>
          <a:p>
            <a:r>
              <a:rPr lang="ja-JP" altLang="en-US" dirty="0" smtClean="0">
                <a:solidFill>
                  <a:srgbClr val="FF0000"/>
                </a:solidFill>
              </a:rPr>
              <a:t>再割当て</a:t>
            </a:r>
            <a:r>
              <a:rPr lang="ja-JP" altLang="en-US" dirty="0">
                <a:solidFill>
                  <a:srgbClr val="FF0000"/>
                </a:solidFill>
              </a:rPr>
              <a:t>の頻発</a:t>
            </a:r>
            <a:r>
              <a:rPr lang="ja-JP" altLang="en-US" dirty="0"/>
              <a:t>により不具合修正が長期化している</a:t>
            </a:r>
            <a:endParaRPr lang="en-US" altLang="ja-JP" dirty="0"/>
          </a:p>
          <a:p>
            <a:pPr marL="0" indent="0">
              <a:buNone/>
            </a:pPr>
            <a:endParaRPr lang="en-US" altLang="ja-JP" dirty="0"/>
          </a:p>
          <a:p>
            <a:pPr lvl="2"/>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pic>
        <p:nvPicPr>
          <p:cNvPr id="7" name="Picture 2" descr="F:\HOME\Downloads\MC90043394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411990" y="2467434"/>
            <a:ext cx="875007" cy="8750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F:\HOME\Downloads\MC90043394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69828" y="2467434"/>
            <a:ext cx="875007" cy="8750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F:\HOME\Downloads\MC9004348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940909" y="2467434"/>
            <a:ext cx="875007" cy="875007"/>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p:cNvSpPr txBox="1"/>
          <p:nvPr/>
        </p:nvSpPr>
        <p:spPr>
          <a:xfrm>
            <a:off x="1411990" y="3267595"/>
            <a:ext cx="936104" cy="369332"/>
          </a:xfrm>
          <a:prstGeom prst="rect">
            <a:avLst/>
          </a:prstGeom>
          <a:noFill/>
        </p:spPr>
        <p:txBody>
          <a:bodyPr wrap="square" rtlCol="0">
            <a:spAutoFit/>
          </a:bodyPr>
          <a:lstStyle/>
          <a:p>
            <a:r>
              <a:rPr kumimoji="1" lang="ja-JP" altLang="en-US" dirty="0" smtClean="0"/>
              <a:t>報告者</a:t>
            </a:r>
            <a:endParaRPr kumimoji="1" lang="ja-JP" altLang="en-US" dirty="0"/>
          </a:p>
        </p:txBody>
      </p:sp>
      <p:sp>
        <p:nvSpPr>
          <p:cNvPr id="11" name="テキスト ボックス 10"/>
          <p:cNvSpPr txBox="1"/>
          <p:nvPr/>
        </p:nvSpPr>
        <p:spPr>
          <a:xfrm>
            <a:off x="2924158" y="3267595"/>
            <a:ext cx="936104" cy="369332"/>
          </a:xfrm>
          <a:prstGeom prst="rect">
            <a:avLst/>
          </a:prstGeom>
          <a:noFill/>
        </p:spPr>
        <p:txBody>
          <a:bodyPr wrap="square" rtlCol="0">
            <a:spAutoFit/>
          </a:bodyPr>
          <a:lstStyle/>
          <a:p>
            <a:r>
              <a:rPr lang="ja-JP" altLang="en-US" dirty="0"/>
              <a:t>管理</a:t>
            </a:r>
            <a:r>
              <a:rPr lang="ja-JP" altLang="en-US" dirty="0" smtClean="0"/>
              <a:t>者</a:t>
            </a:r>
            <a:endParaRPr kumimoji="1" lang="ja-JP" altLang="en-US" dirty="0"/>
          </a:p>
        </p:txBody>
      </p:sp>
      <p:sp>
        <p:nvSpPr>
          <p:cNvPr id="12" name="テキスト ボックス 11"/>
          <p:cNvSpPr txBox="1"/>
          <p:nvPr/>
        </p:nvSpPr>
        <p:spPr>
          <a:xfrm>
            <a:off x="4436326" y="3267595"/>
            <a:ext cx="1296144" cy="369332"/>
          </a:xfrm>
          <a:prstGeom prst="rect">
            <a:avLst/>
          </a:prstGeom>
          <a:noFill/>
        </p:spPr>
        <p:txBody>
          <a:bodyPr wrap="square" rtlCol="0">
            <a:spAutoFit/>
          </a:bodyPr>
          <a:lstStyle/>
          <a:p>
            <a:r>
              <a:rPr lang="ja-JP" altLang="en-US" dirty="0" smtClean="0"/>
              <a:t>修正</a:t>
            </a:r>
            <a:r>
              <a:rPr kumimoji="1" lang="ja-JP" altLang="en-US" dirty="0" smtClean="0"/>
              <a:t>者</a:t>
            </a:r>
            <a:endParaRPr kumimoji="1" lang="ja-JP" altLang="en-US" dirty="0"/>
          </a:p>
        </p:txBody>
      </p:sp>
      <p:sp>
        <p:nvSpPr>
          <p:cNvPr id="13" name="右矢印 12"/>
          <p:cNvSpPr/>
          <p:nvPr/>
        </p:nvSpPr>
        <p:spPr>
          <a:xfrm>
            <a:off x="2397953" y="2831884"/>
            <a:ext cx="432000" cy="2880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 name="右矢印 13"/>
          <p:cNvSpPr/>
          <p:nvPr/>
        </p:nvSpPr>
        <p:spPr>
          <a:xfrm>
            <a:off x="3926872" y="2831884"/>
            <a:ext cx="432000" cy="2880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5" name="テキスト ボックス 14"/>
          <p:cNvSpPr txBox="1"/>
          <p:nvPr/>
        </p:nvSpPr>
        <p:spPr>
          <a:xfrm>
            <a:off x="6092510" y="2550994"/>
            <a:ext cx="1847391" cy="707886"/>
          </a:xfrm>
          <a:prstGeom prst="rect">
            <a:avLst/>
          </a:prstGeom>
          <a:noFill/>
        </p:spPr>
        <p:txBody>
          <a:bodyPr wrap="square" rtlCol="0">
            <a:spAutoFit/>
          </a:bodyPr>
          <a:lstStyle/>
          <a:p>
            <a:r>
              <a:rPr kumimoji="1" lang="en-US" altLang="ja-JP" sz="4000" dirty="0" smtClean="0"/>
              <a:t>fixed</a:t>
            </a:r>
            <a:endParaRPr kumimoji="1" lang="ja-JP" altLang="en-US" sz="2400" dirty="0"/>
          </a:p>
        </p:txBody>
      </p:sp>
      <p:sp>
        <p:nvSpPr>
          <p:cNvPr id="16" name="右矢印 15"/>
          <p:cNvSpPr/>
          <p:nvPr/>
        </p:nvSpPr>
        <p:spPr>
          <a:xfrm>
            <a:off x="5455791" y="2831884"/>
            <a:ext cx="432000" cy="2880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7" name="テキスト ボックス 16"/>
          <p:cNvSpPr txBox="1"/>
          <p:nvPr/>
        </p:nvSpPr>
        <p:spPr>
          <a:xfrm>
            <a:off x="1225324" y="4234529"/>
            <a:ext cx="6721692" cy="430887"/>
          </a:xfrm>
          <a:prstGeom prst="rect">
            <a:avLst/>
          </a:prstGeom>
          <a:noFill/>
          <a:ln w="12700">
            <a:solidFill>
              <a:srgbClr val="FF0000"/>
            </a:solidFill>
          </a:ln>
        </p:spPr>
        <p:txBody>
          <a:bodyPr wrap="square" rtlCol="0">
            <a:spAutoFit/>
          </a:bodyPr>
          <a:lstStyle/>
          <a:p>
            <a:pPr algn="just"/>
            <a:r>
              <a:rPr kumimoji="1" lang="ja-JP" altLang="en-US" sz="2200" dirty="0" smtClean="0"/>
              <a:t>不具合修正タスクに適任の開発者を選ぶことが難しい</a:t>
            </a:r>
            <a:endParaRPr kumimoji="1" lang="ja-JP" altLang="en-US" sz="2200" dirty="0"/>
          </a:p>
        </p:txBody>
      </p:sp>
      <p:sp>
        <p:nvSpPr>
          <p:cNvPr id="18" name="テキスト ボックス 17"/>
          <p:cNvSpPr txBox="1"/>
          <p:nvPr/>
        </p:nvSpPr>
        <p:spPr>
          <a:xfrm>
            <a:off x="1225324" y="4758092"/>
            <a:ext cx="6741162" cy="430887"/>
          </a:xfrm>
          <a:prstGeom prst="rect">
            <a:avLst/>
          </a:prstGeom>
          <a:noFill/>
          <a:ln w="12700">
            <a:solidFill>
              <a:srgbClr val="FF0000"/>
            </a:solidFill>
          </a:ln>
        </p:spPr>
        <p:txBody>
          <a:bodyPr wrap="square" rtlCol="0">
            <a:spAutoFit/>
          </a:bodyPr>
          <a:lstStyle/>
          <a:p>
            <a:pPr algn="just"/>
            <a:r>
              <a:rPr kumimoji="1" lang="ja-JP" altLang="en-US" sz="2200" dirty="0" smtClean="0"/>
              <a:t>各開発者</a:t>
            </a:r>
            <a:r>
              <a:rPr lang="ja-JP" altLang="en-US" sz="2200" dirty="0"/>
              <a:t>の</a:t>
            </a:r>
            <a:r>
              <a:rPr lang="ja-JP" altLang="en-US" sz="2200" dirty="0" smtClean="0"/>
              <a:t>担当可能な</a:t>
            </a:r>
            <a:r>
              <a:rPr kumimoji="1" lang="ja-JP" altLang="en-US" sz="2200" dirty="0" smtClean="0"/>
              <a:t>作業量を把握することが難しい</a:t>
            </a:r>
            <a:endParaRPr kumimoji="1" lang="ja-JP" altLang="en-US" sz="2200" dirty="0"/>
          </a:p>
        </p:txBody>
      </p:sp>
      <p:sp>
        <p:nvSpPr>
          <p:cNvPr id="19" name="テキスト ボックス 18"/>
          <p:cNvSpPr txBox="1"/>
          <p:nvPr/>
        </p:nvSpPr>
        <p:spPr>
          <a:xfrm>
            <a:off x="7746368" y="5284490"/>
            <a:ext cx="1415006" cy="707886"/>
          </a:xfrm>
          <a:prstGeom prst="rect">
            <a:avLst/>
          </a:prstGeom>
          <a:noFill/>
        </p:spPr>
        <p:txBody>
          <a:bodyPr wrap="square" rtlCol="0">
            <a:spAutoFit/>
          </a:bodyPr>
          <a:lstStyle/>
          <a:p>
            <a:pPr algn="r"/>
            <a:r>
              <a:rPr kumimoji="1" lang="en-US" altLang="ja-JP" sz="4000" dirty="0" smtClean="0"/>
              <a:t>fixed</a:t>
            </a:r>
            <a:endParaRPr kumimoji="1" lang="ja-JP" altLang="en-US" sz="2400" dirty="0"/>
          </a:p>
        </p:txBody>
      </p:sp>
      <p:pic>
        <p:nvPicPr>
          <p:cNvPr id="20" name="Picture 2" descr="F:\HOME\Downloads\MC90043394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32837" y="5200930"/>
            <a:ext cx="875007" cy="87500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4" descr="F:\HOME\Downloads\MC900433943.PNG"/>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flipH="1">
            <a:off x="3437355" y="5200930"/>
            <a:ext cx="875007" cy="87500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5" descr="F:\HOME\Downloads\MC90043487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935096" y="5200930"/>
            <a:ext cx="875007" cy="87500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テキスト ボックス 22"/>
          <p:cNvSpPr txBox="1"/>
          <p:nvPr/>
        </p:nvSpPr>
        <p:spPr>
          <a:xfrm>
            <a:off x="377656" y="6163651"/>
            <a:ext cx="936104" cy="369332"/>
          </a:xfrm>
          <a:prstGeom prst="rect">
            <a:avLst/>
          </a:prstGeom>
          <a:noFill/>
        </p:spPr>
        <p:txBody>
          <a:bodyPr wrap="square" rtlCol="0">
            <a:spAutoFit/>
          </a:bodyPr>
          <a:lstStyle/>
          <a:p>
            <a:r>
              <a:rPr kumimoji="1" lang="ja-JP" altLang="en-US" dirty="0" smtClean="0"/>
              <a:t>報告者</a:t>
            </a:r>
            <a:endParaRPr kumimoji="1" lang="ja-JP" altLang="en-US" dirty="0"/>
          </a:p>
        </p:txBody>
      </p:sp>
      <p:sp>
        <p:nvSpPr>
          <p:cNvPr id="24" name="テキスト ボックス 23"/>
          <p:cNvSpPr txBox="1"/>
          <p:nvPr/>
        </p:nvSpPr>
        <p:spPr>
          <a:xfrm>
            <a:off x="1889824" y="6163651"/>
            <a:ext cx="936104" cy="369332"/>
          </a:xfrm>
          <a:prstGeom prst="rect">
            <a:avLst/>
          </a:prstGeom>
          <a:noFill/>
        </p:spPr>
        <p:txBody>
          <a:bodyPr wrap="square" rtlCol="0">
            <a:spAutoFit/>
          </a:bodyPr>
          <a:lstStyle/>
          <a:p>
            <a:r>
              <a:rPr lang="ja-JP" altLang="en-US" dirty="0"/>
              <a:t>管理</a:t>
            </a:r>
            <a:r>
              <a:rPr lang="ja-JP" altLang="en-US" dirty="0" smtClean="0"/>
              <a:t>者</a:t>
            </a:r>
            <a:endParaRPr kumimoji="1" lang="ja-JP" altLang="en-US" dirty="0"/>
          </a:p>
        </p:txBody>
      </p:sp>
      <p:sp>
        <p:nvSpPr>
          <p:cNvPr id="25" name="テキスト ボックス 24"/>
          <p:cNvSpPr txBox="1"/>
          <p:nvPr/>
        </p:nvSpPr>
        <p:spPr>
          <a:xfrm>
            <a:off x="3401992" y="6163651"/>
            <a:ext cx="1296144" cy="369332"/>
          </a:xfrm>
          <a:prstGeom prst="rect">
            <a:avLst/>
          </a:prstGeom>
          <a:noFill/>
        </p:spPr>
        <p:txBody>
          <a:bodyPr wrap="square" rtlCol="0">
            <a:spAutoFit/>
          </a:bodyPr>
          <a:lstStyle/>
          <a:p>
            <a:r>
              <a:rPr lang="ja-JP" altLang="en-US" dirty="0" smtClean="0"/>
              <a:t>修正</a:t>
            </a:r>
            <a:r>
              <a:rPr kumimoji="1" lang="ja-JP" altLang="en-US" dirty="0" smtClean="0"/>
              <a:t>者</a:t>
            </a:r>
            <a:r>
              <a:rPr lang="en-US" altLang="ja-JP" dirty="0"/>
              <a:t>A</a:t>
            </a:r>
            <a:endParaRPr kumimoji="1" lang="ja-JP" altLang="en-US" dirty="0"/>
          </a:p>
        </p:txBody>
      </p:sp>
      <p:sp>
        <p:nvSpPr>
          <p:cNvPr id="26" name="右矢印 25"/>
          <p:cNvSpPr/>
          <p:nvPr/>
        </p:nvSpPr>
        <p:spPr>
          <a:xfrm>
            <a:off x="1405470" y="5565380"/>
            <a:ext cx="432000" cy="288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7" name="右矢印 26"/>
          <p:cNvSpPr/>
          <p:nvPr/>
        </p:nvSpPr>
        <p:spPr>
          <a:xfrm>
            <a:off x="2907729" y="5565380"/>
            <a:ext cx="432000" cy="288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8" name="右矢印 27"/>
          <p:cNvSpPr/>
          <p:nvPr/>
        </p:nvSpPr>
        <p:spPr>
          <a:xfrm>
            <a:off x="4409988" y="5565380"/>
            <a:ext cx="432000" cy="288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pic>
        <p:nvPicPr>
          <p:cNvPr id="29" name="Picture 4" descr="F:\HOME\Downloads\MC900433943.PNG"/>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4939614" y="5200930"/>
            <a:ext cx="875007" cy="87500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0" name="テキスト ボックス 29"/>
          <p:cNvSpPr txBox="1"/>
          <p:nvPr/>
        </p:nvSpPr>
        <p:spPr>
          <a:xfrm>
            <a:off x="4874773" y="6163651"/>
            <a:ext cx="1296144" cy="369332"/>
          </a:xfrm>
          <a:prstGeom prst="rect">
            <a:avLst/>
          </a:prstGeom>
          <a:noFill/>
        </p:spPr>
        <p:txBody>
          <a:bodyPr wrap="square" rtlCol="0">
            <a:spAutoFit/>
          </a:bodyPr>
          <a:lstStyle/>
          <a:p>
            <a:r>
              <a:rPr lang="ja-JP" altLang="en-US" dirty="0" smtClean="0"/>
              <a:t>修正</a:t>
            </a:r>
            <a:r>
              <a:rPr kumimoji="1" lang="ja-JP" altLang="en-US" dirty="0" smtClean="0"/>
              <a:t>者</a:t>
            </a:r>
            <a:r>
              <a:rPr kumimoji="1" lang="en-US" altLang="ja-JP" dirty="0" smtClean="0"/>
              <a:t>B</a:t>
            </a:r>
            <a:endParaRPr kumimoji="1" lang="ja-JP" altLang="en-US" dirty="0"/>
          </a:p>
        </p:txBody>
      </p:sp>
      <p:sp>
        <p:nvSpPr>
          <p:cNvPr id="31" name="右矢印 30"/>
          <p:cNvSpPr/>
          <p:nvPr/>
        </p:nvSpPr>
        <p:spPr>
          <a:xfrm>
            <a:off x="5912247" y="5565380"/>
            <a:ext cx="432000" cy="288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pic>
        <p:nvPicPr>
          <p:cNvPr id="32" name="Picture 4" descr="F:\HOME\Downloads\MC900433943.PNG"/>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flipH="1">
            <a:off x="6441873" y="5200930"/>
            <a:ext cx="875007" cy="87500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3" name="テキスト ボックス 32"/>
          <p:cNvSpPr txBox="1"/>
          <p:nvPr/>
        </p:nvSpPr>
        <p:spPr>
          <a:xfrm>
            <a:off x="6339861" y="6163651"/>
            <a:ext cx="1296144" cy="369332"/>
          </a:xfrm>
          <a:prstGeom prst="rect">
            <a:avLst/>
          </a:prstGeom>
          <a:noFill/>
        </p:spPr>
        <p:txBody>
          <a:bodyPr wrap="square" rtlCol="0">
            <a:spAutoFit/>
          </a:bodyPr>
          <a:lstStyle/>
          <a:p>
            <a:r>
              <a:rPr lang="ja-JP" altLang="en-US" dirty="0" smtClean="0"/>
              <a:t>修正</a:t>
            </a:r>
            <a:r>
              <a:rPr kumimoji="1" lang="ja-JP" altLang="en-US" dirty="0" smtClean="0"/>
              <a:t>者</a:t>
            </a:r>
            <a:r>
              <a:rPr kumimoji="1" lang="en-US" altLang="ja-JP" dirty="0" smtClean="0"/>
              <a:t>C</a:t>
            </a:r>
            <a:endParaRPr kumimoji="1" lang="ja-JP" altLang="en-US" dirty="0"/>
          </a:p>
        </p:txBody>
      </p:sp>
      <p:sp>
        <p:nvSpPr>
          <p:cNvPr id="34" name="右矢印 33"/>
          <p:cNvSpPr/>
          <p:nvPr/>
        </p:nvSpPr>
        <p:spPr>
          <a:xfrm>
            <a:off x="7414507" y="5565380"/>
            <a:ext cx="432000" cy="288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5" name="スライド番号プレースホルダー 3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9</a:t>
            </a:fld>
            <a:endParaRPr lang="en-US" altLang="ja-JP"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3347312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既存研究のアプローチ</a:t>
            </a:r>
            <a:r>
              <a:rPr lang="ja-JP" altLang="en-US" sz="2800" dirty="0"/>
              <a:t>（</a:t>
            </a:r>
            <a:r>
              <a:rPr lang="en-US" altLang="ja-JP" sz="2800" dirty="0"/>
              <a:t>[Anvik2006]</a:t>
            </a:r>
            <a:r>
              <a:rPr lang="ja-JP" altLang="en-US" sz="2800" dirty="0"/>
              <a:t>など）</a:t>
            </a:r>
            <a:endParaRPr kumimoji="1" lang="ja-JP" altLang="en-US" sz="2800" dirty="0"/>
          </a:p>
        </p:txBody>
      </p:sp>
      <p:sp>
        <p:nvSpPr>
          <p:cNvPr id="3" name="コンテンツ プレースホルダー 2"/>
          <p:cNvSpPr>
            <a:spLocks noGrp="1"/>
          </p:cNvSpPr>
          <p:nvPr>
            <p:ph idx="1"/>
          </p:nvPr>
        </p:nvSpPr>
        <p:spPr/>
        <p:txBody>
          <a:bodyPr/>
          <a:lstStyle/>
          <a:p>
            <a:r>
              <a:rPr lang="ja-JP" altLang="en-US" dirty="0"/>
              <a:t>不具合報告の内容から機械学習のモデルを作り，</a:t>
            </a:r>
            <a:endParaRPr lang="en-US" altLang="ja-JP" dirty="0"/>
          </a:p>
          <a:p>
            <a:pPr marL="180975" indent="0">
              <a:buNone/>
            </a:pPr>
            <a:r>
              <a:rPr lang="ja-JP" altLang="en-US" dirty="0"/>
              <a:t>モデルに基づいて開発者の推薦を行なう</a:t>
            </a:r>
            <a:endParaRPr lang="en-US" altLang="ja-JP" dirty="0"/>
          </a:p>
          <a:p>
            <a:pPr lvl="1"/>
            <a:r>
              <a:rPr lang="ja-JP" altLang="en-US" dirty="0"/>
              <a:t>個々の修正タスクに対する開発者の適性を考慮</a:t>
            </a:r>
            <a:endParaRPr lang="en-US" altLang="ja-JP" dirty="0"/>
          </a:p>
          <a:p>
            <a:pPr lvl="1"/>
            <a:r>
              <a:rPr lang="ja-JP" altLang="en-US" dirty="0"/>
              <a:t>一部の有能な開発者に修正タスクが集中する</a:t>
            </a:r>
            <a:r>
              <a:rPr lang="ja-JP" altLang="en-US" dirty="0" smtClean="0"/>
              <a:t>傾向</a:t>
            </a:r>
            <a:endParaRPr lang="en-US" altLang="ja-JP" dirty="0" smtClean="0"/>
          </a:p>
          <a:p>
            <a:pPr lvl="1"/>
            <a:endParaRPr lang="en-US" altLang="ja-JP" dirty="0"/>
          </a:p>
          <a:p>
            <a:pPr lvl="1"/>
            <a:endParaRPr lang="en-US" altLang="ja-JP" dirty="0" smtClean="0"/>
          </a:p>
          <a:p>
            <a:pPr lvl="8"/>
            <a:endParaRPr lang="en-US" altLang="ja-JP" dirty="0"/>
          </a:p>
          <a:p>
            <a:pPr lvl="1"/>
            <a:r>
              <a:rPr lang="ja-JP" altLang="en-US" dirty="0"/>
              <a:t>必ずしも不具合修正の長期化を解決できるとは限らない</a:t>
            </a:r>
            <a:endParaRPr lang="en-US" altLang="ja-JP" dirty="0"/>
          </a:p>
          <a:p>
            <a:pPr lvl="1"/>
            <a:endParaRPr lang="en-US" altLang="ja-JP" dirty="0"/>
          </a:p>
          <a:p>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sp>
        <p:nvSpPr>
          <p:cNvPr id="7" name="テキスト ボックス 6"/>
          <p:cNvSpPr txBox="1"/>
          <p:nvPr/>
        </p:nvSpPr>
        <p:spPr>
          <a:xfrm>
            <a:off x="558000" y="3968370"/>
            <a:ext cx="8028000" cy="504000"/>
          </a:xfrm>
          <a:prstGeom prst="rect">
            <a:avLst/>
          </a:prstGeom>
          <a:noFill/>
          <a:ln w="12700">
            <a:solidFill>
              <a:srgbClr val="FF0000"/>
            </a:solidFill>
          </a:ln>
        </p:spPr>
        <p:txBody>
          <a:bodyPr wrap="square" rtlCol="0">
            <a:spAutoFit/>
          </a:bodyPr>
          <a:lstStyle/>
          <a:p>
            <a:pPr marL="0" lvl="1" algn="just"/>
            <a:r>
              <a:rPr lang="ja-JP" altLang="en-US" sz="2400" dirty="0"/>
              <a:t>個々の開発者が担当可能な</a:t>
            </a:r>
            <a:r>
              <a:rPr lang="ja-JP" altLang="en-US" sz="2400" dirty="0" smtClean="0"/>
              <a:t>タスク数の</a:t>
            </a:r>
            <a:r>
              <a:rPr lang="ja-JP" altLang="en-US" sz="2400" dirty="0"/>
              <a:t>上限を考慮して</a:t>
            </a:r>
            <a:r>
              <a:rPr lang="ja-JP" altLang="en-US" sz="2400" dirty="0" smtClean="0"/>
              <a:t>いない</a:t>
            </a:r>
            <a:endParaRPr lang="ja-JP" altLang="en-US" sz="2400" dirty="0"/>
          </a:p>
        </p:txBody>
      </p:sp>
      <p:sp>
        <p:nvSpPr>
          <p:cNvPr id="8" name="スライド番号プレースホルダー 7"/>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10</a:t>
            </a:fld>
            <a:endParaRPr lang="en-US" altLang="ja-JP"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19628462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目的とアプローチ</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b="1" dirty="0"/>
              <a:t>目的：</a:t>
            </a:r>
            <a:endParaRPr lang="en-US" altLang="ja-JP" b="1" dirty="0"/>
          </a:p>
          <a:p>
            <a:r>
              <a:rPr lang="ja-JP" altLang="en-US" dirty="0"/>
              <a:t>効率の良い不具合修正タスク割当手法の構築</a:t>
            </a:r>
            <a:endParaRPr lang="en-US" altLang="ja-JP" dirty="0"/>
          </a:p>
          <a:p>
            <a:pPr lvl="1"/>
            <a:r>
              <a:rPr lang="ja-JP" altLang="en-US" dirty="0"/>
              <a:t>個々の修正タスクに対する開発者の適性を考慮</a:t>
            </a:r>
            <a:endParaRPr lang="en-US" altLang="ja-JP" dirty="0"/>
          </a:p>
          <a:p>
            <a:pPr lvl="1"/>
            <a:r>
              <a:rPr lang="ja-JP" altLang="en-US" dirty="0"/>
              <a:t>各開発者が修正できるタスク量を考慮</a:t>
            </a:r>
            <a:endParaRPr lang="en-US" altLang="ja-JP" dirty="0"/>
          </a:p>
          <a:p>
            <a:endParaRPr kumimoji="1" lang="en-US" altLang="ja-JP" dirty="0" smtClean="0"/>
          </a:p>
          <a:p>
            <a:pPr marL="0" indent="0">
              <a:buNone/>
            </a:pPr>
            <a:r>
              <a:rPr lang="ja-JP" altLang="en-US" b="1" dirty="0"/>
              <a:t>アプローチ：</a:t>
            </a:r>
            <a:endParaRPr lang="en-US" altLang="ja-JP" b="1" dirty="0"/>
          </a:p>
          <a:p>
            <a:r>
              <a:rPr lang="ja-JP" altLang="en-US" dirty="0"/>
              <a:t>不具合の割当て問題への整数計画法</a:t>
            </a:r>
            <a:r>
              <a:rPr lang="en-US" altLang="ja-JP" baseline="30000" dirty="0"/>
              <a:t>(*)</a:t>
            </a:r>
            <a:r>
              <a:rPr lang="ja-JP" altLang="en-US" dirty="0"/>
              <a:t>の応用</a:t>
            </a:r>
            <a:endParaRPr lang="en-US" altLang="ja-JP" dirty="0"/>
          </a:p>
          <a:p>
            <a:pPr marL="2151063" lvl="1" indent="-1878013" algn="l" defTabSz="630238">
              <a:buNone/>
            </a:pPr>
            <a:r>
              <a:rPr lang="en-US" altLang="ja-JP" sz="1800" dirty="0"/>
              <a:t>(</a:t>
            </a:r>
            <a:r>
              <a:rPr lang="ja-JP" altLang="en-US" sz="1800" dirty="0"/>
              <a:t>*</a:t>
            </a:r>
            <a:r>
              <a:rPr lang="en-US" altLang="ja-JP" sz="1800" dirty="0"/>
              <a:t>)</a:t>
            </a:r>
            <a:r>
              <a:rPr lang="ja-JP" altLang="en-US" sz="1800" dirty="0"/>
              <a:t>整数計画法：</a:t>
            </a:r>
            <a:r>
              <a:rPr lang="en-US" altLang="ja-JP" sz="1800" dirty="0"/>
              <a:t>	</a:t>
            </a:r>
            <a:r>
              <a:rPr lang="ja-JP" altLang="en-US" sz="1800" dirty="0">
                <a:solidFill>
                  <a:srgbClr val="FF0000"/>
                </a:solidFill>
              </a:rPr>
              <a:t>制約条件</a:t>
            </a:r>
            <a:r>
              <a:rPr lang="ja-JP" altLang="en-US" sz="1800" dirty="0"/>
              <a:t>の下，</a:t>
            </a:r>
            <a:r>
              <a:rPr lang="ja-JP" altLang="en-US" sz="1800" dirty="0">
                <a:solidFill>
                  <a:srgbClr val="00B050"/>
                </a:solidFill>
              </a:rPr>
              <a:t>目的関数</a:t>
            </a:r>
            <a:r>
              <a:rPr lang="ja-JP" altLang="en-US" sz="1800" dirty="0"/>
              <a:t>を最大・最少にするような</a:t>
            </a:r>
            <a:r>
              <a:rPr lang="en-US" altLang="ja-JP" sz="1800" dirty="0"/>
              <a:t/>
            </a:r>
            <a:br>
              <a:rPr lang="en-US" altLang="ja-JP" sz="1800" dirty="0"/>
            </a:br>
            <a:r>
              <a:rPr lang="ja-JP" altLang="en-US" sz="1800" dirty="0"/>
              <a:t>変数（整数に限る）の最適な組み合わせを見つける方法</a:t>
            </a:r>
            <a:endParaRPr lang="en-US" altLang="ja-JP" sz="1800" dirty="0"/>
          </a:p>
          <a:p>
            <a:pPr marL="0" indent="0">
              <a:buNone/>
            </a:pP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sp>
        <p:nvSpPr>
          <p:cNvPr id="7" name="スライド番号プレースホルダー 6"/>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11</a:t>
            </a:fld>
            <a:endParaRPr lang="en-US" altLang="ja-JP"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1202787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不具合の割当て問題への応用</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r>
                  <a:rPr lang="ja-JP" altLang="en-US" b="1" dirty="0"/>
                  <a:t>目的</a:t>
                </a:r>
                <a:r>
                  <a:rPr lang="ja-JP" altLang="en-US" b="1" dirty="0" smtClean="0"/>
                  <a:t>関数</a:t>
                </a:r>
                <a:endParaRPr lang="en-US" altLang="ja-JP" b="1" dirty="0"/>
              </a:p>
              <a:p>
                <a14:m>
                  <m:oMath xmlns:m="http://schemas.openxmlformats.org/officeDocument/2006/math">
                    <m:nary>
                      <m:naryPr>
                        <m:chr m:val="∑"/>
                        <m:ctrlPr>
                          <a:rPr lang="en-US" altLang="ja-JP" i="1">
                            <a:latin typeface="Cambria Math"/>
                          </a:rPr>
                        </m:ctrlPr>
                      </m:naryPr>
                      <m:sub>
                        <m:r>
                          <m:rPr>
                            <m:brk m:alnAt="23"/>
                          </m:rPr>
                          <a:rPr lang="en-US" altLang="ja-JP" i="1">
                            <a:latin typeface="Cambria Math"/>
                          </a:rPr>
                          <m:t>𝑖</m:t>
                        </m:r>
                        <m:r>
                          <a:rPr lang="en-US" altLang="ja-JP" i="1">
                            <a:latin typeface="Cambria Math"/>
                          </a:rPr>
                          <m:t>=1</m:t>
                        </m:r>
                      </m:sub>
                      <m:sup>
                        <m:r>
                          <a:rPr lang="en-US" altLang="ja-JP" i="1">
                            <a:latin typeface="Cambria Math"/>
                          </a:rPr>
                          <m:t>𝑚</m:t>
                        </m:r>
                      </m:sup>
                      <m:e>
                        <m:nary>
                          <m:naryPr>
                            <m:chr m:val="∑"/>
                            <m:ctrlPr>
                              <a:rPr lang="en-US" altLang="ja-JP" i="1">
                                <a:latin typeface="Cambria Math"/>
                              </a:rPr>
                            </m:ctrlPr>
                          </m:naryPr>
                          <m:sub>
                            <m:r>
                              <m:rPr>
                                <m:brk m:alnAt="23"/>
                              </m:rPr>
                              <a:rPr lang="en-US" altLang="ja-JP" i="1">
                                <a:latin typeface="Cambria Math"/>
                              </a:rPr>
                              <m:t>𝑗</m:t>
                            </m:r>
                            <m:r>
                              <a:rPr lang="en-US" altLang="ja-JP" i="1">
                                <a:latin typeface="Cambria Math"/>
                              </a:rPr>
                              <m:t>=1</m:t>
                            </m:r>
                          </m:sub>
                          <m:sup>
                            <m:r>
                              <a:rPr lang="en-US" altLang="ja-JP" i="1">
                                <a:latin typeface="Cambria Math"/>
                              </a:rPr>
                              <m:t>𝑛</m:t>
                            </m:r>
                          </m:sup>
                          <m:e>
                            <m:sSub>
                              <m:sSubPr>
                                <m:ctrlPr>
                                  <a:rPr lang="en-US" altLang="ja-JP" i="1">
                                    <a:latin typeface="Cambria Math"/>
                                  </a:rPr>
                                </m:ctrlPr>
                              </m:sSubPr>
                              <m:e>
                                <m:r>
                                  <a:rPr lang="en-US" altLang="ja-JP" i="1">
                                    <a:latin typeface="Cambria Math"/>
                                  </a:rPr>
                                  <m:t>𝑃</m:t>
                                </m:r>
                              </m:e>
                              <m:sub>
                                <m:r>
                                  <a:rPr lang="en-US" altLang="ja-JP" i="1">
                                    <a:latin typeface="Cambria Math"/>
                                  </a:rPr>
                                  <m:t>𝑖𝑗</m:t>
                                </m:r>
                              </m:sub>
                            </m:sSub>
                            <m:r>
                              <a:rPr lang="en-US" altLang="ja-JP" i="1">
                                <a:latin typeface="Cambria Math"/>
                              </a:rPr>
                              <m:t>∗</m:t>
                            </m:r>
                            <m:sSub>
                              <m:sSubPr>
                                <m:ctrlPr>
                                  <a:rPr lang="en-US" altLang="ja-JP" i="1">
                                    <a:latin typeface="Cambria Math"/>
                                  </a:rPr>
                                </m:ctrlPr>
                              </m:sSubPr>
                              <m:e>
                                <m:r>
                                  <a:rPr lang="en-US" altLang="ja-JP" i="1">
                                    <a:latin typeface="Cambria Math"/>
                                  </a:rPr>
                                  <m:t>𝑥</m:t>
                                </m:r>
                              </m:e>
                              <m:sub>
                                <m:r>
                                  <a:rPr lang="en-US" altLang="ja-JP" i="1">
                                    <a:latin typeface="Cambria Math"/>
                                  </a:rPr>
                                  <m:t>𝑖𝑗</m:t>
                                </m:r>
                              </m:sub>
                            </m:sSub>
                            <m:r>
                              <a:rPr lang="ja-JP" altLang="en-US" i="1">
                                <a:latin typeface="Cambria Math"/>
                              </a:rPr>
                              <m:t> </m:t>
                            </m:r>
                          </m:e>
                        </m:nary>
                      </m:e>
                    </m:nary>
                  </m:oMath>
                </a14:m>
                <a:endParaRPr lang="en-US" altLang="ja-JP" dirty="0"/>
              </a:p>
              <a:p>
                <a:pPr lvl="1"/>
                <a:r>
                  <a:rPr lang="ja-JP" altLang="en-US" dirty="0">
                    <a:latin typeface="Cambria Math"/>
                  </a:rPr>
                  <a:t>プリファレンス</a:t>
                </a:r>
                <a14:m>
                  <m:oMath xmlns:m="http://schemas.openxmlformats.org/officeDocument/2006/math">
                    <m:sSub>
                      <m:sSubPr>
                        <m:ctrlPr>
                          <a:rPr lang="en-US" altLang="ja-JP" i="1">
                            <a:latin typeface="Cambria Math"/>
                          </a:rPr>
                        </m:ctrlPr>
                      </m:sSubPr>
                      <m:e>
                        <m:r>
                          <a:rPr lang="en-US" altLang="ja-JP" i="1">
                            <a:latin typeface="Cambria Math"/>
                          </a:rPr>
                          <m:t>𝑃</m:t>
                        </m:r>
                      </m:e>
                      <m:sub>
                        <m:r>
                          <a:rPr lang="en-US" altLang="ja-JP" i="1">
                            <a:latin typeface="Cambria Math"/>
                          </a:rPr>
                          <m:t>𝑖𝑗</m:t>
                        </m:r>
                      </m:sub>
                    </m:sSub>
                  </m:oMath>
                </a14:m>
                <a:r>
                  <a:rPr lang="ja-JP" altLang="en-US" dirty="0">
                    <a:latin typeface="Cambria Math"/>
                  </a:rPr>
                  <a:t>：開発者</a:t>
                </a:r>
                <a:r>
                  <a:rPr lang="en-US" altLang="ja-JP" i="1" dirty="0" err="1">
                    <a:latin typeface="Cambria Math"/>
                  </a:rPr>
                  <a:t>i</a:t>
                </a:r>
                <a:r>
                  <a:rPr lang="en-US" altLang="ja-JP" i="1" dirty="0">
                    <a:latin typeface="Cambria Math"/>
                  </a:rPr>
                  <a:t> </a:t>
                </a:r>
                <a:r>
                  <a:rPr lang="ja-JP" altLang="en-US" dirty="0">
                    <a:latin typeface="Cambria Math"/>
                  </a:rPr>
                  <a:t>の</a:t>
                </a:r>
                <a:r>
                  <a:rPr lang="ja-JP" altLang="en-US" dirty="0" smtClean="0">
                    <a:latin typeface="Cambria Math"/>
                  </a:rPr>
                  <a:t>カテゴリー</a:t>
                </a:r>
                <a:r>
                  <a:rPr lang="en-US" altLang="ja-JP" i="1" dirty="0" smtClean="0">
                    <a:latin typeface="Cambria Math"/>
                  </a:rPr>
                  <a:t>j </a:t>
                </a:r>
                <a:r>
                  <a:rPr lang="ja-JP" altLang="en-US" dirty="0" smtClean="0">
                    <a:latin typeface="Cambria Math"/>
                  </a:rPr>
                  <a:t>の</a:t>
                </a:r>
                <a:r>
                  <a:rPr lang="ja-JP" altLang="en-US" dirty="0">
                    <a:latin typeface="Cambria Math"/>
                  </a:rPr>
                  <a:t>不具合に対する適性</a:t>
                </a:r>
                <a:endParaRPr lang="en-US" altLang="ja-JP" dirty="0">
                  <a:latin typeface="Cambria Math"/>
                </a:endParaRPr>
              </a:p>
              <a:p>
                <a:pPr lvl="1"/>
                <a:r>
                  <a:rPr lang="ja-JP" altLang="en-US" dirty="0">
                    <a:latin typeface="Cambria Math"/>
                  </a:rPr>
                  <a:t>目的変数</a:t>
                </a:r>
                <a14:m>
                  <m:oMath xmlns:m="http://schemas.openxmlformats.org/officeDocument/2006/math">
                    <m:sSub>
                      <m:sSubPr>
                        <m:ctrlPr>
                          <a:rPr lang="en-US" altLang="ja-JP" i="1">
                            <a:latin typeface="Cambria Math"/>
                          </a:rPr>
                        </m:ctrlPr>
                      </m:sSubPr>
                      <m:e>
                        <m:r>
                          <a:rPr lang="en-US" altLang="ja-JP" i="1">
                            <a:latin typeface="Cambria Math"/>
                          </a:rPr>
                          <m:t>𝑥</m:t>
                        </m:r>
                      </m:e>
                      <m:sub>
                        <m:r>
                          <a:rPr lang="en-US" altLang="ja-JP" i="1">
                            <a:latin typeface="Cambria Math"/>
                          </a:rPr>
                          <m:t>𝑖𝑗</m:t>
                        </m:r>
                      </m:sub>
                    </m:sSub>
                    <m:r>
                      <a:rPr lang="en-US" altLang="ja-JP" i="1">
                        <a:latin typeface="Cambria Math"/>
                      </a:rPr>
                      <m:t> </m:t>
                    </m:r>
                  </m:oMath>
                </a14:m>
                <a:r>
                  <a:rPr lang="ja-JP" altLang="en-US" dirty="0">
                    <a:latin typeface="Cambria Math"/>
                  </a:rPr>
                  <a:t>：開発者</a:t>
                </a:r>
                <a:r>
                  <a:rPr lang="en-US" altLang="ja-JP" i="1" dirty="0" err="1">
                    <a:latin typeface="Cambria Math"/>
                  </a:rPr>
                  <a:t>i</a:t>
                </a:r>
                <a:r>
                  <a:rPr lang="en-US" altLang="ja-JP" i="1" dirty="0">
                    <a:latin typeface="Cambria Math"/>
                  </a:rPr>
                  <a:t> </a:t>
                </a:r>
                <a:r>
                  <a:rPr lang="ja-JP" altLang="en-US" dirty="0">
                    <a:latin typeface="Cambria Math"/>
                  </a:rPr>
                  <a:t>に</a:t>
                </a:r>
                <a:r>
                  <a:rPr lang="ja-JP" altLang="en-US" dirty="0" smtClean="0">
                    <a:latin typeface="Cambria Math"/>
                  </a:rPr>
                  <a:t>カテゴリー</a:t>
                </a:r>
                <a:r>
                  <a:rPr lang="en-US" altLang="ja-JP" i="1" dirty="0" smtClean="0">
                    <a:latin typeface="Cambria Math"/>
                  </a:rPr>
                  <a:t>j </a:t>
                </a:r>
                <a:r>
                  <a:rPr lang="ja-JP" altLang="en-US" dirty="0" smtClean="0">
                    <a:latin typeface="Cambria Math"/>
                  </a:rPr>
                  <a:t>の</a:t>
                </a:r>
                <a:r>
                  <a:rPr lang="ja-JP" altLang="en-US" dirty="0">
                    <a:latin typeface="Cambria Math"/>
                  </a:rPr>
                  <a:t>不具合を割り当てる</a:t>
                </a:r>
                <a:r>
                  <a:rPr lang="ja-JP" altLang="en-US" dirty="0" smtClean="0">
                    <a:latin typeface="Cambria Math"/>
                  </a:rPr>
                  <a:t>数</a:t>
                </a:r>
                <a:endParaRPr lang="en-US" altLang="ja-JP" sz="800" dirty="0"/>
              </a:p>
              <a:p>
                <a:pPr marL="0" indent="0">
                  <a:buNone/>
                </a:pPr>
                <a:r>
                  <a:rPr lang="ja-JP" altLang="en-US" b="1" dirty="0"/>
                  <a:t>制約条件</a:t>
                </a:r>
                <a:endParaRPr lang="en-US" altLang="ja-JP" b="1" dirty="0"/>
              </a:p>
              <a:p>
                <a14:m>
                  <m:oMath xmlns:m="http://schemas.openxmlformats.org/officeDocument/2006/math">
                    <m:nary>
                      <m:naryPr>
                        <m:chr m:val="∑"/>
                        <m:ctrlPr>
                          <a:rPr lang="en-US" altLang="ja-JP" i="1">
                            <a:latin typeface="Cambria Math"/>
                          </a:rPr>
                        </m:ctrlPr>
                      </m:naryPr>
                      <m:sub>
                        <m:r>
                          <m:rPr>
                            <m:brk m:alnAt="23"/>
                          </m:rPr>
                          <a:rPr lang="en-US" altLang="ja-JP" i="1">
                            <a:latin typeface="Cambria Math"/>
                          </a:rPr>
                          <m:t>𝑗</m:t>
                        </m:r>
                        <m:r>
                          <a:rPr lang="en-US" altLang="ja-JP" i="1">
                            <a:latin typeface="Cambria Math"/>
                          </a:rPr>
                          <m:t>=1</m:t>
                        </m:r>
                      </m:sub>
                      <m:sup>
                        <m:r>
                          <a:rPr lang="en-US" altLang="ja-JP" i="1">
                            <a:latin typeface="Cambria Math"/>
                          </a:rPr>
                          <m:t>𝑛</m:t>
                        </m:r>
                      </m:sup>
                      <m:e>
                        <m:sSub>
                          <m:sSubPr>
                            <m:ctrlPr>
                              <a:rPr lang="en-US" altLang="ja-JP" i="1">
                                <a:latin typeface="Cambria Math"/>
                              </a:rPr>
                            </m:ctrlPr>
                          </m:sSubPr>
                          <m:e>
                            <m:r>
                              <a:rPr lang="en-US" altLang="ja-JP" i="1">
                                <a:latin typeface="Cambria Math"/>
                              </a:rPr>
                              <m:t>𝐶</m:t>
                            </m:r>
                          </m:e>
                          <m:sub>
                            <m:r>
                              <a:rPr lang="en-US" altLang="ja-JP" i="1">
                                <a:latin typeface="Cambria Math"/>
                              </a:rPr>
                              <m:t>𝑖𝑗</m:t>
                            </m:r>
                          </m:sub>
                        </m:sSub>
                        <m:r>
                          <a:rPr lang="en-US" altLang="ja-JP" i="1">
                            <a:latin typeface="Cambria Math"/>
                          </a:rPr>
                          <m:t>∗</m:t>
                        </m:r>
                        <m:sSub>
                          <m:sSubPr>
                            <m:ctrlPr>
                              <a:rPr lang="en-US" altLang="ja-JP" i="1">
                                <a:latin typeface="Cambria Math"/>
                              </a:rPr>
                            </m:ctrlPr>
                          </m:sSubPr>
                          <m:e>
                            <m:r>
                              <a:rPr lang="en-US" altLang="ja-JP" i="1">
                                <a:latin typeface="Cambria Math"/>
                              </a:rPr>
                              <m:t>𝑥</m:t>
                            </m:r>
                          </m:e>
                          <m:sub>
                            <m:r>
                              <a:rPr lang="en-US" altLang="ja-JP" i="1">
                                <a:latin typeface="Cambria Math"/>
                              </a:rPr>
                              <m:t>𝑖𝑗</m:t>
                            </m:r>
                          </m:sub>
                        </m:sSub>
                      </m:e>
                    </m:nary>
                    <m:r>
                      <a:rPr lang="ja-JP" altLang="en-US" i="1">
                        <a:latin typeface="Cambria Math"/>
                      </a:rPr>
                      <m:t>≦</m:t>
                    </m:r>
                    <m:sSub>
                      <m:sSubPr>
                        <m:ctrlPr>
                          <a:rPr lang="en-US" altLang="ja-JP" i="1">
                            <a:latin typeface="Cambria Math"/>
                          </a:rPr>
                        </m:ctrlPr>
                      </m:sSubPr>
                      <m:e>
                        <m:r>
                          <a:rPr lang="en-US" altLang="ja-JP" i="1">
                            <a:latin typeface="Cambria Math"/>
                          </a:rPr>
                          <m:t>𝐿</m:t>
                        </m:r>
                      </m:e>
                      <m:sub>
                        <m:r>
                          <a:rPr lang="en-US" altLang="ja-JP" i="1">
                            <a:latin typeface="Cambria Math"/>
                          </a:rPr>
                          <m:t>𝑖</m:t>
                        </m:r>
                      </m:sub>
                    </m:sSub>
                    <m:r>
                      <a:rPr lang="ja-JP" altLang="en-US" i="1">
                        <a:latin typeface="Cambria Math"/>
                      </a:rPr>
                      <m:t> </m:t>
                    </m:r>
                    <m:r>
                      <a:rPr lang="en-US" altLang="ja-JP" i="1">
                        <a:latin typeface="Cambria Math"/>
                      </a:rPr>
                      <m:t>(</m:t>
                    </m:r>
                    <m:r>
                      <a:rPr lang="en-US" altLang="ja-JP" i="1">
                        <a:latin typeface="Cambria Math"/>
                      </a:rPr>
                      <m:t>𝑖</m:t>
                    </m:r>
                    <m:r>
                      <a:rPr lang="en-US" altLang="ja-JP" i="1">
                        <a:latin typeface="Cambria Math"/>
                      </a:rPr>
                      <m:t>=1,2,…,</m:t>
                    </m:r>
                    <m:r>
                      <a:rPr lang="en-US" altLang="ja-JP" i="1">
                        <a:latin typeface="Cambria Math"/>
                      </a:rPr>
                      <m:t>𝑚</m:t>
                    </m:r>
                    <m:r>
                      <a:rPr lang="en-US" altLang="ja-JP" i="1">
                        <a:latin typeface="Cambria Math"/>
                      </a:rPr>
                      <m:t>)</m:t>
                    </m:r>
                  </m:oMath>
                </a14:m>
                <a:endParaRPr lang="en-US" altLang="ja-JP" dirty="0"/>
              </a:p>
              <a:p>
                <a:pPr lvl="1"/>
                <a:r>
                  <a:rPr lang="ja-JP" altLang="en-US" dirty="0"/>
                  <a:t>コスト</a:t>
                </a:r>
                <a14:m>
                  <m:oMath xmlns:m="http://schemas.openxmlformats.org/officeDocument/2006/math">
                    <m:sSub>
                      <m:sSubPr>
                        <m:ctrlPr>
                          <a:rPr lang="en-US" altLang="ja-JP" i="1">
                            <a:latin typeface="Cambria Math"/>
                          </a:rPr>
                        </m:ctrlPr>
                      </m:sSubPr>
                      <m:e>
                        <m:r>
                          <a:rPr lang="en-US" altLang="ja-JP" i="1">
                            <a:latin typeface="Cambria Math"/>
                          </a:rPr>
                          <m:t>𝐶</m:t>
                        </m:r>
                      </m:e>
                      <m:sub>
                        <m:r>
                          <a:rPr lang="en-US" altLang="ja-JP" i="1">
                            <a:latin typeface="Cambria Math"/>
                          </a:rPr>
                          <m:t>𝑖𝑗</m:t>
                        </m:r>
                      </m:sub>
                    </m:sSub>
                  </m:oMath>
                </a14:m>
                <a:r>
                  <a:rPr lang="ja-JP" altLang="en-US" dirty="0"/>
                  <a:t>：</a:t>
                </a:r>
                <a:r>
                  <a:rPr lang="ja-JP" altLang="en-US" dirty="0">
                    <a:latin typeface="Cambria Math"/>
                  </a:rPr>
                  <a:t>開発者</a:t>
                </a:r>
                <a:r>
                  <a:rPr lang="en-US" altLang="ja-JP" i="1" dirty="0" err="1">
                    <a:latin typeface="Cambria Math"/>
                  </a:rPr>
                  <a:t>i</a:t>
                </a:r>
                <a:r>
                  <a:rPr lang="en-US" altLang="ja-JP" i="1" dirty="0">
                    <a:latin typeface="Cambria Math"/>
                  </a:rPr>
                  <a:t> </a:t>
                </a:r>
                <a:r>
                  <a:rPr lang="ja-JP" altLang="en-US" dirty="0">
                    <a:latin typeface="Cambria Math"/>
                  </a:rPr>
                  <a:t>が不具合</a:t>
                </a:r>
                <a:r>
                  <a:rPr lang="en-US" altLang="ja-JP" i="1" dirty="0">
                    <a:latin typeface="Cambria Math"/>
                  </a:rPr>
                  <a:t>j</a:t>
                </a:r>
                <a:r>
                  <a:rPr lang="ja-JP" altLang="en-US" dirty="0">
                    <a:latin typeface="Cambria Math"/>
                  </a:rPr>
                  <a:t>を修正するのに必要なコスト（平均修正時間）</a:t>
                </a:r>
                <a:endParaRPr lang="en-US" altLang="ja-JP" dirty="0">
                  <a:latin typeface="Cambria Math"/>
                </a:endParaRPr>
              </a:p>
              <a:p>
                <a:pPr lvl="1"/>
                <a:r>
                  <a:rPr lang="ja-JP" altLang="en-US" dirty="0"/>
                  <a:t>上限</a:t>
                </a:r>
                <a14:m>
                  <m:oMath xmlns:m="http://schemas.openxmlformats.org/officeDocument/2006/math">
                    <m:sSub>
                      <m:sSubPr>
                        <m:ctrlPr>
                          <a:rPr lang="en-US" altLang="ja-JP" i="1">
                            <a:latin typeface="Cambria Math"/>
                          </a:rPr>
                        </m:ctrlPr>
                      </m:sSubPr>
                      <m:e>
                        <m:r>
                          <a:rPr lang="en-US" altLang="ja-JP" i="1">
                            <a:latin typeface="Cambria Math"/>
                          </a:rPr>
                          <m:t>𝐿</m:t>
                        </m:r>
                      </m:e>
                      <m:sub>
                        <m:r>
                          <a:rPr lang="en-US" altLang="ja-JP" i="1">
                            <a:latin typeface="Cambria Math"/>
                          </a:rPr>
                          <m:t>𝑖</m:t>
                        </m:r>
                      </m:sub>
                    </m:sSub>
                    <m:r>
                      <a:rPr lang="en-US" altLang="ja-JP" i="1">
                        <a:latin typeface="Cambria Math"/>
                      </a:rPr>
                      <m:t> </m:t>
                    </m:r>
                  </m:oMath>
                </a14:m>
                <a:r>
                  <a:rPr lang="ja-JP" altLang="en-US" dirty="0"/>
                  <a:t>：</a:t>
                </a:r>
                <a:r>
                  <a:rPr lang="ja-JP" altLang="en-US" dirty="0">
                    <a:latin typeface="Cambria Math"/>
                  </a:rPr>
                  <a:t>開発者</a:t>
                </a:r>
                <a:r>
                  <a:rPr lang="en-US" altLang="ja-JP" i="1" dirty="0" err="1">
                    <a:latin typeface="Cambria Math"/>
                  </a:rPr>
                  <a:t>i</a:t>
                </a:r>
                <a:r>
                  <a:rPr lang="en-US" altLang="ja-JP" i="1" dirty="0">
                    <a:latin typeface="Cambria Math"/>
                  </a:rPr>
                  <a:t> </a:t>
                </a:r>
                <a:r>
                  <a:rPr lang="ja-JP" altLang="en-US" dirty="0">
                    <a:latin typeface="Cambria Math"/>
                  </a:rPr>
                  <a:t>が一定期間内で作業可能な残りの時間</a:t>
                </a:r>
                <a:endParaRPr lang="en-US" altLang="ja-JP" dirty="0"/>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1433" t="-1179" r="-1146" b="-2005"/>
                </a:stretch>
              </a:blipFill>
            </p:spPr>
            <p:txBody>
              <a:bodyPr/>
              <a:lstStyle/>
              <a:p>
                <a:r>
                  <a:rPr lang="ja-JP" altLang="en-US">
                    <a:noFill/>
                  </a:rPr>
                  <a:t> </a:t>
                </a:r>
              </a:p>
            </p:txBody>
          </p:sp>
        </mc:Fallback>
      </mc:AlternateContent>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sp>
        <p:nvSpPr>
          <p:cNvPr id="7" name="テキスト ボックス 6"/>
          <p:cNvSpPr txBox="1"/>
          <p:nvPr/>
        </p:nvSpPr>
        <p:spPr>
          <a:xfrm>
            <a:off x="3304135" y="1338160"/>
            <a:ext cx="5271246" cy="646331"/>
          </a:xfrm>
          <a:prstGeom prst="rect">
            <a:avLst/>
          </a:prstGeom>
          <a:noFill/>
          <a:ln w="12700">
            <a:solidFill>
              <a:srgbClr val="00B050"/>
            </a:solidFill>
          </a:ln>
        </p:spPr>
        <p:txBody>
          <a:bodyPr wrap="square" rtlCol="0">
            <a:spAutoFit/>
          </a:bodyPr>
          <a:lstStyle/>
          <a:p>
            <a:pPr marL="0" lvl="1"/>
            <a:r>
              <a:rPr lang="ja-JP" altLang="en-US" dirty="0" smtClean="0"/>
              <a:t>個々の開発者の適性に合うタスクがプロジェクト全体</a:t>
            </a:r>
            <a:r>
              <a:rPr lang="en-US" altLang="ja-JP" dirty="0" smtClean="0"/>
              <a:t/>
            </a:r>
            <a:br>
              <a:rPr lang="en-US" altLang="ja-JP" dirty="0" smtClean="0"/>
            </a:br>
            <a:r>
              <a:rPr lang="ja-JP" altLang="en-US" dirty="0" smtClean="0"/>
              <a:t>として最大となるよう割り当てる</a:t>
            </a:r>
            <a:endParaRPr lang="en-US" altLang="ja-JP" dirty="0"/>
          </a:p>
        </p:txBody>
      </p:sp>
      <p:sp>
        <p:nvSpPr>
          <p:cNvPr id="8" name="右矢印 7"/>
          <p:cNvSpPr/>
          <p:nvPr/>
        </p:nvSpPr>
        <p:spPr>
          <a:xfrm>
            <a:off x="2480250" y="1479232"/>
            <a:ext cx="432000" cy="288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 name="スライド番号プレースホルダー 8"/>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12</a:t>
            </a:fld>
            <a:endParaRPr lang="en-US" altLang="ja-JP"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2212985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プリファレンス（適性）の決め方</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grpSp>
        <p:nvGrpSpPr>
          <p:cNvPr id="7" name="グループ化 6"/>
          <p:cNvGrpSpPr/>
          <p:nvPr/>
        </p:nvGrpSpPr>
        <p:grpSpPr>
          <a:xfrm>
            <a:off x="144379" y="1190472"/>
            <a:ext cx="5147775" cy="5325589"/>
            <a:chOff x="144379" y="1190472"/>
            <a:chExt cx="5147775" cy="5325589"/>
          </a:xfrm>
        </p:grpSpPr>
        <p:grpSp>
          <p:nvGrpSpPr>
            <p:cNvPr id="8" name="グループ化 7"/>
            <p:cNvGrpSpPr/>
            <p:nvPr/>
          </p:nvGrpSpPr>
          <p:grpSpPr>
            <a:xfrm>
              <a:off x="144379" y="1190472"/>
              <a:ext cx="5147775" cy="5325589"/>
              <a:chOff x="144379" y="1190472"/>
              <a:chExt cx="5147775" cy="5325589"/>
            </a:xfrm>
          </p:grpSpPr>
          <p:pic>
            <p:nvPicPr>
              <p:cNvPr id="32" name="図 31"/>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16672" y="1230527"/>
                <a:ext cx="720000" cy="590114"/>
              </a:xfrm>
              <a:prstGeom prst="rect">
                <a:avLst/>
              </a:prstGeom>
            </p:spPr>
          </p:pic>
          <p:sp>
            <p:nvSpPr>
              <p:cNvPr id="33" name="テキスト ボックス 32"/>
              <p:cNvSpPr txBox="1"/>
              <p:nvPr/>
            </p:nvSpPr>
            <p:spPr>
              <a:xfrm>
                <a:off x="914063" y="1230527"/>
                <a:ext cx="1902684" cy="523220"/>
              </a:xfrm>
              <a:prstGeom prst="rect">
                <a:avLst/>
              </a:prstGeom>
              <a:noFill/>
            </p:spPr>
            <p:txBody>
              <a:bodyPr wrap="square" rtlCol="0">
                <a:spAutoFit/>
              </a:bodyPr>
              <a:lstStyle/>
              <a:p>
                <a:pPr defTabSz="714375"/>
                <a:r>
                  <a:rPr kumimoji="1" lang="ja-JP" altLang="en-US" sz="1400" dirty="0" smtClean="0"/>
                  <a:t>大きさ： 優先度</a:t>
                </a:r>
                <a:endParaRPr kumimoji="1" lang="en-US" altLang="ja-JP" sz="1400" dirty="0" smtClean="0"/>
              </a:p>
              <a:p>
                <a:r>
                  <a:rPr lang="ja-JP" altLang="en-US" sz="1400" dirty="0"/>
                  <a:t>　</a:t>
                </a:r>
                <a:r>
                  <a:rPr lang="ja-JP" altLang="en-US" sz="1400" dirty="0" smtClean="0"/>
                  <a:t>　 色：</a:t>
                </a:r>
                <a:r>
                  <a:rPr lang="ja-JP" altLang="en-US" sz="1400" dirty="0"/>
                  <a:t> </a:t>
                </a:r>
                <a:r>
                  <a:rPr lang="ja-JP" altLang="en-US" sz="1400" dirty="0" smtClean="0"/>
                  <a:t>コンポーネント</a:t>
                </a:r>
                <a:endParaRPr lang="en-US" altLang="ja-JP" sz="1400" dirty="0" smtClean="0"/>
              </a:p>
            </p:txBody>
          </p:sp>
          <p:sp>
            <p:nvSpPr>
              <p:cNvPr id="34" name="正方形/長方形 33"/>
              <p:cNvSpPr/>
              <p:nvPr/>
            </p:nvSpPr>
            <p:spPr>
              <a:xfrm>
                <a:off x="172996" y="1190472"/>
                <a:ext cx="2520000" cy="648000"/>
              </a:xfrm>
              <a:prstGeom prst="rect">
                <a:avLst/>
              </a:prstGeom>
              <a:noFill/>
              <a:ln w="63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柱 34"/>
              <p:cNvSpPr/>
              <p:nvPr/>
            </p:nvSpPr>
            <p:spPr>
              <a:xfrm>
                <a:off x="144379" y="2004960"/>
                <a:ext cx="5147775" cy="4511101"/>
              </a:xfrm>
              <a:prstGeom prst="can">
                <a:avLst>
                  <a:gd name="adj" fmla="val 10995"/>
                </a:avLst>
              </a:prstGeom>
              <a:solidFill>
                <a:schemeClr val="bg1">
                  <a:lumMod val="95000"/>
                </a:schemeClr>
              </a:solidFill>
              <a:ln w="3175">
                <a:solidFill>
                  <a:schemeClr val="tx1"/>
                </a:solidFill>
                <a:prstDash val="solid"/>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6" name="図 35"/>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79633" y="2858461"/>
                <a:ext cx="1193269" cy="1093587"/>
              </a:xfrm>
              <a:prstGeom prst="rect">
                <a:avLst/>
              </a:prstGeom>
            </p:spPr>
          </p:pic>
          <p:grpSp>
            <p:nvGrpSpPr>
              <p:cNvPr id="37" name="グループ化 36"/>
              <p:cNvGrpSpPr/>
              <p:nvPr/>
            </p:nvGrpSpPr>
            <p:grpSpPr>
              <a:xfrm>
                <a:off x="579634" y="3954398"/>
                <a:ext cx="1193268" cy="1057360"/>
                <a:chOff x="6403239" y="3918042"/>
                <a:chExt cx="1697153" cy="1344912"/>
              </a:xfrm>
            </p:grpSpPr>
            <p:pic>
              <p:nvPicPr>
                <p:cNvPr id="79" name="図 78"/>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80" name="図 79"/>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81" name="図 80"/>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82" name="図 81"/>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nvGrpSpPr>
              <p:cNvPr id="38" name="グループ化 37"/>
              <p:cNvGrpSpPr/>
              <p:nvPr/>
            </p:nvGrpSpPr>
            <p:grpSpPr>
              <a:xfrm>
                <a:off x="579634" y="5063421"/>
                <a:ext cx="1193268" cy="1065176"/>
                <a:chOff x="1331856" y="3315452"/>
                <a:chExt cx="3529287" cy="2817464"/>
              </a:xfrm>
            </p:grpSpPr>
            <p:grpSp>
              <p:nvGrpSpPr>
                <p:cNvPr id="57" name="グループ化 56"/>
                <p:cNvGrpSpPr/>
                <p:nvPr/>
              </p:nvGrpSpPr>
              <p:grpSpPr>
                <a:xfrm>
                  <a:off x="1331856" y="4788004"/>
                  <a:ext cx="3529287" cy="1344912"/>
                  <a:chOff x="1264366" y="4788004"/>
                  <a:chExt cx="3529287" cy="1344912"/>
                </a:xfrm>
              </p:grpSpPr>
              <p:grpSp>
                <p:nvGrpSpPr>
                  <p:cNvPr id="69" name="グループ化 68"/>
                  <p:cNvGrpSpPr/>
                  <p:nvPr/>
                </p:nvGrpSpPr>
                <p:grpSpPr>
                  <a:xfrm>
                    <a:off x="3096500" y="4788004"/>
                    <a:ext cx="1697153" cy="1344912"/>
                    <a:chOff x="6403239" y="3918042"/>
                    <a:chExt cx="1697153" cy="1344912"/>
                  </a:xfrm>
                </p:grpSpPr>
                <p:pic>
                  <p:nvPicPr>
                    <p:cNvPr id="75" name="図 74"/>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76" name="図 75"/>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77" name="図 76"/>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78" name="図 77"/>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nvGrpSpPr>
                  <p:cNvPr id="70" name="グループ化 69"/>
                  <p:cNvGrpSpPr/>
                  <p:nvPr/>
                </p:nvGrpSpPr>
                <p:grpSpPr>
                  <a:xfrm>
                    <a:off x="1264366" y="4788004"/>
                    <a:ext cx="1697153" cy="1344912"/>
                    <a:chOff x="6403239" y="3918042"/>
                    <a:chExt cx="1697153" cy="1344912"/>
                  </a:xfrm>
                </p:grpSpPr>
                <p:pic>
                  <p:nvPicPr>
                    <p:cNvPr id="71" name="図 70"/>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72" name="図 71"/>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73" name="図 72"/>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74" name="図 73"/>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grpSp>
              <p:nvGrpSpPr>
                <p:cNvPr id="58" name="グループ化 57"/>
                <p:cNvGrpSpPr/>
                <p:nvPr/>
              </p:nvGrpSpPr>
              <p:grpSpPr>
                <a:xfrm>
                  <a:off x="1331856" y="3315452"/>
                  <a:ext cx="3529287" cy="1344912"/>
                  <a:chOff x="1264366" y="4788004"/>
                  <a:chExt cx="3529287" cy="1344912"/>
                </a:xfrm>
              </p:grpSpPr>
              <p:grpSp>
                <p:nvGrpSpPr>
                  <p:cNvPr id="59" name="グループ化 58"/>
                  <p:cNvGrpSpPr/>
                  <p:nvPr/>
                </p:nvGrpSpPr>
                <p:grpSpPr>
                  <a:xfrm>
                    <a:off x="3096500" y="4788004"/>
                    <a:ext cx="1697153" cy="1344912"/>
                    <a:chOff x="6403239" y="3918042"/>
                    <a:chExt cx="1697153" cy="1344912"/>
                  </a:xfrm>
                </p:grpSpPr>
                <p:pic>
                  <p:nvPicPr>
                    <p:cNvPr id="65" name="図 64"/>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66" name="図 65"/>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67" name="図 66"/>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68" name="図 67"/>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nvGrpSpPr>
                  <p:cNvPr id="60" name="グループ化 59"/>
                  <p:cNvGrpSpPr/>
                  <p:nvPr/>
                </p:nvGrpSpPr>
                <p:grpSpPr>
                  <a:xfrm>
                    <a:off x="1264366" y="4788004"/>
                    <a:ext cx="1697153" cy="1344912"/>
                    <a:chOff x="6403239" y="3918042"/>
                    <a:chExt cx="1697153" cy="1344912"/>
                  </a:xfrm>
                </p:grpSpPr>
                <p:pic>
                  <p:nvPicPr>
                    <p:cNvPr id="61" name="図 60"/>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62" name="図 61"/>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63" name="図 62"/>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64" name="図 63"/>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grpSp>
          <p:pic>
            <p:nvPicPr>
              <p:cNvPr id="39" name="図 38"/>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21632" y="2858461"/>
                <a:ext cx="1193269" cy="1093587"/>
              </a:xfrm>
              <a:prstGeom prst="rect">
                <a:avLst/>
              </a:prstGeom>
            </p:spPr>
          </p:pic>
          <p:grpSp>
            <p:nvGrpSpPr>
              <p:cNvPr id="40" name="グループ化 39"/>
              <p:cNvGrpSpPr/>
              <p:nvPr/>
            </p:nvGrpSpPr>
            <p:grpSpPr>
              <a:xfrm>
                <a:off x="2121633" y="5620136"/>
                <a:ext cx="1193268" cy="508460"/>
                <a:chOff x="1264366" y="4788004"/>
                <a:chExt cx="3529287" cy="1344912"/>
              </a:xfrm>
            </p:grpSpPr>
            <p:grpSp>
              <p:nvGrpSpPr>
                <p:cNvPr id="47" name="グループ化 46"/>
                <p:cNvGrpSpPr/>
                <p:nvPr/>
              </p:nvGrpSpPr>
              <p:grpSpPr>
                <a:xfrm>
                  <a:off x="3096500" y="4788004"/>
                  <a:ext cx="1697153" cy="1344912"/>
                  <a:chOff x="6403239" y="3918042"/>
                  <a:chExt cx="1697153" cy="1344912"/>
                </a:xfrm>
              </p:grpSpPr>
              <p:pic>
                <p:nvPicPr>
                  <p:cNvPr id="53" name="図 52"/>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54" name="図 53"/>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55" name="図 54"/>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56" name="図 55"/>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nvGrpSpPr>
                <p:cNvPr id="48" name="グループ化 47"/>
                <p:cNvGrpSpPr/>
                <p:nvPr/>
              </p:nvGrpSpPr>
              <p:grpSpPr>
                <a:xfrm>
                  <a:off x="1264366" y="4788004"/>
                  <a:ext cx="1697153" cy="1344912"/>
                  <a:chOff x="6403239" y="3918042"/>
                  <a:chExt cx="1697153" cy="1344912"/>
                </a:xfrm>
              </p:grpSpPr>
              <p:pic>
                <p:nvPicPr>
                  <p:cNvPr id="49" name="図 48"/>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50" name="図 49"/>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51" name="図 50"/>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52" name="図 51"/>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grpSp>
            <p:nvGrpSpPr>
              <p:cNvPr id="41" name="グループ化 40"/>
              <p:cNvGrpSpPr/>
              <p:nvPr/>
            </p:nvGrpSpPr>
            <p:grpSpPr>
              <a:xfrm>
                <a:off x="3663632" y="3954398"/>
                <a:ext cx="1193268" cy="1057360"/>
                <a:chOff x="6403239" y="3918042"/>
                <a:chExt cx="1697153" cy="1344912"/>
              </a:xfrm>
            </p:grpSpPr>
            <p:pic>
              <p:nvPicPr>
                <p:cNvPr id="43" name="図 42"/>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44" name="図 43"/>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45" name="図 44"/>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46" name="図 45"/>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sp>
            <p:nvSpPr>
              <p:cNvPr id="42" name="テキスト ボックス 41"/>
              <p:cNvSpPr txBox="1"/>
              <p:nvPr/>
            </p:nvSpPr>
            <p:spPr>
              <a:xfrm>
                <a:off x="1643369" y="2082789"/>
                <a:ext cx="2149795" cy="307777"/>
              </a:xfrm>
              <a:prstGeom prst="rect">
                <a:avLst/>
              </a:prstGeom>
              <a:noFill/>
            </p:spPr>
            <p:txBody>
              <a:bodyPr wrap="square" rtlCol="0">
                <a:spAutoFit/>
              </a:bodyPr>
              <a:lstStyle/>
              <a:p>
                <a:pPr algn="ctr"/>
                <a:r>
                  <a:rPr lang="en-US" altLang="ja-JP" sz="1400" dirty="0" smtClean="0"/>
                  <a:t>BTS (</a:t>
                </a:r>
                <a:r>
                  <a:rPr lang="en-US" altLang="ja-JP" sz="1400" dirty="0" err="1" smtClean="0"/>
                  <a:t>Bugzilla</a:t>
                </a:r>
                <a:r>
                  <a:rPr lang="ja-JP" altLang="en-US" sz="1400" dirty="0" smtClean="0"/>
                  <a:t>など）</a:t>
                </a:r>
                <a:endParaRPr kumimoji="1" lang="ja-JP" altLang="en-US" sz="1400" dirty="0"/>
              </a:p>
            </p:txBody>
          </p:sp>
        </p:grpSp>
        <p:pic>
          <p:nvPicPr>
            <p:cNvPr id="9" name="図 8"/>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44451" y="3918171"/>
              <a:ext cx="1193269" cy="1093587"/>
            </a:xfrm>
            <a:prstGeom prst="rect">
              <a:avLst/>
            </a:prstGeom>
          </p:spPr>
        </p:pic>
        <p:pic>
          <p:nvPicPr>
            <p:cNvPr id="10" name="図 9"/>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350668" y="2883885"/>
              <a:ext cx="506232" cy="463943"/>
            </a:xfrm>
            <a:prstGeom prst="rect">
              <a:avLst/>
            </a:prstGeom>
          </p:spPr>
        </p:pic>
        <p:pic>
          <p:nvPicPr>
            <p:cNvPr id="11" name="図 10"/>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350668" y="3467493"/>
              <a:ext cx="506232" cy="463943"/>
            </a:xfrm>
            <a:prstGeom prst="rect">
              <a:avLst/>
            </a:prstGeom>
          </p:spPr>
        </p:pic>
        <p:pic>
          <p:nvPicPr>
            <p:cNvPr id="12" name="図 11"/>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663632" y="2893694"/>
              <a:ext cx="506232" cy="463943"/>
            </a:xfrm>
            <a:prstGeom prst="rect">
              <a:avLst/>
            </a:prstGeom>
          </p:spPr>
        </p:pic>
        <p:pic>
          <p:nvPicPr>
            <p:cNvPr id="13" name="図 12"/>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663632" y="3477302"/>
              <a:ext cx="506232" cy="463943"/>
            </a:xfrm>
            <a:prstGeom prst="rect">
              <a:avLst/>
            </a:prstGeom>
          </p:spPr>
        </p:pic>
        <p:pic>
          <p:nvPicPr>
            <p:cNvPr id="14" name="図 13"/>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350668" y="5094107"/>
              <a:ext cx="506232" cy="463943"/>
            </a:xfrm>
            <a:prstGeom prst="rect">
              <a:avLst/>
            </a:prstGeom>
          </p:spPr>
        </p:pic>
        <p:pic>
          <p:nvPicPr>
            <p:cNvPr id="15" name="図 14"/>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350668" y="5677715"/>
              <a:ext cx="506232" cy="463943"/>
            </a:xfrm>
            <a:prstGeom prst="rect">
              <a:avLst/>
            </a:prstGeom>
          </p:spPr>
        </p:pic>
        <p:pic>
          <p:nvPicPr>
            <p:cNvPr id="16" name="図 15"/>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663632" y="5103916"/>
              <a:ext cx="506232" cy="463943"/>
            </a:xfrm>
            <a:prstGeom prst="rect">
              <a:avLst/>
            </a:prstGeom>
          </p:spPr>
        </p:pic>
        <p:pic>
          <p:nvPicPr>
            <p:cNvPr id="17" name="図 16"/>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663632" y="5687524"/>
              <a:ext cx="506232" cy="463943"/>
            </a:xfrm>
            <a:prstGeom prst="rect">
              <a:avLst/>
            </a:prstGeom>
          </p:spPr>
        </p:pic>
        <p:pic>
          <p:nvPicPr>
            <p:cNvPr id="18" name="図 17"/>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808669" y="5094107"/>
              <a:ext cx="506232" cy="463943"/>
            </a:xfrm>
            <a:prstGeom prst="rect">
              <a:avLst/>
            </a:prstGeom>
          </p:spPr>
        </p:pic>
        <p:pic>
          <p:nvPicPr>
            <p:cNvPr id="19" name="図 18"/>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121633" y="5103916"/>
              <a:ext cx="506232" cy="463943"/>
            </a:xfrm>
            <a:prstGeom prst="rect">
              <a:avLst/>
            </a:prstGeom>
          </p:spPr>
        </p:pic>
        <p:sp>
          <p:nvSpPr>
            <p:cNvPr id="20" name="テキスト ボックス 19"/>
            <p:cNvSpPr txBox="1"/>
            <p:nvPr/>
          </p:nvSpPr>
          <p:spPr>
            <a:xfrm>
              <a:off x="576671" y="6150192"/>
              <a:ext cx="1196231" cy="261610"/>
            </a:xfrm>
            <a:prstGeom prst="rect">
              <a:avLst/>
            </a:prstGeom>
            <a:noFill/>
          </p:spPr>
          <p:txBody>
            <a:bodyPr wrap="square" rtlCol="0">
              <a:spAutoFit/>
            </a:bodyPr>
            <a:lstStyle/>
            <a:p>
              <a:pPr algn="ctr"/>
              <a:r>
                <a:rPr lang="ja-JP" altLang="en-US" sz="1100" dirty="0" smtClean="0"/>
                <a:t>コンポーネント</a:t>
              </a:r>
              <a:r>
                <a:rPr lang="en-US" altLang="ja-JP" sz="1100" dirty="0" smtClean="0"/>
                <a:t>A</a:t>
              </a:r>
              <a:endParaRPr kumimoji="1" lang="ja-JP" altLang="en-US" sz="1100" dirty="0"/>
            </a:p>
          </p:txBody>
        </p:sp>
        <p:sp>
          <p:nvSpPr>
            <p:cNvPr id="21" name="テキスト ボックス 20"/>
            <p:cNvSpPr txBox="1"/>
            <p:nvPr/>
          </p:nvSpPr>
          <p:spPr>
            <a:xfrm>
              <a:off x="2121633" y="6150192"/>
              <a:ext cx="1196231" cy="261610"/>
            </a:xfrm>
            <a:prstGeom prst="rect">
              <a:avLst/>
            </a:prstGeom>
            <a:noFill/>
          </p:spPr>
          <p:txBody>
            <a:bodyPr wrap="square" rtlCol="0">
              <a:spAutoFit/>
            </a:bodyPr>
            <a:lstStyle/>
            <a:p>
              <a:pPr algn="ctr"/>
              <a:r>
                <a:rPr lang="ja-JP" altLang="en-US" sz="1100" dirty="0" smtClean="0"/>
                <a:t>コンポーネント</a:t>
              </a:r>
              <a:r>
                <a:rPr lang="en-US" altLang="ja-JP" sz="1100" dirty="0" smtClean="0"/>
                <a:t>B</a:t>
              </a:r>
              <a:endParaRPr kumimoji="1" lang="ja-JP" altLang="en-US" sz="1100" dirty="0"/>
            </a:p>
          </p:txBody>
        </p:sp>
        <p:sp>
          <p:nvSpPr>
            <p:cNvPr id="22" name="テキスト ボックス 21"/>
            <p:cNvSpPr txBox="1"/>
            <p:nvPr/>
          </p:nvSpPr>
          <p:spPr>
            <a:xfrm>
              <a:off x="3663632" y="6150192"/>
              <a:ext cx="1196231" cy="261610"/>
            </a:xfrm>
            <a:prstGeom prst="rect">
              <a:avLst/>
            </a:prstGeom>
            <a:noFill/>
          </p:spPr>
          <p:txBody>
            <a:bodyPr wrap="square" rtlCol="0">
              <a:spAutoFit/>
            </a:bodyPr>
            <a:lstStyle/>
            <a:p>
              <a:pPr algn="ctr"/>
              <a:r>
                <a:rPr lang="ja-JP" altLang="en-US" sz="1100" dirty="0" smtClean="0"/>
                <a:t>コンポーネント</a:t>
              </a:r>
              <a:r>
                <a:rPr lang="en-US" altLang="ja-JP" sz="1100" dirty="0" smtClean="0"/>
                <a:t>C</a:t>
              </a:r>
              <a:endParaRPr kumimoji="1" lang="ja-JP" altLang="en-US" sz="1100" dirty="0"/>
            </a:p>
          </p:txBody>
        </p:sp>
        <p:sp>
          <p:nvSpPr>
            <p:cNvPr id="23" name="乗算記号 22"/>
            <p:cNvSpPr/>
            <p:nvPr/>
          </p:nvSpPr>
          <p:spPr bwMode="auto">
            <a:xfrm>
              <a:off x="2007763" y="3787475"/>
              <a:ext cx="1440000" cy="1440000"/>
            </a:xfrm>
            <a:prstGeom prst="mathMultiply">
              <a:avLst>
                <a:gd name="adj1" fmla="val 11453"/>
              </a:avLst>
            </a:prstGeom>
            <a:solidFill>
              <a:srgbClr val="FF0000">
                <a:alpha val="50000"/>
              </a:srgbClr>
            </a:solidFill>
            <a:ln w="12700" cap="sq" algn="ctr">
              <a:noFill/>
              <a:round/>
              <a:headEnd type="none" w="sm" len="sm"/>
              <a:tailEnd type="none" w="sm" len="sm"/>
            </a:ln>
          </p:spPr>
          <p:txBody>
            <a:bodyPr wrap="none" rtlCol="0" anchor="ctr" anchorCtr="0"/>
            <a:lstStyle/>
            <a:p>
              <a:pPr algn="ctr"/>
              <a:endParaRPr kumimoji="1" lang="ja-JP" altLang="en-US" sz="1600" dirty="0" smtClean="0"/>
            </a:p>
          </p:txBody>
        </p:sp>
        <p:sp>
          <p:nvSpPr>
            <p:cNvPr id="24" name="乗算記号 23"/>
            <p:cNvSpPr/>
            <p:nvPr/>
          </p:nvSpPr>
          <p:spPr bwMode="auto">
            <a:xfrm>
              <a:off x="3532581" y="3787475"/>
              <a:ext cx="1440000" cy="1440000"/>
            </a:xfrm>
            <a:prstGeom prst="mathMultiply">
              <a:avLst>
                <a:gd name="adj1" fmla="val 11453"/>
              </a:avLst>
            </a:prstGeom>
            <a:solidFill>
              <a:srgbClr val="FF0000">
                <a:alpha val="50000"/>
              </a:srgbClr>
            </a:solidFill>
            <a:ln w="12700" cap="sq" algn="ctr">
              <a:noFill/>
              <a:round/>
              <a:headEnd type="none" w="sm" len="sm"/>
              <a:tailEnd type="none" w="sm" len="sm"/>
            </a:ln>
          </p:spPr>
          <p:txBody>
            <a:bodyPr wrap="none" rtlCol="0" anchor="ctr" anchorCtr="0"/>
            <a:lstStyle/>
            <a:p>
              <a:pPr algn="ctr"/>
              <a:endParaRPr kumimoji="1" lang="ja-JP" altLang="en-US" sz="1600" dirty="0" smtClean="0"/>
            </a:p>
          </p:txBody>
        </p:sp>
        <p:sp>
          <p:nvSpPr>
            <p:cNvPr id="25" name="乗算記号 24"/>
            <p:cNvSpPr/>
            <p:nvPr/>
          </p:nvSpPr>
          <p:spPr bwMode="auto">
            <a:xfrm>
              <a:off x="430108" y="3787475"/>
              <a:ext cx="1440000" cy="1440000"/>
            </a:xfrm>
            <a:prstGeom prst="mathMultiply">
              <a:avLst>
                <a:gd name="adj1" fmla="val 11453"/>
              </a:avLst>
            </a:prstGeom>
            <a:solidFill>
              <a:srgbClr val="FF0000">
                <a:alpha val="50000"/>
              </a:srgbClr>
            </a:solidFill>
            <a:ln w="12700" cap="sq" algn="ctr">
              <a:noFill/>
              <a:round/>
              <a:headEnd type="none" w="sm" len="sm"/>
              <a:tailEnd type="none" w="sm" len="sm"/>
            </a:ln>
          </p:spPr>
          <p:txBody>
            <a:bodyPr wrap="none" rtlCol="0" anchor="ctr" anchorCtr="0"/>
            <a:lstStyle/>
            <a:p>
              <a:pPr algn="ctr"/>
              <a:endParaRPr kumimoji="1" lang="ja-JP" altLang="en-US" sz="1600" dirty="0" smtClean="0"/>
            </a:p>
          </p:txBody>
        </p:sp>
        <p:sp>
          <p:nvSpPr>
            <p:cNvPr id="26" name="乗算記号 25"/>
            <p:cNvSpPr/>
            <p:nvPr/>
          </p:nvSpPr>
          <p:spPr bwMode="auto">
            <a:xfrm>
              <a:off x="1837435" y="4713265"/>
              <a:ext cx="1800000" cy="1800000"/>
            </a:xfrm>
            <a:prstGeom prst="mathMultiply">
              <a:avLst>
                <a:gd name="adj1" fmla="val 11453"/>
              </a:avLst>
            </a:prstGeom>
            <a:solidFill>
              <a:srgbClr val="FF0000">
                <a:alpha val="50000"/>
              </a:srgbClr>
            </a:solidFill>
            <a:ln w="12700" cap="sq" algn="ctr">
              <a:noFill/>
              <a:round/>
              <a:headEnd type="none" w="sm" len="sm"/>
              <a:tailEnd type="none" w="sm" len="sm"/>
            </a:ln>
          </p:spPr>
          <p:txBody>
            <a:bodyPr wrap="none" rtlCol="0" anchor="ctr" anchorCtr="0"/>
            <a:lstStyle/>
            <a:p>
              <a:pPr algn="ctr"/>
              <a:endParaRPr kumimoji="1" lang="ja-JP" altLang="en-US" sz="1600" dirty="0" smtClean="0"/>
            </a:p>
          </p:txBody>
        </p:sp>
        <p:sp>
          <p:nvSpPr>
            <p:cNvPr id="27" name="乗算記号 26"/>
            <p:cNvSpPr/>
            <p:nvPr/>
          </p:nvSpPr>
          <p:spPr bwMode="auto">
            <a:xfrm>
              <a:off x="3362253" y="4713265"/>
              <a:ext cx="1800000" cy="1800000"/>
            </a:xfrm>
            <a:prstGeom prst="mathMultiply">
              <a:avLst>
                <a:gd name="adj1" fmla="val 11453"/>
              </a:avLst>
            </a:prstGeom>
            <a:solidFill>
              <a:srgbClr val="FF0000">
                <a:alpha val="50000"/>
              </a:srgbClr>
            </a:solidFill>
            <a:ln w="12700" cap="sq" algn="ctr">
              <a:noFill/>
              <a:round/>
              <a:headEnd type="none" w="sm" len="sm"/>
              <a:tailEnd type="none" w="sm" len="sm"/>
            </a:ln>
          </p:spPr>
          <p:txBody>
            <a:bodyPr wrap="none" rtlCol="0" anchor="ctr" anchorCtr="0"/>
            <a:lstStyle/>
            <a:p>
              <a:pPr algn="ctr"/>
              <a:endParaRPr kumimoji="1" lang="ja-JP" altLang="en-US" sz="1600" dirty="0" smtClean="0"/>
            </a:p>
          </p:txBody>
        </p:sp>
        <p:sp>
          <p:nvSpPr>
            <p:cNvPr id="28" name="乗算記号 27"/>
            <p:cNvSpPr/>
            <p:nvPr/>
          </p:nvSpPr>
          <p:spPr bwMode="auto">
            <a:xfrm>
              <a:off x="259780" y="4713265"/>
              <a:ext cx="1800000" cy="1800000"/>
            </a:xfrm>
            <a:prstGeom prst="mathMultiply">
              <a:avLst>
                <a:gd name="adj1" fmla="val 11453"/>
              </a:avLst>
            </a:prstGeom>
            <a:solidFill>
              <a:srgbClr val="FF0000">
                <a:alpha val="50000"/>
              </a:srgbClr>
            </a:solidFill>
            <a:ln w="12700" cap="sq" algn="ctr">
              <a:noFill/>
              <a:round/>
              <a:headEnd type="none" w="sm" len="sm"/>
              <a:tailEnd type="none" w="sm" len="sm"/>
            </a:ln>
          </p:spPr>
          <p:txBody>
            <a:bodyPr wrap="none" rtlCol="0" anchor="ctr" anchorCtr="0"/>
            <a:lstStyle/>
            <a:p>
              <a:pPr algn="ctr"/>
              <a:endParaRPr kumimoji="1" lang="ja-JP" altLang="en-US" sz="1600" dirty="0" smtClean="0"/>
            </a:p>
          </p:txBody>
        </p:sp>
        <p:sp>
          <p:nvSpPr>
            <p:cNvPr id="29" name="乗算記号 28"/>
            <p:cNvSpPr/>
            <p:nvPr/>
          </p:nvSpPr>
          <p:spPr bwMode="auto">
            <a:xfrm>
              <a:off x="2015447" y="2685254"/>
              <a:ext cx="1440000" cy="1440000"/>
            </a:xfrm>
            <a:prstGeom prst="mathMultiply">
              <a:avLst>
                <a:gd name="adj1" fmla="val 11453"/>
              </a:avLst>
            </a:prstGeom>
            <a:solidFill>
              <a:srgbClr val="FF0000">
                <a:alpha val="50000"/>
              </a:srgbClr>
            </a:solidFill>
            <a:ln w="12700" cap="sq" algn="ctr">
              <a:noFill/>
              <a:round/>
              <a:headEnd type="none" w="sm" len="sm"/>
              <a:tailEnd type="none" w="sm" len="sm"/>
            </a:ln>
          </p:spPr>
          <p:txBody>
            <a:bodyPr wrap="none" rtlCol="0" anchor="ctr" anchorCtr="0"/>
            <a:lstStyle/>
            <a:p>
              <a:pPr algn="ctr"/>
              <a:endParaRPr kumimoji="1" lang="ja-JP" altLang="en-US" sz="1600" dirty="0" smtClean="0"/>
            </a:p>
          </p:txBody>
        </p:sp>
        <p:sp>
          <p:nvSpPr>
            <p:cNvPr id="30" name="乗算記号 29"/>
            <p:cNvSpPr/>
            <p:nvPr/>
          </p:nvSpPr>
          <p:spPr bwMode="auto">
            <a:xfrm>
              <a:off x="3540265" y="2685254"/>
              <a:ext cx="1440000" cy="1440000"/>
            </a:xfrm>
            <a:prstGeom prst="mathMultiply">
              <a:avLst>
                <a:gd name="adj1" fmla="val 11453"/>
              </a:avLst>
            </a:prstGeom>
            <a:solidFill>
              <a:srgbClr val="FF0000">
                <a:alpha val="50000"/>
              </a:srgbClr>
            </a:solidFill>
            <a:ln w="12700" cap="sq" algn="ctr">
              <a:noFill/>
              <a:round/>
              <a:headEnd type="none" w="sm" len="sm"/>
              <a:tailEnd type="none" w="sm" len="sm"/>
            </a:ln>
          </p:spPr>
          <p:txBody>
            <a:bodyPr wrap="none" rtlCol="0" anchor="ctr" anchorCtr="0"/>
            <a:lstStyle/>
            <a:p>
              <a:pPr algn="ctr"/>
              <a:endParaRPr kumimoji="1" lang="ja-JP" altLang="en-US" sz="1600" dirty="0" smtClean="0"/>
            </a:p>
          </p:txBody>
        </p:sp>
        <p:sp>
          <p:nvSpPr>
            <p:cNvPr id="31" name="乗算記号 30"/>
            <p:cNvSpPr/>
            <p:nvPr/>
          </p:nvSpPr>
          <p:spPr bwMode="auto">
            <a:xfrm>
              <a:off x="437792" y="2685254"/>
              <a:ext cx="1440000" cy="1440000"/>
            </a:xfrm>
            <a:prstGeom prst="mathMultiply">
              <a:avLst>
                <a:gd name="adj1" fmla="val 11453"/>
              </a:avLst>
            </a:prstGeom>
            <a:solidFill>
              <a:srgbClr val="FF0000">
                <a:alpha val="50000"/>
              </a:srgbClr>
            </a:solidFill>
            <a:ln w="12700" cap="sq" algn="ctr">
              <a:noFill/>
              <a:round/>
              <a:headEnd type="none" w="sm" len="sm"/>
              <a:tailEnd type="none" w="sm" len="sm"/>
            </a:ln>
          </p:spPr>
          <p:txBody>
            <a:bodyPr wrap="none" rtlCol="0" anchor="ctr" anchorCtr="0"/>
            <a:lstStyle/>
            <a:p>
              <a:pPr algn="ctr"/>
              <a:endParaRPr kumimoji="1" lang="ja-JP" altLang="en-US" sz="1600" dirty="0" smtClean="0"/>
            </a:p>
          </p:txBody>
        </p:sp>
      </p:grpSp>
      <p:grpSp>
        <p:nvGrpSpPr>
          <p:cNvPr id="83" name="グループ化 82"/>
          <p:cNvGrpSpPr/>
          <p:nvPr/>
        </p:nvGrpSpPr>
        <p:grpSpPr>
          <a:xfrm>
            <a:off x="645813" y="2816854"/>
            <a:ext cx="4446824" cy="3452832"/>
            <a:chOff x="645813" y="2816854"/>
            <a:chExt cx="4446824" cy="3452832"/>
          </a:xfrm>
        </p:grpSpPr>
        <p:pic>
          <p:nvPicPr>
            <p:cNvPr id="84" name="Picture 2" descr="C:\Users\masao\AppData\Local\Microsoft\Windows\Temporary Internet Files\Content.IE5\B1S3OTNP\MC90043394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552637" y="4455981"/>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3" descr="C:\Users\masao\AppData\Local\Microsoft\Windows\Temporary Internet Files\Content.IE5\2VUNB2BK\MC90043394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1618692" y="5335011"/>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C:\Users\masao\AppData\Local\Microsoft\Windows\Temporary Internet Files\Content.IE5\B1S3OTNP\MC90043394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888453" y="4432907"/>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C:\Users\masao\AppData\Local\Microsoft\Windows\Temporary Internet Files\Content.IE5\B1S3OTNP\MC90043394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552637" y="2816854"/>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3" descr="C:\Users\masao\AppData\Local\Microsoft\Windows\Temporary Internet Files\Content.IE5\2VUNB2BK\MC90043394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1308838" y="5023082"/>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descr="C:\Users\masao\AppData\Local\Microsoft\Windows\Temporary Internet Files\Content.IE5\B1S3OTNP\MC90043394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888453" y="2842298"/>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3" descr="C:\Users\masao\AppData\Local\Microsoft\Windows\Temporary Internet Files\Content.IE5\2VUNB2BK\MC90043394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994786" y="5023082"/>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994786" y="5891173"/>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2" descr="C:\Users\masao\AppData\Local\Microsoft\Windows\Temporary Internet Files\Content.IE5\B1S3OTNP\MC900433942[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2466266" y="5909686"/>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3" descr="C:\Users\masao\AppData\Local\Microsoft\Windows\Temporary Internet Files\Content.IE5\2VUNB2BK\MC90043394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45813" y="5023082"/>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645813" y="5891173"/>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descr="C:\Users\masao\AppData\Local\Microsoft\Windows\Temporary Internet Files\Content.IE5\B1S3OTNP\MC900433942[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3078254" y="5603113"/>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3" descr="C:\Users\masao\AppData\Local\Microsoft\Windows\Temporary Internet Files\Content.IE5\2VUNB2BK\MC90043394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1618692" y="5023082"/>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618692" y="5609242"/>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descr="C:\Users\masao\AppData\Local\Microsoft\Windows\Temporary Internet Files\Content.IE5\B1S3OTNP\MC900433942[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2165231" y="5909686"/>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3" descr="C:\Users\masao\AppData\Local\Microsoft\Windows\Temporary Internet Files\Content.IE5\2VUNB2BK\MC900433943[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765603" y="3891678"/>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308838" y="5609242"/>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C:\Users\masao\AppData\Local\Microsoft\Windows\Temporary Internet Files\Content.IE5\B1S3OTNP\MC900433942[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2984680" y="5203615"/>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3" descr="C:\Users\masao\AppData\Local\Microsoft\Windows\Temporary Internet Files\Content.IE5\2VUNB2BK\MC900433943[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1429322" y="4466004"/>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994786" y="5609242"/>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C:\Users\masao\AppData\Local\Microsoft\Windows\Temporary Internet Files\Content.IE5\B1S3OTNP\MC900433942[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618692" y="5891173"/>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3" descr="C:\Users\masao\AppData\Local\Microsoft\Windows\Temporary Internet Files\Content.IE5\2VUNB2BK\MC900433943[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1429322" y="3891678"/>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645813" y="5609242"/>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2" descr="C:\Users\masao\AppData\Local\Microsoft\Windows\Temporary Internet Files\Content.IE5\B1S3OTNP\MC900433942[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1308838" y="5891173"/>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3" descr="C:\Users\masao\AppData\Local\Microsoft\Windows\Temporary Internet Files\Content.IE5\2VUNB2BK\MC900433943[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1159330" y="2995273"/>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4" descr="C:\Users\masao\AppData\Local\Microsoft\Windows\Temporary Internet Files\Content.IE5\B1S3OTNP\MC900433941[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765603" y="4466004"/>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3" descr="C:\Users\masao\AppData\Local\Microsoft\Windows\Temporary Internet Files\Content.IE5\2VUNB2BK\MC90043394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45813" y="5299477"/>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3" descr="C:\Users\masao\AppData\Local\Microsoft\Windows\Temporary Internet Files\Content.IE5\2VUNB2BK\MC90043394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970106" y="5326833"/>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3" descr="C:\Users\masao\AppData\Local\Microsoft\Windows\Temporary Internet Files\Content.IE5\2VUNB2BK\MC90043394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1294399" y="5341049"/>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3" descr="C:\Users\masao\AppData\Local\Microsoft\Windows\Temporary Internet Files\Content.IE5\2VUNB2BK\MC900433943[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4552637" y="5610741"/>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3" descr="C:\Users\masao\AppData\Local\Microsoft\Windows\Temporary Internet Files\Content.IE5\2VUNB2BK\MC900433943[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3888453" y="5610741"/>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3" descr="C:\Users\masao\AppData\Local\Microsoft\Windows\Temporary Internet Files\Content.IE5\2VUNB2BK\MC90043394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3095447" y="5909686"/>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3" descr="C:\Users\masao\AppData\Local\Microsoft\Windows\Temporary Internet Files\Content.IE5\2VUNB2BK\MC900433943[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2797498" y="5909686"/>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703679" y="4059240"/>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4" descr="C:\Users\masao\AppData\Local\Microsoft\Windows\Temporary Internet Files\Content.IE5\B1S3OTNP\MC900433941[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4552637" y="5038238"/>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4" descr="C:\Users\masao\AppData\Local\Microsoft\Windows\Temporary Internet Files\Content.IE5\B1S3OTNP\MC900433941[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3888453" y="5038238"/>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784684" y="5603113"/>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182168" y="5603113"/>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489086" y="5603113"/>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4" descr="C:\Users\masao\AppData\Local\Microsoft\Windows\Temporary Internet Files\Content.IE5\B1S3OTNP\MC900433941[1].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2703679" y="2995273"/>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4" descr="C:\Users\masao\AppData\Local\Microsoft\Windows\Temporary Internet Files\Content.IE5\B1S3OTNP\MC90043394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385549" y="5174971"/>
              <a:ext cx="360000" cy="360000"/>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2" descr="C:\Users\masao\AppData\Local\Microsoft\Windows\Temporary Internet Files\Content.IE5\B1S3OTNP\MC90043394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552637" y="3390653"/>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2" descr="C:\Users\masao\AppData\Local\Microsoft\Windows\Temporary Internet Files\Content.IE5\B1S3OTNP\MC90043394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888453" y="3414383"/>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C:\Users\masao\AppData\Local\Microsoft\Windows\Temporary Internet Files\Content.IE5\B1S3OTNP\MC90043394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552637" y="3881977"/>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C:\Users\masao\AppData\Local\Microsoft\Windows\Temporary Internet Files\Content.IE5\B1S3OTNP\MC90043394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888453" y="3905707"/>
              <a:ext cx="540000" cy="540000"/>
            </a:xfrm>
            <a:prstGeom prst="rect">
              <a:avLst/>
            </a:prstGeom>
            <a:noFill/>
            <a:extLst>
              <a:ext uri="{909E8E84-426E-40DD-AFC4-6F175D3DCCD1}">
                <a14:hiddenFill xmlns:a14="http://schemas.microsoft.com/office/drawing/2010/main">
                  <a:solidFill>
                    <a:srgbClr val="FFFFFF"/>
                  </a:solidFill>
                </a14:hiddenFill>
              </a:ext>
            </a:extLst>
          </p:spPr>
        </p:pic>
      </p:grpSp>
      <p:sp>
        <p:nvSpPr>
          <p:cNvPr id="129" name="スライド番号プレースホルダー 128"/>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13</a:t>
            </a:fld>
            <a:endParaRPr lang="en-US" altLang="ja-JP" dirty="0"/>
          </a:p>
        </p:txBody>
      </p:sp>
      <p:sp>
        <p:nvSpPr>
          <p:cNvPr id="130" name="テキスト ボックス 129"/>
          <p:cNvSpPr txBox="1"/>
          <p:nvPr/>
        </p:nvSpPr>
        <p:spPr>
          <a:xfrm>
            <a:off x="5459896" y="2687245"/>
            <a:ext cx="3657599" cy="923330"/>
          </a:xfrm>
          <a:prstGeom prst="rect">
            <a:avLst/>
          </a:prstGeom>
          <a:noFill/>
        </p:spPr>
        <p:txBody>
          <a:bodyPr wrap="square" rtlCol="0">
            <a:spAutoFit/>
          </a:bodyPr>
          <a:lstStyle/>
          <a:p>
            <a:r>
              <a:rPr lang="ja-JP" altLang="en-US" dirty="0"/>
              <a:t>コンポーネント別・優先度別</a:t>
            </a:r>
            <a:r>
              <a:rPr lang="ja-JP" altLang="en-US" dirty="0" smtClean="0"/>
              <a:t>の</a:t>
            </a:r>
            <a:endParaRPr lang="en-US" altLang="ja-JP" dirty="0" smtClean="0"/>
          </a:p>
          <a:p>
            <a:r>
              <a:rPr lang="ja-JP" altLang="en-US" b="1" dirty="0" smtClean="0"/>
              <a:t>修正</a:t>
            </a:r>
            <a:r>
              <a:rPr lang="ja-JP" altLang="en-US" b="1" dirty="0"/>
              <a:t>作業実績</a:t>
            </a:r>
            <a:r>
              <a:rPr lang="ja-JP" altLang="en-US" dirty="0"/>
              <a:t>に基づいて</a:t>
            </a:r>
            <a:r>
              <a:rPr lang="ja-JP" altLang="en-US" dirty="0" smtClean="0"/>
              <a:t>，</a:t>
            </a:r>
            <a:endParaRPr lang="en-US" altLang="ja-JP" dirty="0" smtClean="0"/>
          </a:p>
          <a:p>
            <a:r>
              <a:rPr lang="ja-JP" altLang="en-US" dirty="0" smtClean="0"/>
              <a:t>タスク</a:t>
            </a:r>
            <a:r>
              <a:rPr lang="ja-JP" altLang="en-US" dirty="0"/>
              <a:t>の適性を決める</a:t>
            </a:r>
          </a:p>
        </p:txBody>
      </p:sp>
      <mc:AlternateContent xmlns:mc="http://schemas.openxmlformats.org/markup-compatibility/2006" xmlns:a14="http://schemas.microsoft.com/office/drawing/2010/main">
        <mc:Choice Requires="a14">
          <p:sp>
            <p:nvSpPr>
              <p:cNvPr id="131" name="正方形/長方形 130"/>
              <p:cNvSpPr/>
              <p:nvPr/>
            </p:nvSpPr>
            <p:spPr>
              <a:xfrm>
                <a:off x="5426266" y="3786923"/>
                <a:ext cx="3571960" cy="680186"/>
              </a:xfrm>
              <a:prstGeom prst="rect">
                <a:avLst/>
              </a:prstGeom>
              <a:ln>
                <a:solidFill>
                  <a:srgbClr val="FF0000"/>
                </a:solidFill>
              </a:ln>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ja-JP" b="1" i="1" smtClean="0">
                              <a:latin typeface="Cambria Math"/>
                            </a:rPr>
                          </m:ctrlPr>
                        </m:fPr>
                        <m:num>
                          <m:r>
                            <a:rPr lang="ja-JP" altLang="en-US" b="1" i="1">
                              <a:latin typeface="Cambria Math"/>
                            </a:rPr>
                            <m:t>カテゴリにおける各開発者の修正数</m:t>
                          </m:r>
                        </m:num>
                        <m:den>
                          <m:r>
                            <a:rPr lang="ja-JP" altLang="en-US" b="1" i="1">
                              <a:latin typeface="Cambria Math"/>
                            </a:rPr>
                            <m:t>カテゴリにおける全</m:t>
                          </m:r>
                          <m:r>
                            <a:rPr lang="ja-JP" altLang="en-US" b="1" i="1" smtClean="0">
                              <a:latin typeface="Cambria Math"/>
                            </a:rPr>
                            <m:t>て</m:t>
                          </m:r>
                          <m:r>
                            <a:rPr lang="ja-JP" altLang="en-US" b="1" i="1">
                              <a:latin typeface="Cambria Math"/>
                            </a:rPr>
                            <m:t>の修正数</m:t>
                          </m:r>
                        </m:den>
                      </m:f>
                    </m:oMath>
                  </m:oMathPara>
                </a14:m>
                <a:endParaRPr lang="ja-JP" altLang="en-US" b="1" dirty="0"/>
              </a:p>
            </p:txBody>
          </p:sp>
        </mc:Choice>
        <mc:Fallback xmlns="">
          <p:sp>
            <p:nvSpPr>
              <p:cNvPr id="131" name="正方形/長方形 130"/>
              <p:cNvSpPr>
                <a:spLocks noRot="1" noChangeAspect="1" noMove="1" noResize="1" noEditPoints="1" noAdjustHandles="1" noChangeArrowheads="1" noChangeShapeType="1" noTextEdit="1"/>
              </p:cNvSpPr>
              <p:nvPr/>
            </p:nvSpPr>
            <p:spPr>
              <a:xfrm>
                <a:off x="5426266" y="3786923"/>
                <a:ext cx="3571960" cy="680186"/>
              </a:xfrm>
              <a:prstGeom prst="rect">
                <a:avLst/>
              </a:prstGeom>
              <a:blipFill rotWithShape="1">
                <a:blip r:embed="rId12"/>
                <a:stretch>
                  <a:fillRect/>
                </a:stretch>
              </a:blipFill>
              <a:ln>
                <a:solidFill>
                  <a:srgbClr val="FF0000"/>
                </a:solidFill>
              </a:ln>
            </p:spPr>
            <p:txBody>
              <a:bodyPr/>
              <a:lstStyle/>
              <a:p>
                <a:r>
                  <a:rPr lang="ja-JP" altLang="en-US">
                    <a:noFill/>
                  </a:rPr>
                  <a:t> </a:t>
                </a:r>
              </a:p>
            </p:txBody>
          </p:sp>
        </mc:Fallback>
      </mc:AlternateContent>
      <p:sp>
        <p:nvSpPr>
          <p:cNvPr id="3" name="日付プレースホルダー 2"/>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160563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30"/>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不具合の割当て問題への応用</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r>
                  <a:rPr lang="ja-JP" altLang="en-US" b="1" dirty="0"/>
                  <a:t>目的</a:t>
                </a:r>
                <a:r>
                  <a:rPr lang="ja-JP" altLang="en-US" b="1" dirty="0" smtClean="0"/>
                  <a:t>関数</a:t>
                </a:r>
                <a:endParaRPr lang="en-US" altLang="ja-JP" b="1" dirty="0"/>
              </a:p>
              <a:p>
                <a14:m>
                  <m:oMath xmlns:m="http://schemas.openxmlformats.org/officeDocument/2006/math">
                    <m:nary>
                      <m:naryPr>
                        <m:chr m:val="∑"/>
                        <m:ctrlPr>
                          <a:rPr lang="en-US" altLang="ja-JP" i="1">
                            <a:latin typeface="Cambria Math"/>
                          </a:rPr>
                        </m:ctrlPr>
                      </m:naryPr>
                      <m:sub>
                        <m:r>
                          <m:rPr>
                            <m:brk m:alnAt="23"/>
                          </m:rPr>
                          <a:rPr lang="en-US" altLang="ja-JP" i="1">
                            <a:latin typeface="Cambria Math"/>
                          </a:rPr>
                          <m:t>𝑖</m:t>
                        </m:r>
                        <m:r>
                          <a:rPr lang="en-US" altLang="ja-JP" i="1">
                            <a:latin typeface="Cambria Math"/>
                          </a:rPr>
                          <m:t>=1</m:t>
                        </m:r>
                      </m:sub>
                      <m:sup>
                        <m:r>
                          <a:rPr lang="en-US" altLang="ja-JP" i="1">
                            <a:latin typeface="Cambria Math"/>
                          </a:rPr>
                          <m:t>𝑚</m:t>
                        </m:r>
                      </m:sup>
                      <m:e>
                        <m:nary>
                          <m:naryPr>
                            <m:chr m:val="∑"/>
                            <m:ctrlPr>
                              <a:rPr lang="en-US" altLang="ja-JP" i="1">
                                <a:latin typeface="Cambria Math"/>
                              </a:rPr>
                            </m:ctrlPr>
                          </m:naryPr>
                          <m:sub>
                            <m:r>
                              <m:rPr>
                                <m:brk m:alnAt="23"/>
                              </m:rPr>
                              <a:rPr lang="en-US" altLang="ja-JP" i="1">
                                <a:latin typeface="Cambria Math"/>
                              </a:rPr>
                              <m:t>𝑗</m:t>
                            </m:r>
                            <m:r>
                              <a:rPr lang="en-US" altLang="ja-JP" i="1">
                                <a:latin typeface="Cambria Math"/>
                              </a:rPr>
                              <m:t>=1</m:t>
                            </m:r>
                          </m:sub>
                          <m:sup>
                            <m:r>
                              <a:rPr lang="en-US" altLang="ja-JP" i="1">
                                <a:latin typeface="Cambria Math"/>
                              </a:rPr>
                              <m:t>𝑛</m:t>
                            </m:r>
                          </m:sup>
                          <m:e>
                            <m:sSub>
                              <m:sSubPr>
                                <m:ctrlPr>
                                  <a:rPr lang="en-US" altLang="ja-JP" i="1">
                                    <a:latin typeface="Cambria Math"/>
                                  </a:rPr>
                                </m:ctrlPr>
                              </m:sSubPr>
                              <m:e>
                                <m:r>
                                  <a:rPr lang="en-US" altLang="ja-JP" i="1">
                                    <a:latin typeface="Cambria Math"/>
                                  </a:rPr>
                                  <m:t>𝑃</m:t>
                                </m:r>
                              </m:e>
                              <m:sub>
                                <m:r>
                                  <a:rPr lang="en-US" altLang="ja-JP" i="1">
                                    <a:latin typeface="Cambria Math"/>
                                  </a:rPr>
                                  <m:t>𝑖𝑗</m:t>
                                </m:r>
                              </m:sub>
                            </m:sSub>
                            <m:r>
                              <a:rPr lang="en-US" altLang="ja-JP" i="1">
                                <a:latin typeface="Cambria Math"/>
                              </a:rPr>
                              <m:t>∗</m:t>
                            </m:r>
                            <m:sSub>
                              <m:sSubPr>
                                <m:ctrlPr>
                                  <a:rPr lang="en-US" altLang="ja-JP" i="1">
                                    <a:latin typeface="Cambria Math"/>
                                  </a:rPr>
                                </m:ctrlPr>
                              </m:sSubPr>
                              <m:e>
                                <m:r>
                                  <a:rPr lang="en-US" altLang="ja-JP" i="1">
                                    <a:latin typeface="Cambria Math"/>
                                  </a:rPr>
                                  <m:t>𝑥</m:t>
                                </m:r>
                              </m:e>
                              <m:sub>
                                <m:r>
                                  <a:rPr lang="en-US" altLang="ja-JP" i="1">
                                    <a:latin typeface="Cambria Math"/>
                                  </a:rPr>
                                  <m:t>𝑖𝑗</m:t>
                                </m:r>
                              </m:sub>
                            </m:sSub>
                            <m:r>
                              <a:rPr lang="ja-JP" altLang="en-US" i="1">
                                <a:latin typeface="Cambria Math"/>
                              </a:rPr>
                              <m:t> </m:t>
                            </m:r>
                          </m:e>
                        </m:nary>
                      </m:e>
                    </m:nary>
                  </m:oMath>
                </a14:m>
                <a:endParaRPr lang="en-US" altLang="ja-JP" dirty="0"/>
              </a:p>
              <a:p>
                <a:pPr lvl="1"/>
                <a:r>
                  <a:rPr lang="ja-JP" altLang="en-US" dirty="0">
                    <a:latin typeface="Cambria Math"/>
                  </a:rPr>
                  <a:t>プリファレンス</a:t>
                </a:r>
                <a14:m>
                  <m:oMath xmlns:m="http://schemas.openxmlformats.org/officeDocument/2006/math">
                    <m:sSub>
                      <m:sSubPr>
                        <m:ctrlPr>
                          <a:rPr lang="en-US" altLang="ja-JP" i="1">
                            <a:latin typeface="Cambria Math"/>
                          </a:rPr>
                        </m:ctrlPr>
                      </m:sSubPr>
                      <m:e>
                        <m:r>
                          <a:rPr lang="en-US" altLang="ja-JP" i="1">
                            <a:latin typeface="Cambria Math"/>
                          </a:rPr>
                          <m:t>𝑃</m:t>
                        </m:r>
                      </m:e>
                      <m:sub>
                        <m:r>
                          <a:rPr lang="en-US" altLang="ja-JP" i="1">
                            <a:latin typeface="Cambria Math"/>
                          </a:rPr>
                          <m:t>𝑖𝑗</m:t>
                        </m:r>
                      </m:sub>
                    </m:sSub>
                  </m:oMath>
                </a14:m>
                <a:r>
                  <a:rPr lang="ja-JP" altLang="en-US" dirty="0">
                    <a:latin typeface="Cambria Math"/>
                  </a:rPr>
                  <a:t>：開発者</a:t>
                </a:r>
                <a:r>
                  <a:rPr lang="en-US" altLang="ja-JP" i="1" dirty="0" err="1">
                    <a:latin typeface="Cambria Math"/>
                  </a:rPr>
                  <a:t>i</a:t>
                </a:r>
                <a:r>
                  <a:rPr lang="en-US" altLang="ja-JP" i="1" dirty="0">
                    <a:latin typeface="Cambria Math"/>
                  </a:rPr>
                  <a:t> </a:t>
                </a:r>
                <a:r>
                  <a:rPr lang="ja-JP" altLang="en-US" dirty="0">
                    <a:latin typeface="Cambria Math"/>
                  </a:rPr>
                  <a:t>のカテゴリー</a:t>
                </a:r>
                <a:r>
                  <a:rPr lang="ja-JP" altLang="en-US" i="1" dirty="0" err="1">
                    <a:latin typeface="Cambria Math"/>
                  </a:rPr>
                  <a:t>ｊ</a:t>
                </a:r>
                <a:r>
                  <a:rPr lang="ja-JP" altLang="en-US" dirty="0">
                    <a:latin typeface="Cambria Math"/>
                  </a:rPr>
                  <a:t>の不具合に</a:t>
                </a:r>
                <a:r>
                  <a:rPr lang="ja-JP" altLang="en-US" dirty="0" smtClean="0">
                    <a:latin typeface="Cambria Math"/>
                  </a:rPr>
                  <a:t>対する適性</a:t>
                </a:r>
                <a:endParaRPr lang="en-US" altLang="ja-JP" dirty="0">
                  <a:latin typeface="Cambria Math"/>
                </a:endParaRPr>
              </a:p>
              <a:p>
                <a:pPr lvl="1"/>
                <a:r>
                  <a:rPr lang="ja-JP" altLang="en-US" dirty="0">
                    <a:latin typeface="Cambria Math"/>
                  </a:rPr>
                  <a:t>目的変数</a:t>
                </a:r>
                <a14:m>
                  <m:oMath xmlns:m="http://schemas.openxmlformats.org/officeDocument/2006/math">
                    <m:sSub>
                      <m:sSubPr>
                        <m:ctrlPr>
                          <a:rPr lang="en-US" altLang="ja-JP" i="1">
                            <a:latin typeface="Cambria Math"/>
                          </a:rPr>
                        </m:ctrlPr>
                      </m:sSubPr>
                      <m:e>
                        <m:r>
                          <a:rPr lang="en-US" altLang="ja-JP" i="1">
                            <a:latin typeface="Cambria Math"/>
                          </a:rPr>
                          <m:t>𝑥</m:t>
                        </m:r>
                      </m:e>
                      <m:sub>
                        <m:r>
                          <a:rPr lang="en-US" altLang="ja-JP" i="1">
                            <a:latin typeface="Cambria Math"/>
                          </a:rPr>
                          <m:t>𝑖𝑗</m:t>
                        </m:r>
                      </m:sub>
                    </m:sSub>
                    <m:r>
                      <a:rPr lang="en-US" altLang="ja-JP" i="1">
                        <a:latin typeface="Cambria Math"/>
                      </a:rPr>
                      <m:t> </m:t>
                    </m:r>
                  </m:oMath>
                </a14:m>
                <a:r>
                  <a:rPr lang="ja-JP" altLang="en-US" dirty="0">
                    <a:latin typeface="Cambria Math"/>
                  </a:rPr>
                  <a:t>：開発者</a:t>
                </a:r>
                <a:r>
                  <a:rPr lang="en-US" altLang="ja-JP" i="1" dirty="0" err="1">
                    <a:latin typeface="Cambria Math"/>
                  </a:rPr>
                  <a:t>i</a:t>
                </a:r>
                <a:r>
                  <a:rPr lang="en-US" altLang="ja-JP" i="1" dirty="0">
                    <a:latin typeface="Cambria Math"/>
                  </a:rPr>
                  <a:t> </a:t>
                </a:r>
                <a:r>
                  <a:rPr lang="ja-JP" altLang="en-US" dirty="0">
                    <a:latin typeface="Cambria Math"/>
                  </a:rPr>
                  <a:t>にカテゴリー</a:t>
                </a:r>
                <a:r>
                  <a:rPr lang="ja-JP" altLang="en-US" i="1" dirty="0" err="1">
                    <a:latin typeface="Cambria Math"/>
                  </a:rPr>
                  <a:t>ｊ</a:t>
                </a:r>
                <a:r>
                  <a:rPr lang="ja-JP" altLang="en-US" dirty="0">
                    <a:latin typeface="Cambria Math"/>
                  </a:rPr>
                  <a:t>の不具合を</a:t>
                </a:r>
                <a:r>
                  <a:rPr lang="ja-JP" altLang="en-US" dirty="0" smtClean="0">
                    <a:latin typeface="Cambria Math"/>
                  </a:rPr>
                  <a:t>割り当てる数</a:t>
                </a:r>
                <a:endParaRPr lang="en-US" altLang="ja-JP" sz="800" dirty="0"/>
              </a:p>
              <a:p>
                <a:pPr marL="0" indent="0">
                  <a:buNone/>
                </a:pPr>
                <a:r>
                  <a:rPr lang="ja-JP" altLang="en-US" b="1" dirty="0" smtClean="0"/>
                  <a:t>制約</a:t>
                </a:r>
                <a:r>
                  <a:rPr lang="ja-JP" altLang="en-US" b="1" dirty="0"/>
                  <a:t>条件</a:t>
                </a:r>
                <a:endParaRPr lang="en-US" altLang="ja-JP" b="1" dirty="0"/>
              </a:p>
              <a:p>
                <a14:m>
                  <m:oMath xmlns:m="http://schemas.openxmlformats.org/officeDocument/2006/math">
                    <m:nary>
                      <m:naryPr>
                        <m:chr m:val="∑"/>
                        <m:ctrlPr>
                          <a:rPr lang="en-US" altLang="ja-JP" i="1">
                            <a:latin typeface="Cambria Math"/>
                          </a:rPr>
                        </m:ctrlPr>
                      </m:naryPr>
                      <m:sub>
                        <m:r>
                          <m:rPr>
                            <m:brk m:alnAt="23"/>
                          </m:rPr>
                          <a:rPr lang="en-US" altLang="ja-JP" i="1">
                            <a:latin typeface="Cambria Math"/>
                          </a:rPr>
                          <m:t>𝑗</m:t>
                        </m:r>
                        <m:r>
                          <a:rPr lang="en-US" altLang="ja-JP" i="1">
                            <a:latin typeface="Cambria Math"/>
                          </a:rPr>
                          <m:t>=1</m:t>
                        </m:r>
                      </m:sub>
                      <m:sup>
                        <m:r>
                          <a:rPr lang="en-US" altLang="ja-JP" i="1">
                            <a:latin typeface="Cambria Math"/>
                          </a:rPr>
                          <m:t>𝑛</m:t>
                        </m:r>
                      </m:sup>
                      <m:e>
                        <m:sSub>
                          <m:sSubPr>
                            <m:ctrlPr>
                              <a:rPr lang="en-US" altLang="ja-JP" i="1">
                                <a:latin typeface="Cambria Math"/>
                              </a:rPr>
                            </m:ctrlPr>
                          </m:sSubPr>
                          <m:e>
                            <m:r>
                              <a:rPr lang="en-US" altLang="ja-JP" i="1">
                                <a:latin typeface="Cambria Math"/>
                              </a:rPr>
                              <m:t>𝐶</m:t>
                            </m:r>
                          </m:e>
                          <m:sub>
                            <m:r>
                              <a:rPr lang="en-US" altLang="ja-JP" i="1">
                                <a:latin typeface="Cambria Math"/>
                              </a:rPr>
                              <m:t>𝑖𝑗</m:t>
                            </m:r>
                          </m:sub>
                        </m:sSub>
                        <m:r>
                          <a:rPr lang="en-US" altLang="ja-JP" i="1">
                            <a:latin typeface="Cambria Math"/>
                          </a:rPr>
                          <m:t>∗</m:t>
                        </m:r>
                        <m:sSub>
                          <m:sSubPr>
                            <m:ctrlPr>
                              <a:rPr lang="en-US" altLang="ja-JP" i="1">
                                <a:latin typeface="Cambria Math"/>
                              </a:rPr>
                            </m:ctrlPr>
                          </m:sSubPr>
                          <m:e>
                            <m:r>
                              <a:rPr lang="en-US" altLang="ja-JP" i="1">
                                <a:latin typeface="Cambria Math"/>
                              </a:rPr>
                              <m:t>𝑥</m:t>
                            </m:r>
                          </m:e>
                          <m:sub>
                            <m:r>
                              <a:rPr lang="en-US" altLang="ja-JP" i="1">
                                <a:latin typeface="Cambria Math"/>
                              </a:rPr>
                              <m:t>𝑖𝑗</m:t>
                            </m:r>
                          </m:sub>
                        </m:sSub>
                      </m:e>
                    </m:nary>
                    <m:r>
                      <a:rPr lang="ja-JP" altLang="en-US" i="1">
                        <a:latin typeface="Cambria Math"/>
                      </a:rPr>
                      <m:t>≦</m:t>
                    </m:r>
                    <m:sSub>
                      <m:sSubPr>
                        <m:ctrlPr>
                          <a:rPr lang="en-US" altLang="ja-JP" i="1">
                            <a:latin typeface="Cambria Math"/>
                          </a:rPr>
                        </m:ctrlPr>
                      </m:sSubPr>
                      <m:e>
                        <m:r>
                          <a:rPr lang="en-US" altLang="ja-JP" i="1">
                            <a:latin typeface="Cambria Math"/>
                          </a:rPr>
                          <m:t>𝐿</m:t>
                        </m:r>
                      </m:e>
                      <m:sub>
                        <m:r>
                          <a:rPr lang="en-US" altLang="ja-JP" i="1">
                            <a:latin typeface="Cambria Math"/>
                          </a:rPr>
                          <m:t>𝑖</m:t>
                        </m:r>
                      </m:sub>
                    </m:sSub>
                    <m:r>
                      <a:rPr lang="ja-JP" altLang="en-US" i="1">
                        <a:latin typeface="Cambria Math"/>
                      </a:rPr>
                      <m:t> </m:t>
                    </m:r>
                    <m:r>
                      <a:rPr lang="en-US" altLang="ja-JP" i="1">
                        <a:latin typeface="Cambria Math"/>
                      </a:rPr>
                      <m:t>(</m:t>
                    </m:r>
                    <m:r>
                      <a:rPr lang="en-US" altLang="ja-JP" i="1">
                        <a:latin typeface="Cambria Math"/>
                      </a:rPr>
                      <m:t>𝑖</m:t>
                    </m:r>
                    <m:r>
                      <a:rPr lang="en-US" altLang="ja-JP" i="1">
                        <a:latin typeface="Cambria Math"/>
                      </a:rPr>
                      <m:t>=1,2,…,</m:t>
                    </m:r>
                    <m:r>
                      <a:rPr lang="en-US" altLang="ja-JP" i="1">
                        <a:latin typeface="Cambria Math"/>
                      </a:rPr>
                      <m:t>𝑚</m:t>
                    </m:r>
                    <m:r>
                      <a:rPr lang="en-US" altLang="ja-JP" i="1">
                        <a:latin typeface="Cambria Math"/>
                      </a:rPr>
                      <m:t>)</m:t>
                    </m:r>
                  </m:oMath>
                </a14:m>
                <a:endParaRPr lang="en-US" altLang="ja-JP" dirty="0"/>
              </a:p>
              <a:p>
                <a:pPr lvl="1"/>
                <a:r>
                  <a:rPr lang="ja-JP" altLang="en-US" dirty="0"/>
                  <a:t>コスト</a:t>
                </a:r>
                <a14:m>
                  <m:oMath xmlns:m="http://schemas.openxmlformats.org/officeDocument/2006/math">
                    <m:sSub>
                      <m:sSubPr>
                        <m:ctrlPr>
                          <a:rPr lang="en-US" altLang="ja-JP" i="1">
                            <a:latin typeface="Cambria Math"/>
                          </a:rPr>
                        </m:ctrlPr>
                      </m:sSubPr>
                      <m:e>
                        <m:r>
                          <a:rPr lang="en-US" altLang="ja-JP" i="1">
                            <a:latin typeface="Cambria Math"/>
                          </a:rPr>
                          <m:t>𝐶</m:t>
                        </m:r>
                      </m:e>
                      <m:sub>
                        <m:r>
                          <a:rPr lang="en-US" altLang="ja-JP" i="1">
                            <a:latin typeface="Cambria Math"/>
                          </a:rPr>
                          <m:t>𝑖𝑗</m:t>
                        </m:r>
                      </m:sub>
                    </m:sSub>
                  </m:oMath>
                </a14:m>
                <a:r>
                  <a:rPr lang="ja-JP" altLang="en-US" dirty="0"/>
                  <a:t>：</a:t>
                </a:r>
                <a:r>
                  <a:rPr lang="ja-JP" altLang="en-US" dirty="0">
                    <a:latin typeface="Cambria Math"/>
                  </a:rPr>
                  <a:t>開発者</a:t>
                </a:r>
                <a:r>
                  <a:rPr lang="en-US" altLang="ja-JP" i="1" dirty="0" err="1">
                    <a:latin typeface="Cambria Math"/>
                  </a:rPr>
                  <a:t>i</a:t>
                </a:r>
                <a:r>
                  <a:rPr lang="en-US" altLang="ja-JP" i="1" dirty="0">
                    <a:latin typeface="Cambria Math"/>
                  </a:rPr>
                  <a:t> </a:t>
                </a:r>
                <a:r>
                  <a:rPr lang="ja-JP" altLang="en-US" dirty="0">
                    <a:latin typeface="Cambria Math"/>
                  </a:rPr>
                  <a:t>が不具合</a:t>
                </a:r>
                <a:r>
                  <a:rPr lang="en-US" altLang="ja-JP" i="1" dirty="0">
                    <a:latin typeface="Cambria Math"/>
                  </a:rPr>
                  <a:t>j</a:t>
                </a:r>
                <a:r>
                  <a:rPr lang="ja-JP" altLang="en-US" dirty="0">
                    <a:latin typeface="Cambria Math"/>
                  </a:rPr>
                  <a:t>を修正するのに必要な</a:t>
                </a:r>
                <a:r>
                  <a:rPr lang="ja-JP" altLang="en-US" dirty="0" smtClean="0">
                    <a:latin typeface="Cambria Math"/>
                  </a:rPr>
                  <a:t>コスト（</a:t>
                </a:r>
                <a:r>
                  <a:rPr lang="ja-JP" altLang="en-US" dirty="0">
                    <a:latin typeface="Cambria Math"/>
                  </a:rPr>
                  <a:t>平均修正時間）</a:t>
                </a:r>
                <a:endParaRPr lang="en-US" altLang="ja-JP" dirty="0">
                  <a:latin typeface="Cambria Math"/>
                </a:endParaRPr>
              </a:p>
              <a:p>
                <a:pPr lvl="1"/>
                <a:r>
                  <a:rPr lang="ja-JP" altLang="en-US" dirty="0"/>
                  <a:t>上限</a:t>
                </a:r>
                <a14:m>
                  <m:oMath xmlns:m="http://schemas.openxmlformats.org/officeDocument/2006/math">
                    <m:sSub>
                      <m:sSubPr>
                        <m:ctrlPr>
                          <a:rPr lang="en-US" altLang="ja-JP" i="1">
                            <a:latin typeface="Cambria Math"/>
                          </a:rPr>
                        </m:ctrlPr>
                      </m:sSubPr>
                      <m:e>
                        <m:r>
                          <a:rPr lang="en-US" altLang="ja-JP" i="1">
                            <a:latin typeface="Cambria Math"/>
                          </a:rPr>
                          <m:t>𝐿</m:t>
                        </m:r>
                      </m:e>
                      <m:sub>
                        <m:r>
                          <a:rPr lang="en-US" altLang="ja-JP" i="1">
                            <a:latin typeface="Cambria Math"/>
                          </a:rPr>
                          <m:t>𝑖</m:t>
                        </m:r>
                      </m:sub>
                    </m:sSub>
                    <m:r>
                      <a:rPr lang="en-US" altLang="ja-JP" i="1">
                        <a:latin typeface="Cambria Math"/>
                      </a:rPr>
                      <m:t> </m:t>
                    </m:r>
                  </m:oMath>
                </a14:m>
                <a:r>
                  <a:rPr lang="ja-JP" altLang="en-US" dirty="0"/>
                  <a:t>：</a:t>
                </a:r>
                <a:r>
                  <a:rPr lang="ja-JP" altLang="en-US" dirty="0">
                    <a:latin typeface="Cambria Math"/>
                  </a:rPr>
                  <a:t>開発者</a:t>
                </a:r>
                <a:r>
                  <a:rPr lang="en-US" altLang="ja-JP" i="1" dirty="0" err="1">
                    <a:latin typeface="Cambria Math"/>
                  </a:rPr>
                  <a:t>i</a:t>
                </a:r>
                <a:r>
                  <a:rPr lang="en-US" altLang="ja-JP" i="1" dirty="0">
                    <a:latin typeface="Cambria Math"/>
                  </a:rPr>
                  <a:t> </a:t>
                </a:r>
                <a:r>
                  <a:rPr lang="ja-JP" altLang="en-US" i="1" dirty="0" smtClean="0">
                    <a:latin typeface="Cambria Math"/>
                  </a:rPr>
                  <a:t> </a:t>
                </a:r>
                <a:r>
                  <a:rPr lang="ja-JP" altLang="en-US" dirty="0" smtClean="0">
                    <a:latin typeface="Cambria Math"/>
                  </a:rPr>
                  <a:t>が</a:t>
                </a:r>
                <a:r>
                  <a:rPr lang="ja-JP" altLang="en-US" dirty="0">
                    <a:latin typeface="Cambria Math"/>
                  </a:rPr>
                  <a:t>一定期間内で作業可能な残りの時間</a:t>
                </a:r>
                <a:endParaRPr lang="en-US" altLang="ja-JP" dirty="0"/>
              </a:p>
              <a:p>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1433" t="-1179" r="-1146" b="-2005"/>
                </a:stretch>
              </a:blipFill>
            </p:spPr>
            <p:txBody>
              <a:bodyPr/>
              <a:lstStyle/>
              <a:p>
                <a:r>
                  <a:rPr lang="ja-JP" altLang="en-US">
                    <a:noFill/>
                  </a:rPr>
                  <a:t> </a:t>
                </a:r>
              </a:p>
            </p:txBody>
          </p:sp>
        </mc:Fallback>
      </mc:AlternateContent>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sp>
        <p:nvSpPr>
          <p:cNvPr id="7" name="テキスト ボックス 6"/>
          <p:cNvSpPr txBox="1"/>
          <p:nvPr/>
        </p:nvSpPr>
        <p:spPr>
          <a:xfrm>
            <a:off x="3304135" y="1338160"/>
            <a:ext cx="5271246" cy="646331"/>
          </a:xfrm>
          <a:prstGeom prst="rect">
            <a:avLst/>
          </a:prstGeom>
          <a:noFill/>
          <a:ln w="12700">
            <a:solidFill>
              <a:srgbClr val="00B050"/>
            </a:solidFill>
          </a:ln>
        </p:spPr>
        <p:txBody>
          <a:bodyPr wrap="square" rtlCol="0">
            <a:spAutoFit/>
          </a:bodyPr>
          <a:lstStyle/>
          <a:p>
            <a:pPr marL="0" lvl="1"/>
            <a:r>
              <a:rPr lang="ja-JP" altLang="en-US" dirty="0" smtClean="0"/>
              <a:t>個々の開発者の適性に合うタスクがプロジェクト全体</a:t>
            </a:r>
            <a:r>
              <a:rPr lang="en-US" altLang="ja-JP" dirty="0" smtClean="0"/>
              <a:t/>
            </a:r>
            <a:br>
              <a:rPr lang="en-US" altLang="ja-JP" dirty="0" smtClean="0"/>
            </a:br>
            <a:r>
              <a:rPr lang="ja-JP" altLang="en-US" dirty="0" smtClean="0"/>
              <a:t>として最大となるよう割り当てる</a:t>
            </a:r>
            <a:endParaRPr lang="en-US" altLang="ja-JP" dirty="0"/>
          </a:p>
        </p:txBody>
      </p:sp>
      <p:sp>
        <p:nvSpPr>
          <p:cNvPr id="8" name="右矢印 7"/>
          <p:cNvSpPr/>
          <p:nvPr/>
        </p:nvSpPr>
        <p:spPr>
          <a:xfrm>
            <a:off x="2480250" y="1479232"/>
            <a:ext cx="432000" cy="28800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 name="テキスト ボックス 8"/>
          <p:cNvSpPr txBox="1"/>
          <p:nvPr/>
        </p:nvSpPr>
        <p:spPr>
          <a:xfrm>
            <a:off x="3304134" y="4244591"/>
            <a:ext cx="5271246" cy="369332"/>
          </a:xfrm>
          <a:prstGeom prst="rect">
            <a:avLst/>
          </a:prstGeom>
          <a:noFill/>
          <a:ln w="12700">
            <a:solidFill>
              <a:srgbClr val="FF0000"/>
            </a:solidFill>
          </a:ln>
        </p:spPr>
        <p:txBody>
          <a:bodyPr wrap="square" rtlCol="0">
            <a:spAutoFit/>
          </a:bodyPr>
          <a:lstStyle/>
          <a:p>
            <a:pPr marL="0" lvl="1" algn="just"/>
            <a:r>
              <a:rPr lang="ja-JP" altLang="en-US" dirty="0" smtClean="0"/>
              <a:t>個々の開発者に割当可能な日数の上限を決める</a:t>
            </a:r>
            <a:endParaRPr lang="en-US" altLang="ja-JP" dirty="0"/>
          </a:p>
        </p:txBody>
      </p:sp>
      <p:sp>
        <p:nvSpPr>
          <p:cNvPr id="10" name="右矢印 9"/>
          <p:cNvSpPr/>
          <p:nvPr/>
        </p:nvSpPr>
        <p:spPr>
          <a:xfrm>
            <a:off x="2485808" y="4263486"/>
            <a:ext cx="432000" cy="2880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 name="スライド番号プレースホルダー 3"/>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14</a:t>
            </a:fld>
            <a:endParaRPr lang="en-US" altLang="ja-JP" dirty="0"/>
          </a:p>
        </p:txBody>
      </p:sp>
      <p:sp>
        <p:nvSpPr>
          <p:cNvPr id="6" name="日付プレースホルダー 5"/>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376298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テキスト ボックス 203"/>
          <p:cNvSpPr txBox="1"/>
          <p:nvPr/>
        </p:nvSpPr>
        <p:spPr>
          <a:xfrm>
            <a:off x="4664578" y="3295997"/>
            <a:ext cx="2822433" cy="1077218"/>
          </a:xfrm>
          <a:prstGeom prst="rect">
            <a:avLst/>
          </a:prstGeom>
          <a:noFill/>
          <a:ln w="12700">
            <a:solidFill>
              <a:schemeClr val="tx2">
                <a:lumMod val="50000"/>
              </a:schemeClr>
            </a:solidFill>
            <a:prstDash val="solid"/>
          </a:ln>
        </p:spPr>
        <p:txBody>
          <a:bodyPr wrap="square" rtlCol="0">
            <a:spAutoFit/>
          </a:bodyPr>
          <a:lstStyle/>
          <a:p>
            <a:pPr algn="ctr"/>
            <a:endParaRPr lang="en-US" altLang="ja-JP" sz="1600" dirty="0" smtClean="0"/>
          </a:p>
          <a:p>
            <a:pPr algn="ctr"/>
            <a:endParaRPr lang="en-US" altLang="ja-JP" sz="1600" dirty="0"/>
          </a:p>
          <a:p>
            <a:pPr algn="ctr"/>
            <a:endParaRPr lang="en-US" altLang="ja-JP" sz="1600" dirty="0" smtClean="0"/>
          </a:p>
          <a:p>
            <a:pPr algn="ctr"/>
            <a:r>
              <a:rPr lang="en-US" altLang="ja-JP" sz="1600" dirty="0" smtClean="0"/>
              <a:t>new bugs</a:t>
            </a:r>
            <a:endParaRPr kumimoji="1" lang="ja-JP" altLang="en-US" sz="1600" dirty="0"/>
          </a:p>
        </p:txBody>
      </p:sp>
      <p:sp>
        <p:nvSpPr>
          <p:cNvPr id="2" name="タイトル 1"/>
          <p:cNvSpPr>
            <a:spLocks noGrp="1"/>
          </p:cNvSpPr>
          <p:nvPr>
            <p:ph type="title"/>
          </p:nvPr>
        </p:nvSpPr>
        <p:spPr/>
        <p:txBody>
          <a:bodyPr/>
          <a:lstStyle/>
          <a:p>
            <a:r>
              <a:rPr lang="ja-JP" altLang="en-US" dirty="0" smtClean="0"/>
              <a:t>上限日数の</a:t>
            </a:r>
            <a:r>
              <a:rPr lang="ja-JP" altLang="en-US" dirty="0"/>
              <a:t>決め方</a:t>
            </a:r>
          </a:p>
        </p:txBody>
      </p:sp>
      <p:pic>
        <p:nvPicPr>
          <p:cNvPr id="13" name="Picture 3" descr="C:\Users\masao\AppData\Local\Microsoft\Windows\Temporary Internet Files\Content.IE5\2VUNB2BK\MC90043394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273544" y="4394058"/>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39" name="図 3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16672" y="1230527"/>
            <a:ext cx="720000" cy="590114"/>
          </a:xfrm>
          <a:prstGeom prst="rect">
            <a:avLst/>
          </a:prstGeom>
        </p:spPr>
      </p:pic>
      <p:sp>
        <p:nvSpPr>
          <p:cNvPr id="40" name="テキスト ボックス 39"/>
          <p:cNvSpPr txBox="1"/>
          <p:nvPr/>
        </p:nvSpPr>
        <p:spPr>
          <a:xfrm>
            <a:off x="914062" y="1230527"/>
            <a:ext cx="2749569" cy="523220"/>
          </a:xfrm>
          <a:prstGeom prst="rect">
            <a:avLst/>
          </a:prstGeom>
          <a:noFill/>
        </p:spPr>
        <p:txBody>
          <a:bodyPr wrap="square" rtlCol="0">
            <a:spAutoFit/>
          </a:bodyPr>
          <a:lstStyle/>
          <a:p>
            <a:pPr defTabSz="714375"/>
            <a:r>
              <a:rPr kumimoji="1" lang="ja-JP" altLang="en-US" sz="1400" dirty="0" smtClean="0"/>
              <a:t>大きさ： </a:t>
            </a:r>
            <a:r>
              <a:rPr kumimoji="1" lang="ja-JP" altLang="en-US" sz="1400" dirty="0" smtClean="0">
                <a:solidFill>
                  <a:srgbClr val="FF0000"/>
                </a:solidFill>
              </a:rPr>
              <a:t>コスト（必要修正時間）</a:t>
            </a:r>
            <a:endParaRPr kumimoji="1" lang="en-US" altLang="ja-JP" sz="1400" dirty="0" smtClean="0">
              <a:solidFill>
                <a:srgbClr val="FF0000"/>
              </a:solidFill>
            </a:endParaRPr>
          </a:p>
          <a:p>
            <a:r>
              <a:rPr lang="ja-JP" altLang="en-US" sz="1400" dirty="0"/>
              <a:t>　</a:t>
            </a:r>
            <a:r>
              <a:rPr lang="ja-JP" altLang="en-US" sz="1400" dirty="0" smtClean="0"/>
              <a:t>　 色：</a:t>
            </a:r>
            <a:r>
              <a:rPr lang="ja-JP" altLang="en-US" sz="1400" dirty="0"/>
              <a:t> </a:t>
            </a:r>
            <a:r>
              <a:rPr lang="ja-JP" altLang="en-US" sz="1400" dirty="0" smtClean="0"/>
              <a:t>コンポーネント</a:t>
            </a:r>
            <a:endParaRPr lang="en-US" altLang="ja-JP" sz="1400" dirty="0" smtClean="0"/>
          </a:p>
        </p:txBody>
      </p:sp>
      <p:sp>
        <p:nvSpPr>
          <p:cNvPr id="41" name="正方形/長方形 40"/>
          <p:cNvSpPr/>
          <p:nvPr/>
        </p:nvSpPr>
        <p:spPr>
          <a:xfrm>
            <a:off x="172995" y="1190472"/>
            <a:ext cx="3164725" cy="648000"/>
          </a:xfrm>
          <a:prstGeom prst="rect">
            <a:avLst/>
          </a:prstGeom>
          <a:noFill/>
          <a:ln w="63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5" name="グループ化 94"/>
          <p:cNvGrpSpPr>
            <a:grpSpLocks noChangeAspect="1"/>
          </p:cNvGrpSpPr>
          <p:nvPr/>
        </p:nvGrpSpPr>
        <p:grpSpPr>
          <a:xfrm>
            <a:off x="216672" y="4760494"/>
            <a:ext cx="2018116" cy="581374"/>
            <a:chOff x="249253" y="5073342"/>
            <a:chExt cx="3796165" cy="1093587"/>
          </a:xfrm>
        </p:grpSpPr>
        <p:pic>
          <p:nvPicPr>
            <p:cNvPr id="43" name="図 42"/>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49253" y="5073342"/>
              <a:ext cx="1193269" cy="1093587"/>
            </a:xfrm>
            <a:prstGeom prst="rect">
              <a:avLst/>
            </a:prstGeom>
          </p:spPr>
        </p:pic>
        <p:pic>
          <p:nvPicPr>
            <p:cNvPr id="86" name="図 85"/>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251992" y="5079742"/>
              <a:ext cx="506232" cy="463943"/>
            </a:xfrm>
            <a:prstGeom prst="rect">
              <a:avLst/>
            </a:prstGeom>
          </p:spPr>
        </p:pic>
        <p:pic>
          <p:nvPicPr>
            <p:cNvPr id="88" name="図 87"/>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564956" y="5089551"/>
              <a:ext cx="506232" cy="463943"/>
            </a:xfrm>
            <a:prstGeom prst="rect">
              <a:avLst/>
            </a:prstGeom>
          </p:spPr>
        </p:pic>
        <p:grpSp>
          <p:nvGrpSpPr>
            <p:cNvPr id="64" name="グループ化 63"/>
            <p:cNvGrpSpPr/>
            <p:nvPr/>
          </p:nvGrpSpPr>
          <p:grpSpPr>
            <a:xfrm>
              <a:off x="1564956" y="5620137"/>
              <a:ext cx="1193268" cy="508460"/>
              <a:chOff x="1264366" y="4788004"/>
              <a:chExt cx="3529287" cy="1344912"/>
            </a:xfrm>
          </p:grpSpPr>
          <p:grpSp>
            <p:nvGrpSpPr>
              <p:cNvPr id="76" name="グループ化 75"/>
              <p:cNvGrpSpPr/>
              <p:nvPr/>
            </p:nvGrpSpPr>
            <p:grpSpPr>
              <a:xfrm>
                <a:off x="3096500" y="4788004"/>
                <a:ext cx="1697153" cy="1344912"/>
                <a:chOff x="6403239" y="3918042"/>
                <a:chExt cx="1697153" cy="1344912"/>
              </a:xfrm>
            </p:grpSpPr>
            <p:pic>
              <p:nvPicPr>
                <p:cNvPr id="82" name="図 81"/>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83" name="図 82"/>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84" name="図 83"/>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85" name="図 84"/>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nvGrpSpPr>
              <p:cNvPr id="77" name="グループ化 76"/>
              <p:cNvGrpSpPr/>
              <p:nvPr/>
            </p:nvGrpSpPr>
            <p:grpSpPr>
              <a:xfrm>
                <a:off x="1264366" y="4788004"/>
                <a:ext cx="1697153" cy="1344912"/>
                <a:chOff x="6403239" y="3918042"/>
                <a:chExt cx="1697153" cy="1344912"/>
              </a:xfrm>
            </p:grpSpPr>
            <p:pic>
              <p:nvPicPr>
                <p:cNvPr id="78" name="図 77"/>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79" name="図 7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80" name="図 79"/>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81" name="図 80"/>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grpSp>
          <p:nvGrpSpPr>
            <p:cNvPr id="55" name="グループ化 54"/>
            <p:cNvGrpSpPr/>
            <p:nvPr/>
          </p:nvGrpSpPr>
          <p:grpSpPr>
            <a:xfrm>
              <a:off x="2829331" y="5620136"/>
              <a:ext cx="573815" cy="508460"/>
              <a:chOff x="6403239" y="3918042"/>
              <a:chExt cx="1697153" cy="1344912"/>
            </a:xfrm>
          </p:grpSpPr>
          <p:pic>
            <p:nvPicPr>
              <p:cNvPr id="56" name="図 55"/>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57" name="図 56"/>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58" name="図 57"/>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59" name="図 58"/>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pic>
          <p:nvPicPr>
            <p:cNvPr id="51" name="図 50"/>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539186" y="5659938"/>
              <a:ext cx="506232" cy="463943"/>
            </a:xfrm>
            <a:prstGeom prst="rect">
              <a:avLst/>
            </a:prstGeom>
          </p:spPr>
        </p:pic>
        <p:pic>
          <p:nvPicPr>
            <p:cNvPr id="53" name="図 52"/>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539186" y="5103222"/>
              <a:ext cx="506232" cy="463943"/>
            </a:xfrm>
            <a:prstGeom prst="rect">
              <a:avLst/>
            </a:prstGeom>
          </p:spPr>
        </p:pic>
        <p:pic>
          <p:nvPicPr>
            <p:cNvPr id="26" name="図 25"/>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829331" y="5103916"/>
              <a:ext cx="506232" cy="463943"/>
            </a:xfrm>
            <a:prstGeom prst="rect">
              <a:avLst/>
            </a:prstGeom>
          </p:spPr>
        </p:pic>
      </p:grpSp>
      <p:cxnSp>
        <p:nvCxnSpPr>
          <p:cNvPr id="91" name="直線矢印コネクタ 90"/>
          <p:cNvCxnSpPr/>
          <p:nvPr/>
        </p:nvCxnSpPr>
        <p:spPr>
          <a:xfrm>
            <a:off x="3480867" y="5223884"/>
            <a:ext cx="531735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a:off x="3480867" y="3063390"/>
            <a:ext cx="531735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21" name="Picture 4" descr="C:\Users\masao\AppData\Local\Microsoft\Windows\Temporary Internet Files\Content.IE5\B1S3OTNP\MC90043394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289167" y="2267887"/>
            <a:ext cx="1080000" cy="1080000"/>
          </a:xfrm>
          <a:prstGeom prst="rect">
            <a:avLst/>
          </a:prstGeom>
          <a:noFill/>
          <a:extLst>
            <a:ext uri="{909E8E84-426E-40DD-AFC4-6F175D3DCCD1}">
              <a14:hiddenFill xmlns:a14="http://schemas.microsoft.com/office/drawing/2010/main">
                <a:solidFill>
                  <a:srgbClr val="FFFFFF"/>
                </a:solidFill>
              </a14:hiddenFill>
            </a:ext>
          </a:extLst>
        </p:spPr>
      </p:pic>
      <p:grpSp>
        <p:nvGrpSpPr>
          <p:cNvPr id="126" name="グループ化 125"/>
          <p:cNvGrpSpPr>
            <a:grpSpLocks noChangeAspect="1"/>
          </p:cNvGrpSpPr>
          <p:nvPr/>
        </p:nvGrpSpPr>
        <p:grpSpPr>
          <a:xfrm>
            <a:off x="791344" y="2199551"/>
            <a:ext cx="1294146" cy="1216671"/>
            <a:chOff x="202784" y="3468072"/>
            <a:chExt cx="1487524" cy="1398468"/>
          </a:xfrm>
        </p:grpSpPr>
        <p:pic>
          <p:nvPicPr>
            <p:cNvPr id="98" name="図 97"/>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61152" y="3468072"/>
              <a:ext cx="729156" cy="668244"/>
            </a:xfrm>
            <a:prstGeom prst="rect">
              <a:avLst/>
            </a:prstGeom>
          </p:spPr>
        </p:pic>
        <p:pic>
          <p:nvPicPr>
            <p:cNvPr id="123" name="図 122"/>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02784" y="4198296"/>
              <a:ext cx="729156" cy="668244"/>
            </a:xfrm>
            <a:prstGeom prst="rect">
              <a:avLst/>
            </a:prstGeom>
          </p:spPr>
        </p:pic>
        <p:pic>
          <p:nvPicPr>
            <p:cNvPr id="124" name="図 123"/>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61152" y="4198296"/>
              <a:ext cx="729156" cy="668244"/>
            </a:xfrm>
            <a:prstGeom prst="rect">
              <a:avLst/>
            </a:prstGeom>
          </p:spPr>
        </p:pic>
        <p:pic>
          <p:nvPicPr>
            <p:cNvPr id="125" name="図 124"/>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07516" y="3468072"/>
              <a:ext cx="729156" cy="668244"/>
            </a:xfrm>
            <a:prstGeom prst="rect">
              <a:avLst/>
            </a:prstGeom>
          </p:spPr>
        </p:pic>
      </p:grpSp>
      <p:sp>
        <p:nvSpPr>
          <p:cNvPr id="127" name="角丸四角形 126"/>
          <p:cNvSpPr/>
          <p:nvPr/>
        </p:nvSpPr>
        <p:spPr>
          <a:xfrm>
            <a:off x="117492" y="3706257"/>
            <a:ext cx="2596872" cy="578882"/>
          </a:xfrm>
          <a:prstGeom prst="roundRect">
            <a:avLst/>
          </a:prstGeom>
          <a:noFill/>
          <a:ln w="63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just"/>
            <a:r>
              <a:rPr kumimoji="1" lang="ja-JP" altLang="en-US" sz="1400" dirty="0" smtClean="0">
                <a:solidFill>
                  <a:schemeClr val="tx1"/>
                </a:solidFill>
              </a:rPr>
              <a:t>割当日</a:t>
            </a:r>
            <a:r>
              <a:rPr lang="ja-JP" altLang="en-US" sz="1400" dirty="0" smtClean="0">
                <a:solidFill>
                  <a:schemeClr val="tx1"/>
                </a:solidFill>
              </a:rPr>
              <a:t>に既に担当している不具合（前回から引き継ぎ分）</a:t>
            </a:r>
            <a:endParaRPr kumimoji="1" lang="ja-JP" altLang="en-US" sz="1400" dirty="0">
              <a:solidFill>
                <a:schemeClr val="tx1"/>
              </a:solidFill>
            </a:endParaRPr>
          </a:p>
        </p:txBody>
      </p:sp>
      <p:cxnSp>
        <p:nvCxnSpPr>
          <p:cNvPr id="129" name="直線矢印コネクタ 128"/>
          <p:cNvCxnSpPr>
            <a:stCxn id="127" idx="0"/>
          </p:cNvCxnSpPr>
          <p:nvPr/>
        </p:nvCxnSpPr>
        <p:spPr>
          <a:xfrm flipH="1" flipV="1">
            <a:off x="1386604" y="3416222"/>
            <a:ext cx="29324" cy="2900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1" name="直線矢印コネクタ 130"/>
          <p:cNvCxnSpPr>
            <a:stCxn id="127" idx="2"/>
          </p:cNvCxnSpPr>
          <p:nvPr/>
        </p:nvCxnSpPr>
        <p:spPr>
          <a:xfrm flipH="1">
            <a:off x="1386604" y="4285139"/>
            <a:ext cx="29324" cy="3982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7" name="直線コネクタ 136"/>
          <p:cNvCxnSpPr/>
          <p:nvPr/>
        </p:nvCxnSpPr>
        <p:spPr>
          <a:xfrm flipV="1">
            <a:off x="3828569" y="2780925"/>
            <a:ext cx="0" cy="540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8" name="直線コネクタ 137"/>
          <p:cNvCxnSpPr/>
          <p:nvPr/>
        </p:nvCxnSpPr>
        <p:spPr>
          <a:xfrm flipV="1">
            <a:off x="3828569" y="4935705"/>
            <a:ext cx="0" cy="540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3" name="角丸四角形 142"/>
          <p:cNvSpPr/>
          <p:nvPr/>
        </p:nvSpPr>
        <p:spPr>
          <a:xfrm>
            <a:off x="3060434" y="3825438"/>
            <a:ext cx="1206393" cy="340519"/>
          </a:xfrm>
          <a:prstGeom prst="roundRect">
            <a:avLst/>
          </a:prstGeom>
          <a:noFill/>
          <a:ln w="63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kumimoji="1" lang="ja-JP" altLang="en-US" sz="1400" dirty="0" smtClean="0">
                <a:solidFill>
                  <a:schemeClr val="tx1"/>
                </a:solidFill>
              </a:rPr>
              <a:t>割当日</a:t>
            </a:r>
            <a:endParaRPr kumimoji="1" lang="ja-JP" altLang="en-US" sz="1400" dirty="0">
              <a:solidFill>
                <a:schemeClr val="tx1"/>
              </a:solidFill>
            </a:endParaRPr>
          </a:p>
        </p:txBody>
      </p:sp>
      <p:cxnSp>
        <p:nvCxnSpPr>
          <p:cNvPr id="144" name="直線矢印コネクタ 143"/>
          <p:cNvCxnSpPr>
            <a:stCxn id="143" idx="0"/>
          </p:cNvCxnSpPr>
          <p:nvPr/>
        </p:nvCxnSpPr>
        <p:spPr>
          <a:xfrm flipV="1">
            <a:off x="3663631" y="3320926"/>
            <a:ext cx="164938" cy="5045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5" name="直線矢印コネクタ 144"/>
          <p:cNvCxnSpPr>
            <a:stCxn id="143" idx="2"/>
          </p:cNvCxnSpPr>
          <p:nvPr/>
        </p:nvCxnSpPr>
        <p:spPr>
          <a:xfrm>
            <a:off x="3663631" y="4165957"/>
            <a:ext cx="164938" cy="7672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flipV="1">
            <a:off x="8185416" y="2780855"/>
            <a:ext cx="0" cy="540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p:cNvCxnSpPr/>
          <p:nvPr/>
        </p:nvCxnSpPr>
        <p:spPr>
          <a:xfrm flipV="1">
            <a:off x="8185416" y="4935635"/>
            <a:ext cx="0" cy="540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61" name="図 160"/>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303044" y="2359130"/>
            <a:ext cx="634366" cy="581374"/>
          </a:xfrm>
          <a:prstGeom prst="rect">
            <a:avLst/>
          </a:prstGeom>
        </p:spPr>
      </p:pic>
      <p:pic>
        <p:nvPicPr>
          <p:cNvPr id="162" name="図 161"/>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001244" y="2357142"/>
            <a:ext cx="634366" cy="581374"/>
          </a:xfrm>
          <a:prstGeom prst="rect">
            <a:avLst/>
          </a:prstGeom>
        </p:spPr>
      </p:pic>
      <p:pic>
        <p:nvPicPr>
          <p:cNvPr id="163" name="図 162"/>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535778" y="2357142"/>
            <a:ext cx="634366" cy="581374"/>
          </a:xfrm>
          <a:prstGeom prst="rect">
            <a:avLst/>
          </a:prstGeom>
        </p:spPr>
      </p:pic>
      <p:pic>
        <p:nvPicPr>
          <p:cNvPr id="164" name="図 163"/>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768511" y="2357142"/>
            <a:ext cx="634366" cy="581374"/>
          </a:xfrm>
          <a:prstGeom prst="rect">
            <a:avLst/>
          </a:prstGeom>
        </p:spPr>
      </p:pic>
      <p:sp>
        <p:nvSpPr>
          <p:cNvPr id="165" name="角丸四角形 164"/>
          <p:cNvSpPr/>
          <p:nvPr/>
        </p:nvSpPr>
        <p:spPr>
          <a:xfrm>
            <a:off x="6988630" y="2357142"/>
            <a:ext cx="1110342" cy="578882"/>
          </a:xfrm>
          <a:prstGeom prst="roundRect">
            <a:avLst/>
          </a:prstGeom>
          <a:solidFill>
            <a:srgbClr val="00B0F0"/>
          </a:solidFill>
          <a:ln w="63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kumimoji="1" lang="ja-JP" altLang="en-US" sz="1400" dirty="0" smtClean="0">
                <a:solidFill>
                  <a:schemeClr val="tx1"/>
                </a:solidFill>
              </a:rPr>
              <a:t>割当可能</a:t>
            </a:r>
            <a:r>
              <a:rPr kumimoji="1" lang="en-US" altLang="ja-JP" sz="1400" dirty="0" smtClean="0">
                <a:solidFill>
                  <a:schemeClr val="tx1"/>
                </a:solidFill>
              </a:rPr>
              <a:t/>
            </a:r>
            <a:br>
              <a:rPr kumimoji="1" lang="en-US" altLang="ja-JP" sz="1400" dirty="0" smtClean="0">
                <a:solidFill>
                  <a:schemeClr val="tx1"/>
                </a:solidFill>
              </a:rPr>
            </a:br>
            <a:r>
              <a:rPr kumimoji="1" lang="ja-JP" altLang="en-US" sz="1400" dirty="0" smtClean="0">
                <a:solidFill>
                  <a:schemeClr val="tx1"/>
                </a:solidFill>
              </a:rPr>
              <a:t>時間</a:t>
            </a:r>
            <a:endParaRPr kumimoji="1" lang="ja-JP" altLang="en-US" sz="1400" dirty="0">
              <a:solidFill>
                <a:schemeClr val="tx1"/>
              </a:solidFill>
            </a:endParaRPr>
          </a:p>
        </p:txBody>
      </p:sp>
      <p:grpSp>
        <p:nvGrpSpPr>
          <p:cNvPr id="166" name="グループ化 165"/>
          <p:cNvGrpSpPr>
            <a:grpSpLocks noChangeAspect="1"/>
          </p:cNvGrpSpPr>
          <p:nvPr/>
        </p:nvGrpSpPr>
        <p:grpSpPr>
          <a:xfrm>
            <a:off x="3998941" y="4556632"/>
            <a:ext cx="2018116" cy="581374"/>
            <a:chOff x="249253" y="5073342"/>
            <a:chExt cx="3796165" cy="1093587"/>
          </a:xfrm>
        </p:grpSpPr>
        <p:pic>
          <p:nvPicPr>
            <p:cNvPr id="167" name="図 166"/>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49253" y="5073342"/>
              <a:ext cx="1193269" cy="1093587"/>
            </a:xfrm>
            <a:prstGeom prst="rect">
              <a:avLst/>
            </a:prstGeom>
          </p:spPr>
        </p:pic>
        <p:pic>
          <p:nvPicPr>
            <p:cNvPr id="168" name="図 167"/>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251992" y="5079742"/>
              <a:ext cx="506232" cy="463943"/>
            </a:xfrm>
            <a:prstGeom prst="rect">
              <a:avLst/>
            </a:prstGeom>
          </p:spPr>
        </p:pic>
        <p:pic>
          <p:nvPicPr>
            <p:cNvPr id="169" name="図 168"/>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564956" y="5089551"/>
              <a:ext cx="506232" cy="463943"/>
            </a:xfrm>
            <a:prstGeom prst="rect">
              <a:avLst/>
            </a:prstGeom>
          </p:spPr>
        </p:pic>
        <p:grpSp>
          <p:nvGrpSpPr>
            <p:cNvPr id="170" name="グループ化 169"/>
            <p:cNvGrpSpPr/>
            <p:nvPr/>
          </p:nvGrpSpPr>
          <p:grpSpPr>
            <a:xfrm>
              <a:off x="1564956" y="5620137"/>
              <a:ext cx="1193268" cy="508460"/>
              <a:chOff x="1264366" y="4788004"/>
              <a:chExt cx="3529287" cy="1344912"/>
            </a:xfrm>
          </p:grpSpPr>
          <p:grpSp>
            <p:nvGrpSpPr>
              <p:cNvPr id="179" name="グループ化 178"/>
              <p:cNvGrpSpPr/>
              <p:nvPr/>
            </p:nvGrpSpPr>
            <p:grpSpPr>
              <a:xfrm>
                <a:off x="3096500" y="4788004"/>
                <a:ext cx="1697153" cy="1344912"/>
                <a:chOff x="6403239" y="3918042"/>
                <a:chExt cx="1697153" cy="1344912"/>
              </a:xfrm>
            </p:grpSpPr>
            <p:pic>
              <p:nvPicPr>
                <p:cNvPr id="185" name="図 184"/>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186" name="図 185"/>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187" name="図 186"/>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188" name="図 187"/>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nvGrpSpPr>
              <p:cNvPr id="180" name="グループ化 179"/>
              <p:cNvGrpSpPr/>
              <p:nvPr/>
            </p:nvGrpSpPr>
            <p:grpSpPr>
              <a:xfrm>
                <a:off x="1264366" y="4788004"/>
                <a:ext cx="1697153" cy="1344912"/>
                <a:chOff x="6403239" y="3918042"/>
                <a:chExt cx="1697153" cy="1344912"/>
              </a:xfrm>
            </p:grpSpPr>
            <p:pic>
              <p:nvPicPr>
                <p:cNvPr id="181" name="図 180"/>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182" name="図 181"/>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183" name="図 182"/>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184" name="図 183"/>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grpSp>
        <p:grpSp>
          <p:nvGrpSpPr>
            <p:cNvPr id="171" name="グループ化 170"/>
            <p:cNvGrpSpPr/>
            <p:nvPr/>
          </p:nvGrpSpPr>
          <p:grpSpPr>
            <a:xfrm>
              <a:off x="2829331" y="5620136"/>
              <a:ext cx="573815" cy="508460"/>
              <a:chOff x="6403239" y="3918042"/>
              <a:chExt cx="1697153" cy="1344912"/>
            </a:xfrm>
          </p:grpSpPr>
          <p:pic>
            <p:nvPicPr>
              <p:cNvPr id="175" name="図 174"/>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80392" y="3918042"/>
                <a:ext cx="720000" cy="590114"/>
              </a:xfrm>
              <a:prstGeom prst="rect">
                <a:avLst/>
              </a:prstGeom>
            </p:spPr>
          </p:pic>
          <p:pic>
            <p:nvPicPr>
              <p:cNvPr id="176" name="図 175"/>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80392" y="4660364"/>
                <a:ext cx="720000" cy="590114"/>
              </a:xfrm>
              <a:prstGeom prst="rect">
                <a:avLst/>
              </a:prstGeom>
            </p:spPr>
          </p:pic>
          <p:pic>
            <p:nvPicPr>
              <p:cNvPr id="177" name="図 176"/>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03239" y="3930518"/>
                <a:ext cx="720000" cy="590114"/>
              </a:xfrm>
              <a:prstGeom prst="rect">
                <a:avLst/>
              </a:prstGeom>
            </p:spPr>
          </p:pic>
          <p:pic>
            <p:nvPicPr>
              <p:cNvPr id="178" name="図 177"/>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03239" y="4672840"/>
                <a:ext cx="720000" cy="590114"/>
              </a:xfrm>
              <a:prstGeom prst="rect">
                <a:avLst/>
              </a:prstGeom>
            </p:spPr>
          </p:pic>
        </p:grpSp>
        <p:pic>
          <p:nvPicPr>
            <p:cNvPr id="172" name="図 171"/>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539186" y="5659938"/>
              <a:ext cx="506232" cy="463943"/>
            </a:xfrm>
            <a:prstGeom prst="rect">
              <a:avLst/>
            </a:prstGeom>
          </p:spPr>
        </p:pic>
        <p:pic>
          <p:nvPicPr>
            <p:cNvPr id="173" name="図 172"/>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539186" y="5103222"/>
              <a:ext cx="506232" cy="463943"/>
            </a:xfrm>
            <a:prstGeom prst="rect">
              <a:avLst/>
            </a:prstGeom>
          </p:spPr>
        </p:pic>
        <p:pic>
          <p:nvPicPr>
            <p:cNvPr id="174" name="図 173"/>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829331" y="5103916"/>
              <a:ext cx="506232" cy="463943"/>
            </a:xfrm>
            <a:prstGeom prst="rect">
              <a:avLst/>
            </a:prstGeom>
          </p:spPr>
        </p:pic>
      </p:grpSp>
      <p:sp>
        <p:nvSpPr>
          <p:cNvPr id="189" name="角丸四角形 188"/>
          <p:cNvSpPr/>
          <p:nvPr/>
        </p:nvSpPr>
        <p:spPr>
          <a:xfrm>
            <a:off x="6139542" y="4560757"/>
            <a:ext cx="1959430" cy="578882"/>
          </a:xfrm>
          <a:prstGeom prst="roundRect">
            <a:avLst/>
          </a:prstGeom>
          <a:solidFill>
            <a:srgbClr val="00B0F0"/>
          </a:solidFill>
          <a:ln w="63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r>
              <a:rPr kumimoji="1" lang="ja-JP" altLang="en-US" sz="1400" dirty="0" smtClean="0">
                <a:solidFill>
                  <a:schemeClr val="tx1"/>
                </a:solidFill>
              </a:rPr>
              <a:t>割当可能</a:t>
            </a:r>
            <a:r>
              <a:rPr kumimoji="1" lang="en-US" altLang="ja-JP" sz="1400" dirty="0" smtClean="0">
                <a:solidFill>
                  <a:schemeClr val="tx1"/>
                </a:solidFill>
              </a:rPr>
              <a:t/>
            </a:r>
            <a:br>
              <a:rPr kumimoji="1" lang="en-US" altLang="ja-JP" sz="1400" dirty="0" smtClean="0">
                <a:solidFill>
                  <a:schemeClr val="tx1"/>
                </a:solidFill>
              </a:rPr>
            </a:br>
            <a:r>
              <a:rPr kumimoji="1" lang="ja-JP" altLang="en-US" sz="1400" dirty="0" smtClean="0">
                <a:solidFill>
                  <a:schemeClr val="tx1"/>
                </a:solidFill>
              </a:rPr>
              <a:t>時間</a:t>
            </a:r>
            <a:endParaRPr kumimoji="1" lang="ja-JP" altLang="en-US" sz="1400" dirty="0">
              <a:solidFill>
                <a:schemeClr val="tx1"/>
              </a:solidFill>
            </a:endParaRPr>
          </a:p>
        </p:txBody>
      </p:sp>
      <p:sp>
        <p:nvSpPr>
          <p:cNvPr id="190" name="右中かっこ 189"/>
          <p:cNvSpPr/>
          <p:nvPr/>
        </p:nvSpPr>
        <p:spPr>
          <a:xfrm rot="5400000">
            <a:off x="5844667" y="3556748"/>
            <a:ext cx="343861" cy="4356848"/>
          </a:xfrm>
          <a:prstGeom prst="rightBrace">
            <a:avLst>
              <a:gd name="adj1" fmla="val 71589"/>
              <a:gd name="adj2" fmla="val 4982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00" name="正方形/長方形 199"/>
          <p:cNvSpPr/>
          <p:nvPr/>
        </p:nvSpPr>
        <p:spPr>
          <a:xfrm>
            <a:off x="5563104" y="5907103"/>
            <a:ext cx="1280577" cy="338554"/>
          </a:xfrm>
          <a:prstGeom prst="rect">
            <a:avLst/>
          </a:prstGeom>
        </p:spPr>
        <p:txBody>
          <a:bodyPr wrap="square">
            <a:spAutoFit/>
          </a:bodyPr>
          <a:lstStyle/>
          <a:p>
            <a:pPr algn="just"/>
            <a:r>
              <a:rPr lang="ja-JP" altLang="en-US" sz="1600" dirty="0" smtClean="0"/>
              <a:t>一定期間</a:t>
            </a:r>
            <a:endParaRPr lang="ja-JP" altLang="en-US" sz="1600" dirty="0"/>
          </a:p>
        </p:txBody>
      </p:sp>
      <p:pic>
        <p:nvPicPr>
          <p:cNvPr id="201" name="図 200"/>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4769688" y="3414253"/>
            <a:ext cx="634365" cy="581374"/>
          </a:xfrm>
          <a:prstGeom prst="rect">
            <a:avLst/>
          </a:prstGeom>
        </p:spPr>
      </p:pic>
      <p:pic>
        <p:nvPicPr>
          <p:cNvPr id="202" name="図 201"/>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758613" y="3416222"/>
            <a:ext cx="634365" cy="581374"/>
          </a:xfrm>
          <a:prstGeom prst="rect">
            <a:avLst/>
          </a:prstGeom>
        </p:spPr>
      </p:pic>
      <p:pic>
        <p:nvPicPr>
          <p:cNvPr id="203" name="図 202"/>
          <p:cNvPicPr>
            <a:picLocks noChangeAspect="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747537" y="3414253"/>
            <a:ext cx="634365" cy="581374"/>
          </a:xfrm>
          <a:prstGeom prst="rect">
            <a:avLst/>
          </a:prstGeom>
        </p:spPr>
      </p:pic>
      <p:sp>
        <p:nvSpPr>
          <p:cNvPr id="205" name="円/楕円 204"/>
          <p:cNvSpPr/>
          <p:nvPr/>
        </p:nvSpPr>
        <p:spPr>
          <a:xfrm>
            <a:off x="6720859" y="3347887"/>
            <a:ext cx="687720" cy="676195"/>
          </a:xfrm>
          <a:prstGeom prst="ellipse">
            <a:avLst/>
          </a:prstGeom>
          <a:noFill/>
          <a:ln w="12700">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 name="円/楕円 205"/>
          <p:cNvSpPr/>
          <p:nvPr/>
        </p:nvSpPr>
        <p:spPr>
          <a:xfrm>
            <a:off x="4698395" y="3368811"/>
            <a:ext cx="1694583" cy="676195"/>
          </a:xfrm>
          <a:prstGeom prst="ellipse">
            <a:avLst/>
          </a:prstGeom>
          <a:noFill/>
          <a:ln w="12700">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9" name="直線矢印コネクタ 208"/>
          <p:cNvCxnSpPr>
            <a:stCxn id="205" idx="7"/>
            <a:endCxn id="165" idx="2"/>
          </p:cNvCxnSpPr>
          <p:nvPr/>
        </p:nvCxnSpPr>
        <p:spPr>
          <a:xfrm flipV="1">
            <a:off x="7307865" y="2936024"/>
            <a:ext cx="235936" cy="510889"/>
          </a:xfrm>
          <a:prstGeom prst="straightConnector1">
            <a:avLst/>
          </a:prstGeom>
          <a:ln w="12700">
            <a:solidFill>
              <a:srgbClr val="00B0F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2" name="直線矢印コネクタ 211"/>
          <p:cNvCxnSpPr>
            <a:stCxn id="206" idx="5"/>
            <a:endCxn id="189" idx="0"/>
          </p:cNvCxnSpPr>
          <p:nvPr/>
        </p:nvCxnSpPr>
        <p:spPr>
          <a:xfrm>
            <a:off x="6144812" y="3945980"/>
            <a:ext cx="974445" cy="614777"/>
          </a:xfrm>
          <a:prstGeom prst="straightConnector1">
            <a:avLst/>
          </a:prstGeom>
          <a:ln w="12700">
            <a:solidFill>
              <a:srgbClr val="00B0F0"/>
            </a:solidFill>
            <a:tailEnd type="triangle" w="lg" len="lg"/>
          </a:ln>
        </p:spPr>
        <p:style>
          <a:lnRef idx="1">
            <a:schemeClr val="accent1"/>
          </a:lnRef>
          <a:fillRef idx="0">
            <a:schemeClr val="accent1"/>
          </a:fillRef>
          <a:effectRef idx="0">
            <a:schemeClr val="accent1"/>
          </a:effectRef>
          <a:fontRef idx="minor">
            <a:schemeClr val="tx1"/>
          </a:fontRef>
        </p:style>
      </p:cxnSp>
      <p:sp>
        <p:nvSpPr>
          <p:cNvPr id="24" name="U ターン矢印 23"/>
          <p:cNvSpPr/>
          <p:nvPr/>
        </p:nvSpPr>
        <p:spPr>
          <a:xfrm>
            <a:off x="1429828" y="1927727"/>
            <a:ext cx="2822264" cy="214707"/>
          </a:xfrm>
          <a:prstGeom prst="uturnArrow">
            <a:avLst/>
          </a:prstGeom>
          <a:solidFill>
            <a:srgbClr val="0099FF"/>
          </a:solidFill>
          <a:ln w="63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2050"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V="1">
            <a:off x="1401267" y="5735171"/>
            <a:ext cx="2808000" cy="2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フッター プレースホルダー 2"/>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15</a:t>
            </a:fld>
            <a:endParaRPr lang="en-US" altLang="ja-JP"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342624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500"/>
                                        <p:tgtEl>
                                          <p:spTgt spid="161"/>
                                        </p:tgtEl>
                                      </p:cBhvr>
                                    </p:animEffect>
                                  </p:childTnLst>
                                </p:cTn>
                              </p:par>
                              <p:par>
                                <p:cTn id="8" presetID="10" presetClass="entr" presetSubtype="0" fill="hold" nodeType="withEffect">
                                  <p:stCondLst>
                                    <p:cond delay="0"/>
                                  </p:stCondLst>
                                  <p:childTnLst>
                                    <p:set>
                                      <p:cBhvr>
                                        <p:cTn id="9" dur="1" fill="hold">
                                          <p:stCondLst>
                                            <p:cond delay="0"/>
                                          </p:stCondLst>
                                        </p:cTn>
                                        <p:tgtEl>
                                          <p:spTgt spid="163"/>
                                        </p:tgtEl>
                                        <p:attrNameLst>
                                          <p:attrName>style.visibility</p:attrName>
                                        </p:attrNameLst>
                                      </p:cBhvr>
                                      <p:to>
                                        <p:strVal val="visible"/>
                                      </p:to>
                                    </p:set>
                                    <p:animEffect transition="in" filter="fade">
                                      <p:cBhvr>
                                        <p:cTn id="10" dur="500"/>
                                        <p:tgtEl>
                                          <p:spTgt spid="163"/>
                                        </p:tgtEl>
                                      </p:cBhvr>
                                    </p:animEffect>
                                  </p:childTnLst>
                                </p:cTn>
                              </p:par>
                              <p:par>
                                <p:cTn id="11" presetID="10" presetClass="entr" presetSubtype="0" fill="hold" nodeType="withEffect">
                                  <p:stCondLst>
                                    <p:cond delay="0"/>
                                  </p:stCondLst>
                                  <p:childTnLst>
                                    <p:set>
                                      <p:cBhvr>
                                        <p:cTn id="12" dur="1" fill="hold">
                                          <p:stCondLst>
                                            <p:cond delay="0"/>
                                          </p:stCondLst>
                                        </p:cTn>
                                        <p:tgtEl>
                                          <p:spTgt spid="164"/>
                                        </p:tgtEl>
                                        <p:attrNameLst>
                                          <p:attrName>style.visibility</p:attrName>
                                        </p:attrNameLst>
                                      </p:cBhvr>
                                      <p:to>
                                        <p:strVal val="visible"/>
                                      </p:to>
                                    </p:set>
                                    <p:animEffect transition="in" filter="fade">
                                      <p:cBhvr>
                                        <p:cTn id="13" dur="500"/>
                                        <p:tgtEl>
                                          <p:spTgt spid="164"/>
                                        </p:tgtEl>
                                      </p:cBhvr>
                                    </p:animEffect>
                                  </p:childTnLst>
                                </p:cTn>
                              </p:par>
                              <p:par>
                                <p:cTn id="14" presetID="10" presetClass="entr" presetSubtype="0" fill="hold" nodeType="withEffect">
                                  <p:stCondLst>
                                    <p:cond delay="0"/>
                                  </p:stCondLst>
                                  <p:childTnLst>
                                    <p:set>
                                      <p:cBhvr>
                                        <p:cTn id="15" dur="1" fill="hold">
                                          <p:stCondLst>
                                            <p:cond delay="0"/>
                                          </p:stCondLst>
                                        </p:cTn>
                                        <p:tgtEl>
                                          <p:spTgt spid="162"/>
                                        </p:tgtEl>
                                        <p:attrNameLst>
                                          <p:attrName>style.visibility</p:attrName>
                                        </p:attrNameLst>
                                      </p:cBhvr>
                                      <p:to>
                                        <p:strVal val="visible"/>
                                      </p:to>
                                    </p:set>
                                    <p:animEffect transition="in" filter="fade">
                                      <p:cBhvr>
                                        <p:cTn id="16" dur="500"/>
                                        <p:tgtEl>
                                          <p:spTgt spid="162"/>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6"/>
                                        </p:tgtEl>
                                        <p:attrNameLst>
                                          <p:attrName>style.visibility</p:attrName>
                                        </p:attrNameLst>
                                      </p:cBhvr>
                                      <p:to>
                                        <p:strVal val="visible"/>
                                      </p:to>
                                    </p:set>
                                    <p:animEffect transition="in" filter="fade">
                                      <p:cBhvr>
                                        <p:cTn id="23" dur="500"/>
                                        <p:tgtEl>
                                          <p:spTgt spid="166"/>
                                        </p:tgtEl>
                                      </p:cBhvr>
                                    </p:animEffect>
                                  </p:childTnLst>
                                </p:cTn>
                              </p:par>
                              <p:par>
                                <p:cTn id="24" presetID="1" presetClass="entr" presetSubtype="0" fill="hold" nodeType="withEffect">
                                  <p:stCondLst>
                                    <p:cond delay="0"/>
                                  </p:stCondLst>
                                  <p:childTnLst>
                                    <p:set>
                                      <p:cBhvr>
                                        <p:cTn id="25" dur="1" fill="hold">
                                          <p:stCondLst>
                                            <p:cond delay="0"/>
                                          </p:stCondLst>
                                        </p:cTn>
                                        <p:tgtEl>
                                          <p:spTgt spid="205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89"/>
                                        </p:tgtEl>
                                        <p:attrNameLst>
                                          <p:attrName>style.visibility</p:attrName>
                                        </p:attrNameLst>
                                      </p:cBhvr>
                                      <p:to>
                                        <p:strVal val="visible"/>
                                      </p:to>
                                    </p:set>
                                    <p:animEffect transition="in" filter="fade">
                                      <p:cBhvr>
                                        <p:cTn id="30" dur="500"/>
                                        <p:tgtEl>
                                          <p:spTgt spid="18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5"/>
                                        </p:tgtEl>
                                        <p:attrNameLst>
                                          <p:attrName>style.visibility</p:attrName>
                                        </p:attrNameLst>
                                      </p:cBhvr>
                                      <p:to>
                                        <p:strVal val="visible"/>
                                      </p:to>
                                    </p:set>
                                    <p:animEffect transition="in" filter="fade">
                                      <p:cBhvr>
                                        <p:cTn id="33" dur="500"/>
                                        <p:tgtEl>
                                          <p:spTgt spid="165"/>
                                        </p:tgtEl>
                                      </p:cBhvr>
                                    </p:animEffect>
                                  </p:childTnLst>
                                </p:cTn>
                              </p:par>
                              <p:par>
                                <p:cTn id="34" presetID="1" presetClass="exit" presetSubtype="0" fill="hold" grpId="1" nodeType="withEffect">
                                  <p:stCondLst>
                                    <p:cond delay="0"/>
                                  </p:stCondLst>
                                  <p:childTnLst>
                                    <p:set>
                                      <p:cBhvr>
                                        <p:cTn id="35" dur="1" fill="hold">
                                          <p:stCondLst>
                                            <p:cond delay="0"/>
                                          </p:stCondLst>
                                        </p:cTn>
                                        <p:tgtEl>
                                          <p:spTgt spid="24"/>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2050"/>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nodeType="withEffect">
                                  <p:stCondLst>
                                    <p:cond delay="0"/>
                                  </p:stCondLst>
                                  <p:childTnLst>
                                    <p:set>
                                      <p:cBhvr>
                                        <p:cTn id="44" dur="1" fill="hold">
                                          <p:stCondLst>
                                            <p:cond delay="0"/>
                                          </p:stCondLst>
                                        </p:cTn>
                                        <p:tgtEl>
                                          <p:spTgt spid="201"/>
                                        </p:tgtEl>
                                        <p:attrNameLst>
                                          <p:attrName>style.visibility</p:attrName>
                                        </p:attrNameLst>
                                      </p:cBhvr>
                                      <p:to>
                                        <p:strVal val="visible"/>
                                      </p:to>
                                    </p:set>
                                    <p:animEffect transition="in" filter="fade">
                                      <p:cBhvr>
                                        <p:cTn id="45" dur="500"/>
                                        <p:tgtEl>
                                          <p:spTgt spid="201"/>
                                        </p:tgtEl>
                                      </p:cBhvr>
                                    </p:animEffect>
                                  </p:childTnLst>
                                </p:cTn>
                              </p:par>
                              <p:par>
                                <p:cTn id="46" presetID="10" presetClass="entr" presetSubtype="0" fill="hold" nodeType="withEffect">
                                  <p:stCondLst>
                                    <p:cond delay="0"/>
                                  </p:stCondLst>
                                  <p:childTnLst>
                                    <p:set>
                                      <p:cBhvr>
                                        <p:cTn id="47" dur="1" fill="hold">
                                          <p:stCondLst>
                                            <p:cond delay="0"/>
                                          </p:stCondLst>
                                        </p:cTn>
                                        <p:tgtEl>
                                          <p:spTgt spid="202"/>
                                        </p:tgtEl>
                                        <p:attrNameLst>
                                          <p:attrName>style.visibility</p:attrName>
                                        </p:attrNameLst>
                                      </p:cBhvr>
                                      <p:to>
                                        <p:strVal val="visible"/>
                                      </p:to>
                                    </p:set>
                                    <p:animEffect transition="in" filter="fade">
                                      <p:cBhvr>
                                        <p:cTn id="48" dur="500"/>
                                        <p:tgtEl>
                                          <p:spTgt spid="202"/>
                                        </p:tgtEl>
                                      </p:cBhvr>
                                    </p:animEffect>
                                  </p:childTnLst>
                                </p:cTn>
                              </p:par>
                              <p:par>
                                <p:cTn id="49" presetID="10" presetClass="entr" presetSubtype="0" fill="hold" nodeType="withEffect">
                                  <p:stCondLst>
                                    <p:cond delay="0"/>
                                  </p:stCondLst>
                                  <p:childTnLst>
                                    <p:set>
                                      <p:cBhvr>
                                        <p:cTn id="50" dur="1" fill="hold">
                                          <p:stCondLst>
                                            <p:cond delay="0"/>
                                          </p:stCondLst>
                                        </p:cTn>
                                        <p:tgtEl>
                                          <p:spTgt spid="203"/>
                                        </p:tgtEl>
                                        <p:attrNameLst>
                                          <p:attrName>style.visibility</p:attrName>
                                        </p:attrNameLst>
                                      </p:cBhvr>
                                      <p:to>
                                        <p:strVal val="visible"/>
                                      </p:to>
                                    </p:set>
                                    <p:animEffect transition="in" filter="fade">
                                      <p:cBhvr>
                                        <p:cTn id="51" dur="500"/>
                                        <p:tgtEl>
                                          <p:spTgt spid="20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05"/>
                                        </p:tgtEl>
                                        <p:attrNameLst>
                                          <p:attrName>style.visibility</p:attrName>
                                        </p:attrNameLst>
                                      </p:cBhvr>
                                      <p:to>
                                        <p:strVal val="visible"/>
                                      </p:to>
                                    </p:set>
                                    <p:animEffect transition="in" filter="fade">
                                      <p:cBhvr>
                                        <p:cTn id="56" dur="500"/>
                                        <p:tgtEl>
                                          <p:spTgt spid="2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06"/>
                                        </p:tgtEl>
                                        <p:attrNameLst>
                                          <p:attrName>style.visibility</p:attrName>
                                        </p:attrNameLst>
                                      </p:cBhvr>
                                      <p:to>
                                        <p:strVal val="visible"/>
                                      </p:to>
                                    </p:set>
                                    <p:animEffect transition="in" filter="fade">
                                      <p:cBhvr>
                                        <p:cTn id="59" dur="500"/>
                                        <p:tgtEl>
                                          <p:spTgt spid="206"/>
                                        </p:tgtEl>
                                      </p:cBhvr>
                                    </p:animEffect>
                                  </p:childTnLst>
                                </p:cTn>
                              </p:par>
                              <p:par>
                                <p:cTn id="60" presetID="10"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animEffect transition="in" filter="fade">
                                      <p:cBhvr>
                                        <p:cTn id="62" dur="500"/>
                                        <p:tgtEl>
                                          <p:spTgt spid="209"/>
                                        </p:tgtEl>
                                      </p:cBhvr>
                                    </p:animEffect>
                                  </p:childTnLst>
                                </p:cTn>
                              </p:par>
                              <p:par>
                                <p:cTn id="63" presetID="10" presetClass="entr" presetSubtype="0" fill="hold" nodeType="withEffect">
                                  <p:stCondLst>
                                    <p:cond delay="0"/>
                                  </p:stCondLst>
                                  <p:childTnLst>
                                    <p:set>
                                      <p:cBhvr>
                                        <p:cTn id="64" dur="1" fill="hold">
                                          <p:stCondLst>
                                            <p:cond delay="0"/>
                                          </p:stCondLst>
                                        </p:cTn>
                                        <p:tgtEl>
                                          <p:spTgt spid="212"/>
                                        </p:tgtEl>
                                        <p:attrNameLst>
                                          <p:attrName>style.visibility</p:attrName>
                                        </p:attrNameLst>
                                      </p:cBhvr>
                                      <p:to>
                                        <p:strVal val="visible"/>
                                      </p:to>
                                    </p:set>
                                    <p:animEffect transition="in" filter="fade">
                                      <p:cBhvr>
                                        <p:cTn id="65" dur="5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165" grpId="0" animBg="1"/>
      <p:bldP spid="189" grpId="0" animBg="1"/>
      <p:bldP spid="205" grpId="0" animBg="1"/>
      <p:bldP spid="206" grpId="0" animBg="1"/>
      <p:bldP spid="24" grpId="0" animBg="1"/>
      <p:bldP spid="2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評価実験</a:t>
            </a:r>
            <a:endParaRPr kumimoji="1" lang="ja-JP" altLang="en-US" dirty="0"/>
          </a:p>
        </p:txBody>
      </p:sp>
      <p:sp>
        <p:nvSpPr>
          <p:cNvPr id="3" name="コンテンツ プレースホルダー 2"/>
          <p:cNvSpPr>
            <a:spLocks noGrp="1"/>
          </p:cNvSpPr>
          <p:nvPr>
            <p:ph idx="1"/>
          </p:nvPr>
        </p:nvSpPr>
        <p:spPr/>
        <p:txBody>
          <a:bodyPr/>
          <a:lstStyle/>
          <a:p>
            <a:r>
              <a:rPr lang="ja-JP" altLang="en-US" dirty="0"/>
              <a:t>目的</a:t>
            </a:r>
            <a:endParaRPr lang="en-US" altLang="ja-JP" dirty="0"/>
          </a:p>
          <a:p>
            <a:pPr lvl="1"/>
            <a:r>
              <a:rPr lang="ja-JP" altLang="en-US" dirty="0"/>
              <a:t>提案手法がタスク量を考慮し、修正時間が削減できることを評価する</a:t>
            </a:r>
            <a:endParaRPr lang="en-US" altLang="ja-JP" dirty="0"/>
          </a:p>
          <a:p>
            <a:pPr lvl="8"/>
            <a:endParaRPr lang="en-US" altLang="ja-JP" dirty="0"/>
          </a:p>
          <a:p>
            <a:r>
              <a:rPr lang="ja-JP" altLang="en-US" dirty="0"/>
              <a:t>評価項目</a:t>
            </a:r>
            <a:endParaRPr lang="en-US" altLang="ja-JP" dirty="0"/>
          </a:p>
          <a:p>
            <a:pPr lvl="1"/>
            <a:r>
              <a:rPr lang="ja-JP" altLang="en-US" dirty="0" smtClean="0">
                <a:latin typeface="ＭＳ Ｐゴシック" pitchFamily="50" charset="-128"/>
              </a:rPr>
              <a:t>プロジェクト</a:t>
            </a:r>
            <a:r>
              <a:rPr lang="ja-JP" altLang="en-US" dirty="0">
                <a:latin typeface="ＭＳ Ｐゴシック" pitchFamily="50" charset="-128"/>
              </a:rPr>
              <a:t>全体の修正時間</a:t>
            </a:r>
            <a:endParaRPr lang="en-US" altLang="ja-JP" dirty="0"/>
          </a:p>
          <a:p>
            <a:pPr lvl="8"/>
            <a:endParaRPr lang="en-US" altLang="ja-JP" dirty="0"/>
          </a:p>
          <a:p>
            <a:r>
              <a:rPr lang="ja-JP" altLang="en-US" dirty="0"/>
              <a:t>データセット</a:t>
            </a:r>
            <a:endParaRPr lang="en-US" altLang="ja-JP" dirty="0"/>
          </a:p>
          <a:p>
            <a:pPr lvl="1"/>
            <a:r>
              <a:rPr lang="en-US" altLang="ja-JP" dirty="0"/>
              <a:t>Eclipse </a:t>
            </a:r>
            <a:r>
              <a:rPr lang="en-US" altLang="ja-JP" dirty="0" err="1"/>
              <a:t>Pla</a:t>
            </a:r>
            <a:r>
              <a:rPr lang="ja-JP" altLang="en-US" dirty="0"/>
              <a:t>ｔｆ</a:t>
            </a:r>
            <a:r>
              <a:rPr lang="en-US" altLang="ja-JP" dirty="0" err="1"/>
              <a:t>orm</a:t>
            </a:r>
            <a:r>
              <a:rPr lang="ja-JP" altLang="en-US" dirty="0"/>
              <a:t> プロジェクト</a:t>
            </a:r>
            <a:endParaRPr lang="en-US" altLang="ja-JP" dirty="0"/>
          </a:p>
          <a:p>
            <a:pPr lvl="2"/>
            <a:r>
              <a:rPr lang="en-US" altLang="ja-JP" dirty="0"/>
              <a:t>2001</a:t>
            </a:r>
            <a:r>
              <a:rPr lang="ja-JP" altLang="en-US" dirty="0"/>
              <a:t>年</a:t>
            </a:r>
            <a:r>
              <a:rPr lang="en-US" altLang="ja-JP" dirty="0"/>
              <a:t>10</a:t>
            </a:r>
            <a:r>
              <a:rPr lang="ja-JP" altLang="en-US" dirty="0"/>
              <a:t>月～</a:t>
            </a:r>
            <a:r>
              <a:rPr lang="en-US" altLang="ja-JP" dirty="0"/>
              <a:t>2005</a:t>
            </a:r>
            <a:r>
              <a:rPr lang="ja-JP" altLang="en-US" dirty="0"/>
              <a:t>年</a:t>
            </a:r>
            <a:r>
              <a:rPr lang="en-US" altLang="ja-JP" dirty="0"/>
              <a:t>04</a:t>
            </a:r>
            <a:r>
              <a:rPr lang="ja-JP" altLang="en-US" dirty="0"/>
              <a:t>月に報告された</a:t>
            </a:r>
            <a:r>
              <a:rPr lang="en-US" altLang="ja-JP" dirty="0"/>
              <a:t>8,346</a:t>
            </a:r>
            <a:r>
              <a:rPr lang="ja-JP" altLang="en-US" dirty="0"/>
              <a:t>件の解決済み不具合</a:t>
            </a:r>
            <a:endParaRPr lang="en-US" altLang="ja-JP" dirty="0"/>
          </a:p>
          <a:p>
            <a:endParaRPr lang="en-US" altLang="ja-JP" dirty="0"/>
          </a:p>
          <a:p>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sp>
        <p:nvSpPr>
          <p:cNvPr id="7" name="スライド番号プレースホルダー 6"/>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16</a:t>
            </a:fld>
            <a:endParaRPr lang="en-US" altLang="ja-JP"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1107106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実験方法</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17</a:t>
            </a:fld>
            <a:endParaRPr lang="en-US" altLang="ja-JP" dirty="0"/>
          </a:p>
        </p:txBody>
      </p:sp>
      <p:cxnSp>
        <p:nvCxnSpPr>
          <p:cNvPr id="6" name="直線矢印コネクタ 5"/>
          <p:cNvCxnSpPr/>
          <p:nvPr/>
        </p:nvCxnSpPr>
        <p:spPr>
          <a:xfrm>
            <a:off x="389377" y="4950779"/>
            <a:ext cx="7197213" cy="0"/>
          </a:xfrm>
          <a:prstGeom prst="straightConnector1">
            <a:avLst/>
          </a:prstGeom>
          <a:ln>
            <a:solidFill>
              <a:schemeClr val="tx1"/>
            </a:solidFill>
            <a:tailEnd type="arrow"/>
          </a:ln>
        </p:spPr>
        <p:style>
          <a:lnRef idx="3">
            <a:schemeClr val="accent1"/>
          </a:lnRef>
          <a:fillRef idx="0">
            <a:schemeClr val="accent1"/>
          </a:fillRef>
          <a:effectRef idx="2">
            <a:schemeClr val="accent1"/>
          </a:effectRef>
          <a:fontRef idx="minor">
            <a:schemeClr val="tx1"/>
          </a:fontRef>
        </p:style>
      </p:cxnSp>
      <p:sp>
        <p:nvSpPr>
          <p:cNvPr id="7" name="テキスト ボックス 6"/>
          <p:cNvSpPr txBox="1"/>
          <p:nvPr/>
        </p:nvSpPr>
        <p:spPr>
          <a:xfrm>
            <a:off x="7300927" y="5090577"/>
            <a:ext cx="261610" cy="369332"/>
          </a:xfrm>
          <a:prstGeom prst="rect">
            <a:avLst/>
          </a:prstGeom>
          <a:noFill/>
        </p:spPr>
        <p:txBody>
          <a:bodyPr wrap="none" rtlCol="0">
            <a:spAutoFit/>
          </a:bodyPr>
          <a:lstStyle/>
          <a:p>
            <a:r>
              <a:rPr lang="ja-JP" altLang="en-US" b="1" dirty="0"/>
              <a:t>ｔ</a:t>
            </a:r>
            <a:endParaRPr kumimoji="1" lang="ja-JP" altLang="en-US" b="1" dirty="0"/>
          </a:p>
        </p:txBody>
      </p:sp>
      <p:cxnSp>
        <p:nvCxnSpPr>
          <p:cNvPr id="8" name="直線コネクタ 7"/>
          <p:cNvCxnSpPr/>
          <p:nvPr/>
        </p:nvCxnSpPr>
        <p:spPr>
          <a:xfrm>
            <a:off x="3176843" y="4567326"/>
            <a:ext cx="0" cy="730355"/>
          </a:xfrm>
          <a:prstGeom prst="line">
            <a:avLst/>
          </a:prstGeom>
        </p:spPr>
        <p:style>
          <a:lnRef idx="3">
            <a:schemeClr val="dk1"/>
          </a:lnRef>
          <a:fillRef idx="0">
            <a:schemeClr val="dk1"/>
          </a:fillRef>
          <a:effectRef idx="2">
            <a:schemeClr val="dk1"/>
          </a:effectRef>
          <a:fontRef idx="minor">
            <a:schemeClr val="tx1"/>
          </a:fontRef>
        </p:style>
      </p:cxnSp>
      <p:sp>
        <p:nvSpPr>
          <p:cNvPr id="9" name="テキスト ボックス 8"/>
          <p:cNvSpPr txBox="1"/>
          <p:nvPr/>
        </p:nvSpPr>
        <p:spPr>
          <a:xfrm>
            <a:off x="2665507" y="4137635"/>
            <a:ext cx="1012413" cy="369332"/>
          </a:xfrm>
          <a:prstGeom prst="rect">
            <a:avLst/>
          </a:prstGeom>
          <a:noFill/>
        </p:spPr>
        <p:txBody>
          <a:bodyPr wrap="square" rtlCol="0">
            <a:spAutoFit/>
          </a:bodyPr>
          <a:lstStyle/>
          <a:p>
            <a:r>
              <a:rPr kumimoji="1" lang="ja-JP" altLang="en-US" b="1" dirty="0" smtClean="0"/>
              <a:t>割当日</a:t>
            </a:r>
            <a:endParaRPr kumimoji="1" lang="en-US" altLang="ja-JP" b="1" dirty="0" smtClean="0"/>
          </a:p>
        </p:txBody>
      </p:sp>
      <p:sp>
        <p:nvSpPr>
          <p:cNvPr id="10" name="円/楕円 9"/>
          <p:cNvSpPr/>
          <p:nvPr/>
        </p:nvSpPr>
        <p:spPr>
          <a:xfrm>
            <a:off x="1043281" y="4589138"/>
            <a:ext cx="2133561" cy="730355"/>
          </a:xfrm>
          <a:prstGeom prst="ellipse">
            <a:avLst/>
          </a:prstGeom>
          <a:solidFill>
            <a:srgbClr val="99CCFF">
              <a:alpha val="49804"/>
            </a:srgbClr>
          </a:solidFill>
          <a:ln w="63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3167234" y="4599593"/>
            <a:ext cx="2143398" cy="730355"/>
          </a:xfrm>
          <a:prstGeom prst="ellipse">
            <a:avLst/>
          </a:prstGeom>
          <a:solidFill>
            <a:srgbClr val="99CCFF">
              <a:alpha val="50196"/>
            </a:srgbClr>
          </a:solidFill>
          <a:ln w="63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p:cNvCxnSpPr/>
          <p:nvPr/>
        </p:nvCxnSpPr>
        <p:spPr>
          <a:xfrm>
            <a:off x="5320241" y="4573632"/>
            <a:ext cx="0" cy="730355"/>
          </a:xfrm>
          <a:prstGeom prst="line">
            <a:avLst/>
          </a:prstGeom>
        </p:spPr>
        <p:style>
          <a:lnRef idx="3">
            <a:schemeClr val="dk1"/>
          </a:lnRef>
          <a:fillRef idx="0">
            <a:schemeClr val="dk1"/>
          </a:fillRef>
          <a:effectRef idx="2">
            <a:schemeClr val="dk1"/>
          </a:effectRef>
          <a:fontRef idx="minor">
            <a:schemeClr val="tx1"/>
          </a:fontRef>
        </p:style>
      </p:cxnSp>
      <p:cxnSp>
        <p:nvCxnSpPr>
          <p:cNvPr id="13" name="直線コネクタ 12"/>
          <p:cNvCxnSpPr/>
          <p:nvPr/>
        </p:nvCxnSpPr>
        <p:spPr>
          <a:xfrm>
            <a:off x="1043281" y="4589138"/>
            <a:ext cx="0" cy="730355"/>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cxnSp>
        <p:nvCxnSpPr>
          <p:cNvPr id="14" name="直線矢印コネクタ 13"/>
          <p:cNvCxnSpPr>
            <a:stCxn id="10" idx="0"/>
            <a:endCxn id="16" idx="2"/>
          </p:cNvCxnSpPr>
          <p:nvPr/>
        </p:nvCxnSpPr>
        <p:spPr>
          <a:xfrm flipH="1" flipV="1">
            <a:off x="2110061" y="3568266"/>
            <a:ext cx="1" cy="1020872"/>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5" name="直線矢印コネクタ 14"/>
          <p:cNvCxnSpPr/>
          <p:nvPr/>
        </p:nvCxnSpPr>
        <p:spPr>
          <a:xfrm flipV="1">
            <a:off x="2768126" y="3075529"/>
            <a:ext cx="1083851" cy="1865"/>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pic>
        <p:nvPicPr>
          <p:cNvPr id="16" name="Picture 14" descr="C:\Users\s141015\AppData\Local\Microsoft\Windows\Temporary Internet Files\Content.IE5\WKU15ZCS\MC90024111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1996" y="2584656"/>
            <a:ext cx="1316130" cy="983610"/>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直線矢印コネクタ 17"/>
          <p:cNvCxnSpPr/>
          <p:nvPr/>
        </p:nvCxnSpPr>
        <p:spPr>
          <a:xfrm flipV="1">
            <a:off x="5278540" y="3075989"/>
            <a:ext cx="1313708" cy="945"/>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9" name="直線矢印コネクタ 18"/>
          <p:cNvCxnSpPr/>
          <p:nvPr/>
        </p:nvCxnSpPr>
        <p:spPr>
          <a:xfrm flipV="1">
            <a:off x="4248542" y="3284215"/>
            <a:ext cx="2343706" cy="1283112"/>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23" name="テキスト ボックス 22"/>
          <p:cNvSpPr txBox="1"/>
          <p:nvPr/>
        </p:nvSpPr>
        <p:spPr>
          <a:xfrm>
            <a:off x="2937084" y="3125245"/>
            <a:ext cx="914893" cy="369332"/>
          </a:xfrm>
          <a:prstGeom prst="rect">
            <a:avLst/>
          </a:prstGeom>
          <a:noFill/>
        </p:spPr>
        <p:txBody>
          <a:bodyPr wrap="square" rtlCol="0">
            <a:spAutoFit/>
          </a:bodyPr>
          <a:lstStyle/>
          <a:p>
            <a:endParaRPr kumimoji="1" lang="ja-JP" altLang="en-US" dirty="0"/>
          </a:p>
        </p:txBody>
      </p:sp>
      <p:sp>
        <p:nvSpPr>
          <p:cNvPr id="24" name="テキスト ボックス 23"/>
          <p:cNvSpPr txBox="1"/>
          <p:nvPr/>
        </p:nvSpPr>
        <p:spPr>
          <a:xfrm>
            <a:off x="6820413" y="2845629"/>
            <a:ext cx="875787" cy="461665"/>
          </a:xfrm>
          <a:prstGeom prst="rect">
            <a:avLst/>
          </a:prstGeom>
          <a:noFill/>
          <a:ln>
            <a:noFill/>
          </a:ln>
        </p:spPr>
        <p:txBody>
          <a:bodyPr wrap="square" rtlCol="0">
            <a:spAutoFit/>
          </a:bodyPr>
          <a:lstStyle/>
          <a:p>
            <a:r>
              <a:rPr kumimoji="1" lang="ja-JP" altLang="en-US" sz="2400" dirty="0" smtClean="0"/>
              <a:t>計測</a:t>
            </a:r>
            <a:endParaRPr kumimoji="1" lang="ja-JP" altLang="en-US" sz="2400" dirty="0"/>
          </a:p>
        </p:txBody>
      </p:sp>
      <p:sp>
        <p:nvSpPr>
          <p:cNvPr id="25" name="テキスト ボックス 24"/>
          <p:cNvSpPr txBox="1"/>
          <p:nvPr/>
        </p:nvSpPr>
        <p:spPr>
          <a:xfrm>
            <a:off x="3908733" y="2845629"/>
            <a:ext cx="1437967" cy="461665"/>
          </a:xfrm>
          <a:prstGeom prst="rect">
            <a:avLst/>
          </a:prstGeom>
          <a:noFill/>
        </p:spPr>
        <p:txBody>
          <a:bodyPr wrap="square" rtlCol="0">
            <a:spAutoFit/>
          </a:bodyPr>
          <a:lstStyle/>
          <a:p>
            <a:r>
              <a:rPr lang="ja-JP" altLang="en-US" sz="2400" dirty="0"/>
              <a:t>割当結果</a:t>
            </a:r>
            <a:endParaRPr kumimoji="1" lang="ja-JP" altLang="en-US" sz="2400" dirty="0"/>
          </a:p>
        </p:txBody>
      </p:sp>
      <p:sp>
        <p:nvSpPr>
          <p:cNvPr id="26" name="テキスト ボックス 25"/>
          <p:cNvSpPr txBox="1"/>
          <p:nvPr/>
        </p:nvSpPr>
        <p:spPr>
          <a:xfrm>
            <a:off x="1674990" y="2138967"/>
            <a:ext cx="914317" cy="461665"/>
          </a:xfrm>
          <a:prstGeom prst="rect">
            <a:avLst/>
          </a:prstGeom>
          <a:noFill/>
        </p:spPr>
        <p:txBody>
          <a:bodyPr wrap="square" rtlCol="0">
            <a:spAutoFit/>
          </a:bodyPr>
          <a:lstStyle/>
          <a:p>
            <a:r>
              <a:rPr kumimoji="1" lang="ja-JP" altLang="en-US" sz="2400" dirty="0" smtClean="0"/>
              <a:t>手法</a:t>
            </a:r>
            <a:endParaRPr kumimoji="1" lang="ja-JP" altLang="en-US" sz="2400" dirty="0"/>
          </a:p>
        </p:txBody>
      </p:sp>
      <p:sp>
        <p:nvSpPr>
          <p:cNvPr id="27" name="テキスト ボックス 26"/>
          <p:cNvSpPr txBox="1"/>
          <p:nvPr/>
        </p:nvSpPr>
        <p:spPr>
          <a:xfrm>
            <a:off x="1364912" y="5240325"/>
            <a:ext cx="1485088" cy="369332"/>
          </a:xfrm>
          <a:prstGeom prst="rect">
            <a:avLst/>
          </a:prstGeom>
          <a:noFill/>
        </p:spPr>
        <p:txBody>
          <a:bodyPr wrap="square" rtlCol="0">
            <a:spAutoFit/>
          </a:bodyPr>
          <a:lstStyle/>
          <a:p>
            <a:r>
              <a:rPr lang="ja-JP" altLang="en-US" dirty="0" smtClean="0"/>
              <a:t>データセット</a:t>
            </a:r>
            <a:r>
              <a:rPr lang="en-US" altLang="ja-JP" dirty="0" smtClean="0"/>
              <a:t>A</a:t>
            </a:r>
            <a:endParaRPr kumimoji="1" lang="ja-JP" altLang="en-US" dirty="0"/>
          </a:p>
        </p:txBody>
      </p:sp>
      <p:sp>
        <p:nvSpPr>
          <p:cNvPr id="28" name="テキスト ボックス 27"/>
          <p:cNvSpPr txBox="1"/>
          <p:nvPr/>
        </p:nvSpPr>
        <p:spPr>
          <a:xfrm>
            <a:off x="3531234" y="5234603"/>
            <a:ext cx="1464673" cy="369332"/>
          </a:xfrm>
          <a:prstGeom prst="rect">
            <a:avLst/>
          </a:prstGeom>
          <a:noFill/>
        </p:spPr>
        <p:txBody>
          <a:bodyPr wrap="square" rtlCol="0">
            <a:spAutoFit/>
          </a:bodyPr>
          <a:lstStyle/>
          <a:p>
            <a:r>
              <a:rPr lang="ja-JP" altLang="en-US" dirty="0" smtClean="0"/>
              <a:t>データセット</a:t>
            </a:r>
            <a:r>
              <a:rPr lang="en-US" altLang="ja-JP" dirty="0" smtClean="0"/>
              <a:t>B</a:t>
            </a:r>
            <a:endParaRPr kumimoji="1" lang="ja-JP" altLang="en-US" dirty="0"/>
          </a:p>
        </p:txBody>
      </p:sp>
      <p:sp>
        <p:nvSpPr>
          <p:cNvPr id="17" name="日付プレースホルダー 16"/>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3144066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nodePh="1">
                                  <p:stCondLst>
                                    <p:cond delay="0"/>
                                  </p:stCondLst>
                                  <p:endCondLst>
                                    <p:cond evt="begin" delay="0">
                                      <p:tn val="41"/>
                                    </p:cond>
                                  </p:end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18"/>
                                        </p:tgtEl>
                                        <p:attrNameLst>
                                          <p:attrName>style.visibility</p:attrName>
                                        </p:attrNameLst>
                                      </p:cBhvr>
                                      <p:to>
                                        <p:strVal val="hidden"/>
                                      </p:to>
                                    </p:set>
                                  </p:childTnLst>
                                </p:cTn>
                              </p:par>
                              <p:par>
                                <p:cTn id="53" presetID="1" presetClass="exit" presetSubtype="0" fill="hold" grpId="2" nodeType="withEffect">
                                  <p:stCondLst>
                                    <p:cond delay="0"/>
                                  </p:stCondLst>
                                  <p:childTnLst>
                                    <p:set>
                                      <p:cBhvr>
                                        <p:cTn id="54" dur="1" fill="hold">
                                          <p:stCondLst>
                                            <p:cond delay="0"/>
                                          </p:stCondLst>
                                        </p:cTn>
                                        <p:tgtEl>
                                          <p:spTgt spid="24"/>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animBg="1"/>
      <p:bldP spid="11" grpId="0" animBg="1"/>
      <p:bldP spid="23" grpId="0"/>
      <p:bldP spid="24" grpId="0"/>
      <p:bldP spid="24" grpId="1"/>
      <p:bldP spid="24" grpId="2"/>
      <p:bldP spid="25"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descr="\\psf\Home\Desktop\clip006.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301207"/>
            <a:ext cx="9135599" cy="42832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3" name="コンテンツ プレースホルダー 9"/>
          <p:cNvGraphicFramePr>
            <a:graphicFrameLocks/>
          </p:cNvGraphicFramePr>
          <p:nvPr>
            <p:extLst>
              <p:ext uri="{D42A27DB-BD31-4B8C-83A1-F6EECF244321}">
                <p14:modId xmlns:p14="http://schemas.microsoft.com/office/powerpoint/2010/main" val="1818761720"/>
              </p:ext>
            </p:extLst>
          </p:nvPr>
        </p:nvGraphicFramePr>
        <p:xfrm>
          <a:off x="360947" y="2334128"/>
          <a:ext cx="8422106" cy="2393166"/>
        </p:xfrm>
        <a:graphic>
          <a:graphicData uri="http://schemas.openxmlformats.org/drawingml/2006/table">
            <a:tbl>
              <a:tblPr firstRow="1" bandRow="1">
                <a:tableStyleId>{5C22544A-7EE6-4342-B048-85BDC9FD1C3A}</a:tableStyleId>
              </a:tblPr>
              <a:tblGrid>
                <a:gridCol w="3358147"/>
                <a:gridCol w="1853848"/>
                <a:gridCol w="1782746"/>
                <a:gridCol w="1427365"/>
              </a:tblGrid>
              <a:tr h="433135">
                <a:tc>
                  <a:txBody>
                    <a:bodyPr/>
                    <a:lstStyle/>
                    <a:p>
                      <a:pPr algn="ctr"/>
                      <a:endParaRPr kumimoji="1" lang="ja-JP" altLang="en-US" sz="1400" dirty="0"/>
                    </a:p>
                  </a:txBody>
                  <a:tcPr/>
                </a:tc>
                <a:tc>
                  <a:txBody>
                    <a:bodyPr/>
                    <a:lstStyle/>
                    <a:p>
                      <a:pPr algn="ctr"/>
                      <a:r>
                        <a:rPr lang="ja-JP" altLang="en-US" dirty="0" smtClean="0"/>
                        <a:t>現実の割当方法</a:t>
                      </a:r>
                      <a:endParaRPr lang="ja-JP" altLang="en-US" dirty="0"/>
                    </a:p>
                  </a:txBody>
                  <a:tcPr/>
                </a:tc>
                <a:tc>
                  <a:txBody>
                    <a:bodyPr/>
                    <a:lstStyle/>
                    <a:p>
                      <a:pPr algn="ctr"/>
                      <a:r>
                        <a:rPr lang="ja-JP" altLang="en-US" dirty="0" smtClean="0"/>
                        <a:t>既存手法</a:t>
                      </a:r>
                      <a:endParaRPr lang="ja-JP" altLang="en-US" dirty="0"/>
                    </a:p>
                  </a:txBody>
                  <a:tcPr/>
                </a:tc>
                <a:tc>
                  <a:txBody>
                    <a:bodyPr/>
                    <a:lstStyle/>
                    <a:p>
                      <a:pPr algn="ctr"/>
                      <a:r>
                        <a:rPr lang="ja-JP" altLang="en-US" dirty="0" smtClean="0"/>
                        <a:t>提案手法</a:t>
                      </a:r>
                      <a:endParaRPr lang="ja-JP" altLang="en-US" dirty="0"/>
                    </a:p>
                  </a:txBody>
                  <a:tcPr/>
                </a:tc>
              </a:tr>
              <a:tr h="445477">
                <a:tc>
                  <a:txBody>
                    <a:bodyPr/>
                    <a:lstStyle/>
                    <a:p>
                      <a:pPr algn="ctr"/>
                      <a:r>
                        <a:rPr lang="ja-JP" altLang="en-US" dirty="0" smtClean="0"/>
                        <a:t>総修正時間（時間）</a:t>
                      </a:r>
                      <a:endParaRPr lang="ja-JP" altLang="en-US" dirty="0"/>
                    </a:p>
                  </a:txBody>
                  <a:tcPr/>
                </a:tc>
                <a:tc>
                  <a:txBody>
                    <a:bodyPr/>
                    <a:lstStyle/>
                    <a:p>
                      <a:pPr algn="r"/>
                      <a:r>
                        <a:rPr lang="en-US" altLang="ja-JP" sz="2400" dirty="0" smtClean="0"/>
                        <a:t>115,919.1</a:t>
                      </a:r>
                      <a:endParaRPr lang="en-US" altLang="ja-JP" sz="2400" b="1" dirty="0" smtClean="0"/>
                    </a:p>
                  </a:txBody>
                  <a:tcPr marL="7620" marR="7620" marT="7620" marB="0" anchor="ctr"/>
                </a:tc>
                <a:tc>
                  <a:txBody>
                    <a:bodyPr/>
                    <a:lstStyle/>
                    <a:p>
                      <a:pPr algn="r"/>
                      <a:r>
                        <a:rPr lang="en-US" altLang="ja-JP" sz="2400" dirty="0" smtClean="0"/>
                        <a:t>52,745.4</a:t>
                      </a:r>
                      <a:endParaRPr lang="en-US" altLang="ja-JP" sz="2400" b="1" dirty="0" smtClean="0"/>
                    </a:p>
                  </a:txBody>
                  <a:tcPr marL="7620" marR="7620" marT="7620" marB="0" anchor="ctr"/>
                </a:tc>
                <a:tc>
                  <a:txBody>
                    <a:bodyPr/>
                    <a:lstStyle/>
                    <a:p>
                      <a:pPr algn="r"/>
                      <a:r>
                        <a:rPr lang="en-US" altLang="ja-JP" sz="2400" dirty="0" smtClean="0"/>
                        <a:t>33,948.8</a:t>
                      </a:r>
                      <a:endParaRPr lang="en-US" altLang="ja-JP" sz="2400" b="1" dirty="0" smtClean="0"/>
                    </a:p>
                  </a:txBody>
                  <a:tcPr marL="7620" marR="7620" marT="7620" marB="0" anchor="ctr"/>
                </a:tc>
              </a:tr>
              <a:tr h="745649">
                <a:tc>
                  <a:txBody>
                    <a:bodyPr/>
                    <a:lstStyle/>
                    <a:p>
                      <a:pPr algn="ctr"/>
                      <a:r>
                        <a:rPr lang="ja-JP" altLang="en-US" dirty="0" smtClean="0"/>
                        <a:t>開発者が行なった</a:t>
                      </a:r>
                      <a:endParaRPr lang="en-US" altLang="ja-JP" dirty="0" smtClean="0"/>
                    </a:p>
                    <a:p>
                      <a:pPr algn="ctr"/>
                      <a:r>
                        <a:rPr lang="ja-JP" altLang="en-US" dirty="0" smtClean="0"/>
                        <a:t>修正時間の平均値（時間）</a:t>
                      </a:r>
                      <a:endParaRPr lang="ja-JP" altLang="en-US" dirty="0"/>
                    </a:p>
                  </a:txBody>
                  <a:tcPr/>
                </a:tc>
                <a:tc>
                  <a:txBody>
                    <a:bodyPr/>
                    <a:lstStyle/>
                    <a:p>
                      <a:pPr algn="r"/>
                      <a:r>
                        <a:rPr lang="en-US" altLang="ja-JP" sz="2400" dirty="0" smtClean="0"/>
                        <a:t>3,212.0</a:t>
                      </a:r>
                      <a:endParaRPr lang="en-US" altLang="ja-JP" sz="2400" b="1" dirty="0" smtClean="0"/>
                    </a:p>
                  </a:txBody>
                  <a:tcPr marL="7620" marR="7620" marT="7620" marB="0" anchor="ctr"/>
                </a:tc>
                <a:tc>
                  <a:txBody>
                    <a:bodyPr/>
                    <a:lstStyle/>
                    <a:p>
                      <a:pPr algn="r"/>
                      <a:r>
                        <a:rPr lang="en-US" altLang="ja-JP" sz="2400" dirty="0" smtClean="0"/>
                        <a:t>1,818.8</a:t>
                      </a:r>
                      <a:endParaRPr lang="en-US" altLang="ja-JP" sz="2400" b="1" dirty="0" smtClean="0"/>
                    </a:p>
                  </a:txBody>
                  <a:tcPr marL="7620" marR="7620" marT="7620" marB="0" anchor="ctr"/>
                </a:tc>
                <a:tc>
                  <a:txBody>
                    <a:bodyPr/>
                    <a:lstStyle/>
                    <a:p>
                      <a:pPr algn="r"/>
                      <a:r>
                        <a:rPr lang="en-US" altLang="ja-JP" sz="2400" dirty="0" smtClean="0"/>
                        <a:t>1,257.4</a:t>
                      </a:r>
                      <a:endParaRPr lang="en-US" altLang="ja-JP" sz="2400" b="1" dirty="0" smtClean="0"/>
                    </a:p>
                  </a:txBody>
                  <a:tcPr marL="7620" marR="7620" marT="7620" marB="0" anchor="ctr"/>
                </a:tc>
              </a:tr>
              <a:tr h="768905">
                <a:tc>
                  <a:txBody>
                    <a:bodyPr/>
                    <a:lstStyle/>
                    <a:p>
                      <a:pPr algn="ctr"/>
                      <a:r>
                        <a:rPr lang="ja-JP" altLang="en-US" dirty="0" smtClean="0"/>
                        <a:t>不具合１件あたりの</a:t>
                      </a:r>
                      <a:endParaRPr lang="en-US" altLang="ja-JP" dirty="0" smtClean="0"/>
                    </a:p>
                    <a:p>
                      <a:pPr algn="ctr"/>
                      <a:r>
                        <a:rPr lang="ja-JP" altLang="en-US" dirty="0" smtClean="0"/>
                        <a:t>平均修正時間（時間）</a:t>
                      </a:r>
                      <a:endParaRPr lang="ja-JP" altLang="en-US" dirty="0"/>
                    </a:p>
                  </a:txBody>
                  <a:tcPr/>
                </a:tc>
                <a:tc>
                  <a:txBody>
                    <a:bodyPr/>
                    <a:lstStyle/>
                    <a:p>
                      <a:pPr algn="r"/>
                      <a:r>
                        <a:rPr lang="en-US" altLang="ja-JP" sz="2400" dirty="0" smtClean="0"/>
                        <a:t>137.3</a:t>
                      </a:r>
                      <a:endParaRPr lang="en-US" altLang="ja-JP" sz="2400" b="1" dirty="0" smtClean="0"/>
                    </a:p>
                  </a:txBody>
                  <a:tcPr marL="7620" marR="7620" marT="7620" marB="0" anchor="ctr"/>
                </a:tc>
                <a:tc>
                  <a:txBody>
                    <a:bodyPr/>
                    <a:lstStyle/>
                    <a:p>
                      <a:pPr algn="r"/>
                      <a:r>
                        <a:rPr lang="en-US" altLang="ja-JP" sz="2400" dirty="0" smtClean="0"/>
                        <a:t>99.5</a:t>
                      </a:r>
                      <a:endParaRPr lang="ja-JP" altLang="en-US" sz="2400" b="1" dirty="0"/>
                    </a:p>
                  </a:txBody>
                  <a:tcPr marL="7620" marR="7620" marT="7620" marB="0" anchor="ctr"/>
                </a:tc>
                <a:tc>
                  <a:txBody>
                    <a:bodyPr/>
                    <a:lstStyle/>
                    <a:p>
                      <a:pPr algn="r"/>
                      <a:r>
                        <a:rPr lang="en-US" altLang="ja-JP" sz="2400" dirty="0" smtClean="0"/>
                        <a:t>84.5</a:t>
                      </a:r>
                      <a:endParaRPr lang="ja-JP" altLang="en-US" sz="2400" b="1" dirty="0">
                        <a:solidFill>
                          <a:srgbClr val="FF0000"/>
                        </a:solidFill>
                      </a:endParaRPr>
                    </a:p>
                  </a:txBody>
                  <a:tcPr marL="7620" marR="7620" marT="7620" marB="0" anchor="ctr"/>
                </a:tc>
              </a:tr>
            </a:tbl>
          </a:graphicData>
        </a:graphic>
      </p:graphicFrame>
      <p:sp>
        <p:nvSpPr>
          <p:cNvPr id="2" name="タイトル 1"/>
          <p:cNvSpPr>
            <a:spLocks noGrp="1"/>
          </p:cNvSpPr>
          <p:nvPr>
            <p:ph type="title"/>
          </p:nvPr>
        </p:nvSpPr>
        <p:spPr/>
        <p:txBody>
          <a:bodyPr/>
          <a:lstStyle/>
          <a:p>
            <a:r>
              <a:rPr kumimoji="1" lang="ja-JP" altLang="en-US" dirty="0" smtClean="0"/>
              <a:t>実験結果</a:t>
            </a:r>
            <a:endParaRPr kumimoji="1" lang="ja-JP" altLang="en-US" dirty="0"/>
          </a:p>
        </p:txBody>
      </p:sp>
      <p:sp>
        <p:nvSpPr>
          <p:cNvPr id="4" name="スライド番号プレースホルダー 3"/>
          <p:cNvSpPr>
            <a:spLocks noGrp="1"/>
          </p:cNvSpPr>
          <p:nvPr>
            <p:ph type="sldNum" sz="quarter" idx="12"/>
          </p:nvPr>
        </p:nvSpPr>
        <p:spPr/>
        <p:txBody>
          <a:bodyPr/>
          <a:lstStyle/>
          <a:p>
            <a:fld id="{12419D69-E94A-462C-81C7-CEA837DFABF3}" type="slidenum">
              <a:rPr lang="ja-JP" altLang="en-US" smtClean="0"/>
              <a:pPr/>
              <a:t>18</a:t>
            </a:fld>
            <a:endParaRPr lang="ja-JP" altLang="en-US"/>
          </a:p>
        </p:txBody>
      </p:sp>
      <p:sp>
        <p:nvSpPr>
          <p:cNvPr id="6" name="右矢印 5"/>
          <p:cNvSpPr/>
          <p:nvPr/>
        </p:nvSpPr>
        <p:spPr>
          <a:xfrm>
            <a:off x="5579916" y="4306086"/>
            <a:ext cx="1143000" cy="96252"/>
          </a:xfrm>
          <a:prstGeom prst="rightArrow">
            <a:avLst/>
          </a:prstGeom>
          <a:solidFill>
            <a:srgbClr val="FF0000"/>
          </a:solidFill>
          <a:ln w="63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5895218" y="4354212"/>
            <a:ext cx="872283" cy="369332"/>
          </a:xfrm>
          <a:prstGeom prst="rect">
            <a:avLst/>
          </a:prstGeom>
          <a:noFill/>
        </p:spPr>
        <p:txBody>
          <a:bodyPr wrap="square" rtlCol="0">
            <a:spAutoFit/>
          </a:bodyPr>
          <a:lstStyle/>
          <a:p>
            <a:r>
              <a:rPr kumimoji="1" lang="en-US" altLang="ja-JP" b="1" dirty="0" smtClean="0"/>
              <a:t>27.5%</a:t>
            </a:r>
            <a:endParaRPr kumimoji="1" lang="ja-JP" altLang="en-US" b="1" dirty="0"/>
          </a:p>
        </p:txBody>
      </p:sp>
      <p:sp>
        <p:nvSpPr>
          <p:cNvPr id="37" name="テキスト ボックス 36"/>
          <p:cNvSpPr txBox="1"/>
          <p:nvPr/>
        </p:nvSpPr>
        <p:spPr>
          <a:xfrm>
            <a:off x="6216034" y="5187181"/>
            <a:ext cx="797093" cy="369332"/>
          </a:xfrm>
          <a:prstGeom prst="rect">
            <a:avLst/>
          </a:prstGeom>
          <a:noFill/>
        </p:spPr>
        <p:txBody>
          <a:bodyPr wrap="square" rtlCol="0">
            <a:spAutoFit/>
          </a:bodyPr>
          <a:lstStyle/>
          <a:p>
            <a:r>
              <a:rPr lang="en-US" altLang="ja-JP" b="1" dirty="0" smtClean="0"/>
              <a:t>38.5</a:t>
            </a:r>
            <a:r>
              <a:rPr kumimoji="1" lang="en-US" altLang="ja-JP" b="1" dirty="0" smtClean="0"/>
              <a:t>%</a:t>
            </a:r>
            <a:endParaRPr kumimoji="1" lang="ja-JP" altLang="en-US" b="1" dirty="0"/>
          </a:p>
        </p:txBody>
      </p:sp>
      <p:sp>
        <p:nvSpPr>
          <p:cNvPr id="14" name="U ターン矢印 13"/>
          <p:cNvSpPr/>
          <p:nvPr/>
        </p:nvSpPr>
        <p:spPr>
          <a:xfrm flipV="1">
            <a:off x="5158760" y="4525625"/>
            <a:ext cx="3356812" cy="678769"/>
          </a:xfrm>
          <a:prstGeom prst="uturnArrow">
            <a:avLst>
              <a:gd name="adj1" fmla="val 7445"/>
              <a:gd name="adj2" fmla="val 6389"/>
              <a:gd name="adj3" fmla="val 7090"/>
              <a:gd name="adj4" fmla="val 43750"/>
              <a:gd name="adj5" fmla="val 99816"/>
            </a:avLst>
          </a:prstGeom>
          <a:solidFill>
            <a:srgbClr val="FF0000"/>
          </a:solidFill>
          <a:ln w="63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正方形/長方形 41"/>
          <p:cNvSpPr/>
          <p:nvPr/>
        </p:nvSpPr>
        <p:spPr>
          <a:xfrm>
            <a:off x="733592" y="5644550"/>
            <a:ext cx="7870856" cy="530596"/>
          </a:xfrm>
          <a:prstGeom prst="rect">
            <a:avLst/>
          </a:prstGeom>
          <a:noFill/>
          <a:ln w="381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rPr>
              <a:t>現実の割当手法における修正時間より</a:t>
            </a:r>
            <a:r>
              <a:rPr lang="en-US" altLang="ja-JP" sz="2800" dirty="0" smtClean="0">
                <a:solidFill>
                  <a:schemeClr val="tx1"/>
                </a:solidFill>
              </a:rPr>
              <a:t>38.5</a:t>
            </a:r>
            <a:r>
              <a:rPr lang="ja-JP" altLang="en-US" sz="2800" dirty="0" smtClean="0">
                <a:solidFill>
                  <a:schemeClr val="tx1"/>
                </a:solidFill>
              </a:rPr>
              <a:t>％減少</a:t>
            </a:r>
            <a:endParaRPr kumimoji="1" lang="ja-JP" altLang="en-US" sz="2800" dirty="0">
              <a:solidFill>
                <a:schemeClr val="tx1"/>
              </a:solidFill>
            </a:endParaRPr>
          </a:p>
        </p:txBody>
      </p:sp>
      <p:sp>
        <p:nvSpPr>
          <p:cNvPr id="8" name="フッター プレースホルダー 7"/>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sp>
        <p:nvSpPr>
          <p:cNvPr id="3" name="コンテンツ プレースホルダー 2"/>
          <p:cNvSpPr>
            <a:spLocks noGrp="1"/>
          </p:cNvSpPr>
          <p:nvPr>
            <p:ph idx="1"/>
          </p:nvPr>
        </p:nvSpPr>
        <p:spPr/>
        <p:txBody>
          <a:bodyPr/>
          <a:lstStyle/>
          <a:p>
            <a:r>
              <a:rPr lang="ja-JP" altLang="en-US" dirty="0" smtClean="0"/>
              <a:t>不具合タスクの修正時間の削減効果</a:t>
            </a:r>
            <a:endParaRPr lang="en-US" altLang="ja-JP" dirty="0"/>
          </a:p>
        </p:txBody>
      </p:sp>
      <p:sp>
        <p:nvSpPr>
          <p:cNvPr id="5" name="日付プレースホルダー 4"/>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70851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3"/>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37" grpId="0"/>
      <p:bldP spid="14" grpId="0" animBg="1"/>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課題と展望</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b="1" dirty="0" smtClean="0"/>
              <a:t>課題：</a:t>
            </a:r>
            <a:endParaRPr lang="en-US" altLang="ja-JP" dirty="0"/>
          </a:p>
          <a:p>
            <a:r>
              <a:rPr kumimoji="1" lang="ja-JP" altLang="en-US" dirty="0" smtClean="0"/>
              <a:t>タスク分散ができていることを示す評価尺度</a:t>
            </a:r>
            <a:endParaRPr kumimoji="1" lang="en-US" altLang="ja-JP" dirty="0" smtClean="0"/>
          </a:p>
          <a:p>
            <a:pPr lvl="8"/>
            <a:endParaRPr kumimoji="1" lang="en-US" altLang="ja-JP" dirty="0" smtClean="0"/>
          </a:p>
          <a:p>
            <a:pPr marL="0" indent="0">
              <a:buNone/>
            </a:pPr>
            <a:r>
              <a:rPr lang="ja-JP" altLang="en-US" b="1" dirty="0" smtClean="0"/>
              <a:t>展望：</a:t>
            </a:r>
            <a:endParaRPr lang="en-US" altLang="ja-JP" b="1" dirty="0" smtClean="0"/>
          </a:p>
          <a:p>
            <a:r>
              <a:rPr lang="ja-JP" altLang="en-US" dirty="0" smtClean="0"/>
              <a:t>機械学習</a:t>
            </a:r>
            <a:r>
              <a:rPr lang="en-US" altLang="ja-JP" dirty="0" smtClean="0"/>
              <a:t>(Naïve Bayes)</a:t>
            </a:r>
            <a:r>
              <a:rPr lang="ja-JP" altLang="en-US" dirty="0"/>
              <a:t>を</a:t>
            </a:r>
            <a:r>
              <a:rPr lang="ja-JP" altLang="en-US" dirty="0" smtClean="0"/>
              <a:t>組み合わせる</a:t>
            </a:r>
            <a:endParaRPr lang="en-US" altLang="ja-JP" dirty="0"/>
          </a:p>
          <a:p>
            <a:pPr lvl="1"/>
            <a:r>
              <a:rPr lang="ja-JP" altLang="en-US" dirty="0" smtClean="0"/>
              <a:t>開発者の</a:t>
            </a:r>
            <a:r>
              <a:rPr lang="ja-JP" altLang="en-US" dirty="0"/>
              <a:t>担当可能なタスク数の上限を</a:t>
            </a:r>
            <a:r>
              <a:rPr lang="ja-JP" altLang="en-US" dirty="0" smtClean="0"/>
              <a:t>考慮</a:t>
            </a:r>
            <a:endParaRPr lang="en-US" altLang="ja-JP" dirty="0" smtClean="0"/>
          </a:p>
          <a:p>
            <a:pPr lvl="1"/>
            <a:r>
              <a:rPr lang="ja-JP" altLang="en-US" dirty="0" smtClean="0">
                <a:solidFill>
                  <a:srgbClr val="FF0000"/>
                </a:solidFill>
              </a:rPr>
              <a:t>不具合報告の内容</a:t>
            </a:r>
            <a:r>
              <a:rPr lang="ja-JP" altLang="en-US" dirty="0" smtClean="0"/>
              <a:t>から適任の開発者を推薦</a:t>
            </a:r>
            <a:endParaRPr lang="en-US" altLang="ja-JP" dirty="0" smtClean="0"/>
          </a:p>
          <a:p>
            <a:pPr marL="0" indent="0">
              <a:buNone/>
            </a:pPr>
            <a:endParaRPr lang="en-US" altLang="ja-JP" dirty="0" smtClean="0"/>
          </a:p>
          <a:p>
            <a:pPr marL="0" indent="0">
              <a:buNone/>
            </a:pPr>
            <a:endParaRPr kumimoji="1" lang="en-US" altLang="ja-JP" dirty="0" smtClean="0"/>
          </a:p>
          <a:p>
            <a:pPr lvl="1"/>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整数計画法を用いた不具合修正タスクの割当支援</a:t>
            </a:r>
            <a:endParaRPr lang="en-US" altLang="ja-JP" dirty="0"/>
          </a:p>
        </p:txBody>
      </p:sp>
      <p:sp>
        <p:nvSpPr>
          <p:cNvPr id="7" name="スライド番号プレースホルダー 6"/>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19</a:t>
            </a:fld>
            <a:endParaRPr lang="en-US" altLang="ja-JP"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Tree>
    <p:extLst>
      <p:ext uri="{BB962C8B-B14F-4D97-AF65-F5344CB8AC3E}">
        <p14:creationId xmlns:p14="http://schemas.microsoft.com/office/powerpoint/2010/main" val="52288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20</a:t>
            </a:fld>
            <a:endParaRPr lang="en-US" altLang="ja-JP" dirty="0"/>
          </a:p>
        </p:txBody>
      </p:sp>
    </p:spTree>
    <p:extLst>
      <p:ext uri="{BB962C8B-B14F-4D97-AF65-F5344CB8AC3E}">
        <p14:creationId xmlns:p14="http://schemas.microsoft.com/office/powerpoint/2010/main" val="21996654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進行中の研究テーマ</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リポジトリマイニング手法の構築</a:t>
            </a:r>
            <a:endParaRPr kumimoji="1" lang="en-US" altLang="ja-JP" dirty="0" smtClean="0"/>
          </a:p>
          <a:p>
            <a:pPr lvl="1"/>
            <a:r>
              <a:rPr lang="en-US" altLang="ja-JP" dirty="0"/>
              <a:t>OSS</a:t>
            </a:r>
            <a:r>
              <a:rPr lang="ja-JP" altLang="en-US" dirty="0"/>
              <a:t>コミュニティの</a:t>
            </a:r>
            <a:r>
              <a:rPr lang="ja-JP" altLang="en-US" dirty="0" smtClean="0"/>
              <a:t>支援</a:t>
            </a:r>
            <a:endParaRPr lang="en-US" altLang="ja-JP" dirty="0" smtClean="0"/>
          </a:p>
          <a:p>
            <a:pPr lvl="2"/>
            <a:r>
              <a:rPr lang="ja-JP" altLang="en-US" dirty="0" smtClean="0"/>
              <a:t>整数計画法に基づくタスク割当（柏）</a:t>
            </a:r>
            <a:endParaRPr lang="en-US" altLang="ja-JP" dirty="0"/>
          </a:p>
          <a:p>
            <a:pPr lvl="1"/>
            <a:r>
              <a:rPr kumimoji="1" lang="en-US" altLang="ja-JP" dirty="0" smtClean="0"/>
              <a:t>OSS</a:t>
            </a:r>
            <a:r>
              <a:rPr kumimoji="1" lang="ja-JP" altLang="en-US" dirty="0" smtClean="0"/>
              <a:t>利用企業の支援</a:t>
            </a:r>
            <a:endParaRPr kumimoji="1" lang="en-US" altLang="ja-JP" dirty="0" smtClean="0"/>
          </a:p>
          <a:p>
            <a:pPr lvl="2"/>
            <a:r>
              <a:rPr kumimoji="1" lang="ja-JP" altLang="en-US" dirty="0" smtClean="0"/>
              <a:t>プロアクティブデータマイニング（山谷）</a:t>
            </a:r>
            <a:endParaRPr kumimoji="1" lang="en-US" altLang="ja-JP" dirty="0" smtClean="0"/>
          </a:p>
          <a:p>
            <a:pPr lvl="2"/>
            <a:r>
              <a:rPr lang="ja-JP" altLang="en-US" dirty="0"/>
              <a:t>マイクロソーシャルネットワーク</a:t>
            </a:r>
            <a:r>
              <a:rPr lang="ja-JP" altLang="en-US" dirty="0" smtClean="0"/>
              <a:t>分析（吉行）</a:t>
            </a:r>
            <a:endParaRPr lang="en-US" altLang="ja-JP" dirty="0" smtClean="0"/>
          </a:p>
          <a:p>
            <a:pPr lvl="2"/>
            <a:endParaRPr kumimoji="1" lang="en-US" altLang="ja-JP" dirty="0" smtClean="0"/>
          </a:p>
          <a:p>
            <a:r>
              <a:rPr kumimoji="1" lang="ja-JP" altLang="en-US" dirty="0" smtClean="0"/>
              <a:t>リポジトリマイニング教育の支援</a:t>
            </a:r>
            <a:endParaRPr kumimoji="1" lang="en-US" altLang="ja-JP" dirty="0" smtClean="0"/>
          </a:p>
          <a:p>
            <a:pPr lvl="1"/>
            <a:r>
              <a:rPr lang="ja-JP" altLang="en-US" dirty="0" smtClean="0"/>
              <a:t>ゲーミフィケーションに基づくシミュレーション環境（松本）</a:t>
            </a:r>
            <a:endParaRPr lang="en-US" altLang="ja-JP" dirty="0" smtClean="0"/>
          </a:p>
          <a:p>
            <a:pPr lvl="1"/>
            <a:r>
              <a:rPr lang="ja-JP" altLang="en-US" dirty="0"/>
              <a:t>探索的データ分析ツールの利用による仮説生成</a:t>
            </a:r>
            <a:r>
              <a:rPr lang="ja-JP" altLang="en-US" dirty="0" smtClean="0"/>
              <a:t>支援</a:t>
            </a:r>
            <a:endParaRPr lang="en-US" altLang="ja-JP" dirty="0" smtClean="0"/>
          </a:p>
          <a:p>
            <a:pPr lvl="2"/>
            <a:endParaRPr lang="en-US" altLang="ja-JP" dirty="0"/>
          </a:p>
          <a:p>
            <a:r>
              <a:rPr kumimoji="1" lang="ja-JP" altLang="en-US" dirty="0" smtClean="0"/>
              <a:t>リポジトリマイニング環境の普及支援</a:t>
            </a:r>
            <a:endParaRPr kumimoji="1" lang="en-US" altLang="ja-JP" dirty="0" smtClean="0"/>
          </a:p>
          <a:p>
            <a:pPr lvl="1"/>
            <a:r>
              <a:rPr lang="en-US" altLang="ja-JP" dirty="0" smtClean="0"/>
              <a:t>EPM-X</a:t>
            </a:r>
            <a:r>
              <a:rPr lang="ja-JP" altLang="en-US" dirty="0" smtClean="0"/>
              <a:t>用リポジトリマイニングプラグイン</a:t>
            </a:r>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21</a:t>
            </a:fld>
            <a:endParaRPr lang="en-US" altLang="ja-JP" dirty="0"/>
          </a:p>
        </p:txBody>
      </p:sp>
    </p:spTree>
    <p:extLst>
      <p:ext uri="{BB962C8B-B14F-4D97-AF65-F5344CB8AC3E}">
        <p14:creationId xmlns:p14="http://schemas.microsoft.com/office/powerpoint/2010/main" val="12223010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1652588" y="509588"/>
            <a:ext cx="6047169" cy="6047169"/>
          </a:xfrm>
          <a:prstGeom prst="rect">
            <a:avLst/>
          </a:prstGeom>
          <a:noFill/>
          <a:ln w="9525" algn="ctr">
            <a:noFill/>
            <a:miter lim="800000"/>
            <a:headEnd/>
            <a:tailEnd/>
          </a:ln>
        </p:spPr>
      </p:pic>
      <p:sp>
        <p:nvSpPr>
          <p:cNvPr id="9" name="正方形/長方形 8"/>
          <p:cNvSpPr/>
          <p:nvPr/>
        </p:nvSpPr>
        <p:spPr>
          <a:xfrm>
            <a:off x="624027" y="813384"/>
            <a:ext cx="7879327" cy="558370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ja-JP" altLang="en-US" sz="2000" dirty="0" smtClean="0">
                <a:solidFill>
                  <a:prstClr val="white"/>
                </a:solidFill>
                <a:latin typeface="Calibri"/>
                <a:ea typeface="ＭＳ Ｐゴシック"/>
              </a:rPr>
              <a:t>￥</a:t>
            </a:r>
            <a:endParaRPr lang="ja-JP" altLang="en-US" sz="2000" dirty="0">
              <a:solidFill>
                <a:prstClr val="white"/>
              </a:solidFill>
              <a:latin typeface="Calibri"/>
              <a:ea typeface="ＭＳ Ｐゴシック"/>
            </a:endParaRPr>
          </a:p>
        </p:txBody>
      </p:sp>
      <p:sp>
        <p:nvSpPr>
          <p:cNvPr id="2" name="タイトル 1"/>
          <p:cNvSpPr>
            <a:spLocks noGrp="1"/>
          </p:cNvSpPr>
          <p:nvPr>
            <p:ph type="ctrTitle"/>
          </p:nvPr>
        </p:nvSpPr>
        <p:spPr>
          <a:xfrm>
            <a:off x="156151" y="2067319"/>
            <a:ext cx="8806973" cy="1874416"/>
          </a:xfrm>
        </p:spPr>
        <p:txBody>
          <a:bodyPr/>
          <a:lstStyle/>
          <a:p>
            <a:r>
              <a:rPr lang="en-US" altLang="ja-JP" sz="3600" dirty="0" smtClean="0">
                <a:latin typeface="ヒラギノ角ゴ ProN W6"/>
                <a:ea typeface="ヒラギノ角ゴ ProN W6"/>
                <a:cs typeface="ヒラギノ角ゴ ProN W6"/>
              </a:rPr>
              <a:t>OSS</a:t>
            </a:r>
            <a:r>
              <a:rPr lang="ja-JP" altLang="en-US" sz="3600" dirty="0">
                <a:latin typeface="ヒラギノ角ゴ ProN W6"/>
                <a:ea typeface="ヒラギノ角ゴ ProN W6"/>
                <a:cs typeface="ヒラギノ角ゴ ProN W6"/>
              </a:rPr>
              <a:t>システム</a:t>
            </a:r>
            <a:r>
              <a:rPr lang="ja-JP" altLang="en-US" sz="3600" dirty="0" smtClean="0">
                <a:latin typeface="ヒラギノ角ゴ ProN W6"/>
                <a:ea typeface="ヒラギノ角ゴ ProN W6"/>
                <a:cs typeface="ヒラギノ角ゴ ProN W6"/>
              </a:rPr>
              <a:t>とコミュニティの共進化理解のためのプロアクティブデータマイニング手法</a:t>
            </a:r>
            <a:endParaRPr kumimoji="1" lang="ja-JP" altLang="en-US" sz="3600" dirty="0">
              <a:latin typeface="ヒラギノ角ゴ ProN W6"/>
              <a:ea typeface="ヒラギノ角ゴ ProN W6"/>
              <a:cs typeface="ヒラギノ角ゴ ProN W6"/>
            </a:endParaRPr>
          </a:p>
        </p:txBody>
      </p:sp>
      <p:sp useBgFill="1">
        <p:nvSpPr>
          <p:cNvPr id="3" name="サブタイトル 2"/>
          <p:cNvSpPr>
            <a:spLocks noGrp="1"/>
          </p:cNvSpPr>
          <p:nvPr>
            <p:ph type="subTitle" idx="1"/>
          </p:nvPr>
        </p:nvSpPr>
        <p:spPr>
          <a:xfrm>
            <a:off x="716431" y="4581128"/>
            <a:ext cx="7717921" cy="1936317"/>
          </a:xfrm>
        </p:spPr>
        <p:txBody>
          <a:bodyPr/>
          <a:lstStyle/>
          <a:p>
            <a:endParaRPr kumimoji="1" lang="en-US" altLang="ja-JP" sz="1800" dirty="0" smtClean="0">
              <a:solidFill>
                <a:schemeClr val="tx1"/>
              </a:solidFill>
              <a:latin typeface="ヒラギノ角ゴ ProN W3"/>
              <a:ea typeface="ヒラギノ角ゴ ProN W3"/>
              <a:cs typeface="ヒラギノ角ゴ ProN W3"/>
            </a:endParaRPr>
          </a:p>
          <a:p>
            <a:pPr algn="l"/>
            <a:endParaRPr kumimoji="1" lang="en-US" altLang="ja-JP" sz="1800" dirty="0" smtClean="0">
              <a:solidFill>
                <a:schemeClr val="tx1"/>
              </a:solidFill>
              <a:latin typeface="ヒラギノ角ゴ ProN W3"/>
              <a:ea typeface="ヒラギノ角ゴ ProN W3"/>
              <a:cs typeface="ヒラギノ角ゴ ProN W3"/>
            </a:endParaRPr>
          </a:p>
        </p:txBody>
      </p:sp>
      <p:sp useBgFill="1">
        <p:nvSpPr>
          <p:cNvPr id="7" name="サブタイトル 2"/>
          <p:cNvSpPr txBox="1">
            <a:spLocks/>
          </p:cNvSpPr>
          <p:nvPr/>
        </p:nvSpPr>
        <p:spPr bwMode="auto">
          <a:xfrm>
            <a:off x="868831" y="4733528"/>
            <a:ext cx="7717921" cy="19363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kumimoji="1"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kumimoji="1"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kumimoji="1"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kumimoji="1"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9pPr>
          </a:lstStyle>
          <a:p>
            <a:endParaRPr lang="en-US" altLang="ja-JP" sz="1800" dirty="0" smtClean="0">
              <a:solidFill>
                <a:schemeClr val="tx1"/>
              </a:solidFill>
              <a:latin typeface="ヒラギノ角ゴ ProN W3"/>
              <a:ea typeface="ヒラギノ角ゴ ProN W3"/>
              <a:cs typeface="ヒラギノ角ゴ ProN W3"/>
            </a:endParaRPr>
          </a:p>
          <a:p>
            <a:pPr algn="l"/>
            <a:endParaRPr lang="en-US" altLang="ja-JP" sz="1800" dirty="0" smtClean="0">
              <a:solidFill>
                <a:schemeClr val="tx1"/>
              </a:solidFill>
              <a:latin typeface="ヒラギノ角ゴ ProN W3"/>
              <a:ea typeface="ヒラギノ角ゴ ProN W3"/>
              <a:cs typeface="ヒラギノ角ゴ ProN W3"/>
            </a:endParaRPr>
          </a:p>
          <a:p>
            <a:pPr algn="r"/>
            <a:r>
              <a:rPr lang="ja-JP" altLang="en-US" sz="1800" dirty="0" smtClean="0">
                <a:solidFill>
                  <a:schemeClr val="tx1"/>
                </a:solidFill>
                <a:latin typeface="ヒラギノ角ゴ ProN W3"/>
                <a:ea typeface="ヒラギノ角ゴ ProN W3"/>
                <a:cs typeface="ヒラギノ角ゴ ProN W3"/>
              </a:rPr>
              <a:t>和歌山大学システム工学部情報通信システム学科</a:t>
            </a:r>
            <a:endParaRPr lang="en-US" altLang="ja-JP" sz="1800" dirty="0" smtClean="0">
              <a:solidFill>
                <a:schemeClr val="tx1"/>
              </a:solidFill>
              <a:latin typeface="ヒラギノ角ゴ ProN W3"/>
              <a:ea typeface="ヒラギノ角ゴ ProN W3"/>
              <a:cs typeface="ヒラギノ角ゴ ProN W3"/>
            </a:endParaRPr>
          </a:p>
          <a:p>
            <a:pPr algn="r"/>
            <a:r>
              <a:rPr lang="en-US" altLang="ja-JP" sz="2800" dirty="0" smtClean="0">
                <a:solidFill>
                  <a:schemeClr val="tx1"/>
                </a:solidFill>
                <a:latin typeface="ヒラギノ角ゴ ProN W3"/>
                <a:ea typeface="ヒラギノ角ゴ ProN W3"/>
                <a:cs typeface="ヒラギノ角ゴ ProN W3"/>
              </a:rPr>
              <a:t>B3</a:t>
            </a:r>
            <a:r>
              <a:rPr lang="ja-JP" altLang="en-US" sz="2800" dirty="0">
                <a:solidFill>
                  <a:schemeClr val="tx1"/>
                </a:solidFill>
                <a:latin typeface="ヒラギノ角ゴ ProN W3"/>
                <a:ea typeface="ヒラギノ角ゴ ProN W3"/>
                <a:cs typeface="ヒラギノ角ゴ ProN W3"/>
              </a:rPr>
              <a:t>　山谷陽</a:t>
            </a:r>
            <a:r>
              <a:rPr lang="ja-JP" altLang="en-US" sz="2800" dirty="0" smtClean="0">
                <a:solidFill>
                  <a:schemeClr val="tx1"/>
                </a:solidFill>
                <a:latin typeface="ヒラギノ角ゴ ProN W3"/>
                <a:ea typeface="ヒラギノ角ゴ ProN W3"/>
                <a:cs typeface="ヒラギノ角ゴ ProN W3"/>
              </a:rPr>
              <a:t>亮</a:t>
            </a:r>
          </a:p>
        </p:txBody>
      </p:sp>
      <p:pic>
        <p:nvPicPr>
          <p:cNvPr id="10" name="図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934" y="4633553"/>
            <a:ext cx="1322654" cy="17635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5744811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背景と問題点</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OSS</a:t>
            </a:r>
            <a:r>
              <a:rPr lang="ja-JP" altLang="en-US" dirty="0" smtClean="0"/>
              <a:t>を利用したシステム開発が年々増加している</a:t>
            </a:r>
            <a:endParaRPr lang="en-US" altLang="ja-JP" dirty="0" smtClean="0"/>
          </a:p>
          <a:p>
            <a:pPr lvl="1"/>
            <a:r>
              <a:rPr lang="ja-JP" altLang="en-US" dirty="0" smtClean="0"/>
              <a:t>短納期化</a:t>
            </a:r>
            <a:r>
              <a:rPr lang="ja-JP" altLang="en-US" dirty="0"/>
              <a:t>・低価格化</a:t>
            </a:r>
            <a:r>
              <a:rPr lang="ja-JP" altLang="en-US" dirty="0" smtClean="0"/>
              <a:t>へ対応するための手段</a:t>
            </a:r>
            <a:endParaRPr lang="en-US" altLang="ja-JP" dirty="0"/>
          </a:p>
          <a:p>
            <a:pPr lvl="2"/>
            <a:r>
              <a:rPr kumimoji="1" lang="ja-JP" altLang="en-US" dirty="0" smtClean="0"/>
              <a:t>モバイル通信機器：</a:t>
            </a:r>
            <a:r>
              <a:rPr kumimoji="1" lang="en-US" altLang="ja-JP" dirty="0" smtClean="0"/>
              <a:t>Android, </a:t>
            </a:r>
            <a:r>
              <a:rPr kumimoji="1" lang="en-US" altLang="ja-JP" dirty="0" err="1" smtClean="0"/>
              <a:t>Tizen</a:t>
            </a:r>
            <a:r>
              <a:rPr kumimoji="1" lang="en-US" altLang="ja-JP" dirty="0" smtClean="0"/>
              <a:t>, Firefox OS</a:t>
            </a:r>
          </a:p>
          <a:p>
            <a:pPr lvl="2"/>
            <a:r>
              <a:rPr kumimoji="1" lang="ja-JP" altLang="en-US" dirty="0" smtClean="0"/>
              <a:t>情報家電：</a:t>
            </a:r>
            <a:r>
              <a:rPr kumimoji="1" lang="en-US" altLang="ja-JP" dirty="0" smtClean="0"/>
              <a:t>Embedded </a:t>
            </a:r>
            <a:r>
              <a:rPr lang="en-US" altLang="ja-JP" dirty="0" smtClean="0"/>
              <a:t>L</a:t>
            </a:r>
            <a:r>
              <a:rPr kumimoji="1" lang="en-US" altLang="ja-JP" dirty="0" smtClean="0"/>
              <a:t>inux</a:t>
            </a:r>
          </a:p>
          <a:p>
            <a:pPr lvl="1"/>
            <a:r>
              <a:rPr lang="ja-JP" altLang="en-US" dirty="0" smtClean="0"/>
              <a:t>高信頼システム構築（</a:t>
            </a:r>
            <a:r>
              <a:rPr lang="ja-JP" altLang="en-US" dirty="0"/>
              <a:t>ベンダロックイン</a:t>
            </a:r>
            <a:r>
              <a:rPr lang="ja-JP" altLang="en-US" dirty="0" smtClean="0"/>
              <a:t>回避）の手段</a:t>
            </a:r>
            <a:endParaRPr lang="en-US" altLang="ja-JP" dirty="0" smtClean="0"/>
          </a:p>
          <a:p>
            <a:pPr lvl="2"/>
            <a:r>
              <a:rPr lang="en-US" altLang="ja-JP" dirty="0" smtClean="0"/>
              <a:t>NYSE</a:t>
            </a:r>
            <a:r>
              <a:rPr lang="ja-JP" altLang="en-US" dirty="0" smtClean="0"/>
              <a:t>（ニューヨーク証券取引所）のすべてのサーバ</a:t>
            </a:r>
            <a:r>
              <a:rPr lang="en-US" altLang="ja-JP" dirty="0" smtClean="0"/>
              <a:t>OS</a:t>
            </a:r>
            <a:r>
              <a:rPr lang="ja-JP" altLang="en-US" dirty="0" smtClean="0"/>
              <a:t>として</a:t>
            </a:r>
            <a:r>
              <a:rPr lang="en-US" altLang="ja-JP" dirty="0" smtClean="0"/>
              <a:t>RHEL</a:t>
            </a:r>
          </a:p>
          <a:p>
            <a:pPr lvl="2"/>
            <a:r>
              <a:rPr lang="en-US" altLang="ja-JP" dirty="0" smtClean="0"/>
              <a:t>arrowhead</a:t>
            </a:r>
            <a:r>
              <a:rPr lang="ja-JP" altLang="en-US" dirty="0" smtClean="0"/>
              <a:t>（東証：富士通製）のベース</a:t>
            </a:r>
            <a:r>
              <a:rPr lang="en-US" altLang="ja-JP" dirty="0" smtClean="0"/>
              <a:t>OS</a:t>
            </a:r>
            <a:r>
              <a:rPr lang="ja-JP" altLang="en-US" dirty="0" smtClean="0"/>
              <a:t>として</a:t>
            </a:r>
            <a:r>
              <a:rPr lang="en-US" altLang="ja-JP" dirty="0" smtClean="0"/>
              <a:t>RHEL</a:t>
            </a:r>
          </a:p>
          <a:p>
            <a:pPr lvl="2"/>
            <a:endParaRPr lang="en-US" altLang="ja-JP" dirty="0"/>
          </a:p>
          <a:p>
            <a:r>
              <a:rPr kumimoji="1" lang="en-US" altLang="ja-JP" dirty="0" smtClean="0"/>
              <a:t>OSS</a:t>
            </a:r>
            <a:r>
              <a:rPr kumimoji="1" lang="ja-JP" altLang="en-US" dirty="0" smtClean="0"/>
              <a:t>の利用に対して躊躇する企業は少なくない</a:t>
            </a:r>
            <a:r>
              <a:rPr kumimoji="1" lang="en-US" altLang="ja-JP" sz="2000" dirty="0" smtClean="0"/>
              <a:t>[1]</a:t>
            </a:r>
            <a:endParaRPr kumimoji="1" lang="en-US" altLang="ja-JP" dirty="0" smtClean="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en-US" altLang="ja-JP" smtClean="0"/>
              <a:t>OSS</a:t>
            </a:r>
            <a:r>
              <a:rPr lang="ja-JP" altLang="en-US" smtClean="0"/>
              <a:t>システムとコミュニティの共進化理解のためのプロアクティブデータマイニング手法</a:t>
            </a:r>
            <a:endParaRPr lang="en-US" altLang="ja-JP" dirty="0" smtClean="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23</a:t>
            </a:fld>
            <a:endParaRPr lang="en-US" altLang="ja-JP" dirty="0"/>
          </a:p>
        </p:txBody>
      </p:sp>
      <p:sp>
        <p:nvSpPr>
          <p:cNvPr id="7" name="テキスト ボックス 6"/>
          <p:cNvSpPr txBox="1"/>
          <p:nvPr/>
        </p:nvSpPr>
        <p:spPr>
          <a:xfrm>
            <a:off x="0" y="6329463"/>
            <a:ext cx="9144000" cy="215444"/>
          </a:xfrm>
          <a:prstGeom prst="rect">
            <a:avLst/>
          </a:prstGeom>
          <a:noFill/>
        </p:spPr>
        <p:txBody>
          <a:bodyPr wrap="square" rtlCol="0">
            <a:spAutoFit/>
          </a:bodyPr>
          <a:lstStyle/>
          <a:p>
            <a:r>
              <a:rPr kumimoji="1" lang="en-US" altLang="ja-JP" sz="800" dirty="0" smtClean="0">
                <a:latin typeface="+mn-ea"/>
              </a:rPr>
              <a:t>[1]</a:t>
            </a:r>
            <a:r>
              <a:rPr kumimoji="1" lang="ja-JP" altLang="en-US" sz="800" dirty="0" smtClean="0">
                <a:latin typeface="+mn-ea"/>
              </a:rPr>
              <a:t> </a:t>
            </a:r>
            <a:r>
              <a:rPr lang="ja-JP" altLang="ja-JP" sz="800" dirty="0" smtClean="0"/>
              <a:t>独立</a:t>
            </a:r>
            <a:r>
              <a:rPr lang="ja-JP" altLang="ja-JP" sz="800" dirty="0"/>
              <a:t>行政法人情報処理推進</a:t>
            </a:r>
            <a:r>
              <a:rPr lang="ja-JP" altLang="ja-JP" sz="800" dirty="0" smtClean="0"/>
              <a:t>機構</a:t>
            </a:r>
            <a:r>
              <a:rPr lang="en-US" altLang="ja-JP" sz="800" dirty="0" smtClean="0"/>
              <a:t> (IPA), </a:t>
            </a:r>
            <a:r>
              <a:rPr lang="ja-JP" altLang="ja-JP" sz="800" dirty="0" smtClean="0"/>
              <a:t>第</a:t>
            </a:r>
            <a:r>
              <a:rPr lang="en-US" altLang="ja-JP" sz="800" dirty="0" smtClean="0"/>
              <a:t>3</a:t>
            </a:r>
            <a:r>
              <a:rPr lang="ja-JP" altLang="ja-JP" sz="800" dirty="0"/>
              <a:t>回オープンソースソフトウェア活用ビジネス実態調査（有効回答数</a:t>
            </a:r>
            <a:r>
              <a:rPr lang="en-US" altLang="ja-JP" sz="800" dirty="0"/>
              <a:t>700</a:t>
            </a:r>
            <a:r>
              <a:rPr lang="ja-JP" altLang="ja-JP" sz="800" dirty="0"/>
              <a:t>社以上，</a:t>
            </a:r>
            <a:r>
              <a:rPr lang="en-US" altLang="ja-JP" sz="800" dirty="0"/>
              <a:t>2009</a:t>
            </a:r>
            <a:r>
              <a:rPr lang="ja-JP" altLang="ja-JP" sz="800" dirty="0"/>
              <a:t>年度の調査結果）</a:t>
            </a:r>
            <a:endParaRPr kumimoji="1" lang="ja-JP" altLang="en-US" sz="800" dirty="0">
              <a:latin typeface="+mn-ea"/>
            </a:endParaRPr>
          </a:p>
        </p:txBody>
      </p:sp>
    </p:spTree>
    <p:extLst>
      <p:ext uri="{BB962C8B-B14F-4D97-AF65-F5344CB8AC3E}">
        <p14:creationId xmlns:p14="http://schemas.microsoft.com/office/powerpoint/2010/main" val="3321286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lang="ja-JP" altLang="en-US" dirty="0" smtClean="0"/>
              <a:t>の利用に関する懸念</a:t>
            </a:r>
            <a:r>
              <a:rPr lang="en-US" altLang="ja-JP" sz="2400" dirty="0" smtClean="0"/>
              <a:t>[1]</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緊急</a:t>
            </a:r>
            <a:r>
              <a:rPr lang="ja-JP" altLang="en-US" dirty="0"/>
              <a:t>時の技術的サポートが</a:t>
            </a:r>
            <a:r>
              <a:rPr lang="ja-JP" altLang="en-US" dirty="0" smtClean="0"/>
              <a:t>得にくい（</a:t>
            </a:r>
            <a:r>
              <a:rPr lang="en-US" altLang="ja-JP" dirty="0" smtClean="0"/>
              <a:t>67.3%</a:t>
            </a:r>
            <a:r>
              <a:rPr lang="ja-JP" altLang="en-US" dirty="0" smtClean="0"/>
              <a:t>）</a:t>
            </a:r>
            <a:endParaRPr lang="en-US" altLang="ja-JP" dirty="0"/>
          </a:p>
          <a:p>
            <a:pPr lvl="1"/>
            <a:r>
              <a:rPr lang="ja-JP" altLang="en-US" dirty="0" smtClean="0"/>
              <a:t>ボランティア主導の開発のため，緊急時に必要なサポートが受けられるかの保証がない</a:t>
            </a:r>
            <a:endParaRPr lang="en-US" altLang="ja-JP" dirty="0" smtClean="0"/>
          </a:p>
          <a:p>
            <a:pPr lvl="8"/>
            <a:endParaRPr lang="en-US" altLang="ja-JP" sz="1000" dirty="0" smtClean="0"/>
          </a:p>
          <a:p>
            <a:r>
              <a:rPr lang="en-US" altLang="ja-JP" dirty="0" smtClean="0"/>
              <a:t>OSS</a:t>
            </a:r>
            <a:r>
              <a:rPr lang="ja-JP" altLang="en-US" dirty="0" smtClean="0"/>
              <a:t>開発</a:t>
            </a:r>
            <a:r>
              <a:rPr lang="ja-JP" altLang="ja-JP" dirty="0" smtClean="0"/>
              <a:t>が</a:t>
            </a:r>
            <a:r>
              <a:rPr lang="ja-JP" altLang="ja-JP" dirty="0"/>
              <a:t>いつまで存続するか</a:t>
            </a:r>
            <a:r>
              <a:rPr lang="ja-JP" altLang="ja-JP" dirty="0" smtClean="0"/>
              <a:t>分からない</a:t>
            </a:r>
            <a:r>
              <a:rPr lang="ja-JP" altLang="en-US" dirty="0" smtClean="0"/>
              <a:t>（</a:t>
            </a:r>
            <a:r>
              <a:rPr lang="en-US" altLang="ja-JP" dirty="0" smtClean="0"/>
              <a:t>58.5%</a:t>
            </a:r>
            <a:r>
              <a:rPr lang="ja-JP" altLang="en-US" dirty="0" smtClean="0"/>
              <a:t>）</a:t>
            </a:r>
            <a:endParaRPr lang="en-US" altLang="ja-JP" dirty="0" smtClean="0"/>
          </a:p>
          <a:p>
            <a:pPr lvl="1"/>
            <a:r>
              <a:rPr lang="ja-JP" altLang="en-US" dirty="0"/>
              <a:t>プロジェクト</a:t>
            </a:r>
            <a:r>
              <a:rPr lang="ja-JP" altLang="en-US" dirty="0" smtClean="0"/>
              <a:t>が解散したり分裂することがしばしば発生する</a:t>
            </a:r>
            <a:endParaRPr lang="en-US" altLang="ja-JP" dirty="0" smtClean="0"/>
          </a:p>
          <a:p>
            <a:pPr lvl="2"/>
            <a:r>
              <a:rPr lang="ja-JP" altLang="en-US" dirty="0" smtClean="0"/>
              <a:t>例：</a:t>
            </a:r>
            <a:r>
              <a:rPr lang="en-US" altLang="ja-JP" dirty="0" smtClean="0"/>
              <a:t>Netscape</a:t>
            </a:r>
            <a:r>
              <a:rPr lang="ja-JP" altLang="en-US" dirty="0" smtClean="0"/>
              <a:t>や</a:t>
            </a:r>
            <a:r>
              <a:rPr lang="en-US" altLang="ja-JP" dirty="0" err="1" smtClean="0"/>
              <a:t>OpenOffice</a:t>
            </a:r>
            <a:endParaRPr lang="en-US" altLang="ja-JP" dirty="0" smtClean="0"/>
          </a:p>
          <a:p>
            <a:pPr lvl="4"/>
            <a:endParaRPr lang="en-US" altLang="ja-JP" sz="2000" dirty="0" smtClean="0"/>
          </a:p>
          <a:p>
            <a:r>
              <a:rPr lang="ja-JP" altLang="en-US" dirty="0" smtClean="0"/>
              <a:t>バグ</a:t>
            </a:r>
            <a:r>
              <a:rPr lang="ja-JP" altLang="en-US" dirty="0"/>
              <a:t>修正</a:t>
            </a:r>
            <a:r>
              <a:rPr lang="ja-JP" altLang="en-US" dirty="0" smtClean="0"/>
              <a:t>や</a:t>
            </a:r>
            <a:r>
              <a:rPr lang="ja-JP" altLang="en-US" dirty="0"/>
              <a:t>顧客からの要請対応に手間が</a:t>
            </a:r>
            <a:r>
              <a:rPr lang="ja-JP" altLang="en-US" dirty="0" smtClean="0"/>
              <a:t>かかる（</a:t>
            </a:r>
            <a:r>
              <a:rPr lang="en-US" altLang="ja-JP" dirty="0" smtClean="0"/>
              <a:t>43.4%</a:t>
            </a:r>
            <a:r>
              <a:rPr lang="ja-JP" altLang="en-US" dirty="0" smtClean="0"/>
              <a:t>）</a:t>
            </a:r>
            <a:endParaRPr lang="en-US" altLang="ja-JP" dirty="0" smtClean="0"/>
          </a:p>
          <a:p>
            <a:pPr lvl="1"/>
            <a:r>
              <a:rPr lang="en-US" altLang="ja-JP" dirty="0" smtClean="0"/>
              <a:t>OSS</a:t>
            </a:r>
            <a:r>
              <a:rPr lang="ja-JP" altLang="en-US" dirty="0" smtClean="0"/>
              <a:t>利用部分で発見した不具合の修正コストは小さくない</a:t>
            </a:r>
            <a:endParaRPr lang="en-US" altLang="ja-JP" dirty="0" smtClean="0"/>
          </a:p>
          <a:p>
            <a:r>
              <a:rPr lang="ja-JP" altLang="en-US" dirty="0"/>
              <a:t>ライセンスが複雑で把握</a:t>
            </a:r>
            <a:r>
              <a:rPr lang="ja-JP" altLang="en-US" dirty="0" smtClean="0"/>
              <a:t>しにくい（</a:t>
            </a:r>
            <a:r>
              <a:rPr lang="en-US" altLang="ja-JP" dirty="0" smtClean="0"/>
              <a:t>34.8%</a:t>
            </a:r>
            <a:r>
              <a:rPr lang="ja-JP" altLang="en-US" dirty="0" smtClean="0"/>
              <a:t>）</a:t>
            </a:r>
            <a:endParaRPr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en-US" altLang="ja-JP" smtClean="0"/>
              <a:t>OSS</a:t>
            </a:r>
            <a:r>
              <a:rPr lang="ja-JP" altLang="en-US" smtClean="0"/>
              <a:t>システムとコミュニティの共進化理解のためのプロアクティブデータマイニング手法</a:t>
            </a:r>
            <a:endParaRPr lang="en-US" altLang="ja-JP" dirty="0" smtClean="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24</a:t>
            </a:fld>
            <a:endParaRPr lang="en-US" altLang="ja-JP" dirty="0"/>
          </a:p>
        </p:txBody>
      </p:sp>
      <p:sp>
        <p:nvSpPr>
          <p:cNvPr id="7" name="テキスト ボックス 6"/>
          <p:cNvSpPr txBox="1"/>
          <p:nvPr/>
        </p:nvSpPr>
        <p:spPr>
          <a:xfrm>
            <a:off x="0" y="6329463"/>
            <a:ext cx="9144000" cy="215444"/>
          </a:xfrm>
          <a:prstGeom prst="rect">
            <a:avLst/>
          </a:prstGeom>
          <a:noFill/>
        </p:spPr>
        <p:txBody>
          <a:bodyPr wrap="square" rtlCol="0">
            <a:spAutoFit/>
          </a:bodyPr>
          <a:lstStyle/>
          <a:p>
            <a:r>
              <a:rPr kumimoji="1" lang="en-US" altLang="ja-JP" sz="800" dirty="0" smtClean="0">
                <a:latin typeface="+mn-ea"/>
              </a:rPr>
              <a:t>[1]</a:t>
            </a:r>
            <a:r>
              <a:rPr kumimoji="1" lang="ja-JP" altLang="en-US" sz="800" dirty="0" smtClean="0">
                <a:latin typeface="+mn-ea"/>
              </a:rPr>
              <a:t> </a:t>
            </a:r>
            <a:r>
              <a:rPr lang="ja-JP" altLang="ja-JP" sz="800" dirty="0" smtClean="0"/>
              <a:t>独立</a:t>
            </a:r>
            <a:r>
              <a:rPr lang="ja-JP" altLang="ja-JP" sz="800" dirty="0"/>
              <a:t>行政法人情報処理推進</a:t>
            </a:r>
            <a:r>
              <a:rPr lang="ja-JP" altLang="ja-JP" sz="800" dirty="0" smtClean="0"/>
              <a:t>機構</a:t>
            </a:r>
            <a:r>
              <a:rPr lang="en-US" altLang="ja-JP" sz="800" dirty="0" smtClean="0"/>
              <a:t> (IPA), </a:t>
            </a:r>
            <a:r>
              <a:rPr lang="ja-JP" altLang="ja-JP" sz="800" dirty="0" smtClean="0"/>
              <a:t>第</a:t>
            </a:r>
            <a:r>
              <a:rPr lang="en-US" altLang="ja-JP" sz="800" dirty="0" smtClean="0"/>
              <a:t>3</a:t>
            </a:r>
            <a:r>
              <a:rPr lang="ja-JP" altLang="ja-JP" sz="800" dirty="0"/>
              <a:t>回オープンソースソフトウェア活用ビジネス実態調査（有効回答数</a:t>
            </a:r>
            <a:r>
              <a:rPr lang="en-US" altLang="ja-JP" sz="800" dirty="0"/>
              <a:t>700</a:t>
            </a:r>
            <a:r>
              <a:rPr lang="ja-JP" altLang="ja-JP" sz="800" dirty="0"/>
              <a:t>社以上，</a:t>
            </a:r>
            <a:r>
              <a:rPr lang="en-US" altLang="ja-JP" sz="800" dirty="0"/>
              <a:t>2009</a:t>
            </a:r>
            <a:r>
              <a:rPr lang="ja-JP" altLang="ja-JP" sz="800" dirty="0"/>
              <a:t>年度の調査結果）</a:t>
            </a:r>
            <a:endParaRPr kumimoji="1" lang="ja-JP" altLang="en-US" sz="800" dirty="0">
              <a:latin typeface="+mn-ea"/>
            </a:endParaRPr>
          </a:p>
        </p:txBody>
      </p:sp>
      <p:sp>
        <p:nvSpPr>
          <p:cNvPr id="8" name="テキスト ボックス 7"/>
          <p:cNvSpPr txBox="1"/>
          <p:nvPr/>
        </p:nvSpPr>
        <p:spPr>
          <a:xfrm>
            <a:off x="317810" y="2854625"/>
            <a:ext cx="8595669" cy="1569660"/>
          </a:xfrm>
          <a:prstGeom prst="rect">
            <a:avLst/>
          </a:prstGeom>
          <a:noFill/>
          <a:ln w="12700">
            <a:solidFill>
              <a:schemeClr val="accent6"/>
            </a:solidFill>
          </a:ln>
        </p:spPr>
        <p:txBody>
          <a:bodyPr wrap="square" rtlCol="0">
            <a:spAutoFit/>
          </a:bodyPr>
          <a:lstStyle/>
          <a:p>
            <a:pPr marL="285750" indent="-285750">
              <a:buFont typeface="Arial" pitchFamily="34" charset="0"/>
              <a:buChar char="•"/>
            </a:pPr>
            <a:endParaRPr kumimoji="1" lang="en-US" altLang="ja-JP" sz="2400" u="sng" dirty="0" smtClean="0">
              <a:uFill>
                <a:solidFill>
                  <a:srgbClr val="FF0000"/>
                </a:solidFill>
              </a:uFill>
            </a:endParaRPr>
          </a:p>
          <a:p>
            <a:pPr marL="285750" indent="-285750">
              <a:buFont typeface="Arial" pitchFamily="34" charset="0"/>
              <a:buChar char="•"/>
            </a:pPr>
            <a:endParaRPr lang="en-US" altLang="ja-JP" sz="2400" u="sng" dirty="0">
              <a:uFill>
                <a:solidFill>
                  <a:srgbClr val="FF0000"/>
                </a:solidFill>
              </a:uFill>
            </a:endParaRPr>
          </a:p>
          <a:p>
            <a:pPr marL="285750" indent="-285750">
              <a:buFont typeface="Arial" pitchFamily="34" charset="0"/>
              <a:buChar char="•"/>
            </a:pPr>
            <a:endParaRPr kumimoji="1" lang="en-US" altLang="ja-JP" sz="2400" u="sng" dirty="0" smtClean="0">
              <a:uFill>
                <a:solidFill>
                  <a:srgbClr val="FF0000"/>
                </a:solidFill>
              </a:uFill>
            </a:endParaRPr>
          </a:p>
          <a:p>
            <a:pPr marL="285750" indent="-285750">
              <a:buFont typeface="Arial" pitchFamily="34" charset="0"/>
              <a:buChar char="•"/>
            </a:pPr>
            <a:endParaRPr kumimoji="1" lang="ja-JP" altLang="en-US" sz="2400" u="sng" dirty="0">
              <a:uFill>
                <a:solidFill>
                  <a:srgbClr val="FF0000"/>
                </a:solidFill>
              </a:uFill>
            </a:endParaRPr>
          </a:p>
        </p:txBody>
      </p:sp>
      <p:sp>
        <p:nvSpPr>
          <p:cNvPr id="9" name="角丸四角形 8"/>
          <p:cNvSpPr/>
          <p:nvPr/>
        </p:nvSpPr>
        <p:spPr>
          <a:xfrm>
            <a:off x="5571795" y="3937635"/>
            <a:ext cx="3248677" cy="39188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本研究のメインスコープ</a:t>
            </a:r>
            <a:endParaRPr kumimoji="1" lang="ja-JP" altLang="en-US" dirty="0"/>
          </a:p>
        </p:txBody>
      </p:sp>
    </p:spTree>
    <p:extLst>
      <p:ext uri="{BB962C8B-B14F-4D97-AF65-F5344CB8AC3E}">
        <p14:creationId xmlns:p14="http://schemas.microsoft.com/office/powerpoint/2010/main" val="152301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OSS</a:t>
            </a:r>
            <a:r>
              <a:rPr kumimoji="1" lang="ja-JP" altLang="en-US" dirty="0" smtClean="0"/>
              <a:t>システムとコミュニティの</a:t>
            </a:r>
            <a:r>
              <a:rPr kumimoji="1" lang="ja-JP" altLang="en-US" dirty="0" smtClean="0">
                <a:solidFill>
                  <a:schemeClr val="accent6"/>
                </a:solidFill>
              </a:rPr>
              <a:t>共進化（</a:t>
            </a:r>
            <a:r>
              <a:rPr kumimoji="1" lang="en-US" altLang="ja-JP" dirty="0" smtClean="0">
                <a:solidFill>
                  <a:schemeClr val="accent6"/>
                </a:solidFill>
              </a:rPr>
              <a:t>co-evolution</a:t>
            </a:r>
            <a:r>
              <a:rPr kumimoji="1" lang="ja-JP" altLang="en-US" dirty="0" smtClean="0">
                <a:solidFill>
                  <a:schemeClr val="accent6"/>
                </a:solidFill>
              </a:rPr>
              <a:t>）</a:t>
            </a:r>
            <a:r>
              <a:rPr kumimoji="1" lang="ja-JP" altLang="en-US" dirty="0" smtClean="0"/>
              <a:t>の過程を理解するための手法を構築すること</a:t>
            </a:r>
            <a:endParaRPr kumimoji="1" lang="en-US" altLang="ja-JP" dirty="0" smtClean="0"/>
          </a:p>
          <a:p>
            <a:pPr lvl="1"/>
            <a:r>
              <a:rPr lang="ja-JP" altLang="en-US" dirty="0" smtClean="0"/>
              <a:t>システム（プロダクト）単体・コミュニティ単体の進化プロセスをモデル化した研究は比較的多い</a:t>
            </a:r>
            <a:endParaRPr lang="en-US" altLang="ja-JP" dirty="0" smtClean="0"/>
          </a:p>
          <a:p>
            <a:pPr lvl="2"/>
            <a:r>
              <a:rPr lang="ja-JP" altLang="en-US" dirty="0"/>
              <a:t>説明</a:t>
            </a:r>
            <a:r>
              <a:rPr lang="ja-JP" altLang="en-US" dirty="0" smtClean="0"/>
              <a:t>変数が少ない</a:t>
            </a:r>
            <a:endParaRPr lang="en-US" altLang="ja-JP" dirty="0" smtClean="0"/>
          </a:p>
          <a:p>
            <a:pPr lvl="1"/>
            <a:r>
              <a:rPr kumimoji="1" lang="ja-JP" altLang="en-US" dirty="0"/>
              <a:t>システム</a:t>
            </a:r>
            <a:r>
              <a:rPr kumimoji="1" lang="ja-JP" altLang="en-US" dirty="0" smtClean="0"/>
              <a:t>とコミュニティが</a:t>
            </a:r>
            <a:r>
              <a:rPr lang="ja-JP" altLang="en-US" dirty="0" smtClean="0"/>
              <a:t>共進化の関係にあることに着目する</a:t>
            </a:r>
            <a:endParaRPr lang="en-US" altLang="ja-JP" dirty="0" smtClean="0"/>
          </a:p>
          <a:p>
            <a:pPr lvl="2"/>
            <a:r>
              <a:rPr lang="ja-JP" altLang="en-US" dirty="0"/>
              <a:t>他</a:t>
            </a:r>
            <a:r>
              <a:rPr lang="ja-JP" altLang="en-US" dirty="0" smtClean="0"/>
              <a:t>種多様な説明変数が使える</a:t>
            </a:r>
            <a:endParaRPr lang="en-US" altLang="ja-JP" dirty="0" smtClean="0"/>
          </a:p>
          <a:p>
            <a:pPr lvl="2"/>
            <a:r>
              <a:rPr lang="ja-JP" altLang="en-US" dirty="0" smtClean="0"/>
              <a:t>多</a:t>
            </a:r>
            <a:r>
              <a:rPr kumimoji="1" lang="ja-JP" altLang="en-US" dirty="0" smtClean="0"/>
              <a:t>変数間の相関分析し，近い将来</a:t>
            </a:r>
            <a:r>
              <a:rPr kumimoji="1" lang="en-US" altLang="ja-JP" dirty="0" smtClean="0"/>
              <a:t>OSS</a:t>
            </a:r>
            <a:r>
              <a:rPr kumimoji="1" lang="ja-JP" altLang="en-US" dirty="0" smtClean="0"/>
              <a:t>システムとコミュニティに起きる事象ととるべき対策を予測できるようにする（</a:t>
            </a:r>
            <a:r>
              <a:rPr kumimoji="1" lang="ja-JP" altLang="en-US" dirty="0" smtClean="0">
                <a:solidFill>
                  <a:schemeClr val="accent6"/>
                </a:solidFill>
              </a:rPr>
              <a:t>プロアクティブマイニング</a:t>
            </a:r>
            <a:r>
              <a:rPr lang="ja-JP" altLang="en-US" dirty="0"/>
              <a:t>）</a:t>
            </a:r>
            <a:endParaRPr kumimoji="1" lang="en-US" altLang="ja-JP" dirty="0" smtClean="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en-US" altLang="ja-JP" smtClean="0"/>
              <a:t>OSS</a:t>
            </a:r>
            <a:r>
              <a:rPr lang="ja-JP" altLang="en-US" smtClean="0"/>
              <a:t>システムとコミュニティの共進化理解のためのプロアクティブデータマイニング手法</a:t>
            </a:r>
            <a:endParaRPr lang="en-US" altLang="ja-JP" dirty="0" smtClean="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25</a:t>
            </a:fld>
            <a:endParaRPr lang="en-US" altLang="ja-JP" dirty="0"/>
          </a:p>
        </p:txBody>
      </p:sp>
    </p:spTree>
    <p:extLst>
      <p:ext uri="{BB962C8B-B14F-4D97-AF65-F5344CB8AC3E}">
        <p14:creationId xmlns:p14="http://schemas.microsoft.com/office/powerpoint/2010/main" val="14132231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kumimoji="1" lang="ja-JP" altLang="en-US" dirty="0" smtClean="0"/>
              <a:t>開発における共進化（</a:t>
            </a:r>
            <a:r>
              <a:rPr kumimoji="1" lang="en-US" altLang="ja-JP" dirty="0" smtClean="0"/>
              <a:t>co-evolution</a:t>
            </a:r>
            <a:r>
              <a:rPr kumimoji="1" lang="ja-JP" altLang="en-US" dirty="0" smtClean="0"/>
              <a:t>）</a:t>
            </a:r>
            <a:endParaRPr kumimoji="1" lang="ja-JP" altLang="en-US" dirty="0"/>
          </a:p>
        </p:txBody>
      </p:sp>
      <p:sp>
        <p:nvSpPr>
          <p:cNvPr id="7" name="コンテンツ プレースホルダー 6"/>
          <p:cNvSpPr>
            <a:spLocks noGrp="1"/>
          </p:cNvSpPr>
          <p:nvPr>
            <p:ph idx="1"/>
          </p:nvPr>
        </p:nvSpPr>
        <p:spPr/>
        <p:txBody>
          <a:bodyPr/>
          <a:lstStyle/>
          <a:p>
            <a:r>
              <a:rPr kumimoji="1" lang="en-US" altLang="ja-JP" dirty="0" smtClean="0"/>
              <a:t>OSS</a:t>
            </a:r>
            <a:r>
              <a:rPr kumimoji="1" lang="ja-JP" altLang="en-US" dirty="0" smtClean="0"/>
              <a:t>開発における進化のレイヤー</a:t>
            </a:r>
            <a:endParaRPr kumimoji="1" lang="en-US" altLang="ja-JP" dirty="0" smtClean="0"/>
          </a:p>
          <a:p>
            <a:pPr lvl="1"/>
            <a:r>
              <a:rPr kumimoji="1" lang="ja-JP" altLang="en-US" dirty="0" smtClean="0"/>
              <a:t>アーティファクト：プロダクト</a:t>
            </a:r>
            <a:r>
              <a:rPr kumimoji="1" lang="en-US" altLang="ja-JP" dirty="0" smtClean="0"/>
              <a:t>/</a:t>
            </a:r>
            <a:r>
              <a:rPr kumimoji="1" lang="ja-JP" altLang="en-US" dirty="0" smtClean="0"/>
              <a:t>プロセス</a:t>
            </a:r>
            <a:endParaRPr lang="en-US" altLang="ja-JP" dirty="0" smtClean="0"/>
          </a:p>
          <a:p>
            <a:pPr lvl="1"/>
            <a:r>
              <a:rPr lang="ja-JP" altLang="en-US" dirty="0" smtClean="0"/>
              <a:t>個人：</a:t>
            </a:r>
            <a:r>
              <a:rPr kumimoji="1" lang="ja-JP" altLang="en-US" dirty="0" smtClean="0"/>
              <a:t>知識</a:t>
            </a:r>
            <a:r>
              <a:rPr lang="en-US" altLang="ja-JP" dirty="0"/>
              <a:t>/</a:t>
            </a:r>
            <a:r>
              <a:rPr kumimoji="1" lang="ja-JP" altLang="en-US" dirty="0" smtClean="0"/>
              <a:t>スキル</a:t>
            </a:r>
            <a:endParaRPr kumimoji="1" lang="en-US" altLang="ja-JP" dirty="0" smtClean="0"/>
          </a:p>
          <a:p>
            <a:pPr lvl="1"/>
            <a:r>
              <a:rPr lang="ja-JP" altLang="en-US" dirty="0" smtClean="0"/>
              <a:t>コミュニティ：人間関係</a:t>
            </a:r>
            <a:r>
              <a:rPr lang="en-US" altLang="ja-JP" dirty="0" smtClean="0"/>
              <a:t>/</a:t>
            </a:r>
            <a:r>
              <a:rPr kumimoji="1" lang="ja-JP" altLang="en-US" dirty="0" smtClean="0"/>
              <a:t>組織構造</a:t>
            </a:r>
            <a:endParaRPr kumimoji="1" lang="en-US" altLang="ja-JP" dirty="0" smtClean="0"/>
          </a:p>
          <a:p>
            <a:pPr lvl="1"/>
            <a:endParaRPr lang="en-US" altLang="ja-JP" sz="1050" dirty="0"/>
          </a:p>
          <a:p>
            <a:r>
              <a:rPr kumimoji="1" lang="en-US" altLang="ja-JP" dirty="0" smtClean="0"/>
              <a:t>3</a:t>
            </a:r>
            <a:r>
              <a:rPr kumimoji="1" lang="ja-JP" altLang="en-US" dirty="0" err="1" smtClean="0"/>
              <a:t>つの</a:t>
            </a:r>
            <a:r>
              <a:rPr kumimoji="1" lang="ja-JP" altLang="en-US" dirty="0" smtClean="0"/>
              <a:t>レイヤーの共進化</a:t>
            </a:r>
            <a:endParaRPr kumimoji="1" lang="en-US" altLang="ja-JP" dirty="0" smtClean="0"/>
          </a:p>
          <a:p>
            <a:pPr lvl="1"/>
            <a:r>
              <a:rPr lang="ja-JP" altLang="en-US" dirty="0" smtClean="0"/>
              <a:t>各レイヤーが単独で進化するのではなく，各レイヤーが相互作用して全体のシステムとして進化する</a:t>
            </a:r>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en-US" altLang="ja-JP" smtClean="0"/>
              <a:t>OSS</a:t>
            </a:r>
            <a:r>
              <a:rPr lang="ja-JP" altLang="en-US" smtClean="0"/>
              <a:t>システムとコミュニティの共進化理解のためのプロアクティブデータマイニング手法</a:t>
            </a:r>
            <a:endParaRPr lang="en-US" altLang="ja-JP" dirty="0" smtClean="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26</a:t>
            </a:fld>
            <a:endParaRPr lang="en-US" altLang="ja-JP"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1959" y="4681638"/>
            <a:ext cx="5448300" cy="164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40743" y="1617697"/>
            <a:ext cx="3251370" cy="16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0" y="6329463"/>
            <a:ext cx="9144000" cy="215444"/>
          </a:xfrm>
          <a:prstGeom prst="rect">
            <a:avLst/>
          </a:prstGeom>
          <a:noFill/>
        </p:spPr>
        <p:txBody>
          <a:bodyPr wrap="square" rtlCol="0">
            <a:spAutoFit/>
          </a:bodyPr>
          <a:lstStyle/>
          <a:p>
            <a:r>
              <a:rPr kumimoji="1" lang="en-US" altLang="ja-JP" sz="800" dirty="0" smtClean="0">
                <a:latin typeface="+mn-ea"/>
              </a:rPr>
              <a:t>[2]</a:t>
            </a:r>
            <a:r>
              <a:rPr lang="ja-JP" altLang="en-US" sz="800" dirty="0">
                <a:latin typeface="+mn-ea"/>
              </a:rPr>
              <a:t> 大平 雅雄</a:t>
            </a:r>
            <a:r>
              <a:rPr lang="en-US" altLang="ja-JP" sz="800" dirty="0">
                <a:latin typeface="+mn-ea"/>
              </a:rPr>
              <a:t>, </a:t>
            </a:r>
            <a:r>
              <a:rPr lang="ja-JP" altLang="en-US" sz="800" dirty="0">
                <a:latin typeface="+mn-ea"/>
              </a:rPr>
              <a:t>イェ ユンウェン</a:t>
            </a:r>
            <a:r>
              <a:rPr lang="en-US" altLang="ja-JP" sz="800" dirty="0">
                <a:latin typeface="+mn-ea"/>
              </a:rPr>
              <a:t>, </a:t>
            </a:r>
            <a:r>
              <a:rPr lang="ja-JP" altLang="en-US" sz="800" dirty="0">
                <a:latin typeface="+mn-ea"/>
              </a:rPr>
              <a:t>中小路 久美代</a:t>
            </a:r>
            <a:r>
              <a:rPr lang="en-US" altLang="ja-JP" sz="800" dirty="0">
                <a:latin typeface="+mn-ea"/>
              </a:rPr>
              <a:t>, </a:t>
            </a:r>
            <a:r>
              <a:rPr lang="ja-JP" altLang="en-US" sz="800" dirty="0">
                <a:latin typeface="+mn-ea"/>
              </a:rPr>
              <a:t>山本 恭裕</a:t>
            </a:r>
            <a:r>
              <a:rPr lang="en-US" altLang="ja-JP" sz="800" dirty="0">
                <a:latin typeface="+mn-ea"/>
              </a:rPr>
              <a:t>, </a:t>
            </a:r>
            <a:r>
              <a:rPr lang="ja-JP" altLang="en-US" sz="800" dirty="0" smtClean="0">
                <a:latin typeface="+mn-ea"/>
              </a:rPr>
              <a:t>ソフトウェア</a:t>
            </a:r>
            <a:r>
              <a:rPr lang="ja-JP" altLang="en-US" sz="800" dirty="0">
                <a:latin typeface="+mn-ea"/>
              </a:rPr>
              <a:t>開発における知識コラボレーション</a:t>
            </a:r>
            <a:r>
              <a:rPr lang="en-US" altLang="ja-JP" sz="800" dirty="0" smtClean="0">
                <a:latin typeface="+mn-ea"/>
              </a:rPr>
              <a:t>, </a:t>
            </a:r>
            <a:r>
              <a:rPr lang="ja-JP" altLang="en-US" sz="800" dirty="0" smtClean="0">
                <a:latin typeface="+mn-ea"/>
              </a:rPr>
              <a:t>人工</a:t>
            </a:r>
            <a:r>
              <a:rPr lang="ja-JP" altLang="en-US" sz="800" dirty="0">
                <a:latin typeface="+mn-ea"/>
              </a:rPr>
              <a:t>知能学会誌</a:t>
            </a:r>
            <a:r>
              <a:rPr lang="en-US" altLang="ja-JP" sz="800" dirty="0">
                <a:latin typeface="+mn-ea"/>
              </a:rPr>
              <a:t>, Vol.26, No.1, </a:t>
            </a:r>
            <a:r>
              <a:rPr lang="en-US" altLang="ja-JP" sz="800" dirty="0" smtClean="0">
                <a:latin typeface="+mn-ea"/>
              </a:rPr>
              <a:t>pp.66-78</a:t>
            </a:r>
            <a:r>
              <a:rPr lang="en-US" altLang="ja-JP" sz="800" dirty="0">
                <a:latin typeface="+mn-ea"/>
              </a:rPr>
              <a:t>, January 2011. </a:t>
            </a:r>
            <a:endParaRPr kumimoji="1" lang="ja-JP" altLang="en-US" sz="800" dirty="0">
              <a:latin typeface="+mn-ea"/>
            </a:endParaRPr>
          </a:p>
        </p:txBody>
      </p:sp>
    </p:spTree>
    <p:extLst>
      <p:ext uri="{BB962C8B-B14F-4D97-AF65-F5344CB8AC3E}">
        <p14:creationId xmlns:p14="http://schemas.microsoft.com/office/powerpoint/2010/main" val="32863261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分析事例</a:t>
            </a:r>
            <a:r>
              <a:rPr kumimoji="1" lang="en-US" altLang="ja-JP" sz="2400" dirty="0" smtClean="0"/>
              <a:t>[3]</a:t>
            </a:r>
            <a:endParaRPr kumimoji="1" lang="ja-JP" altLang="en-US" sz="2400" dirty="0"/>
          </a:p>
        </p:txBody>
      </p:sp>
      <p:sp>
        <p:nvSpPr>
          <p:cNvPr id="3" name="コンテンツ プレースホルダー 2"/>
          <p:cNvSpPr>
            <a:spLocks noGrp="1"/>
          </p:cNvSpPr>
          <p:nvPr>
            <p:ph idx="1"/>
          </p:nvPr>
        </p:nvSpPr>
        <p:spPr/>
        <p:txBody>
          <a:bodyPr/>
          <a:lstStyle/>
          <a:p>
            <a:pPr algn="l"/>
            <a:r>
              <a:rPr lang="en-US" altLang="ja-JP" dirty="0" smtClean="0"/>
              <a:t>OSS</a:t>
            </a:r>
            <a:r>
              <a:rPr lang="ja-JP" altLang="en-US" dirty="0" smtClean="0"/>
              <a:t>プロジェクト</a:t>
            </a:r>
            <a:r>
              <a:rPr lang="en-US" altLang="ja-JP" dirty="0" smtClean="0"/>
              <a:t/>
            </a:r>
            <a:br>
              <a:rPr lang="en-US" altLang="ja-JP" dirty="0" smtClean="0"/>
            </a:br>
            <a:r>
              <a:rPr lang="ja-JP" altLang="en-US" dirty="0" smtClean="0"/>
              <a:t>の進化パターン</a:t>
            </a:r>
            <a:r>
              <a:rPr lang="en-US" altLang="ja-JP" sz="2000" dirty="0" smtClean="0"/>
              <a:t>[4]</a:t>
            </a:r>
          </a:p>
          <a:p>
            <a:pPr algn="l"/>
            <a:endParaRPr lang="en-US" altLang="ja-JP" sz="2000" dirty="0"/>
          </a:p>
          <a:p>
            <a:pPr algn="l"/>
            <a:endParaRPr lang="en-US" altLang="ja-JP" sz="2000" dirty="0" smtClean="0"/>
          </a:p>
          <a:p>
            <a:pPr algn="l"/>
            <a:endParaRPr lang="en-US" altLang="ja-JP" sz="1050" dirty="0" smtClean="0"/>
          </a:p>
          <a:p>
            <a:pPr algn="l"/>
            <a:endParaRPr lang="en-US" altLang="ja-JP" dirty="0" smtClean="0"/>
          </a:p>
          <a:p>
            <a:pPr lvl="1" algn="l"/>
            <a:r>
              <a:rPr kumimoji="1" lang="en-US" altLang="ja-JP" dirty="0" smtClean="0"/>
              <a:t>Exploration</a:t>
            </a:r>
          </a:p>
          <a:p>
            <a:pPr lvl="2" algn="l"/>
            <a:r>
              <a:rPr lang="ja-JP" altLang="en-US" dirty="0" smtClean="0"/>
              <a:t>イノベーション重視</a:t>
            </a:r>
            <a:endParaRPr kumimoji="1" lang="en-US" altLang="ja-JP" dirty="0" smtClean="0"/>
          </a:p>
          <a:p>
            <a:pPr lvl="1" algn="l"/>
            <a:r>
              <a:rPr lang="en-US" altLang="ja-JP" dirty="0" smtClean="0"/>
              <a:t>Utility</a:t>
            </a:r>
          </a:p>
          <a:p>
            <a:pPr lvl="2" algn="l"/>
            <a:r>
              <a:rPr lang="ja-JP" altLang="en-US" dirty="0" smtClean="0"/>
              <a:t>機能追加</a:t>
            </a:r>
            <a:r>
              <a:rPr lang="ja-JP" altLang="en-US" dirty="0"/>
              <a:t>重視</a:t>
            </a:r>
            <a:endParaRPr lang="en-US" altLang="ja-JP" dirty="0" smtClean="0"/>
          </a:p>
          <a:p>
            <a:pPr lvl="1" algn="l"/>
            <a:r>
              <a:rPr kumimoji="1" lang="en-US" altLang="ja-JP" dirty="0" smtClean="0"/>
              <a:t>Service</a:t>
            </a:r>
          </a:p>
          <a:p>
            <a:pPr lvl="2" algn="l"/>
            <a:r>
              <a:rPr lang="ja-JP" altLang="en-US" dirty="0" smtClean="0"/>
              <a:t>保守重視</a:t>
            </a:r>
            <a:endParaRPr kumimoji="1" lang="en-US" altLang="ja-JP" dirty="0" smtClean="0"/>
          </a:p>
          <a:p>
            <a:pPr lvl="1" algn="l"/>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en-US" altLang="ja-JP" smtClean="0"/>
              <a:t>OSS</a:t>
            </a:r>
            <a:r>
              <a:rPr lang="ja-JP" altLang="en-US" smtClean="0"/>
              <a:t>システムとコミュニティの共進化理解のためのプロアクティブデータマイニング手法</a:t>
            </a:r>
            <a:endParaRPr lang="en-US" altLang="ja-JP" dirty="0" smtClean="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27</a:t>
            </a:fld>
            <a:endParaRPr lang="en-US" altLang="ja-JP"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6662" y="1367882"/>
            <a:ext cx="5400000" cy="2291111"/>
          </a:xfrm>
          <a:prstGeom prst="rect">
            <a:avLst/>
          </a:prstGeom>
          <a:noFill/>
          <a:ln w="3175">
            <a:solidFill>
              <a:schemeClr val="tx1"/>
            </a:solidFill>
            <a:miter lim="800000"/>
            <a:headEnd/>
            <a:tailEnd/>
          </a:ln>
          <a:effectLst>
            <a:outerShdw blurRad="50800" dist="38100" algn="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6662" y="3817946"/>
            <a:ext cx="5400000" cy="2277598"/>
          </a:xfrm>
          <a:prstGeom prst="rect">
            <a:avLst/>
          </a:prstGeom>
          <a:noFill/>
          <a:ln w="3175">
            <a:solidFill>
              <a:schemeClr val="tx1"/>
            </a:solidFill>
            <a:miter lim="800000"/>
            <a:headEnd/>
            <a:tailEnd/>
          </a:ln>
          <a:effectLst>
            <a:outerShdw blurRad="50800" dist="38100" algn="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5858" y="2368010"/>
            <a:ext cx="2858971" cy="140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0" y="6139789"/>
            <a:ext cx="9144000" cy="461665"/>
          </a:xfrm>
          <a:prstGeom prst="rect">
            <a:avLst/>
          </a:prstGeom>
          <a:noFill/>
        </p:spPr>
        <p:txBody>
          <a:bodyPr wrap="square" rtlCol="0">
            <a:spAutoFit/>
          </a:bodyPr>
          <a:lstStyle/>
          <a:p>
            <a:r>
              <a:rPr kumimoji="1" lang="en-US" altLang="ja-JP" sz="800" dirty="0" smtClean="0">
                <a:latin typeface="+mn-ea"/>
              </a:rPr>
              <a:t>[3]</a:t>
            </a:r>
            <a:r>
              <a:rPr lang="ja-JP" altLang="en-US" sz="800" dirty="0" smtClean="0">
                <a:latin typeface="+mn-ea"/>
              </a:rPr>
              <a:t> </a:t>
            </a:r>
            <a:r>
              <a:rPr lang="en-US" altLang="ja-JP" sz="800" dirty="0" smtClean="0">
                <a:latin typeface="+mn-ea"/>
              </a:rPr>
              <a:t>M. </a:t>
            </a:r>
            <a:r>
              <a:rPr lang="en-US" altLang="ja-JP" sz="800" dirty="0" err="1" smtClean="0">
                <a:latin typeface="+mn-ea"/>
              </a:rPr>
              <a:t>Ohira</a:t>
            </a:r>
            <a:r>
              <a:rPr lang="en-US" altLang="ja-JP" sz="800" dirty="0" smtClean="0">
                <a:latin typeface="+mn-ea"/>
              </a:rPr>
              <a:t>, P. </a:t>
            </a:r>
            <a:r>
              <a:rPr lang="en-US" altLang="ja-JP" sz="800" dirty="0" err="1" smtClean="0">
                <a:latin typeface="+mn-ea"/>
              </a:rPr>
              <a:t>Pannachita</a:t>
            </a:r>
            <a:r>
              <a:rPr lang="en-US" altLang="ja-JP" sz="800" dirty="0" smtClean="0">
                <a:latin typeface="+mn-ea"/>
              </a:rPr>
              <a:t>, A Ihara, K. </a:t>
            </a:r>
            <a:r>
              <a:rPr lang="en-US" altLang="ja-JP" sz="800" dirty="0" err="1" smtClean="0">
                <a:latin typeface="+mn-ea"/>
              </a:rPr>
              <a:t>Matusmoto</a:t>
            </a:r>
            <a:r>
              <a:rPr lang="en-US" altLang="ja-JP" sz="800" dirty="0" smtClean="0">
                <a:latin typeface="+mn-ea"/>
              </a:rPr>
              <a:t>, Understanding the co-evolution process of OSS systems and communities, VL/HCC2013, 2013. (to be submitted) </a:t>
            </a:r>
          </a:p>
          <a:p>
            <a:r>
              <a:rPr kumimoji="1" lang="en-US" altLang="ja-JP" sz="800" dirty="0" smtClean="0">
                <a:latin typeface="+mn-ea"/>
              </a:rPr>
              <a:t>[4] </a:t>
            </a:r>
            <a:r>
              <a:rPr lang="en-US" altLang="ja-JP" sz="800" dirty="0"/>
              <a:t>Y. Ye, K. </a:t>
            </a:r>
            <a:r>
              <a:rPr lang="en-US" altLang="ja-JP" sz="800" dirty="0" err="1"/>
              <a:t>Nakakoji</a:t>
            </a:r>
            <a:r>
              <a:rPr lang="en-US" altLang="ja-JP" sz="800" dirty="0"/>
              <a:t>, Y. Yamamoto, K. </a:t>
            </a:r>
            <a:r>
              <a:rPr lang="en-US" altLang="ja-JP" sz="800" dirty="0" err="1"/>
              <a:t>Kishida</a:t>
            </a:r>
            <a:r>
              <a:rPr lang="en-US" altLang="ja-JP" sz="800" dirty="0"/>
              <a:t>, The Co-Evolution of Systems and Communities in Free and Open Source Software Development, in Free/Open Source Software Development, S. Koch (Ed.), Chap.3, </a:t>
            </a:r>
            <a:r>
              <a:rPr lang="ja-JP" altLang="en-US" sz="800" dirty="0" smtClean="0"/>
              <a:t>   </a:t>
            </a:r>
            <a:endParaRPr lang="en-US" altLang="ja-JP" sz="800" dirty="0" smtClean="0"/>
          </a:p>
          <a:p>
            <a:r>
              <a:rPr lang="ja-JP" altLang="en-US" sz="800" dirty="0"/>
              <a:t> </a:t>
            </a:r>
            <a:r>
              <a:rPr lang="ja-JP" altLang="en-US" sz="800" dirty="0" smtClean="0"/>
              <a:t>       </a:t>
            </a:r>
            <a:r>
              <a:rPr lang="en-US" altLang="ja-JP" sz="800" dirty="0" smtClean="0"/>
              <a:t>pp.59-82</a:t>
            </a:r>
            <a:r>
              <a:rPr lang="en-US" altLang="ja-JP" sz="800" dirty="0"/>
              <a:t>, Idea Group Publishing, Hershey, PA., 2004.</a:t>
            </a:r>
            <a:endParaRPr kumimoji="1" lang="ja-JP" altLang="en-US" sz="800" dirty="0">
              <a:latin typeface="+mn-ea"/>
            </a:endParaRPr>
          </a:p>
        </p:txBody>
      </p:sp>
    </p:spTree>
    <p:extLst>
      <p:ext uri="{BB962C8B-B14F-4D97-AF65-F5344CB8AC3E}">
        <p14:creationId xmlns:p14="http://schemas.microsoft.com/office/powerpoint/2010/main" val="405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nodeType="withEffect">
                                  <p:stCondLst>
                                    <p:cond delay="0"/>
                                  </p:stCondLst>
                                  <p:childTnLst>
                                    <p:set>
                                      <p:cBhvr>
                                        <p:cTn id="9" dur="1" fill="hold">
                                          <p:stCondLst>
                                            <p:cond delay="0"/>
                                          </p:stCondLst>
                                        </p:cTn>
                                        <p:tgtEl>
                                          <p:spTgt spid="2051"/>
                                        </p:tgtEl>
                                        <p:attrNameLst>
                                          <p:attrName>style.visibility</p:attrName>
                                        </p:attrNameLst>
                                      </p:cBhvr>
                                      <p:to>
                                        <p:strVal val="visible"/>
                                      </p:to>
                                    </p:set>
                                    <p:animEffect transition="in" filter="fade">
                                      <p:cBhvr>
                                        <p:cTn id="10"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2868" y="1610437"/>
            <a:ext cx="5171132" cy="3711882"/>
          </a:xfrm>
          <a:prstGeom prst="rect">
            <a:avLst/>
          </a:prstGeom>
        </p:spPr>
      </p:pic>
      <p:sp>
        <p:nvSpPr>
          <p:cNvPr id="2" name="タイトル 1"/>
          <p:cNvSpPr>
            <a:spLocks noGrp="1"/>
          </p:cNvSpPr>
          <p:nvPr>
            <p:ph type="title"/>
          </p:nvPr>
        </p:nvSpPr>
        <p:spPr/>
        <p:txBody>
          <a:bodyPr/>
          <a:lstStyle/>
          <a:p>
            <a:r>
              <a:rPr lang="ja-JP" altLang="en-US" dirty="0" smtClean="0"/>
              <a:t>プロアクティブマイニング</a:t>
            </a:r>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en-US" altLang="ja-JP" smtClean="0"/>
              <a:t>OSS</a:t>
            </a:r>
            <a:r>
              <a:rPr lang="ja-JP" altLang="en-US" smtClean="0"/>
              <a:t>システムとコミュニティの共進化理解のためのプロアクティブデータマイニング手法</a:t>
            </a:r>
            <a:endParaRPr lang="en-US" altLang="ja-JP" dirty="0" smtClean="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28</a:t>
            </a:fld>
            <a:endParaRPr lang="en-US" altLang="ja-JP" dirty="0"/>
          </a:p>
        </p:txBody>
      </p:sp>
      <p:graphicFrame>
        <p:nvGraphicFramePr>
          <p:cNvPr id="8" name="図表 7"/>
          <p:cNvGraphicFramePr/>
          <p:nvPr>
            <p:extLst>
              <p:ext uri="{D42A27DB-BD31-4B8C-83A1-F6EECF244321}">
                <p14:modId xmlns:p14="http://schemas.microsoft.com/office/powerpoint/2010/main" val="256743618"/>
              </p:ext>
            </p:extLst>
          </p:nvPr>
        </p:nvGraphicFramePr>
        <p:xfrm>
          <a:off x="-725674" y="1815156"/>
          <a:ext cx="6157478" cy="18261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3" name="図表 12"/>
          <p:cNvGraphicFramePr/>
          <p:nvPr>
            <p:extLst>
              <p:ext uri="{D42A27DB-BD31-4B8C-83A1-F6EECF244321}">
                <p14:modId xmlns:p14="http://schemas.microsoft.com/office/powerpoint/2010/main" val="4074685824"/>
              </p:ext>
            </p:extLst>
          </p:nvPr>
        </p:nvGraphicFramePr>
        <p:xfrm>
          <a:off x="-725674" y="4014745"/>
          <a:ext cx="6157478" cy="182619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4" name="テキスト ボックス 13"/>
          <p:cNvSpPr txBox="1"/>
          <p:nvPr/>
        </p:nvSpPr>
        <p:spPr>
          <a:xfrm>
            <a:off x="0" y="6282165"/>
            <a:ext cx="9144000" cy="215444"/>
          </a:xfrm>
          <a:prstGeom prst="rect">
            <a:avLst/>
          </a:prstGeom>
          <a:noFill/>
        </p:spPr>
        <p:txBody>
          <a:bodyPr wrap="square" rtlCol="0">
            <a:spAutoFit/>
          </a:bodyPr>
          <a:lstStyle/>
          <a:p>
            <a:r>
              <a:rPr kumimoji="1" lang="en-US" altLang="ja-JP" sz="800" dirty="0" smtClean="0">
                <a:latin typeface="+mn-ea"/>
              </a:rPr>
              <a:t>[5]</a:t>
            </a:r>
            <a:r>
              <a:rPr kumimoji="1" lang="ja-JP" altLang="en-US" sz="800" dirty="0" smtClean="0">
                <a:latin typeface="+mn-ea"/>
              </a:rPr>
              <a:t> </a:t>
            </a:r>
            <a:r>
              <a:rPr lang="en-US" altLang="ja-JP" sz="800" dirty="0" err="1">
                <a:latin typeface="+mn-ea"/>
              </a:rPr>
              <a:t>Yagil</a:t>
            </a:r>
            <a:r>
              <a:rPr lang="en-US" altLang="ja-JP" sz="800" dirty="0">
                <a:latin typeface="+mn-ea"/>
              </a:rPr>
              <a:t> Engel, </a:t>
            </a:r>
            <a:r>
              <a:rPr lang="en-US" altLang="ja-JP" sz="800" dirty="0" err="1">
                <a:latin typeface="+mn-ea"/>
              </a:rPr>
              <a:t>Opher</a:t>
            </a:r>
            <a:r>
              <a:rPr lang="en-US" altLang="ja-JP" sz="800" dirty="0">
                <a:latin typeface="+mn-ea"/>
              </a:rPr>
              <a:t> </a:t>
            </a:r>
            <a:r>
              <a:rPr lang="en-US" altLang="ja-JP" sz="800" dirty="0" err="1">
                <a:latin typeface="+mn-ea"/>
              </a:rPr>
              <a:t>Etzion</a:t>
            </a:r>
            <a:r>
              <a:rPr lang="en-US" altLang="ja-JP" sz="800" dirty="0">
                <a:latin typeface="+mn-ea"/>
              </a:rPr>
              <a:t>, Zohar Feldman, A basic model for proactive event-driven </a:t>
            </a:r>
            <a:r>
              <a:rPr lang="en-US" altLang="ja-JP" sz="800" dirty="0" smtClean="0">
                <a:latin typeface="+mn-ea"/>
              </a:rPr>
              <a:t>computing, </a:t>
            </a:r>
            <a:r>
              <a:rPr lang="en-US" altLang="ja-JP" sz="800" b="1" dirty="0"/>
              <a:t> </a:t>
            </a:r>
            <a:r>
              <a:rPr lang="en-US" altLang="ja-JP" sz="800" dirty="0"/>
              <a:t>Proceedings of the 6th ACM International Conference on Distributed Event-Based Systems</a:t>
            </a:r>
            <a:endParaRPr kumimoji="1" lang="ja-JP" altLang="en-US" sz="800" dirty="0">
              <a:latin typeface="+mn-ea"/>
            </a:endParaRPr>
          </a:p>
        </p:txBody>
      </p:sp>
      <p:sp>
        <p:nvSpPr>
          <p:cNvPr id="7" name="正方形/長方形 6"/>
          <p:cNvSpPr/>
          <p:nvPr/>
        </p:nvSpPr>
        <p:spPr>
          <a:xfrm>
            <a:off x="40944" y="1555845"/>
            <a:ext cx="4735773" cy="2199588"/>
          </a:xfrm>
          <a:prstGeom prst="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2" name="正方形/長方形 11"/>
          <p:cNvSpPr/>
          <p:nvPr/>
        </p:nvSpPr>
        <p:spPr>
          <a:xfrm>
            <a:off x="56864" y="3837333"/>
            <a:ext cx="4735773" cy="2199588"/>
          </a:xfrm>
          <a:prstGeom prst="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1" name="テキスト ボックス 10"/>
          <p:cNvSpPr txBox="1"/>
          <p:nvPr/>
        </p:nvSpPr>
        <p:spPr>
          <a:xfrm>
            <a:off x="1201001" y="1316587"/>
            <a:ext cx="2347415" cy="461665"/>
          </a:xfrm>
          <a:prstGeom prst="rect">
            <a:avLst/>
          </a:prstGeom>
          <a:solidFill>
            <a:schemeClr val="bg1"/>
          </a:solidFill>
        </p:spPr>
        <p:txBody>
          <a:bodyPr wrap="square" rtlCol="0">
            <a:spAutoFit/>
          </a:bodyPr>
          <a:lstStyle/>
          <a:p>
            <a:r>
              <a:rPr kumimoji="1" lang="ja-JP" altLang="en-US" sz="2400" dirty="0" smtClean="0">
                <a:latin typeface="ヒラギノ角ゴ ProN W3"/>
              </a:rPr>
              <a:t>既存の予測手法</a:t>
            </a:r>
            <a:endParaRPr kumimoji="1" lang="ja-JP" altLang="en-US" sz="2400" dirty="0">
              <a:latin typeface="ヒラギノ角ゴ ProN W3"/>
            </a:endParaRPr>
          </a:p>
        </p:txBody>
      </p:sp>
      <p:sp>
        <p:nvSpPr>
          <p:cNvPr id="15" name="テキスト ボックス 14"/>
          <p:cNvSpPr txBox="1"/>
          <p:nvPr/>
        </p:nvSpPr>
        <p:spPr>
          <a:xfrm>
            <a:off x="1196450" y="5841382"/>
            <a:ext cx="2597627" cy="461665"/>
          </a:xfrm>
          <a:prstGeom prst="rect">
            <a:avLst/>
          </a:prstGeom>
          <a:solidFill>
            <a:schemeClr val="bg1"/>
          </a:solidFill>
        </p:spPr>
        <p:txBody>
          <a:bodyPr wrap="square" rtlCol="0">
            <a:spAutoFit/>
          </a:bodyPr>
          <a:lstStyle/>
          <a:p>
            <a:r>
              <a:rPr kumimoji="1" lang="ja-JP" altLang="en-US" sz="2400" dirty="0" smtClean="0">
                <a:latin typeface="ヒラギノ角ゴ ProN W3"/>
              </a:rPr>
              <a:t>プロアクティブ手法</a:t>
            </a:r>
            <a:endParaRPr kumimoji="1" lang="ja-JP" altLang="en-US" sz="2400" dirty="0">
              <a:latin typeface="ヒラギノ角ゴ ProN W3"/>
            </a:endParaRPr>
          </a:p>
        </p:txBody>
      </p:sp>
    </p:spTree>
    <p:extLst>
      <p:ext uri="{BB962C8B-B14F-4D97-AF65-F5344CB8AC3E}">
        <p14:creationId xmlns:p14="http://schemas.microsoft.com/office/powerpoint/2010/main" val="351754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xit" presetSubtype="0" fill="hold" grpId="1" nodeType="withEffect">
                                  <p:stCondLst>
                                    <p:cond delay="0"/>
                                  </p:stCondLst>
                                  <p:childTnLst>
                                    <p:animEffect transition="out" filter="fade">
                                      <p:cBhvr>
                                        <p:cTn id="20" dur="500"/>
                                        <p:tgtEl>
                                          <p:spTgt spid="15"/>
                                        </p:tgtEl>
                                      </p:cBhvr>
                                    </p:animEffect>
                                    <p:set>
                                      <p:cBhvr>
                                        <p:cTn id="21" dur="1" fill="hold">
                                          <p:stCondLst>
                                            <p:cond delay="499"/>
                                          </p:stCondLst>
                                        </p:cTn>
                                        <p:tgtEl>
                                          <p:spTgt spid="1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2"/>
                                        </p:tgtEl>
                                      </p:cBhvr>
                                    </p:animEffect>
                                    <p:set>
                                      <p:cBhvr>
                                        <p:cTn id="24" dur="1" fill="hold">
                                          <p:stCondLst>
                                            <p:cond delay="499"/>
                                          </p:stCondLst>
                                        </p:cTn>
                                        <p:tgtEl>
                                          <p:spTgt spid="12"/>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7"/>
                                        </p:tgtEl>
                                      </p:cBhvr>
                                    </p:animEffect>
                                    <p:set>
                                      <p:cBhvr>
                                        <p:cTn id="30"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7" grpId="0" animBg="1"/>
      <p:bldP spid="12" grpId="0" animBg="1"/>
      <p:bldP spid="12" grpId="1" animBg="1"/>
      <p:bldP spid="11" grpId="0" animBg="1"/>
      <p:bldP spid="15" grpId="0" animBg="1"/>
      <p:bldP spid="15"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今後の方針</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プロアクティブマイニングのための数理モデルの構築</a:t>
            </a:r>
            <a:endParaRPr kumimoji="1" lang="en-US" altLang="ja-JP" dirty="0" smtClean="0"/>
          </a:p>
          <a:p>
            <a:pPr lvl="1"/>
            <a:r>
              <a:rPr lang="ja-JP" altLang="en-US" dirty="0" smtClean="0"/>
              <a:t>マルコフモデルを改変</a:t>
            </a:r>
            <a:endParaRPr lang="en-US" altLang="ja-JP" dirty="0" smtClean="0"/>
          </a:p>
          <a:p>
            <a:pPr lvl="2"/>
            <a:r>
              <a:rPr lang="en-US" altLang="ja-JP" dirty="0" smtClean="0"/>
              <a:t>proactive</a:t>
            </a:r>
            <a:r>
              <a:rPr lang="ja-JP" altLang="en-US" dirty="0" smtClean="0"/>
              <a:t>予測で用いられている</a:t>
            </a:r>
            <a:endParaRPr lang="en-US" altLang="ja-JP" dirty="0" smtClean="0"/>
          </a:p>
          <a:p>
            <a:pPr marL="0" indent="0">
              <a:buNone/>
            </a:pPr>
            <a:endParaRPr lang="en-US" altLang="ja-JP" dirty="0" smtClean="0"/>
          </a:p>
          <a:p>
            <a:r>
              <a:rPr lang="ja-JP" altLang="en-US" dirty="0" smtClean="0"/>
              <a:t>ケーススタディ</a:t>
            </a:r>
            <a:endParaRPr lang="en-US" altLang="ja-JP" dirty="0" smtClean="0"/>
          </a:p>
          <a:p>
            <a:pPr lvl="1"/>
            <a:r>
              <a:rPr lang="ja-JP" altLang="en-US" dirty="0" smtClean="0"/>
              <a:t>共進化の分析と予測</a:t>
            </a:r>
            <a:endParaRPr lang="en-US" altLang="ja-JP" dirty="0" smtClean="0"/>
          </a:p>
          <a:p>
            <a:pPr lvl="2"/>
            <a:r>
              <a:rPr lang="en-US" altLang="ja-JP" dirty="0" smtClean="0"/>
              <a:t>Android vs. </a:t>
            </a:r>
            <a:r>
              <a:rPr lang="en-US" altLang="ja-JP" dirty="0" err="1" smtClean="0"/>
              <a:t>Tizen</a:t>
            </a:r>
            <a:r>
              <a:rPr lang="en-US" altLang="ja-JP" dirty="0" smtClean="0"/>
              <a:t> vs. Firefox OS</a:t>
            </a:r>
          </a:p>
          <a:p>
            <a:pPr lvl="2"/>
            <a:endParaRPr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en-US" altLang="ja-JP" smtClean="0"/>
              <a:t>OSS</a:t>
            </a:r>
            <a:r>
              <a:rPr lang="ja-JP" altLang="en-US" smtClean="0"/>
              <a:t>システムとコミュニティの共進化理解のためのプロアクティブデータマイニング手法</a:t>
            </a:r>
            <a:endParaRPr lang="en-US" altLang="ja-JP" dirty="0" smtClean="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29</a:t>
            </a:fld>
            <a:endParaRPr lang="en-US" altLang="ja-JP" dirty="0"/>
          </a:p>
        </p:txBody>
      </p:sp>
    </p:spTree>
    <p:extLst>
      <p:ext uri="{BB962C8B-B14F-4D97-AF65-F5344CB8AC3E}">
        <p14:creationId xmlns:p14="http://schemas.microsoft.com/office/powerpoint/2010/main" val="22958192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30</a:t>
            </a:fld>
            <a:endParaRPr lang="en-US" altLang="ja-JP" dirty="0"/>
          </a:p>
        </p:txBody>
      </p:sp>
    </p:spTree>
    <p:extLst>
      <p:ext uri="{BB962C8B-B14F-4D97-AF65-F5344CB8AC3E}">
        <p14:creationId xmlns:p14="http://schemas.microsoft.com/office/powerpoint/2010/main" val="39139423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進行中の研究テーマ</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リポジトリマイニング手法の構築</a:t>
            </a:r>
            <a:endParaRPr kumimoji="1" lang="en-US" altLang="ja-JP" dirty="0" smtClean="0"/>
          </a:p>
          <a:p>
            <a:pPr lvl="1"/>
            <a:r>
              <a:rPr lang="en-US" altLang="ja-JP" dirty="0"/>
              <a:t>OSS</a:t>
            </a:r>
            <a:r>
              <a:rPr lang="ja-JP" altLang="en-US" dirty="0"/>
              <a:t>コミュニティの</a:t>
            </a:r>
            <a:r>
              <a:rPr lang="ja-JP" altLang="en-US" dirty="0" smtClean="0"/>
              <a:t>支援</a:t>
            </a:r>
            <a:endParaRPr lang="en-US" altLang="ja-JP" dirty="0" smtClean="0"/>
          </a:p>
          <a:p>
            <a:pPr lvl="2"/>
            <a:r>
              <a:rPr lang="ja-JP" altLang="en-US" dirty="0" smtClean="0"/>
              <a:t>整数計画法に基づくタスク割当（柏）</a:t>
            </a:r>
            <a:endParaRPr lang="en-US" altLang="ja-JP" dirty="0"/>
          </a:p>
          <a:p>
            <a:pPr lvl="1"/>
            <a:r>
              <a:rPr kumimoji="1" lang="en-US" altLang="ja-JP" dirty="0" smtClean="0"/>
              <a:t>OSS</a:t>
            </a:r>
            <a:r>
              <a:rPr kumimoji="1" lang="ja-JP" altLang="en-US" dirty="0" smtClean="0"/>
              <a:t>利用企業の支援</a:t>
            </a:r>
            <a:endParaRPr kumimoji="1" lang="en-US" altLang="ja-JP" dirty="0" smtClean="0"/>
          </a:p>
          <a:p>
            <a:pPr lvl="2"/>
            <a:r>
              <a:rPr kumimoji="1" lang="ja-JP" altLang="en-US" dirty="0" smtClean="0"/>
              <a:t>プロアクティブデータマイニング（山谷）</a:t>
            </a:r>
            <a:endParaRPr kumimoji="1" lang="en-US" altLang="ja-JP" dirty="0" smtClean="0"/>
          </a:p>
          <a:p>
            <a:pPr lvl="2"/>
            <a:r>
              <a:rPr lang="ja-JP" altLang="en-US" dirty="0"/>
              <a:t>マイクロソーシャルネットワーク</a:t>
            </a:r>
            <a:r>
              <a:rPr lang="ja-JP" altLang="en-US" dirty="0" smtClean="0"/>
              <a:t>分析（吉行）</a:t>
            </a:r>
            <a:endParaRPr lang="en-US" altLang="ja-JP" dirty="0" smtClean="0"/>
          </a:p>
          <a:p>
            <a:pPr lvl="2"/>
            <a:endParaRPr kumimoji="1" lang="en-US" altLang="ja-JP" dirty="0" smtClean="0"/>
          </a:p>
          <a:p>
            <a:r>
              <a:rPr kumimoji="1" lang="ja-JP" altLang="en-US" dirty="0" smtClean="0"/>
              <a:t>リポジトリマイニング教育の支援</a:t>
            </a:r>
            <a:endParaRPr kumimoji="1" lang="en-US" altLang="ja-JP" dirty="0" smtClean="0"/>
          </a:p>
          <a:p>
            <a:pPr lvl="1"/>
            <a:r>
              <a:rPr lang="ja-JP" altLang="en-US" dirty="0" smtClean="0"/>
              <a:t>ゲーミフィケーションに基づくシミュレーション環境（松本）</a:t>
            </a:r>
            <a:endParaRPr lang="en-US" altLang="ja-JP" dirty="0" smtClean="0"/>
          </a:p>
          <a:p>
            <a:pPr lvl="1"/>
            <a:r>
              <a:rPr lang="ja-JP" altLang="en-US" dirty="0"/>
              <a:t>探索的データ分析ツールの利用による仮説生成</a:t>
            </a:r>
            <a:r>
              <a:rPr lang="ja-JP" altLang="en-US" dirty="0" smtClean="0"/>
              <a:t>支援</a:t>
            </a:r>
            <a:endParaRPr lang="en-US" altLang="ja-JP" dirty="0" smtClean="0"/>
          </a:p>
          <a:p>
            <a:pPr lvl="2"/>
            <a:endParaRPr lang="en-US" altLang="ja-JP" dirty="0"/>
          </a:p>
          <a:p>
            <a:r>
              <a:rPr kumimoji="1" lang="ja-JP" altLang="en-US" dirty="0" smtClean="0"/>
              <a:t>リポジトリマイニング環境の普及支援</a:t>
            </a:r>
            <a:endParaRPr kumimoji="1" lang="en-US" altLang="ja-JP" dirty="0" smtClean="0"/>
          </a:p>
          <a:p>
            <a:pPr lvl="1"/>
            <a:r>
              <a:rPr lang="en-US" altLang="ja-JP" dirty="0" smtClean="0"/>
              <a:t>EPM-X</a:t>
            </a:r>
            <a:r>
              <a:rPr lang="ja-JP" altLang="en-US" dirty="0" smtClean="0"/>
              <a:t>用リポジトリマイニングプラグイン</a:t>
            </a:r>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31</a:t>
            </a:fld>
            <a:endParaRPr lang="en-US" altLang="ja-JP" dirty="0"/>
          </a:p>
        </p:txBody>
      </p:sp>
    </p:spTree>
    <p:extLst>
      <p:ext uri="{BB962C8B-B14F-4D97-AF65-F5344CB8AC3E}">
        <p14:creationId xmlns:p14="http://schemas.microsoft.com/office/powerpoint/2010/main" val="39005961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1652588" y="509588"/>
            <a:ext cx="6047169" cy="6047169"/>
          </a:xfrm>
          <a:prstGeom prst="rect">
            <a:avLst/>
          </a:prstGeom>
          <a:noFill/>
          <a:ln w="9525" algn="ctr">
            <a:noFill/>
            <a:miter lim="800000"/>
            <a:headEnd/>
            <a:tailEnd/>
          </a:ln>
        </p:spPr>
      </p:pic>
      <p:sp>
        <p:nvSpPr>
          <p:cNvPr id="9" name="正方形/長方形 8"/>
          <p:cNvSpPr/>
          <p:nvPr/>
        </p:nvSpPr>
        <p:spPr>
          <a:xfrm>
            <a:off x="636059" y="548680"/>
            <a:ext cx="7879327" cy="558370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r>
              <a:rPr lang="ja-JP" altLang="en-US" sz="2000" dirty="0" smtClean="0">
                <a:solidFill>
                  <a:prstClr val="white"/>
                </a:solidFill>
                <a:latin typeface="Calibri"/>
                <a:ea typeface="ＭＳ Ｐゴシック"/>
              </a:rPr>
              <a:t>Ｃ</a:t>
            </a:r>
            <a:endParaRPr lang="ja-JP" altLang="en-US" sz="2000" dirty="0">
              <a:solidFill>
                <a:prstClr val="white"/>
              </a:solidFill>
              <a:latin typeface="Calibri"/>
              <a:ea typeface="ＭＳ Ｐゴシック"/>
            </a:endParaRPr>
          </a:p>
        </p:txBody>
      </p:sp>
      <p:sp>
        <p:nvSpPr>
          <p:cNvPr id="2" name="タイトル 1"/>
          <p:cNvSpPr>
            <a:spLocks noGrp="1"/>
          </p:cNvSpPr>
          <p:nvPr>
            <p:ph type="ctrTitle"/>
          </p:nvPr>
        </p:nvSpPr>
        <p:spPr>
          <a:xfrm>
            <a:off x="156151" y="2067319"/>
            <a:ext cx="8806973" cy="1874416"/>
          </a:xfrm>
        </p:spPr>
        <p:txBody>
          <a:bodyPr/>
          <a:lstStyle/>
          <a:p>
            <a:r>
              <a:rPr lang="ja-JP" altLang="en-US" sz="3600" dirty="0" smtClean="0">
                <a:latin typeface="ヒラギノ角ゴ ProN W6"/>
                <a:ea typeface="ヒラギノ角ゴ ProN W6"/>
                <a:cs typeface="ヒラギノ角ゴ ProN W6"/>
              </a:rPr>
              <a:t>不具合修正支援のための</a:t>
            </a:r>
            <a:r>
              <a:rPr lang="en-US" altLang="ja-JP" sz="3600" dirty="0" smtClean="0">
                <a:latin typeface="ヒラギノ角ゴ ProN W6"/>
                <a:ea typeface="ヒラギノ角ゴ ProN W6"/>
                <a:cs typeface="ヒラギノ角ゴ ProN W6"/>
              </a:rPr>
              <a:t/>
            </a:r>
            <a:br>
              <a:rPr lang="en-US" altLang="ja-JP" sz="3600" dirty="0" smtClean="0">
                <a:latin typeface="ヒラギノ角ゴ ProN W6"/>
                <a:ea typeface="ヒラギノ角ゴ ProN W6"/>
                <a:cs typeface="ヒラギノ角ゴ ProN W6"/>
              </a:rPr>
            </a:br>
            <a:r>
              <a:rPr lang="ja-JP" altLang="en-US" sz="3600" dirty="0" smtClean="0">
                <a:latin typeface="ヒラギノ角ゴ ProN W6"/>
                <a:ea typeface="ヒラギノ角ゴ ProN W6"/>
                <a:cs typeface="ヒラギノ角ゴ ProN W6"/>
              </a:rPr>
              <a:t>マイクロソーシャルネットワーク分析</a:t>
            </a:r>
            <a:endParaRPr kumimoji="1" lang="ja-JP" altLang="en-US" sz="3600" dirty="0">
              <a:latin typeface="ヒラギノ角ゴ ProN W6"/>
              <a:ea typeface="ヒラギノ角ゴ ProN W6"/>
              <a:cs typeface="ヒラギノ角ゴ ProN W6"/>
            </a:endParaRPr>
          </a:p>
        </p:txBody>
      </p:sp>
      <p:sp useBgFill="1">
        <p:nvSpPr>
          <p:cNvPr id="3" name="サブタイトル 2"/>
          <p:cNvSpPr>
            <a:spLocks noGrp="1"/>
          </p:cNvSpPr>
          <p:nvPr>
            <p:ph type="subTitle" idx="1"/>
          </p:nvPr>
        </p:nvSpPr>
        <p:spPr>
          <a:xfrm>
            <a:off x="716431" y="4581128"/>
            <a:ext cx="7717921" cy="1936317"/>
          </a:xfrm>
        </p:spPr>
        <p:txBody>
          <a:bodyPr/>
          <a:lstStyle/>
          <a:p>
            <a:endParaRPr kumimoji="1" lang="en-US" altLang="ja-JP" sz="1800" dirty="0" smtClean="0">
              <a:solidFill>
                <a:schemeClr val="tx1"/>
              </a:solidFill>
              <a:latin typeface="ヒラギノ角ゴ ProN W3"/>
              <a:ea typeface="ヒラギノ角ゴ ProN W3"/>
              <a:cs typeface="ヒラギノ角ゴ ProN W3"/>
            </a:endParaRPr>
          </a:p>
          <a:p>
            <a:endParaRPr lang="en-US" altLang="ja-JP" sz="1800" dirty="0">
              <a:solidFill>
                <a:schemeClr val="tx1"/>
              </a:solidFill>
              <a:latin typeface="ヒラギノ角ゴ ProN W3"/>
              <a:ea typeface="ヒラギノ角ゴ ProN W3"/>
              <a:cs typeface="ヒラギノ角ゴ ProN W3"/>
            </a:endParaRPr>
          </a:p>
          <a:p>
            <a:endParaRPr kumimoji="1" lang="en-US" altLang="ja-JP" sz="1800" dirty="0" smtClean="0">
              <a:solidFill>
                <a:schemeClr val="tx1"/>
              </a:solidFill>
              <a:latin typeface="ヒラギノ角ゴ ProN W3"/>
              <a:ea typeface="ヒラギノ角ゴ ProN W3"/>
              <a:cs typeface="ヒラギノ角ゴ ProN W3"/>
            </a:endParaRPr>
          </a:p>
        </p:txBody>
      </p:sp>
      <p:sp useBgFill="1">
        <p:nvSpPr>
          <p:cNvPr id="10" name="サブタイトル 2"/>
          <p:cNvSpPr txBox="1">
            <a:spLocks/>
          </p:cNvSpPr>
          <p:nvPr/>
        </p:nvSpPr>
        <p:spPr bwMode="auto">
          <a:xfrm>
            <a:off x="868831" y="4733528"/>
            <a:ext cx="7717921" cy="19363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kumimoji="1"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kumimoji="1"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kumimoji="1"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kumimoji="1"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kumimoji="1" sz="2000" kern="1200">
                <a:solidFill>
                  <a:schemeClr val="tx1">
                    <a:tint val="75000"/>
                  </a:schemeClr>
                </a:solidFill>
                <a:latin typeface="+mn-lt"/>
                <a:ea typeface="+mn-ea"/>
                <a:cs typeface="+mn-cs"/>
              </a:defRPr>
            </a:lvl9pPr>
          </a:lstStyle>
          <a:p>
            <a:endParaRPr lang="en-US" altLang="ja-JP" sz="1800" dirty="0" smtClean="0">
              <a:solidFill>
                <a:schemeClr val="tx1"/>
              </a:solidFill>
              <a:latin typeface="ヒラギノ角ゴ ProN W3"/>
              <a:ea typeface="ヒラギノ角ゴ ProN W3"/>
              <a:cs typeface="ヒラギノ角ゴ ProN W3"/>
            </a:endParaRPr>
          </a:p>
          <a:p>
            <a:pPr algn="l"/>
            <a:endParaRPr lang="en-US" altLang="ja-JP" sz="1800" dirty="0" smtClean="0">
              <a:solidFill>
                <a:schemeClr val="tx1"/>
              </a:solidFill>
              <a:latin typeface="ヒラギノ角ゴ ProN W3"/>
              <a:ea typeface="ヒラギノ角ゴ ProN W3"/>
              <a:cs typeface="ヒラギノ角ゴ ProN W3"/>
            </a:endParaRPr>
          </a:p>
          <a:p>
            <a:pPr algn="r"/>
            <a:r>
              <a:rPr lang="ja-JP" altLang="en-US" sz="1800" dirty="0" smtClean="0">
                <a:solidFill>
                  <a:schemeClr val="tx1"/>
                </a:solidFill>
                <a:latin typeface="ヒラギノ角ゴ ProN W3"/>
                <a:ea typeface="ヒラギノ角ゴ ProN W3"/>
                <a:cs typeface="ヒラギノ角ゴ ProN W3"/>
              </a:rPr>
              <a:t>和歌山大学システム工学部情報通信システム学科</a:t>
            </a:r>
            <a:endParaRPr lang="en-US" altLang="ja-JP" sz="1800" dirty="0" smtClean="0">
              <a:solidFill>
                <a:schemeClr val="tx1"/>
              </a:solidFill>
              <a:latin typeface="ヒラギノ角ゴ ProN W3"/>
              <a:ea typeface="ヒラギノ角ゴ ProN W3"/>
              <a:cs typeface="ヒラギノ角ゴ ProN W3"/>
            </a:endParaRPr>
          </a:p>
          <a:p>
            <a:pPr algn="r"/>
            <a:r>
              <a:rPr lang="en-US" altLang="ja-JP" sz="2800" dirty="0" smtClean="0">
                <a:solidFill>
                  <a:schemeClr val="tx1"/>
                </a:solidFill>
                <a:latin typeface="ヒラギノ角ゴ ProN W3"/>
                <a:ea typeface="ヒラギノ角ゴ ProN W3"/>
                <a:cs typeface="ヒラギノ角ゴ ProN W3"/>
              </a:rPr>
              <a:t>B3</a:t>
            </a:r>
            <a:r>
              <a:rPr lang="ja-JP" altLang="en-US" sz="2800" dirty="0" smtClean="0">
                <a:solidFill>
                  <a:schemeClr val="tx1"/>
                </a:solidFill>
                <a:latin typeface="ヒラギノ角ゴ ProN W3"/>
                <a:ea typeface="ヒラギノ角ゴ ProN W3"/>
                <a:cs typeface="ヒラギノ角ゴ ProN W3"/>
              </a:rPr>
              <a:t>　吉行 </a:t>
            </a:r>
            <a:r>
              <a:rPr lang="ja-JP" altLang="en-US" sz="2800" dirty="0">
                <a:solidFill>
                  <a:schemeClr val="tx1"/>
                </a:solidFill>
                <a:latin typeface="ヒラギノ角ゴ ProN W3"/>
                <a:ea typeface="ヒラギノ角ゴ ProN W3"/>
                <a:cs typeface="ヒラギノ角ゴ ProN W3"/>
              </a:rPr>
              <a:t>勇人</a:t>
            </a:r>
            <a:endParaRPr lang="ja-JP" altLang="en-US" sz="2800" dirty="0" smtClean="0">
              <a:solidFill>
                <a:schemeClr val="tx1"/>
              </a:solidFill>
              <a:latin typeface="ヒラギノ角ゴ ProN W3"/>
              <a:ea typeface="ヒラギノ角ゴ ProN W3"/>
              <a:cs typeface="ヒラギノ角ゴ ProN W3"/>
            </a:endParaRPr>
          </a:p>
        </p:txBody>
      </p:sp>
      <p:pic>
        <p:nvPicPr>
          <p:cNvPr id="11" name="図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3577" y="4779438"/>
            <a:ext cx="1744816" cy="13086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6807093"/>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ソフトウェア開発の品質や生産性を説明するメトリクス</a:t>
            </a:r>
            <a:endParaRPr kumimoji="1" lang="en-US" altLang="ja-JP" dirty="0" smtClean="0"/>
          </a:p>
          <a:p>
            <a:pPr lvl="1"/>
            <a:r>
              <a:rPr lang="ja-JP" altLang="en-US" dirty="0" smtClean="0"/>
              <a:t>従来：プロダクトメトリクス</a:t>
            </a:r>
            <a:r>
              <a:rPr lang="en-US" altLang="ja-JP" dirty="0" smtClean="0"/>
              <a:t>/</a:t>
            </a:r>
            <a:r>
              <a:rPr lang="ja-JP" altLang="en-US" dirty="0" smtClean="0"/>
              <a:t>プロセスメトリクス</a:t>
            </a:r>
            <a:endParaRPr lang="en-US" altLang="ja-JP" dirty="0" smtClean="0"/>
          </a:p>
          <a:p>
            <a:pPr lvl="1"/>
            <a:r>
              <a:rPr kumimoji="1" lang="ja-JP" altLang="en-US" dirty="0" smtClean="0"/>
              <a:t>近年</a:t>
            </a:r>
            <a:r>
              <a:rPr lang="ja-JP" altLang="en-US" dirty="0" smtClean="0"/>
              <a:t>：ヒューマン</a:t>
            </a:r>
            <a:r>
              <a:rPr lang="en-US" altLang="ja-JP" dirty="0" smtClean="0"/>
              <a:t>/</a:t>
            </a:r>
            <a:r>
              <a:rPr lang="ja-JP" altLang="en-US" dirty="0" smtClean="0"/>
              <a:t>ソーシャルファクタへ注目</a:t>
            </a:r>
            <a:endParaRPr kumimoji="1" lang="en-US" altLang="ja-JP" dirty="0" smtClean="0"/>
          </a:p>
          <a:p>
            <a:pPr lvl="2"/>
            <a:r>
              <a:rPr kumimoji="1" lang="ja-JP" altLang="en-US" dirty="0" smtClean="0"/>
              <a:t>開発者</a:t>
            </a:r>
            <a:r>
              <a:rPr lang="ja-JP" altLang="en-US" dirty="0" smtClean="0">
                <a:latin typeface="+mn-ea"/>
              </a:rPr>
              <a:t>メトリクス</a:t>
            </a:r>
            <a:r>
              <a:rPr lang="en-US" altLang="ja-JP" sz="1600" dirty="0" smtClean="0">
                <a:latin typeface="+mn-ea"/>
              </a:rPr>
              <a:t>[1]</a:t>
            </a:r>
            <a:endParaRPr lang="en-US" altLang="ja-JP" dirty="0" smtClean="0">
              <a:latin typeface="+mn-ea"/>
            </a:endParaRPr>
          </a:p>
          <a:p>
            <a:pPr lvl="2"/>
            <a:r>
              <a:rPr lang="ja-JP" altLang="en-US" dirty="0" smtClean="0">
                <a:latin typeface="+mn-ea"/>
              </a:rPr>
              <a:t>ソーシャルネットワーク</a:t>
            </a:r>
            <a:r>
              <a:rPr lang="en-US" altLang="ja-JP" dirty="0" smtClean="0">
                <a:latin typeface="+mn-ea"/>
              </a:rPr>
              <a:t>(</a:t>
            </a:r>
            <a:r>
              <a:rPr lang="ja-JP" altLang="en-US" dirty="0" smtClean="0">
                <a:latin typeface="+mn-ea"/>
              </a:rPr>
              <a:t>開発者間の社会的関係）</a:t>
            </a:r>
            <a:r>
              <a:rPr lang="en-US" altLang="ja-JP" dirty="0">
                <a:latin typeface="+mn-ea"/>
              </a:rPr>
              <a:t> </a:t>
            </a:r>
            <a:r>
              <a:rPr lang="en-US" altLang="ja-JP" sz="1600" dirty="0" smtClean="0">
                <a:latin typeface="+mn-ea"/>
              </a:rPr>
              <a:t>[2]</a:t>
            </a:r>
            <a:endParaRPr lang="en-US" altLang="ja-JP" dirty="0" smtClean="0">
              <a:latin typeface="+mn-ea"/>
            </a:endParaRPr>
          </a:p>
          <a:p>
            <a:pPr lvl="2"/>
            <a:r>
              <a:rPr lang="ja-JP" altLang="en-US" dirty="0" smtClean="0">
                <a:solidFill>
                  <a:schemeClr val="accent6"/>
                </a:solidFill>
                <a:latin typeface="+mn-ea"/>
              </a:rPr>
              <a:t>バグ管理パターン</a:t>
            </a:r>
            <a:r>
              <a:rPr lang="ja-JP" altLang="en-US" dirty="0" smtClean="0">
                <a:latin typeface="+mn-ea"/>
              </a:rPr>
              <a:t>（誰の報告不具合を誰が誰に割り当てるか）</a:t>
            </a:r>
            <a:r>
              <a:rPr lang="en-US" altLang="ja-JP" dirty="0">
                <a:latin typeface="+mn-ea"/>
              </a:rPr>
              <a:t> </a:t>
            </a:r>
            <a:r>
              <a:rPr lang="en-US" altLang="ja-JP" sz="1600" dirty="0" smtClean="0">
                <a:latin typeface="+mn-ea"/>
              </a:rPr>
              <a:t>[3]</a:t>
            </a:r>
            <a:endParaRPr lang="en-US" altLang="ja-JP" dirty="0" smtClean="0">
              <a:latin typeface="+mn-ea"/>
            </a:endParaRPr>
          </a:p>
          <a:p>
            <a:pPr lvl="2"/>
            <a:endParaRPr kumimoji="1" lang="en-US" altLang="ja-JP" dirty="0" smtClean="0"/>
          </a:p>
        </p:txBody>
      </p:sp>
      <p:sp>
        <p:nvSpPr>
          <p:cNvPr id="5" name="テキスト ボックス 4"/>
          <p:cNvSpPr txBox="1"/>
          <p:nvPr/>
        </p:nvSpPr>
        <p:spPr>
          <a:xfrm>
            <a:off x="0" y="6082001"/>
            <a:ext cx="9144000" cy="461665"/>
          </a:xfrm>
          <a:prstGeom prst="rect">
            <a:avLst/>
          </a:prstGeom>
          <a:noFill/>
        </p:spPr>
        <p:txBody>
          <a:bodyPr wrap="square" rtlCol="0">
            <a:spAutoFit/>
          </a:bodyPr>
          <a:lstStyle/>
          <a:p>
            <a:r>
              <a:rPr kumimoji="1" lang="en-US" altLang="ja-JP" sz="800" dirty="0" smtClean="0">
                <a:latin typeface="+mn-ea"/>
              </a:rPr>
              <a:t>[1] </a:t>
            </a:r>
            <a:r>
              <a:rPr lang="ja-JP" altLang="en-US" sz="800" dirty="0" smtClean="0">
                <a:latin typeface="+mn-ea"/>
              </a:rPr>
              <a:t>まつ本真</a:t>
            </a:r>
            <a:r>
              <a:rPr lang="ja-JP" altLang="en-US" sz="800" dirty="0">
                <a:latin typeface="+mn-ea"/>
              </a:rPr>
              <a:t>佑</a:t>
            </a:r>
            <a:r>
              <a:rPr lang="en-US" altLang="ja-JP" sz="800" dirty="0">
                <a:latin typeface="+mn-ea"/>
              </a:rPr>
              <a:t>, </a:t>
            </a:r>
            <a:r>
              <a:rPr lang="ja-JP" altLang="en-US" sz="800" dirty="0" smtClean="0">
                <a:latin typeface="+mn-ea"/>
              </a:rPr>
              <a:t>亀井靖</a:t>
            </a:r>
            <a:r>
              <a:rPr lang="ja-JP" altLang="en-US" sz="800" dirty="0">
                <a:latin typeface="+mn-ea"/>
              </a:rPr>
              <a:t>高</a:t>
            </a:r>
            <a:r>
              <a:rPr lang="en-US" altLang="ja-JP" sz="800" dirty="0">
                <a:latin typeface="+mn-ea"/>
              </a:rPr>
              <a:t>, </a:t>
            </a:r>
            <a:r>
              <a:rPr lang="ja-JP" altLang="en-US" sz="800" dirty="0" smtClean="0">
                <a:latin typeface="+mn-ea"/>
              </a:rPr>
              <a:t>門田暁人</a:t>
            </a:r>
            <a:r>
              <a:rPr lang="en-US" altLang="ja-JP" sz="800" dirty="0">
                <a:latin typeface="+mn-ea"/>
              </a:rPr>
              <a:t>, </a:t>
            </a:r>
            <a:r>
              <a:rPr lang="ja-JP" altLang="en-US" sz="800" dirty="0" smtClean="0">
                <a:latin typeface="+mn-ea"/>
              </a:rPr>
              <a:t>松本健一</a:t>
            </a:r>
            <a:r>
              <a:rPr lang="en-US" altLang="ja-JP" sz="800" dirty="0">
                <a:latin typeface="+mn-ea"/>
              </a:rPr>
              <a:t>, </a:t>
            </a:r>
            <a:r>
              <a:rPr lang="ja-JP" altLang="en-US" sz="800" dirty="0" smtClean="0">
                <a:latin typeface="+mn-ea"/>
              </a:rPr>
              <a:t>開発者</a:t>
            </a:r>
            <a:r>
              <a:rPr lang="ja-JP" altLang="en-US" sz="800" dirty="0">
                <a:latin typeface="+mn-ea"/>
              </a:rPr>
              <a:t>メトリックスに基づくソフトウェア信頼性の分析</a:t>
            </a:r>
            <a:r>
              <a:rPr lang="en-US" altLang="ja-JP" sz="800" dirty="0" smtClean="0">
                <a:latin typeface="+mn-ea"/>
              </a:rPr>
              <a:t>, </a:t>
            </a:r>
            <a:r>
              <a:rPr lang="ja-JP" altLang="en-US" sz="800" dirty="0">
                <a:latin typeface="+mn-ea"/>
              </a:rPr>
              <a:t>電子情報通信学会論文誌</a:t>
            </a:r>
            <a:r>
              <a:rPr lang="en-US" altLang="ja-JP" sz="800" dirty="0">
                <a:latin typeface="+mn-ea"/>
              </a:rPr>
              <a:t>, Vol.J93-D, No.8, pp.1576-1589, August 2010</a:t>
            </a:r>
            <a:r>
              <a:rPr lang="en-US" altLang="ja-JP" sz="800" dirty="0" smtClean="0">
                <a:latin typeface="+mn-ea"/>
              </a:rPr>
              <a:t>.</a:t>
            </a:r>
          </a:p>
          <a:p>
            <a:r>
              <a:rPr kumimoji="1" lang="en-US" altLang="ja-JP" sz="800" dirty="0" smtClean="0">
                <a:latin typeface="+mn-ea"/>
              </a:rPr>
              <a:t>[2] </a:t>
            </a:r>
            <a:r>
              <a:rPr lang="en-US" altLang="ja-JP" sz="800" dirty="0" smtClean="0">
                <a:latin typeface="+mn-ea"/>
              </a:rPr>
              <a:t>C. </a:t>
            </a:r>
            <a:r>
              <a:rPr lang="en-US" altLang="ja-JP" sz="800" dirty="0">
                <a:latin typeface="+mn-ea"/>
              </a:rPr>
              <a:t>Bird, </a:t>
            </a:r>
            <a:r>
              <a:rPr lang="en-US" altLang="ja-JP" sz="800" dirty="0" smtClean="0">
                <a:latin typeface="+mn-ea"/>
              </a:rPr>
              <a:t>D. Pattison</a:t>
            </a:r>
            <a:r>
              <a:rPr lang="en-US" altLang="ja-JP" sz="800" dirty="0">
                <a:latin typeface="+mn-ea"/>
              </a:rPr>
              <a:t>, </a:t>
            </a:r>
            <a:r>
              <a:rPr lang="en-US" altLang="ja-JP" sz="800" dirty="0" smtClean="0">
                <a:latin typeface="+mn-ea"/>
              </a:rPr>
              <a:t>R. </a:t>
            </a:r>
            <a:r>
              <a:rPr lang="en-US" altLang="ja-JP" sz="800" dirty="0">
                <a:latin typeface="+mn-ea"/>
              </a:rPr>
              <a:t>D'Souza, </a:t>
            </a:r>
            <a:r>
              <a:rPr lang="en-US" altLang="ja-JP" sz="800" dirty="0" smtClean="0">
                <a:latin typeface="+mn-ea"/>
              </a:rPr>
              <a:t>V. </a:t>
            </a:r>
            <a:r>
              <a:rPr lang="en-US" altLang="ja-JP" sz="800" dirty="0" err="1">
                <a:latin typeface="+mn-ea"/>
              </a:rPr>
              <a:t>Filkov</a:t>
            </a:r>
            <a:r>
              <a:rPr lang="en-US" altLang="ja-JP" sz="800" dirty="0">
                <a:latin typeface="+mn-ea"/>
              </a:rPr>
              <a:t>, and </a:t>
            </a:r>
            <a:r>
              <a:rPr lang="en-US" altLang="ja-JP" sz="800" dirty="0" smtClean="0">
                <a:latin typeface="+mn-ea"/>
              </a:rPr>
              <a:t>P. </a:t>
            </a:r>
            <a:r>
              <a:rPr lang="en-US" altLang="ja-JP" sz="800" dirty="0" err="1" smtClean="0">
                <a:latin typeface="+mn-ea"/>
              </a:rPr>
              <a:t>Devanbu</a:t>
            </a:r>
            <a:r>
              <a:rPr lang="en-US" altLang="ja-JP" sz="800" dirty="0" smtClean="0">
                <a:latin typeface="+mn-ea"/>
              </a:rPr>
              <a:t>, Latent </a:t>
            </a:r>
            <a:r>
              <a:rPr lang="en-US" altLang="ja-JP" sz="800" dirty="0">
                <a:latin typeface="+mn-ea"/>
              </a:rPr>
              <a:t>Social Structure in Open Source </a:t>
            </a:r>
            <a:r>
              <a:rPr lang="en-US" altLang="ja-JP" sz="800" dirty="0" smtClean="0">
                <a:latin typeface="+mn-ea"/>
              </a:rPr>
              <a:t>Projects</a:t>
            </a:r>
            <a:r>
              <a:rPr lang="en-US" altLang="ja-JP" sz="800" dirty="0">
                <a:latin typeface="+mn-ea"/>
              </a:rPr>
              <a:t>, </a:t>
            </a:r>
            <a:r>
              <a:rPr lang="en-US" altLang="ja-JP" sz="800" dirty="0" smtClean="0">
                <a:latin typeface="+mn-ea"/>
              </a:rPr>
              <a:t>In Proc. of FSE-16 pp. 24-35, 2008.</a:t>
            </a:r>
          </a:p>
          <a:p>
            <a:r>
              <a:rPr kumimoji="1" lang="en-US" altLang="ja-JP" sz="800" dirty="0" smtClean="0">
                <a:latin typeface="+mn-ea"/>
              </a:rPr>
              <a:t>[3] </a:t>
            </a:r>
            <a:r>
              <a:rPr lang="en-US" altLang="ja-JP" sz="800" dirty="0" smtClean="0"/>
              <a:t>M. </a:t>
            </a:r>
            <a:r>
              <a:rPr lang="en-US" altLang="ja-JP" sz="800" dirty="0" err="1"/>
              <a:t>Ohira</a:t>
            </a:r>
            <a:r>
              <a:rPr lang="en-US" altLang="ja-JP" sz="800" dirty="0"/>
              <a:t>, </a:t>
            </a:r>
            <a:r>
              <a:rPr lang="en-US" altLang="ja-JP" sz="800" dirty="0" smtClean="0"/>
              <a:t>A.E</a:t>
            </a:r>
            <a:r>
              <a:rPr lang="en-US" altLang="ja-JP" sz="800" dirty="0"/>
              <a:t>. Hassan, </a:t>
            </a:r>
            <a:r>
              <a:rPr lang="en-US" altLang="ja-JP" sz="800" dirty="0" smtClean="0"/>
              <a:t>N. </a:t>
            </a:r>
            <a:r>
              <a:rPr lang="en-US" altLang="ja-JP" sz="800" dirty="0" err="1"/>
              <a:t>Osawa</a:t>
            </a:r>
            <a:r>
              <a:rPr lang="en-US" altLang="ja-JP" sz="800" dirty="0"/>
              <a:t>, </a:t>
            </a:r>
            <a:r>
              <a:rPr lang="en-US" altLang="ja-JP" sz="800" dirty="0" smtClean="0"/>
              <a:t>K. </a:t>
            </a:r>
            <a:r>
              <a:rPr lang="en-US" altLang="ja-JP" sz="800" dirty="0"/>
              <a:t>Matsumoto, The impact of bug management patterns on bug fixing: </a:t>
            </a:r>
            <a:r>
              <a:rPr lang="en-US" altLang="ja-JP" sz="800" dirty="0" smtClean="0"/>
              <a:t>A </a:t>
            </a:r>
            <a:r>
              <a:rPr lang="en-US" altLang="ja-JP" sz="800" dirty="0"/>
              <a:t>case study of Eclipse projects, </a:t>
            </a:r>
            <a:r>
              <a:rPr lang="en-US" altLang="ja-JP" sz="800" dirty="0" smtClean="0"/>
              <a:t>In Proc. of ICSM2012, </a:t>
            </a:r>
            <a:r>
              <a:rPr lang="en-US" altLang="ja-JP" sz="800" dirty="0"/>
              <a:t>pp. </a:t>
            </a:r>
            <a:r>
              <a:rPr lang="en-US" altLang="ja-JP" sz="800" dirty="0" smtClean="0"/>
              <a:t>264-273, </a:t>
            </a:r>
            <a:r>
              <a:rPr lang="en-US" altLang="ja-JP" sz="800" dirty="0"/>
              <a:t>2012</a:t>
            </a:r>
            <a:endParaRPr kumimoji="1" lang="ja-JP" altLang="en-US" sz="800" dirty="0">
              <a:latin typeface="+mn-ea"/>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5925" y="4192164"/>
            <a:ext cx="5124789" cy="1705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テキスト ボックス 8"/>
          <p:cNvSpPr txBox="1"/>
          <p:nvPr/>
        </p:nvSpPr>
        <p:spPr>
          <a:xfrm>
            <a:off x="796577" y="3111436"/>
            <a:ext cx="8004629" cy="830997"/>
          </a:xfrm>
          <a:prstGeom prst="rect">
            <a:avLst/>
          </a:prstGeom>
          <a:noFill/>
          <a:ln w="12700">
            <a:solidFill>
              <a:schemeClr val="accent6"/>
            </a:solidFill>
          </a:ln>
        </p:spPr>
        <p:txBody>
          <a:bodyPr wrap="square" rtlCol="0">
            <a:spAutoFit/>
          </a:bodyPr>
          <a:lstStyle/>
          <a:p>
            <a:pPr marL="285750" indent="-285750">
              <a:buFont typeface="Arial" pitchFamily="34" charset="0"/>
              <a:buChar char="•"/>
            </a:pPr>
            <a:endParaRPr lang="en-US" altLang="ja-JP" sz="2400" dirty="0"/>
          </a:p>
          <a:p>
            <a:pPr marL="285750" indent="-285750">
              <a:buFont typeface="Arial" pitchFamily="34" charset="0"/>
              <a:buChar char="•"/>
            </a:pPr>
            <a:endParaRPr kumimoji="1" lang="ja-JP" altLang="en-US" sz="2400" dirty="0" smtClean="0"/>
          </a:p>
        </p:txBody>
      </p:sp>
      <p:sp>
        <p:nvSpPr>
          <p:cNvPr id="10" name="角丸四角形 9"/>
          <p:cNvSpPr/>
          <p:nvPr/>
        </p:nvSpPr>
        <p:spPr>
          <a:xfrm>
            <a:off x="6229857" y="3866116"/>
            <a:ext cx="2742330" cy="39188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本研究のメインスコープ</a:t>
            </a:r>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2012/03/07</a:t>
            </a:r>
            <a:endParaRPr lang="en-US" altLang="ja-JP" dirty="0"/>
          </a:p>
        </p:txBody>
      </p:sp>
      <p:sp>
        <p:nvSpPr>
          <p:cNvPr id="7" name="フッター プレースホルダー 6"/>
          <p:cNvSpPr>
            <a:spLocks noGrp="1"/>
          </p:cNvSpPr>
          <p:nvPr>
            <p:ph type="ftr" sz="quarter" idx="11"/>
          </p:nvPr>
        </p:nvSpPr>
        <p:spPr/>
        <p:txBody>
          <a:bodyPr/>
          <a:lstStyle/>
          <a:p>
            <a:pPr fontAlgn="base">
              <a:spcBef>
                <a:spcPct val="0"/>
              </a:spcBef>
              <a:spcAft>
                <a:spcPct val="0"/>
              </a:spcAft>
              <a:defRPr/>
            </a:pPr>
            <a:r>
              <a:rPr lang="ja-JP" altLang="en-US" smtClean="0"/>
              <a:t>不具合修正支援のためのマイクロソーシャルネットワーク分析</a:t>
            </a:r>
            <a:endParaRPr lang="en-US" altLang="ja-JP" dirty="0"/>
          </a:p>
        </p:txBody>
      </p:sp>
      <p:sp>
        <p:nvSpPr>
          <p:cNvPr id="8" name="スライド番号プレースホルダー 7"/>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33</a:t>
            </a:fld>
            <a:endParaRPr lang="en-US" altLang="ja-JP" dirty="0"/>
          </a:p>
        </p:txBody>
      </p:sp>
    </p:spTree>
    <p:extLst>
      <p:ext uri="{BB962C8B-B14F-4D97-AF65-F5344CB8AC3E}">
        <p14:creationId xmlns:p14="http://schemas.microsoft.com/office/powerpoint/2010/main" val="298357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先行研究（ソーシャルファクタ）</a:t>
            </a:r>
            <a:r>
              <a:rPr kumimoji="1" lang="ja-JP" altLang="en-US" dirty="0" smtClean="0"/>
              <a:t>の問題点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分析の観点が巨視的</a:t>
            </a:r>
            <a:endParaRPr kumimoji="1" lang="en-US" altLang="ja-JP" dirty="0" smtClean="0"/>
          </a:p>
          <a:p>
            <a:pPr lvl="1"/>
            <a:r>
              <a:rPr lang="ja-JP" altLang="en-US" dirty="0"/>
              <a:t>社会的関係を取り扱う</a:t>
            </a:r>
            <a:r>
              <a:rPr lang="ja-JP" altLang="en-US" dirty="0" smtClean="0"/>
              <a:t>ために経時的変化の分析に弱い</a:t>
            </a:r>
            <a:endParaRPr lang="en-US" altLang="ja-JP" dirty="0" smtClean="0"/>
          </a:p>
          <a:p>
            <a:pPr lvl="1"/>
            <a:endParaRPr kumimoji="1" lang="en-US" altLang="ja-JP" dirty="0"/>
          </a:p>
          <a:p>
            <a:pPr lvl="1"/>
            <a:endParaRPr lang="en-US" altLang="ja-JP" dirty="0" smtClean="0"/>
          </a:p>
          <a:p>
            <a:pPr lvl="1"/>
            <a:endParaRPr kumimoji="1" lang="en-US" altLang="ja-JP" dirty="0"/>
          </a:p>
          <a:p>
            <a:pPr lvl="1"/>
            <a:endParaRPr lang="en-US" altLang="ja-JP" dirty="0" smtClean="0"/>
          </a:p>
          <a:p>
            <a:r>
              <a:rPr lang="ja-JP" altLang="en-US" dirty="0" smtClean="0"/>
              <a:t>分析方法・結果が複雑（解釈が困難）</a:t>
            </a:r>
            <a:endParaRPr kumimoji="1" lang="ja-JP" altLang="en-US" dirty="0"/>
          </a:p>
        </p:txBody>
      </p:sp>
      <p:grpSp>
        <p:nvGrpSpPr>
          <p:cNvPr id="25" name="グループ化 24"/>
          <p:cNvGrpSpPr/>
          <p:nvPr/>
        </p:nvGrpSpPr>
        <p:grpSpPr>
          <a:xfrm>
            <a:off x="837058" y="2291592"/>
            <a:ext cx="4353895" cy="1753257"/>
            <a:chOff x="179512" y="2901674"/>
            <a:chExt cx="8856984" cy="3566591"/>
          </a:xfrm>
        </p:grpSpPr>
        <p:pic>
          <p:nvPicPr>
            <p:cNvPr id="26" name="Picture 2"/>
            <p:cNvPicPr>
              <a:picLocks noChangeAspect="1" noChangeArrowheads="1"/>
            </p:cNvPicPr>
            <p:nvPr/>
          </p:nvPicPr>
          <p:blipFill>
            <a:blip r:embed="rId2" cstate="print"/>
            <a:srcRect/>
            <a:stretch>
              <a:fillRect/>
            </a:stretch>
          </p:blipFill>
          <p:spPr bwMode="auto">
            <a:xfrm>
              <a:off x="179512" y="3097952"/>
              <a:ext cx="4225774" cy="3370313"/>
            </a:xfrm>
            <a:prstGeom prst="rect">
              <a:avLst/>
            </a:prstGeom>
            <a:noFill/>
            <a:ln w="9525">
              <a:noFill/>
              <a:miter lim="800000"/>
              <a:headEnd/>
              <a:tailEnd/>
            </a:ln>
          </p:spPr>
        </p:pic>
        <p:pic>
          <p:nvPicPr>
            <p:cNvPr id="27" name="Picture 3"/>
            <p:cNvPicPr>
              <a:picLocks noChangeAspect="1" noChangeArrowheads="1"/>
            </p:cNvPicPr>
            <p:nvPr/>
          </p:nvPicPr>
          <p:blipFill>
            <a:blip r:embed="rId3" cstate="print"/>
            <a:srcRect/>
            <a:stretch>
              <a:fillRect/>
            </a:stretch>
          </p:blipFill>
          <p:spPr bwMode="auto">
            <a:xfrm>
              <a:off x="4799962" y="3092115"/>
              <a:ext cx="4236534" cy="3376150"/>
            </a:xfrm>
            <a:prstGeom prst="rect">
              <a:avLst/>
            </a:prstGeom>
            <a:noFill/>
            <a:ln w="9525">
              <a:noFill/>
              <a:miter lim="800000"/>
              <a:headEnd/>
              <a:tailEnd/>
            </a:ln>
          </p:spPr>
        </p:pic>
        <p:pic>
          <p:nvPicPr>
            <p:cNvPr id="28" name="Picture 7" descr="Apache log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4262" y="3027234"/>
              <a:ext cx="1345410" cy="378496"/>
            </a:xfrm>
            <a:prstGeom prst="rect">
              <a:avLst/>
            </a:prstGeom>
          </p:spPr>
        </p:pic>
        <p:pic>
          <p:nvPicPr>
            <p:cNvPr id="29" name="Picture 10" descr="http://www.albinoblacksheep.com/download/icon/netscape.png"/>
            <p:cNvPicPr>
              <a:picLocks noChangeAspect="1" noChangeArrowheads="1"/>
            </p:cNvPicPr>
            <p:nvPr/>
          </p:nvPicPr>
          <p:blipFill>
            <a:blip r:embed="rId5" cstate="print"/>
            <a:srcRect/>
            <a:stretch>
              <a:fillRect/>
            </a:stretch>
          </p:blipFill>
          <p:spPr bwMode="auto">
            <a:xfrm>
              <a:off x="5004048" y="2901674"/>
              <a:ext cx="542255" cy="542255"/>
            </a:xfrm>
            <a:prstGeom prst="rect">
              <a:avLst/>
            </a:prstGeom>
            <a:noFill/>
          </p:spPr>
        </p:pic>
        <p:sp>
          <p:nvSpPr>
            <p:cNvPr id="30" name="テキスト ボックス 29"/>
            <p:cNvSpPr txBox="1"/>
            <p:nvPr/>
          </p:nvSpPr>
          <p:spPr>
            <a:xfrm>
              <a:off x="1571110" y="3045691"/>
              <a:ext cx="2597443" cy="432544"/>
            </a:xfrm>
            <a:prstGeom prst="rect">
              <a:avLst/>
            </a:prstGeom>
            <a:noFill/>
          </p:spPr>
          <p:txBody>
            <a:bodyPr wrap="none" rtlCol="0">
              <a:spAutoFit/>
            </a:bodyPr>
            <a:lstStyle/>
            <a:p>
              <a:r>
                <a:rPr kumimoji="1" lang="en-US" altLang="ja-JP" sz="1050" b="1" dirty="0" smtClean="0"/>
                <a:t>Apache </a:t>
              </a:r>
              <a:r>
                <a:rPr kumimoji="1" lang="en-US" altLang="ja-JP" sz="1050" b="1" dirty="0" err="1" smtClean="0"/>
                <a:t>httpd</a:t>
              </a:r>
              <a:r>
                <a:rPr lang="ja-JP" altLang="en-US" sz="1050" b="1" dirty="0" smtClean="0"/>
                <a:t> </a:t>
              </a:r>
              <a:r>
                <a:rPr lang="en-US" altLang="ja-JP" sz="1050" b="1" dirty="0" smtClean="0"/>
                <a:t>(2005/12)</a:t>
              </a:r>
              <a:endParaRPr kumimoji="1" lang="ja-JP" altLang="en-US" sz="1050" b="1" dirty="0" smtClean="0"/>
            </a:p>
          </p:txBody>
        </p:sp>
        <p:sp>
          <p:nvSpPr>
            <p:cNvPr id="31" name="テキスト ボックス 30"/>
            <p:cNvSpPr txBox="1"/>
            <p:nvPr/>
          </p:nvSpPr>
          <p:spPr>
            <a:xfrm>
              <a:off x="5593660" y="3045691"/>
              <a:ext cx="2193300" cy="432544"/>
            </a:xfrm>
            <a:prstGeom prst="rect">
              <a:avLst/>
            </a:prstGeom>
            <a:noFill/>
          </p:spPr>
          <p:txBody>
            <a:bodyPr wrap="none" rtlCol="0">
              <a:spAutoFit/>
            </a:bodyPr>
            <a:lstStyle/>
            <a:p>
              <a:r>
                <a:rPr kumimoji="1" lang="en-US" altLang="ja-JP" sz="1050" b="1" dirty="0" smtClean="0"/>
                <a:t>Netscape (2002/08)</a:t>
              </a:r>
              <a:endParaRPr kumimoji="1" lang="ja-JP" altLang="en-US" sz="1050" b="1" dirty="0" smtClean="0"/>
            </a:p>
          </p:txBody>
        </p:sp>
      </p:grpSp>
      <p:sp>
        <p:nvSpPr>
          <p:cNvPr id="33" name="角丸四角形 32"/>
          <p:cNvSpPr/>
          <p:nvPr/>
        </p:nvSpPr>
        <p:spPr>
          <a:xfrm>
            <a:off x="5301983" y="2919933"/>
            <a:ext cx="3357923" cy="112491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全体像は把握には向くが，前後関係の理解や細粒度（個人対個人の関係）の分析には</a:t>
            </a:r>
            <a:r>
              <a:rPr lang="ja-JP" altLang="en-US" dirty="0"/>
              <a:t>不向き</a:t>
            </a:r>
            <a:endParaRPr kumimoji="1" lang="ja-JP" altLang="en-US" dirty="0"/>
          </a:p>
        </p:txBody>
      </p:sp>
      <p:sp>
        <p:nvSpPr>
          <p:cNvPr id="34" name="正方形/長方形 33"/>
          <p:cNvSpPr/>
          <p:nvPr/>
        </p:nvSpPr>
        <p:spPr>
          <a:xfrm>
            <a:off x="5301983" y="2452535"/>
            <a:ext cx="3688336" cy="338554"/>
          </a:xfrm>
          <a:prstGeom prst="rect">
            <a:avLst/>
          </a:prstGeom>
        </p:spPr>
        <p:txBody>
          <a:bodyPr wrap="square">
            <a:spAutoFit/>
          </a:bodyPr>
          <a:lstStyle/>
          <a:p>
            <a:r>
              <a:rPr lang="en-US" altLang="ja-JP" sz="800" dirty="0" smtClean="0">
                <a:latin typeface="+mn-ea"/>
              </a:rPr>
              <a:t>[4] </a:t>
            </a:r>
            <a:r>
              <a:rPr lang="ja-JP" altLang="en-US" sz="800" dirty="0" smtClean="0">
                <a:latin typeface="+mn-ea"/>
              </a:rPr>
              <a:t> </a:t>
            </a:r>
            <a:r>
              <a:rPr lang="ja-JP" altLang="en-US" sz="800" dirty="0">
                <a:latin typeface="+mn-ea"/>
              </a:rPr>
              <a:t>まつ本 真佑</a:t>
            </a:r>
            <a:r>
              <a:rPr lang="en-US" altLang="ja-JP" sz="800" dirty="0">
                <a:latin typeface="+mn-ea"/>
              </a:rPr>
              <a:t>, </a:t>
            </a:r>
            <a:r>
              <a:rPr lang="ja-JP" altLang="en-US" sz="800" dirty="0">
                <a:latin typeface="+mn-ea"/>
              </a:rPr>
              <a:t>亀井 靖高</a:t>
            </a:r>
            <a:r>
              <a:rPr lang="en-US" altLang="ja-JP" sz="800" dirty="0">
                <a:latin typeface="+mn-ea"/>
              </a:rPr>
              <a:t>, </a:t>
            </a:r>
            <a:r>
              <a:rPr lang="ja-JP" altLang="en-US" sz="800" dirty="0">
                <a:latin typeface="+mn-ea"/>
              </a:rPr>
              <a:t>大平 雅雄</a:t>
            </a:r>
            <a:r>
              <a:rPr lang="en-US" altLang="ja-JP" sz="800" dirty="0">
                <a:latin typeface="+mn-ea"/>
              </a:rPr>
              <a:t>, </a:t>
            </a:r>
            <a:r>
              <a:rPr lang="ja-JP" altLang="en-US" sz="800" dirty="0">
                <a:latin typeface="+mn-ea"/>
              </a:rPr>
              <a:t>松本 健一</a:t>
            </a:r>
            <a:r>
              <a:rPr lang="en-US" altLang="ja-JP" sz="800" dirty="0">
                <a:latin typeface="+mn-ea"/>
              </a:rPr>
              <a:t>, </a:t>
            </a:r>
            <a:r>
              <a:rPr lang="en-US" altLang="ja-JP" sz="800" dirty="0" smtClean="0">
                <a:latin typeface="+mn-ea"/>
              </a:rPr>
              <a:t>OSS</a:t>
            </a:r>
            <a:r>
              <a:rPr lang="ja-JP" altLang="en-US" sz="800" dirty="0">
                <a:latin typeface="+mn-ea"/>
              </a:rPr>
              <a:t>コミュニティにおけるオープンコラボレーションの理解</a:t>
            </a:r>
            <a:r>
              <a:rPr lang="en-US" altLang="ja-JP" sz="800" dirty="0" smtClean="0">
                <a:latin typeface="+mn-ea"/>
              </a:rPr>
              <a:t>, </a:t>
            </a:r>
            <a:r>
              <a:rPr lang="ja-JP" altLang="en-US" sz="800" dirty="0">
                <a:latin typeface="+mn-ea"/>
              </a:rPr>
              <a:t>情報社会学会誌</a:t>
            </a:r>
            <a:r>
              <a:rPr lang="en-US" altLang="ja-JP" sz="800" dirty="0">
                <a:latin typeface="+mn-ea"/>
              </a:rPr>
              <a:t>, Vol.3, No.2, pp.29-42, March 2009.</a:t>
            </a:r>
            <a:endParaRPr lang="ja-JP" altLang="en-US" sz="800" dirty="0">
              <a:latin typeface="+mn-ea"/>
            </a:endParaRPr>
          </a:p>
        </p:txBody>
      </p:sp>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7058" y="4641156"/>
            <a:ext cx="3232506" cy="1893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角丸四角形 36"/>
          <p:cNvSpPr/>
          <p:nvPr/>
        </p:nvSpPr>
        <p:spPr>
          <a:xfrm>
            <a:off x="4271042" y="5148303"/>
            <a:ext cx="3357923" cy="137094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分析の粒度をより細かくしようとすればするほど，考慮すべき組合せが増えて，結果の解釈がかえって困難になる場合もある</a:t>
            </a:r>
            <a:endParaRPr kumimoji="1" lang="ja-JP" altLang="en-US" dirty="0"/>
          </a:p>
        </p:txBody>
      </p:sp>
      <p:sp>
        <p:nvSpPr>
          <p:cNvPr id="38" name="テキスト ボックス 37"/>
          <p:cNvSpPr txBox="1"/>
          <p:nvPr/>
        </p:nvSpPr>
        <p:spPr>
          <a:xfrm>
            <a:off x="4149660" y="4641156"/>
            <a:ext cx="4763819" cy="338554"/>
          </a:xfrm>
          <a:prstGeom prst="rect">
            <a:avLst/>
          </a:prstGeom>
          <a:noFill/>
        </p:spPr>
        <p:txBody>
          <a:bodyPr wrap="square" rtlCol="0">
            <a:spAutoFit/>
          </a:bodyPr>
          <a:lstStyle/>
          <a:p>
            <a:r>
              <a:rPr kumimoji="1" lang="en-US" altLang="ja-JP" sz="800" dirty="0" smtClean="0">
                <a:latin typeface="+mn-ea"/>
              </a:rPr>
              <a:t>[3] </a:t>
            </a:r>
            <a:r>
              <a:rPr lang="en-US" altLang="ja-JP" sz="800" dirty="0" smtClean="0"/>
              <a:t>M. </a:t>
            </a:r>
            <a:r>
              <a:rPr lang="en-US" altLang="ja-JP" sz="800" dirty="0" err="1"/>
              <a:t>Ohira</a:t>
            </a:r>
            <a:r>
              <a:rPr lang="en-US" altLang="ja-JP" sz="800" dirty="0"/>
              <a:t>, </a:t>
            </a:r>
            <a:r>
              <a:rPr lang="en-US" altLang="ja-JP" sz="800" dirty="0" smtClean="0"/>
              <a:t>A.E</a:t>
            </a:r>
            <a:r>
              <a:rPr lang="en-US" altLang="ja-JP" sz="800" dirty="0"/>
              <a:t>. Hassan, </a:t>
            </a:r>
            <a:r>
              <a:rPr lang="en-US" altLang="ja-JP" sz="800" dirty="0" smtClean="0"/>
              <a:t>N. </a:t>
            </a:r>
            <a:r>
              <a:rPr lang="en-US" altLang="ja-JP" sz="800" dirty="0" err="1"/>
              <a:t>Osawa</a:t>
            </a:r>
            <a:r>
              <a:rPr lang="en-US" altLang="ja-JP" sz="800" dirty="0"/>
              <a:t>, </a:t>
            </a:r>
            <a:r>
              <a:rPr lang="en-US" altLang="ja-JP" sz="800" dirty="0" smtClean="0"/>
              <a:t>K. </a:t>
            </a:r>
            <a:r>
              <a:rPr lang="en-US" altLang="ja-JP" sz="800" dirty="0"/>
              <a:t>Matsumoto, The impact of bug management patterns on bug fixing: </a:t>
            </a:r>
            <a:r>
              <a:rPr lang="en-US" altLang="ja-JP" sz="800" dirty="0" smtClean="0"/>
              <a:t>A </a:t>
            </a:r>
            <a:r>
              <a:rPr lang="en-US" altLang="ja-JP" sz="800" dirty="0"/>
              <a:t>case study of Eclipse projects, </a:t>
            </a:r>
            <a:r>
              <a:rPr lang="en-US" altLang="ja-JP" sz="800" dirty="0" smtClean="0"/>
              <a:t>In Proc. of ICSM2012, </a:t>
            </a:r>
            <a:r>
              <a:rPr lang="en-US" altLang="ja-JP" sz="800" dirty="0"/>
              <a:t>pp. </a:t>
            </a:r>
            <a:r>
              <a:rPr lang="en-US" altLang="ja-JP" sz="800" dirty="0" smtClean="0"/>
              <a:t>264-273, </a:t>
            </a:r>
            <a:r>
              <a:rPr lang="en-US" altLang="ja-JP" sz="800" dirty="0"/>
              <a:t>2012</a:t>
            </a:r>
            <a:endParaRPr kumimoji="1" lang="ja-JP" altLang="en-US" sz="800" dirty="0">
              <a:latin typeface="+mn-ea"/>
            </a:endParaRPr>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2012/03/07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不具合修正支援のためのマイクロソーシャルネットワーク分析</a:t>
            </a:r>
            <a:endParaRPr lang="en-US" altLang="ja-JP" dirty="0"/>
          </a:p>
        </p:txBody>
      </p:sp>
      <p:sp>
        <p:nvSpPr>
          <p:cNvPr id="7" name="スライド番号プレースホルダー 6"/>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34</a:t>
            </a:fld>
            <a:endParaRPr lang="en-US" altLang="ja-JP" dirty="0"/>
          </a:p>
        </p:txBody>
      </p:sp>
    </p:spTree>
    <p:extLst>
      <p:ext uri="{BB962C8B-B14F-4D97-AF65-F5344CB8AC3E}">
        <p14:creationId xmlns:p14="http://schemas.microsoft.com/office/powerpoint/2010/main" val="401704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r>
              <a:rPr kumimoji="1" lang="ja-JP" altLang="en-US" dirty="0" smtClean="0"/>
              <a:t>ソフトウェア開発における社会的関係の影響を細粒度で分析する</a:t>
            </a:r>
            <a:r>
              <a:rPr kumimoji="1" lang="ja-JP" altLang="en-US" dirty="0" smtClean="0">
                <a:solidFill>
                  <a:schemeClr val="accent6"/>
                </a:solidFill>
              </a:rPr>
              <a:t>マイクロソーシャルネットワーク分析手法</a:t>
            </a:r>
            <a:r>
              <a:rPr kumimoji="1" lang="ja-JP" altLang="en-US" dirty="0" smtClean="0"/>
              <a:t>を構築すること</a:t>
            </a:r>
            <a:endParaRPr kumimoji="1" lang="en-US" altLang="ja-JP" dirty="0" smtClean="0"/>
          </a:p>
          <a:p>
            <a:pPr lvl="1"/>
            <a:r>
              <a:rPr kumimoji="1" lang="ja-JP" altLang="en-US" dirty="0" smtClean="0"/>
              <a:t>キーアイデア（考え方の前提）</a:t>
            </a:r>
            <a:endParaRPr kumimoji="1" lang="en-US" altLang="ja-JP" dirty="0" smtClean="0"/>
          </a:p>
          <a:p>
            <a:pPr lvl="2" algn="l"/>
            <a:r>
              <a:rPr kumimoji="1" lang="ja-JP" altLang="en-US" u="sng" dirty="0" smtClean="0">
                <a:uFill>
                  <a:solidFill>
                    <a:srgbClr val="FF0000"/>
                  </a:solidFill>
                </a:uFill>
              </a:rPr>
              <a:t>「誰からタスクを依頼（指示）されたか」</a:t>
            </a:r>
            <a:r>
              <a:rPr kumimoji="1" lang="en-US" altLang="ja-JP" u="sng" dirty="0" smtClean="0">
                <a:uFill>
                  <a:solidFill>
                    <a:srgbClr val="FF0000"/>
                  </a:solidFill>
                </a:uFill>
              </a:rPr>
              <a:t/>
            </a:r>
            <a:br>
              <a:rPr kumimoji="1" lang="en-US" altLang="ja-JP" u="sng" dirty="0" smtClean="0">
                <a:uFill>
                  <a:solidFill>
                    <a:srgbClr val="FF0000"/>
                  </a:solidFill>
                </a:uFill>
              </a:rPr>
            </a:br>
            <a:r>
              <a:rPr kumimoji="1" lang="ja-JP" altLang="en-US" dirty="0" smtClean="0"/>
              <a:t>が，結局のところ一番重要</a:t>
            </a:r>
            <a:r>
              <a:rPr lang="ja-JP" altLang="en-US" dirty="0"/>
              <a:t>なのでは</a:t>
            </a:r>
            <a:r>
              <a:rPr lang="ja-JP" altLang="en-US" dirty="0" smtClean="0"/>
              <a:t>？</a:t>
            </a:r>
            <a:endParaRPr lang="en-US" altLang="ja-JP" dirty="0" smtClean="0"/>
          </a:p>
          <a:p>
            <a:pPr lvl="3"/>
            <a:r>
              <a:rPr kumimoji="1" lang="ja-JP" altLang="en-US" dirty="0" smtClean="0"/>
              <a:t>タスクの承諾・辞退</a:t>
            </a:r>
            <a:endParaRPr kumimoji="1" lang="en-US" altLang="ja-JP" dirty="0" smtClean="0"/>
          </a:p>
          <a:p>
            <a:pPr lvl="3"/>
            <a:r>
              <a:rPr lang="ja-JP" altLang="en-US" dirty="0" smtClean="0"/>
              <a:t>タスク完了までのスピード</a:t>
            </a:r>
            <a:endParaRPr lang="en-US" altLang="ja-JP" dirty="0" smtClean="0"/>
          </a:p>
          <a:p>
            <a:pPr lvl="3"/>
            <a:r>
              <a:rPr kumimoji="1" lang="ja-JP" altLang="en-US" dirty="0" smtClean="0"/>
              <a:t>タスク成果の品質</a:t>
            </a:r>
            <a:endParaRPr kumimoji="1" lang="en-US" altLang="ja-JP" dirty="0" smtClean="0"/>
          </a:p>
          <a:p>
            <a:pPr lvl="2"/>
            <a:r>
              <a:rPr kumimoji="1" lang="en-US" altLang="ja-JP" dirty="0" smtClean="0"/>
              <a:t>assignor-assignee</a:t>
            </a:r>
            <a:r>
              <a:rPr kumimoji="1" lang="ja-JP" altLang="en-US" dirty="0" smtClean="0"/>
              <a:t>関係を絶対的に表現する</a:t>
            </a:r>
            <a:endParaRPr kumimoji="1" lang="en-US" altLang="ja-JP" dirty="0" smtClean="0"/>
          </a:p>
          <a:p>
            <a:pPr lvl="2"/>
            <a:endParaRPr lang="en-US" altLang="ja-JP" dirty="0" smtClean="0"/>
          </a:p>
          <a:p>
            <a:pPr lvl="2"/>
            <a:endParaRPr lang="en-US" altLang="ja-JP" dirty="0"/>
          </a:p>
          <a:p>
            <a:pPr lvl="2"/>
            <a:endParaRPr lang="en-US" altLang="ja-JP" sz="1400" dirty="0" smtClean="0"/>
          </a:p>
          <a:p>
            <a:pPr lvl="2"/>
            <a:r>
              <a:rPr lang="ja-JP" altLang="en-US" dirty="0" smtClean="0"/>
              <a:t>エッジの長さ・太さでタスク効率を表現する</a:t>
            </a:r>
            <a:endParaRPr kumimoji="1" lang="ja-JP" altLang="en-US" dirty="0"/>
          </a:p>
        </p:txBody>
      </p:sp>
      <p:cxnSp>
        <p:nvCxnSpPr>
          <p:cNvPr id="40" name="直線矢印コネクタ 39"/>
          <p:cNvCxnSpPr/>
          <p:nvPr/>
        </p:nvCxnSpPr>
        <p:spPr>
          <a:xfrm flipH="1" flipV="1">
            <a:off x="6758391" y="3444059"/>
            <a:ext cx="994800" cy="28461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flipH="1">
            <a:off x="6594849" y="4176625"/>
            <a:ext cx="1044000" cy="369482"/>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grpSp>
        <p:nvGrpSpPr>
          <p:cNvPr id="22" name="グループ化 21"/>
          <p:cNvGrpSpPr/>
          <p:nvPr/>
        </p:nvGrpSpPr>
        <p:grpSpPr>
          <a:xfrm>
            <a:off x="5736320" y="2959918"/>
            <a:ext cx="2712347" cy="1878181"/>
            <a:chOff x="5736320" y="2959918"/>
            <a:chExt cx="2712347" cy="1878181"/>
          </a:xfrm>
        </p:grpSpPr>
        <p:pic>
          <p:nvPicPr>
            <p:cNvPr id="7" name="Picture 27" descr="F:\Documents and Settings\masao\My Documents\My Pictures\Microsoft クリップ オーガナイザ\j0433947.png"/>
            <p:cNvPicPr>
              <a:picLocks noChangeAspect="1" noChangeArrowheads="1"/>
            </p:cNvPicPr>
            <p:nvPr/>
          </p:nvPicPr>
          <p:blipFill>
            <a:blip r:embed="rId2" cstate="print"/>
            <a:srcRect/>
            <a:stretch>
              <a:fillRect/>
            </a:stretch>
          </p:blipFill>
          <p:spPr bwMode="auto">
            <a:xfrm flipH="1">
              <a:off x="5736320" y="2959918"/>
              <a:ext cx="968283" cy="968283"/>
            </a:xfrm>
            <a:prstGeom prst="rect">
              <a:avLst/>
            </a:prstGeom>
            <a:noFill/>
          </p:spPr>
        </p:pic>
        <p:pic>
          <p:nvPicPr>
            <p:cNvPr id="8"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5846073" y="4089323"/>
              <a:ext cx="748776" cy="748776"/>
            </a:xfrm>
            <a:prstGeom prst="rect">
              <a:avLst/>
            </a:prstGeom>
            <a:noFill/>
          </p:spPr>
        </p:pic>
        <p:pic>
          <p:nvPicPr>
            <p:cNvPr id="9"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7669736" y="3599965"/>
              <a:ext cx="778931" cy="778932"/>
            </a:xfrm>
            <a:prstGeom prst="rect">
              <a:avLst/>
            </a:prstGeom>
            <a:noFill/>
          </p:spPr>
        </p:pic>
        <p:cxnSp>
          <p:nvCxnSpPr>
            <p:cNvPr id="12" name="直線矢印コネクタ 11"/>
            <p:cNvCxnSpPr/>
            <p:nvPr/>
          </p:nvCxnSpPr>
          <p:spPr>
            <a:xfrm>
              <a:off x="6758391" y="3599965"/>
              <a:ext cx="911345" cy="25742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flipV="1">
              <a:off x="6594849" y="3989431"/>
              <a:ext cx="1074887" cy="3743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24" name="Documents"/>
          <p:cNvSpPr>
            <a:spLocks noEditPoints="1" noChangeArrowheads="1"/>
          </p:cNvSpPr>
          <p:nvPr/>
        </p:nvSpPr>
        <p:spPr bwMode="auto">
          <a:xfrm>
            <a:off x="6963223" y="4348240"/>
            <a:ext cx="338138" cy="452438"/>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bg1">
              <a:lumMod val="75000"/>
            </a:schemeClr>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sp>
        <p:nvSpPr>
          <p:cNvPr id="25" name="Document"/>
          <p:cNvSpPr>
            <a:spLocks noEditPoints="1" noChangeArrowheads="1"/>
          </p:cNvSpPr>
          <p:nvPr/>
        </p:nvSpPr>
        <p:spPr bwMode="auto">
          <a:xfrm>
            <a:off x="7124040" y="3292238"/>
            <a:ext cx="238953" cy="319726"/>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chemeClr val="bg1">
              <a:lumMod val="75000"/>
            </a:schemeClr>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26" name="図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36008" y="3168234"/>
            <a:ext cx="317183" cy="290687"/>
          </a:xfrm>
          <a:prstGeom prst="rect">
            <a:avLst/>
          </a:prstGeom>
        </p:spPr>
      </p:pic>
      <p:sp>
        <p:nvSpPr>
          <p:cNvPr id="27" name="フリーフォーム 26"/>
          <p:cNvSpPr/>
          <p:nvPr/>
        </p:nvSpPr>
        <p:spPr>
          <a:xfrm rot="12573519">
            <a:off x="7212780" y="3273336"/>
            <a:ext cx="316414" cy="272857"/>
          </a:xfrm>
          <a:custGeom>
            <a:avLst/>
            <a:gdLst>
              <a:gd name="connsiteX0" fmla="*/ 0 w 384315"/>
              <a:gd name="connsiteY0" fmla="*/ 331411 h 331411"/>
              <a:gd name="connsiteX1" fmla="*/ 145774 w 384315"/>
              <a:gd name="connsiteY1" fmla="*/ 318159 h 331411"/>
              <a:gd name="connsiteX2" fmla="*/ 198783 w 384315"/>
              <a:gd name="connsiteY2" fmla="*/ 251898 h 331411"/>
              <a:gd name="connsiteX3" fmla="*/ 278296 w 384315"/>
              <a:gd name="connsiteY3" fmla="*/ 198890 h 331411"/>
              <a:gd name="connsiteX4" fmla="*/ 291548 w 384315"/>
              <a:gd name="connsiteY4" fmla="*/ 159133 h 331411"/>
              <a:gd name="connsiteX5" fmla="*/ 278296 w 384315"/>
              <a:gd name="connsiteY5" fmla="*/ 119377 h 331411"/>
              <a:gd name="connsiteX6" fmla="*/ 238540 w 384315"/>
              <a:gd name="connsiteY6" fmla="*/ 106124 h 331411"/>
              <a:gd name="connsiteX7" fmla="*/ 172279 w 384315"/>
              <a:gd name="connsiteY7" fmla="*/ 92872 h 331411"/>
              <a:gd name="connsiteX8" fmla="*/ 132522 w 384315"/>
              <a:gd name="connsiteY8" fmla="*/ 106124 h 331411"/>
              <a:gd name="connsiteX9" fmla="*/ 132522 w 384315"/>
              <a:gd name="connsiteY9" fmla="*/ 185638 h 331411"/>
              <a:gd name="connsiteX10" fmla="*/ 371061 w 384315"/>
              <a:gd name="connsiteY10" fmla="*/ 172385 h 331411"/>
              <a:gd name="connsiteX11" fmla="*/ 384314 w 384315"/>
              <a:gd name="connsiteY11" fmla="*/ 132629 h 331411"/>
              <a:gd name="connsiteX12" fmla="*/ 371061 w 384315"/>
              <a:gd name="connsiteY12" fmla="*/ 66368 h 331411"/>
              <a:gd name="connsiteX13" fmla="*/ 331305 w 384315"/>
              <a:gd name="connsiteY13" fmla="*/ 53116 h 331411"/>
              <a:gd name="connsiteX14" fmla="*/ 185531 w 384315"/>
              <a:gd name="connsiteY14" fmla="*/ 39864 h 331411"/>
              <a:gd name="connsiteX15" fmla="*/ 212035 w 384315"/>
              <a:gd name="connsiteY15" fmla="*/ 107 h 33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84315" h="331411">
                <a:moveTo>
                  <a:pt x="0" y="331411"/>
                </a:moveTo>
                <a:cubicBezTo>
                  <a:pt x="48591" y="326994"/>
                  <a:pt x="98232" y="329130"/>
                  <a:pt x="145774" y="318159"/>
                </a:cubicBezTo>
                <a:cubicBezTo>
                  <a:pt x="161688" y="314487"/>
                  <a:pt x="193206" y="258590"/>
                  <a:pt x="198783" y="251898"/>
                </a:cubicBezTo>
                <a:cubicBezTo>
                  <a:pt x="236962" y="206083"/>
                  <a:pt x="229299" y="215222"/>
                  <a:pt x="278296" y="198890"/>
                </a:cubicBezTo>
                <a:cubicBezTo>
                  <a:pt x="282713" y="185638"/>
                  <a:pt x="291548" y="173102"/>
                  <a:pt x="291548" y="159133"/>
                </a:cubicBezTo>
                <a:cubicBezTo>
                  <a:pt x="291548" y="145164"/>
                  <a:pt x="288173" y="129255"/>
                  <a:pt x="278296" y="119377"/>
                </a:cubicBezTo>
                <a:cubicBezTo>
                  <a:pt x="268419" y="109499"/>
                  <a:pt x="252092" y="109512"/>
                  <a:pt x="238540" y="106124"/>
                </a:cubicBezTo>
                <a:cubicBezTo>
                  <a:pt x="216688" y="100661"/>
                  <a:pt x="194366" y="97289"/>
                  <a:pt x="172279" y="92872"/>
                </a:cubicBezTo>
                <a:cubicBezTo>
                  <a:pt x="159027" y="97289"/>
                  <a:pt x="142400" y="96246"/>
                  <a:pt x="132522" y="106124"/>
                </a:cubicBezTo>
                <a:cubicBezTo>
                  <a:pt x="106018" y="132628"/>
                  <a:pt x="123687" y="159134"/>
                  <a:pt x="132522" y="185638"/>
                </a:cubicBezTo>
                <a:cubicBezTo>
                  <a:pt x="212035" y="181220"/>
                  <a:pt x="293134" y="188791"/>
                  <a:pt x="371061" y="172385"/>
                </a:cubicBezTo>
                <a:cubicBezTo>
                  <a:pt x="384730" y="169507"/>
                  <a:pt x="384314" y="146598"/>
                  <a:pt x="384314" y="132629"/>
                </a:cubicBezTo>
                <a:cubicBezTo>
                  <a:pt x="384314" y="110105"/>
                  <a:pt x="383555" y="85109"/>
                  <a:pt x="371061" y="66368"/>
                </a:cubicBezTo>
                <a:cubicBezTo>
                  <a:pt x="363312" y="54745"/>
                  <a:pt x="345133" y="55091"/>
                  <a:pt x="331305" y="53116"/>
                </a:cubicBezTo>
                <a:cubicBezTo>
                  <a:pt x="283004" y="46216"/>
                  <a:pt x="234122" y="44281"/>
                  <a:pt x="185531" y="39864"/>
                </a:cubicBezTo>
                <a:cubicBezTo>
                  <a:pt x="200180" y="-4084"/>
                  <a:pt x="184814" y="107"/>
                  <a:pt x="212035" y="10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星 5 28"/>
          <p:cNvSpPr/>
          <p:nvPr/>
        </p:nvSpPr>
        <p:spPr>
          <a:xfrm>
            <a:off x="7078121" y="4355465"/>
            <a:ext cx="153680" cy="145996"/>
          </a:xfrm>
          <a:prstGeom prst="star5">
            <a:avLst/>
          </a:prstGeom>
          <a:solidFill>
            <a:schemeClr val="bg1"/>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星 5 29"/>
          <p:cNvSpPr/>
          <p:nvPr/>
        </p:nvSpPr>
        <p:spPr>
          <a:xfrm>
            <a:off x="7243517" y="4501461"/>
            <a:ext cx="153680" cy="145996"/>
          </a:xfrm>
          <a:prstGeom prst="star5">
            <a:avLst/>
          </a:prstGeom>
          <a:solidFill>
            <a:schemeClr val="bg1"/>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星 5 30"/>
          <p:cNvSpPr/>
          <p:nvPr/>
        </p:nvSpPr>
        <p:spPr>
          <a:xfrm>
            <a:off x="7320357" y="4282467"/>
            <a:ext cx="153680" cy="145996"/>
          </a:xfrm>
          <a:prstGeom prst="star5">
            <a:avLst/>
          </a:prstGeom>
          <a:solidFill>
            <a:schemeClr val="bg1"/>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7" name="直線コネクタ 46"/>
          <p:cNvCxnSpPr/>
          <p:nvPr/>
        </p:nvCxnSpPr>
        <p:spPr>
          <a:xfrm>
            <a:off x="1721224" y="5622595"/>
            <a:ext cx="0" cy="5400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1873624" y="5694595"/>
            <a:ext cx="0" cy="4680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2026024" y="5802595"/>
            <a:ext cx="0" cy="3600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2178424" y="5802595"/>
            <a:ext cx="0" cy="3600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2330824" y="5802595"/>
            <a:ext cx="0" cy="3600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2834127" y="5424928"/>
            <a:ext cx="0" cy="73766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2986527" y="5532504"/>
            <a:ext cx="0" cy="63009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3138927" y="5622595"/>
            <a:ext cx="0" cy="5400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7" name="テキスト ボックス 56"/>
          <p:cNvSpPr txBox="1"/>
          <p:nvPr/>
        </p:nvSpPr>
        <p:spPr>
          <a:xfrm>
            <a:off x="7905591" y="4316795"/>
            <a:ext cx="199784" cy="369332"/>
          </a:xfrm>
          <a:prstGeom prst="rect">
            <a:avLst/>
          </a:prstGeom>
          <a:noFill/>
        </p:spPr>
        <p:txBody>
          <a:bodyPr wrap="square" rtlCol="0">
            <a:spAutoFit/>
          </a:bodyPr>
          <a:lstStyle/>
          <a:p>
            <a:pPr algn="ctr"/>
            <a:r>
              <a:rPr lang="en-US" altLang="ja-JP" dirty="0"/>
              <a:t>A</a:t>
            </a:r>
            <a:endParaRPr kumimoji="1" lang="ja-JP" altLang="en-US" dirty="0"/>
          </a:p>
        </p:txBody>
      </p:sp>
      <p:sp>
        <p:nvSpPr>
          <p:cNvPr id="58" name="テキスト ボックス 57"/>
          <p:cNvSpPr txBox="1"/>
          <p:nvPr/>
        </p:nvSpPr>
        <p:spPr>
          <a:xfrm>
            <a:off x="5792285" y="4109997"/>
            <a:ext cx="199784" cy="369332"/>
          </a:xfrm>
          <a:prstGeom prst="rect">
            <a:avLst/>
          </a:prstGeom>
          <a:noFill/>
        </p:spPr>
        <p:txBody>
          <a:bodyPr wrap="square" rtlCol="0">
            <a:spAutoFit/>
          </a:bodyPr>
          <a:lstStyle/>
          <a:p>
            <a:pPr algn="ctr"/>
            <a:r>
              <a:rPr lang="en-US" altLang="ja-JP" dirty="0" smtClean="0"/>
              <a:t>B</a:t>
            </a:r>
            <a:endParaRPr kumimoji="1" lang="ja-JP" altLang="en-US" dirty="0"/>
          </a:p>
        </p:txBody>
      </p:sp>
      <p:sp>
        <p:nvSpPr>
          <p:cNvPr id="59" name="テキスト ボックス 58"/>
          <p:cNvSpPr txBox="1"/>
          <p:nvPr/>
        </p:nvSpPr>
        <p:spPr>
          <a:xfrm>
            <a:off x="5835828" y="2860624"/>
            <a:ext cx="199784" cy="369332"/>
          </a:xfrm>
          <a:prstGeom prst="rect">
            <a:avLst/>
          </a:prstGeom>
          <a:noFill/>
        </p:spPr>
        <p:txBody>
          <a:bodyPr wrap="square" rtlCol="0">
            <a:spAutoFit/>
          </a:bodyPr>
          <a:lstStyle/>
          <a:p>
            <a:pPr algn="ctr"/>
            <a:r>
              <a:rPr lang="en-US" altLang="ja-JP" dirty="0"/>
              <a:t>C</a:t>
            </a:r>
            <a:endParaRPr kumimoji="1" lang="ja-JP" altLang="en-US" dirty="0"/>
          </a:p>
        </p:txBody>
      </p:sp>
      <p:sp>
        <p:nvSpPr>
          <p:cNvPr id="74" name="テキスト ボックス 73"/>
          <p:cNvSpPr txBox="1"/>
          <p:nvPr/>
        </p:nvSpPr>
        <p:spPr>
          <a:xfrm>
            <a:off x="1671278" y="5160088"/>
            <a:ext cx="709492" cy="307777"/>
          </a:xfrm>
          <a:prstGeom prst="rect">
            <a:avLst/>
          </a:prstGeom>
          <a:noFill/>
        </p:spPr>
        <p:txBody>
          <a:bodyPr wrap="square" rtlCol="0">
            <a:spAutoFit/>
          </a:bodyPr>
          <a:lstStyle/>
          <a:p>
            <a:pPr algn="ctr"/>
            <a:r>
              <a:rPr lang="en-US" altLang="ja-JP" sz="1400" dirty="0" smtClean="0"/>
              <a:t>A</a:t>
            </a:r>
            <a:r>
              <a:rPr lang="ja-JP" altLang="en-US" sz="1400" dirty="0" smtClean="0"/>
              <a:t>←</a:t>
            </a:r>
            <a:r>
              <a:rPr lang="en-US" altLang="ja-JP" sz="1400" dirty="0" smtClean="0"/>
              <a:t>B</a:t>
            </a:r>
            <a:endParaRPr kumimoji="1" lang="ja-JP" altLang="en-US" sz="1400" dirty="0"/>
          </a:p>
        </p:txBody>
      </p:sp>
      <p:sp>
        <p:nvSpPr>
          <p:cNvPr id="75" name="テキスト ボックス 74"/>
          <p:cNvSpPr txBox="1"/>
          <p:nvPr/>
        </p:nvSpPr>
        <p:spPr>
          <a:xfrm>
            <a:off x="2631781" y="5160088"/>
            <a:ext cx="709492" cy="307777"/>
          </a:xfrm>
          <a:prstGeom prst="rect">
            <a:avLst/>
          </a:prstGeom>
          <a:noFill/>
        </p:spPr>
        <p:txBody>
          <a:bodyPr wrap="square" rtlCol="0">
            <a:spAutoFit/>
          </a:bodyPr>
          <a:lstStyle/>
          <a:p>
            <a:pPr algn="ctr"/>
            <a:r>
              <a:rPr lang="en-US" altLang="ja-JP" sz="1400" dirty="0" smtClean="0"/>
              <a:t>A</a:t>
            </a:r>
            <a:r>
              <a:rPr lang="ja-JP" altLang="en-US" sz="1400" dirty="0" smtClean="0"/>
              <a:t>←</a:t>
            </a:r>
            <a:r>
              <a:rPr lang="en-US" altLang="ja-JP" sz="1400" dirty="0"/>
              <a:t>C</a:t>
            </a:r>
            <a:endParaRPr kumimoji="1" lang="ja-JP" altLang="en-US" sz="1400" dirty="0"/>
          </a:p>
        </p:txBody>
      </p:sp>
      <p:sp>
        <p:nvSpPr>
          <p:cNvPr id="76" name="テキスト ボックス 75"/>
          <p:cNvSpPr txBox="1"/>
          <p:nvPr/>
        </p:nvSpPr>
        <p:spPr>
          <a:xfrm>
            <a:off x="3241381" y="5778807"/>
            <a:ext cx="1641822" cy="307777"/>
          </a:xfrm>
          <a:prstGeom prst="rect">
            <a:avLst/>
          </a:prstGeom>
          <a:noFill/>
        </p:spPr>
        <p:txBody>
          <a:bodyPr wrap="square" rtlCol="0">
            <a:spAutoFit/>
          </a:bodyPr>
          <a:lstStyle/>
          <a:p>
            <a:r>
              <a:rPr kumimoji="1" lang="ja-JP" altLang="en-US" sz="1400" dirty="0" smtClean="0"/>
              <a:t>絶対的表現</a:t>
            </a:r>
            <a:endParaRPr kumimoji="1" lang="ja-JP" altLang="en-US" sz="1400" dirty="0"/>
          </a:p>
        </p:txBody>
      </p:sp>
      <p:sp>
        <p:nvSpPr>
          <p:cNvPr id="78" name="テキスト ボックス 77"/>
          <p:cNvSpPr txBox="1"/>
          <p:nvPr/>
        </p:nvSpPr>
        <p:spPr>
          <a:xfrm>
            <a:off x="7145467" y="5778807"/>
            <a:ext cx="1641822" cy="307777"/>
          </a:xfrm>
          <a:prstGeom prst="rect">
            <a:avLst/>
          </a:prstGeom>
          <a:noFill/>
        </p:spPr>
        <p:txBody>
          <a:bodyPr wrap="square" rtlCol="0">
            <a:spAutoFit/>
          </a:bodyPr>
          <a:lstStyle/>
          <a:p>
            <a:r>
              <a:rPr kumimoji="1" lang="ja-JP" altLang="en-US" sz="1400" dirty="0" smtClean="0"/>
              <a:t>相対的表現</a:t>
            </a:r>
            <a:endParaRPr kumimoji="1" lang="ja-JP" altLang="en-US" sz="1400" dirty="0"/>
          </a:p>
        </p:txBody>
      </p:sp>
      <p:sp>
        <p:nvSpPr>
          <p:cNvPr id="80" name="円/楕円 79"/>
          <p:cNvSpPr/>
          <p:nvPr/>
        </p:nvSpPr>
        <p:spPr>
          <a:xfrm>
            <a:off x="6817687" y="5539222"/>
            <a:ext cx="312139" cy="313894"/>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smtClean="0">
                <a:solidFill>
                  <a:schemeClr val="tx1"/>
                </a:solidFill>
              </a:rPr>
              <a:t>A</a:t>
            </a:r>
            <a:endParaRPr kumimoji="1" lang="ja-JP" altLang="en-US" dirty="0">
              <a:solidFill>
                <a:schemeClr val="tx1"/>
              </a:solidFill>
            </a:endParaRPr>
          </a:p>
        </p:txBody>
      </p:sp>
      <p:sp>
        <p:nvSpPr>
          <p:cNvPr id="81" name="円/楕円 80"/>
          <p:cNvSpPr/>
          <p:nvPr/>
        </p:nvSpPr>
        <p:spPr>
          <a:xfrm>
            <a:off x="5935720" y="5308701"/>
            <a:ext cx="312139" cy="313894"/>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C</a:t>
            </a:r>
            <a:endParaRPr kumimoji="1" lang="ja-JP" altLang="en-US" dirty="0">
              <a:solidFill>
                <a:schemeClr val="tx1"/>
              </a:solidFill>
            </a:endParaRPr>
          </a:p>
        </p:txBody>
      </p:sp>
      <p:sp>
        <p:nvSpPr>
          <p:cNvPr id="82" name="円/楕円 81"/>
          <p:cNvSpPr/>
          <p:nvPr/>
        </p:nvSpPr>
        <p:spPr>
          <a:xfrm>
            <a:off x="5883841" y="5826480"/>
            <a:ext cx="312139" cy="313894"/>
          </a:xfrm>
          <a:prstGeom prst="ellipse">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chemeClr val="tx1"/>
                </a:solidFill>
              </a:rPr>
              <a:t>B</a:t>
            </a:r>
            <a:endParaRPr kumimoji="1" lang="ja-JP" altLang="en-US" dirty="0">
              <a:solidFill>
                <a:schemeClr val="tx1"/>
              </a:solidFill>
            </a:endParaRPr>
          </a:p>
        </p:txBody>
      </p:sp>
      <p:cxnSp>
        <p:nvCxnSpPr>
          <p:cNvPr id="84" name="直線コネクタ 83"/>
          <p:cNvCxnSpPr>
            <a:stCxn id="82" idx="6"/>
            <a:endCxn id="80" idx="2"/>
          </p:cNvCxnSpPr>
          <p:nvPr/>
        </p:nvCxnSpPr>
        <p:spPr>
          <a:xfrm flipV="1">
            <a:off x="6195980" y="5696169"/>
            <a:ext cx="621707" cy="2872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8" name="直線コネクタ 87"/>
          <p:cNvCxnSpPr>
            <a:stCxn id="81" idx="6"/>
            <a:endCxn id="80" idx="2"/>
          </p:cNvCxnSpPr>
          <p:nvPr/>
        </p:nvCxnSpPr>
        <p:spPr>
          <a:xfrm>
            <a:off x="6247859" y="5465648"/>
            <a:ext cx="569828" cy="23052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2012/03/07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不具合修正支援のためのマイクロソーシャルネットワーク分析</a:t>
            </a:r>
            <a:endParaRPr lang="en-US" altLang="ja-JP" dirty="0"/>
          </a:p>
        </p:txBody>
      </p:sp>
      <p:sp>
        <p:nvSpPr>
          <p:cNvPr id="10" name="スライド番号プレースホルダー 9"/>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35</a:t>
            </a:fld>
            <a:endParaRPr lang="en-US" altLang="ja-JP" dirty="0"/>
          </a:p>
        </p:txBody>
      </p:sp>
    </p:spTree>
    <p:extLst>
      <p:ext uri="{BB962C8B-B14F-4D97-AF65-F5344CB8AC3E}">
        <p14:creationId xmlns:p14="http://schemas.microsoft.com/office/powerpoint/2010/main" val="116395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7" grpId="0" animBg="1"/>
      <p:bldP spid="29" grpId="0" animBg="1"/>
      <p:bldP spid="30" grpId="0" animBg="1"/>
      <p:bldP spid="3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マイクロソーシャルネットワーク</a:t>
            </a:r>
            <a:endParaRPr kumimoji="1" lang="ja-JP" altLang="en-US" dirty="0"/>
          </a:p>
        </p:txBody>
      </p:sp>
      <p:sp>
        <p:nvSpPr>
          <p:cNvPr id="9" name="正方形/長方形 8"/>
          <p:cNvSpPr/>
          <p:nvPr/>
        </p:nvSpPr>
        <p:spPr>
          <a:xfrm flipH="1">
            <a:off x="1643706" y="2282082"/>
            <a:ext cx="419806" cy="1201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 name="左中かっこ 3"/>
          <p:cNvSpPr/>
          <p:nvPr/>
        </p:nvSpPr>
        <p:spPr>
          <a:xfrm>
            <a:off x="1455001" y="2282082"/>
            <a:ext cx="93296" cy="1188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600"/>
          </a:p>
        </p:txBody>
      </p:sp>
      <p:sp>
        <p:nvSpPr>
          <p:cNvPr id="16" name="左中かっこ 15"/>
          <p:cNvSpPr/>
          <p:nvPr/>
        </p:nvSpPr>
        <p:spPr>
          <a:xfrm rot="16200000">
            <a:off x="1794027" y="3396612"/>
            <a:ext cx="93296" cy="445674"/>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600"/>
          </a:p>
        </p:txBody>
      </p:sp>
      <p:sp>
        <p:nvSpPr>
          <p:cNvPr id="17" name="テキスト ボックス 16"/>
          <p:cNvSpPr txBox="1"/>
          <p:nvPr/>
        </p:nvSpPr>
        <p:spPr>
          <a:xfrm>
            <a:off x="334220" y="2545107"/>
            <a:ext cx="1137237" cy="769441"/>
          </a:xfrm>
          <a:prstGeom prst="rect">
            <a:avLst/>
          </a:prstGeom>
          <a:noFill/>
        </p:spPr>
        <p:txBody>
          <a:bodyPr wrap="square" rtlCol="0">
            <a:spAutoFit/>
          </a:bodyPr>
          <a:lstStyle/>
          <a:p>
            <a:pPr algn="r"/>
            <a:r>
              <a:rPr kumimoji="1" lang="ja-JP" altLang="en-US" sz="1100" dirty="0" smtClean="0"/>
              <a:t>長さ＝</a:t>
            </a:r>
            <a:r>
              <a:rPr kumimoji="1" lang="en-US" altLang="ja-JP" sz="1100" dirty="0" smtClean="0"/>
              <a:t/>
            </a:r>
            <a:br>
              <a:rPr kumimoji="1" lang="en-US" altLang="ja-JP" sz="1100" dirty="0" smtClean="0"/>
            </a:br>
            <a:r>
              <a:rPr kumimoji="1" lang="ja-JP" altLang="en-US" sz="1100" dirty="0" smtClean="0"/>
              <a:t>修正完了時間（</a:t>
            </a:r>
            <a:r>
              <a:rPr lang="ja-JP" altLang="en-US" sz="1100" dirty="0" smtClean="0"/>
              <a:t>割当開始から</a:t>
            </a:r>
            <a:r>
              <a:rPr lang="en-US" altLang="ja-JP" sz="1100" dirty="0" smtClean="0"/>
              <a:t>FIXED</a:t>
            </a:r>
            <a:r>
              <a:rPr lang="ja-JP" altLang="en-US" sz="1100" dirty="0" smtClean="0"/>
              <a:t>まで</a:t>
            </a:r>
            <a:r>
              <a:rPr kumimoji="1" lang="ja-JP" altLang="en-US" sz="1100" dirty="0" smtClean="0"/>
              <a:t>）</a:t>
            </a:r>
            <a:endParaRPr kumimoji="1" lang="ja-JP" altLang="en-US" sz="1100" dirty="0"/>
          </a:p>
        </p:txBody>
      </p:sp>
      <p:sp>
        <p:nvSpPr>
          <p:cNvPr id="18" name="テキスト ボックス 17"/>
          <p:cNvSpPr txBox="1"/>
          <p:nvPr/>
        </p:nvSpPr>
        <p:spPr>
          <a:xfrm>
            <a:off x="1210585" y="3635830"/>
            <a:ext cx="1212606" cy="430887"/>
          </a:xfrm>
          <a:prstGeom prst="rect">
            <a:avLst/>
          </a:prstGeom>
          <a:noFill/>
        </p:spPr>
        <p:txBody>
          <a:bodyPr wrap="square" rtlCol="0">
            <a:spAutoFit/>
          </a:bodyPr>
          <a:lstStyle/>
          <a:p>
            <a:pPr algn="ctr"/>
            <a:r>
              <a:rPr kumimoji="1" lang="ja-JP" altLang="en-US" sz="1100" dirty="0" smtClean="0"/>
              <a:t>太さ＝優先度</a:t>
            </a:r>
            <a:r>
              <a:rPr kumimoji="1" lang="en-US" altLang="ja-JP" sz="1100" dirty="0" smtClean="0"/>
              <a:t/>
            </a:r>
            <a:br>
              <a:rPr kumimoji="1" lang="en-US" altLang="ja-JP" sz="1100" dirty="0" smtClean="0"/>
            </a:br>
            <a:r>
              <a:rPr kumimoji="1" lang="ja-JP" altLang="en-US" sz="1100" dirty="0" smtClean="0"/>
              <a:t>（優先度の高低）</a:t>
            </a:r>
            <a:endParaRPr kumimoji="1" lang="ja-JP" altLang="en-US" sz="1100" dirty="0"/>
          </a:p>
        </p:txBody>
      </p:sp>
      <p:sp>
        <p:nvSpPr>
          <p:cNvPr id="19" name="正方形/長方形 18"/>
          <p:cNvSpPr/>
          <p:nvPr/>
        </p:nvSpPr>
        <p:spPr>
          <a:xfrm>
            <a:off x="480602" y="2005533"/>
            <a:ext cx="1942589" cy="2028585"/>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5340" y="1736593"/>
            <a:ext cx="2274475" cy="276999"/>
          </a:xfrm>
          <a:prstGeom prst="rect">
            <a:avLst/>
          </a:prstGeom>
          <a:noFill/>
        </p:spPr>
        <p:txBody>
          <a:bodyPr wrap="square" lIns="0" rIns="0" rtlCol="0">
            <a:spAutoFit/>
          </a:bodyPr>
          <a:lstStyle/>
          <a:p>
            <a:pPr algn="ctr"/>
            <a:r>
              <a:rPr lang="ja-JP" altLang="en-US" sz="1200" dirty="0"/>
              <a:t>例：不具合修正</a:t>
            </a:r>
            <a:r>
              <a:rPr lang="ja-JP" altLang="en-US" sz="1200" dirty="0" smtClean="0"/>
              <a:t>タスクの割当結果</a:t>
            </a:r>
            <a:endParaRPr lang="en-US" altLang="ja-JP" sz="1200" dirty="0"/>
          </a:p>
        </p:txBody>
      </p:sp>
      <p:sp>
        <p:nvSpPr>
          <p:cNvPr id="21" name="右矢印 20"/>
          <p:cNvSpPr/>
          <p:nvPr/>
        </p:nvSpPr>
        <p:spPr>
          <a:xfrm>
            <a:off x="2758569" y="2789166"/>
            <a:ext cx="706931" cy="461317"/>
          </a:xfrm>
          <a:prstGeom prst="rightArrow">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3851920" y="1736593"/>
            <a:ext cx="4992403" cy="4779468"/>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 name="直線コネクタ 23"/>
          <p:cNvCxnSpPr>
            <a:stCxn id="17" idx="2"/>
          </p:cNvCxnSpPr>
          <p:nvPr/>
        </p:nvCxnSpPr>
        <p:spPr>
          <a:xfrm>
            <a:off x="902839" y="3314548"/>
            <a:ext cx="307746" cy="2048907"/>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a:stCxn id="18" idx="2"/>
          </p:cNvCxnSpPr>
          <p:nvPr/>
        </p:nvCxnSpPr>
        <p:spPr>
          <a:xfrm flipH="1">
            <a:off x="1210586" y="4066717"/>
            <a:ext cx="606302" cy="1296738"/>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480602" y="5341852"/>
            <a:ext cx="1942589" cy="600164"/>
          </a:xfrm>
          <a:prstGeom prst="rect">
            <a:avLst/>
          </a:prstGeom>
          <a:noFill/>
        </p:spPr>
        <p:txBody>
          <a:bodyPr wrap="square" rtlCol="0">
            <a:spAutoFit/>
          </a:bodyPr>
          <a:lstStyle/>
          <a:p>
            <a:pPr algn="just"/>
            <a:r>
              <a:rPr kumimoji="1" lang="ja-JP" altLang="en-US" sz="1100" dirty="0" smtClean="0"/>
              <a:t>長さ・太さを表現するための変数は，分析の目的に合ったものを使う</a:t>
            </a:r>
            <a:endParaRPr kumimoji="1" lang="ja-JP" altLang="en-US" sz="1100" dirty="0"/>
          </a:p>
        </p:txBody>
      </p:sp>
      <p:sp>
        <p:nvSpPr>
          <p:cNvPr id="31" name="テキスト ボックス 30"/>
          <p:cNvSpPr txBox="1"/>
          <p:nvPr/>
        </p:nvSpPr>
        <p:spPr>
          <a:xfrm>
            <a:off x="3851920" y="1459594"/>
            <a:ext cx="2496201" cy="276999"/>
          </a:xfrm>
          <a:prstGeom prst="rect">
            <a:avLst/>
          </a:prstGeom>
          <a:noFill/>
        </p:spPr>
        <p:txBody>
          <a:bodyPr wrap="square" lIns="0" rIns="0" rtlCol="0">
            <a:spAutoFit/>
          </a:bodyPr>
          <a:lstStyle/>
          <a:p>
            <a:pPr algn="ctr"/>
            <a:r>
              <a:rPr lang="ja-JP" altLang="en-US" sz="1200" dirty="0"/>
              <a:t>例</a:t>
            </a:r>
            <a:r>
              <a:rPr lang="ja-JP" altLang="en-US" sz="1200" dirty="0" smtClean="0"/>
              <a:t>：</a:t>
            </a:r>
            <a:r>
              <a:rPr lang="en-US" altLang="ja-JP" sz="1200" dirty="0" smtClean="0"/>
              <a:t>Eclipse Platform</a:t>
            </a:r>
            <a:r>
              <a:rPr lang="ja-JP" altLang="en-US" sz="1200" dirty="0" smtClean="0"/>
              <a:t>の不具合修正履歴</a:t>
            </a:r>
            <a:endParaRPr lang="en-US" altLang="ja-JP" sz="1200" dirty="0"/>
          </a:p>
        </p:txBody>
      </p:sp>
      <p:sp>
        <p:nvSpPr>
          <p:cNvPr id="3" name="正方形/長方形 2"/>
          <p:cNvSpPr/>
          <p:nvPr/>
        </p:nvSpPr>
        <p:spPr>
          <a:xfrm>
            <a:off x="3980328" y="1875092"/>
            <a:ext cx="2458891" cy="222049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r>
              <a:rPr kumimoji="1" lang="en-US" altLang="ja-JP" dirty="0" smtClean="0">
                <a:solidFill>
                  <a:schemeClr val="tx1"/>
                </a:solidFill>
              </a:rPr>
              <a:t>UI</a:t>
            </a:r>
            <a:endParaRPr kumimoji="1" lang="ja-JP" altLang="en-US" dirty="0">
              <a:solidFill>
                <a:schemeClr val="tx1"/>
              </a:solidFill>
            </a:endParaRPr>
          </a:p>
        </p:txBody>
      </p:sp>
      <p:sp>
        <p:nvSpPr>
          <p:cNvPr id="23" name="正方形/長方形 22"/>
          <p:cNvSpPr/>
          <p:nvPr/>
        </p:nvSpPr>
        <p:spPr>
          <a:xfrm>
            <a:off x="6576252" y="1883045"/>
            <a:ext cx="2128478" cy="222049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r>
              <a:rPr kumimoji="1" lang="en-US" altLang="ja-JP" dirty="0" smtClean="0">
                <a:solidFill>
                  <a:schemeClr val="tx1"/>
                </a:solidFill>
              </a:rPr>
              <a:t>SWT</a:t>
            </a:r>
            <a:endParaRPr kumimoji="1" lang="ja-JP" altLang="en-US" dirty="0">
              <a:solidFill>
                <a:schemeClr val="tx1"/>
              </a:solidFill>
            </a:endParaRPr>
          </a:p>
        </p:txBody>
      </p:sp>
      <p:grpSp>
        <p:nvGrpSpPr>
          <p:cNvPr id="7" name="グループ化 6"/>
          <p:cNvGrpSpPr/>
          <p:nvPr/>
        </p:nvGrpSpPr>
        <p:grpSpPr>
          <a:xfrm>
            <a:off x="4062896" y="2261653"/>
            <a:ext cx="2295809" cy="1751373"/>
            <a:chOff x="4078264" y="2187258"/>
            <a:chExt cx="2295809" cy="1751373"/>
          </a:xfrm>
        </p:grpSpPr>
        <p:sp>
          <p:nvSpPr>
            <p:cNvPr id="25" name="正方形/長方形 24"/>
            <p:cNvSpPr/>
            <p:nvPr/>
          </p:nvSpPr>
          <p:spPr>
            <a:xfrm flipH="1">
              <a:off x="4078264" y="2789166"/>
              <a:ext cx="18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7" name="正方形/長方形 26"/>
            <p:cNvSpPr/>
            <p:nvPr/>
          </p:nvSpPr>
          <p:spPr>
            <a:xfrm flipH="1">
              <a:off x="4080502" y="3396097"/>
              <a:ext cx="18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8" name="正方形/長方形 27"/>
            <p:cNvSpPr/>
            <p:nvPr/>
          </p:nvSpPr>
          <p:spPr>
            <a:xfrm flipH="1">
              <a:off x="4078264" y="2189811"/>
              <a:ext cx="18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9" name="正方形/長方形 28"/>
            <p:cNvSpPr/>
            <p:nvPr/>
          </p:nvSpPr>
          <p:spPr>
            <a:xfrm flipH="1">
              <a:off x="4322453" y="3396097"/>
              <a:ext cx="18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2" name="正方形/長方形 31"/>
            <p:cNvSpPr/>
            <p:nvPr/>
          </p:nvSpPr>
          <p:spPr>
            <a:xfrm flipH="1">
              <a:off x="4322453" y="2789166"/>
              <a:ext cx="18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3" name="正方形/長方形 32"/>
            <p:cNvSpPr/>
            <p:nvPr/>
          </p:nvSpPr>
          <p:spPr>
            <a:xfrm flipH="1">
              <a:off x="4322453" y="2189811"/>
              <a:ext cx="180000"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4" name="正方形/長方形 33"/>
            <p:cNvSpPr/>
            <p:nvPr/>
          </p:nvSpPr>
          <p:spPr>
            <a:xfrm flipH="1">
              <a:off x="4565390" y="3396097"/>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5" name="正方形/長方形 34"/>
            <p:cNvSpPr/>
            <p:nvPr/>
          </p:nvSpPr>
          <p:spPr>
            <a:xfrm flipH="1">
              <a:off x="4565000" y="3684097"/>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6" name="正方形/長方形 35"/>
            <p:cNvSpPr/>
            <p:nvPr/>
          </p:nvSpPr>
          <p:spPr>
            <a:xfrm flipH="1">
              <a:off x="4565390" y="2789166"/>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7" name="正方形/長方形 36"/>
            <p:cNvSpPr/>
            <p:nvPr/>
          </p:nvSpPr>
          <p:spPr>
            <a:xfrm flipH="1">
              <a:off x="4565000" y="3077166"/>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8" name="正方形/長方形 37"/>
            <p:cNvSpPr/>
            <p:nvPr/>
          </p:nvSpPr>
          <p:spPr>
            <a:xfrm flipH="1">
              <a:off x="4565390" y="2189811"/>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39" name="正方形/長方形 38"/>
            <p:cNvSpPr/>
            <p:nvPr/>
          </p:nvSpPr>
          <p:spPr>
            <a:xfrm flipH="1">
              <a:off x="4565000" y="2477811"/>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2" name="正方形/長方形 41"/>
            <p:cNvSpPr/>
            <p:nvPr/>
          </p:nvSpPr>
          <p:spPr>
            <a:xfrm flipH="1">
              <a:off x="4807790" y="3396097"/>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3" name="正方形/長方形 42"/>
            <p:cNvSpPr/>
            <p:nvPr/>
          </p:nvSpPr>
          <p:spPr>
            <a:xfrm flipH="1">
              <a:off x="4807400" y="3684097"/>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4" name="正方形/長方形 43"/>
            <p:cNvSpPr/>
            <p:nvPr/>
          </p:nvSpPr>
          <p:spPr>
            <a:xfrm flipH="1">
              <a:off x="4807790" y="2789166"/>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5" name="正方形/長方形 44"/>
            <p:cNvSpPr/>
            <p:nvPr/>
          </p:nvSpPr>
          <p:spPr>
            <a:xfrm flipH="1">
              <a:off x="4807400" y="3077166"/>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6" name="正方形/長方形 45"/>
            <p:cNvSpPr/>
            <p:nvPr/>
          </p:nvSpPr>
          <p:spPr>
            <a:xfrm flipH="1">
              <a:off x="4807790" y="2189811"/>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7" name="正方形/長方形 46"/>
            <p:cNvSpPr/>
            <p:nvPr/>
          </p:nvSpPr>
          <p:spPr>
            <a:xfrm flipH="1">
              <a:off x="4807400" y="2477811"/>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8" name="正方形/長方形 47"/>
            <p:cNvSpPr/>
            <p:nvPr/>
          </p:nvSpPr>
          <p:spPr>
            <a:xfrm flipH="1">
              <a:off x="5030163" y="3396097"/>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9" name="正方形/長方形 48"/>
            <p:cNvSpPr/>
            <p:nvPr/>
          </p:nvSpPr>
          <p:spPr>
            <a:xfrm flipH="1">
              <a:off x="5029773" y="3684097"/>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0" name="正方形/長方形 49"/>
            <p:cNvSpPr/>
            <p:nvPr/>
          </p:nvSpPr>
          <p:spPr>
            <a:xfrm flipH="1">
              <a:off x="5030163" y="2789166"/>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1" name="正方形/長方形 50"/>
            <p:cNvSpPr/>
            <p:nvPr/>
          </p:nvSpPr>
          <p:spPr>
            <a:xfrm flipH="1">
              <a:off x="5029773" y="3077166"/>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2" name="正方形/長方形 51"/>
            <p:cNvSpPr/>
            <p:nvPr/>
          </p:nvSpPr>
          <p:spPr>
            <a:xfrm flipH="1">
              <a:off x="5030163" y="2189811"/>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3" name="正方形/長方形 52"/>
            <p:cNvSpPr/>
            <p:nvPr/>
          </p:nvSpPr>
          <p:spPr>
            <a:xfrm flipH="1">
              <a:off x="5029773" y="2477811"/>
              <a:ext cx="180000" cy="25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64" name="正方形/長方形 63"/>
            <p:cNvSpPr/>
            <p:nvPr/>
          </p:nvSpPr>
          <p:spPr>
            <a:xfrm flipH="1">
              <a:off x="5272173" y="2789166"/>
              <a:ext cx="180000" cy="114693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65" name="正方形/長方形 64"/>
            <p:cNvSpPr/>
            <p:nvPr/>
          </p:nvSpPr>
          <p:spPr>
            <a:xfrm flipH="1">
              <a:off x="5269935" y="2189811"/>
              <a:ext cx="180000" cy="54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67" name="正方形/長方形 66"/>
            <p:cNvSpPr/>
            <p:nvPr/>
          </p:nvSpPr>
          <p:spPr>
            <a:xfrm flipH="1">
              <a:off x="5640999" y="3396097"/>
              <a:ext cx="36000" cy="54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68" name="正方形/長方形 67"/>
            <p:cNvSpPr/>
            <p:nvPr/>
          </p:nvSpPr>
          <p:spPr>
            <a:xfrm flipH="1">
              <a:off x="5641389" y="2789166"/>
              <a:ext cx="36000" cy="576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70" name="正方形/長方形 69"/>
            <p:cNvSpPr/>
            <p:nvPr/>
          </p:nvSpPr>
          <p:spPr>
            <a:xfrm flipH="1">
              <a:off x="5641389" y="2189811"/>
              <a:ext cx="36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71" name="正方形/長方形 70"/>
            <p:cNvSpPr/>
            <p:nvPr/>
          </p:nvSpPr>
          <p:spPr>
            <a:xfrm flipH="1">
              <a:off x="5640999" y="2477811"/>
              <a:ext cx="36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72" name="正方形/長方形 71"/>
            <p:cNvSpPr/>
            <p:nvPr/>
          </p:nvSpPr>
          <p:spPr>
            <a:xfrm flipH="1">
              <a:off x="5514573" y="2789166"/>
              <a:ext cx="72000" cy="114693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73" name="正方形/長方形 72"/>
            <p:cNvSpPr/>
            <p:nvPr/>
          </p:nvSpPr>
          <p:spPr>
            <a:xfrm flipH="1">
              <a:off x="5514573" y="2189811"/>
              <a:ext cx="72000" cy="54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77" name="正方形/長方形 76"/>
            <p:cNvSpPr/>
            <p:nvPr/>
          </p:nvSpPr>
          <p:spPr>
            <a:xfrm flipH="1">
              <a:off x="6211516" y="2187258"/>
              <a:ext cx="36000" cy="174296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78" name="正方形/長方形 77"/>
            <p:cNvSpPr/>
            <p:nvPr/>
          </p:nvSpPr>
          <p:spPr>
            <a:xfrm flipH="1">
              <a:off x="5739789" y="2192345"/>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79" name="正方形/長方形 78"/>
            <p:cNvSpPr/>
            <p:nvPr/>
          </p:nvSpPr>
          <p:spPr>
            <a:xfrm flipH="1">
              <a:off x="5739399" y="2480345"/>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88" name="正方形/長方形 87"/>
            <p:cNvSpPr/>
            <p:nvPr/>
          </p:nvSpPr>
          <p:spPr>
            <a:xfrm flipH="1">
              <a:off x="6275287" y="2187258"/>
              <a:ext cx="36000" cy="174296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89" name="正方形/長方形 88"/>
            <p:cNvSpPr/>
            <p:nvPr/>
          </p:nvSpPr>
          <p:spPr>
            <a:xfrm flipH="1">
              <a:off x="6338073" y="2187258"/>
              <a:ext cx="36000" cy="174296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1" name="正方形/長方形 90"/>
            <p:cNvSpPr/>
            <p:nvPr/>
          </p:nvSpPr>
          <p:spPr>
            <a:xfrm flipH="1">
              <a:off x="5981192" y="2192345"/>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2" name="正方形/長方形 91"/>
            <p:cNvSpPr/>
            <p:nvPr/>
          </p:nvSpPr>
          <p:spPr>
            <a:xfrm flipH="1">
              <a:off x="5980802" y="2480345"/>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3" name="正方形/長方形 92"/>
            <p:cNvSpPr/>
            <p:nvPr/>
          </p:nvSpPr>
          <p:spPr>
            <a:xfrm flipH="1">
              <a:off x="6053582" y="2189811"/>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4" name="正方形/長方形 93"/>
            <p:cNvSpPr/>
            <p:nvPr/>
          </p:nvSpPr>
          <p:spPr>
            <a:xfrm flipH="1">
              <a:off x="6053192" y="2477811"/>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5" name="正方形/長方形 94"/>
            <p:cNvSpPr/>
            <p:nvPr/>
          </p:nvSpPr>
          <p:spPr>
            <a:xfrm flipH="1">
              <a:off x="6117951" y="2480345"/>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6" name="正方形/長方形 95"/>
            <p:cNvSpPr/>
            <p:nvPr/>
          </p:nvSpPr>
          <p:spPr>
            <a:xfrm flipH="1">
              <a:off x="6117951" y="2193137"/>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7" name="正方形/長方形 96"/>
            <p:cNvSpPr/>
            <p:nvPr/>
          </p:nvSpPr>
          <p:spPr>
            <a:xfrm flipH="1">
              <a:off x="5739789" y="3398631"/>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8" name="正方形/長方形 97"/>
            <p:cNvSpPr/>
            <p:nvPr/>
          </p:nvSpPr>
          <p:spPr>
            <a:xfrm flipH="1">
              <a:off x="5739399" y="3686631"/>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9" name="正方形/長方形 98"/>
            <p:cNvSpPr/>
            <p:nvPr/>
          </p:nvSpPr>
          <p:spPr>
            <a:xfrm flipH="1">
              <a:off x="5812179" y="3396097"/>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0" name="正方形/長方形 99"/>
            <p:cNvSpPr/>
            <p:nvPr/>
          </p:nvSpPr>
          <p:spPr>
            <a:xfrm flipH="1">
              <a:off x="5811789" y="3684097"/>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1" name="正方形/長方形 100"/>
            <p:cNvSpPr/>
            <p:nvPr/>
          </p:nvSpPr>
          <p:spPr>
            <a:xfrm flipH="1">
              <a:off x="5876548" y="3686631"/>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2" name="正方形/長方形 101"/>
            <p:cNvSpPr/>
            <p:nvPr/>
          </p:nvSpPr>
          <p:spPr>
            <a:xfrm flipH="1">
              <a:off x="5876548" y="3399423"/>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3" name="正方形/長方形 102"/>
            <p:cNvSpPr/>
            <p:nvPr/>
          </p:nvSpPr>
          <p:spPr>
            <a:xfrm flipH="1">
              <a:off x="5740179" y="2794234"/>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4" name="正方形/長方形 103"/>
            <p:cNvSpPr/>
            <p:nvPr/>
          </p:nvSpPr>
          <p:spPr>
            <a:xfrm flipH="1">
              <a:off x="5739789" y="3082234"/>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5" name="正方形/長方形 104"/>
            <p:cNvSpPr/>
            <p:nvPr/>
          </p:nvSpPr>
          <p:spPr>
            <a:xfrm flipH="1">
              <a:off x="5812569" y="2791700"/>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6" name="正方形/長方形 105"/>
            <p:cNvSpPr/>
            <p:nvPr/>
          </p:nvSpPr>
          <p:spPr>
            <a:xfrm flipH="1">
              <a:off x="5812179" y="3079700"/>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7" name="正方形/長方形 106"/>
            <p:cNvSpPr/>
            <p:nvPr/>
          </p:nvSpPr>
          <p:spPr>
            <a:xfrm flipH="1">
              <a:off x="5876938" y="3082234"/>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8" name="正方形/長方形 107"/>
            <p:cNvSpPr/>
            <p:nvPr/>
          </p:nvSpPr>
          <p:spPr>
            <a:xfrm flipH="1">
              <a:off x="5876938" y="2795026"/>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9" name="正方形/長方形 108"/>
            <p:cNvSpPr/>
            <p:nvPr/>
          </p:nvSpPr>
          <p:spPr>
            <a:xfrm flipH="1">
              <a:off x="5983441" y="3398631"/>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0" name="正方形/長方形 109"/>
            <p:cNvSpPr/>
            <p:nvPr/>
          </p:nvSpPr>
          <p:spPr>
            <a:xfrm flipH="1">
              <a:off x="5983051" y="3686631"/>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1" name="正方形/長方形 110"/>
            <p:cNvSpPr/>
            <p:nvPr/>
          </p:nvSpPr>
          <p:spPr>
            <a:xfrm flipH="1">
              <a:off x="6055831" y="3396097"/>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2" name="正方形/長方形 111"/>
            <p:cNvSpPr/>
            <p:nvPr/>
          </p:nvSpPr>
          <p:spPr>
            <a:xfrm flipH="1">
              <a:off x="6055441" y="3684097"/>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3" name="正方形/長方形 112"/>
            <p:cNvSpPr/>
            <p:nvPr/>
          </p:nvSpPr>
          <p:spPr>
            <a:xfrm flipH="1">
              <a:off x="6120200" y="3686631"/>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4" name="正方形/長方形 113"/>
            <p:cNvSpPr/>
            <p:nvPr/>
          </p:nvSpPr>
          <p:spPr>
            <a:xfrm flipH="1">
              <a:off x="6120200" y="3399423"/>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5" name="正方形/長方形 114"/>
            <p:cNvSpPr/>
            <p:nvPr/>
          </p:nvSpPr>
          <p:spPr>
            <a:xfrm flipH="1">
              <a:off x="5983831" y="2794234"/>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6" name="正方形/長方形 115"/>
            <p:cNvSpPr/>
            <p:nvPr/>
          </p:nvSpPr>
          <p:spPr>
            <a:xfrm flipH="1">
              <a:off x="5983441" y="3082234"/>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7" name="正方形/長方形 116"/>
            <p:cNvSpPr/>
            <p:nvPr/>
          </p:nvSpPr>
          <p:spPr>
            <a:xfrm flipH="1">
              <a:off x="6056221" y="2791700"/>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8" name="正方形/長方形 117"/>
            <p:cNvSpPr/>
            <p:nvPr/>
          </p:nvSpPr>
          <p:spPr>
            <a:xfrm flipH="1">
              <a:off x="6055831" y="3079700"/>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19" name="正方形/長方形 118"/>
            <p:cNvSpPr/>
            <p:nvPr/>
          </p:nvSpPr>
          <p:spPr>
            <a:xfrm flipH="1">
              <a:off x="6120590" y="3082234"/>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20" name="正方形/長方形 119"/>
            <p:cNvSpPr/>
            <p:nvPr/>
          </p:nvSpPr>
          <p:spPr>
            <a:xfrm flipH="1">
              <a:off x="6120590" y="2795026"/>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21" name="正方形/長方形 120"/>
            <p:cNvSpPr/>
            <p:nvPr/>
          </p:nvSpPr>
          <p:spPr>
            <a:xfrm flipH="1">
              <a:off x="5807069" y="2195034"/>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22" name="正方形/長方形 121"/>
            <p:cNvSpPr/>
            <p:nvPr/>
          </p:nvSpPr>
          <p:spPr>
            <a:xfrm flipH="1">
              <a:off x="5806679" y="2483034"/>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23" name="正方形/長方形 122"/>
            <p:cNvSpPr/>
            <p:nvPr/>
          </p:nvSpPr>
          <p:spPr>
            <a:xfrm flipH="1">
              <a:off x="5879459" y="2192500"/>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24" name="正方形/長方形 123"/>
            <p:cNvSpPr/>
            <p:nvPr/>
          </p:nvSpPr>
          <p:spPr>
            <a:xfrm flipH="1">
              <a:off x="5879069" y="2480500"/>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grpSp>
        <p:nvGrpSpPr>
          <p:cNvPr id="10" name="グループ化 9"/>
          <p:cNvGrpSpPr/>
          <p:nvPr/>
        </p:nvGrpSpPr>
        <p:grpSpPr>
          <a:xfrm>
            <a:off x="6650562" y="2261653"/>
            <a:ext cx="1985012" cy="1751373"/>
            <a:chOff x="6650562" y="2261653"/>
            <a:chExt cx="1985012" cy="1751373"/>
          </a:xfrm>
        </p:grpSpPr>
        <p:sp>
          <p:nvSpPr>
            <p:cNvPr id="125" name="正方形/長方形 124"/>
            <p:cNvSpPr/>
            <p:nvPr/>
          </p:nvSpPr>
          <p:spPr>
            <a:xfrm flipH="1">
              <a:off x="6650562" y="2861008"/>
              <a:ext cx="180000" cy="54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26" name="正方形/長方形 125"/>
            <p:cNvSpPr/>
            <p:nvPr/>
          </p:nvSpPr>
          <p:spPr>
            <a:xfrm flipH="1">
              <a:off x="6652800" y="3467939"/>
              <a:ext cx="180000" cy="54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27" name="正方形/長方形 126"/>
            <p:cNvSpPr/>
            <p:nvPr/>
          </p:nvSpPr>
          <p:spPr>
            <a:xfrm flipH="1">
              <a:off x="6650562" y="2261653"/>
              <a:ext cx="180000" cy="54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28" name="正方形/長方形 127"/>
            <p:cNvSpPr/>
            <p:nvPr/>
          </p:nvSpPr>
          <p:spPr>
            <a:xfrm flipH="1">
              <a:off x="6894751" y="3467939"/>
              <a:ext cx="180000" cy="54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29" name="正方形/長方形 128"/>
            <p:cNvSpPr/>
            <p:nvPr/>
          </p:nvSpPr>
          <p:spPr>
            <a:xfrm flipH="1">
              <a:off x="6894751" y="2861008"/>
              <a:ext cx="180000" cy="54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30" name="正方形/長方形 129"/>
            <p:cNvSpPr/>
            <p:nvPr/>
          </p:nvSpPr>
          <p:spPr>
            <a:xfrm flipH="1">
              <a:off x="6894751" y="2261653"/>
              <a:ext cx="180000" cy="540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31" name="正方形/長方形 130"/>
            <p:cNvSpPr/>
            <p:nvPr/>
          </p:nvSpPr>
          <p:spPr>
            <a:xfrm flipH="1">
              <a:off x="7137688" y="3467939"/>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32" name="正方形/長方形 131"/>
            <p:cNvSpPr/>
            <p:nvPr/>
          </p:nvSpPr>
          <p:spPr>
            <a:xfrm flipH="1">
              <a:off x="7137298" y="3755939"/>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33" name="正方形/長方形 132"/>
            <p:cNvSpPr/>
            <p:nvPr/>
          </p:nvSpPr>
          <p:spPr>
            <a:xfrm flipH="1">
              <a:off x="7137688" y="2861008"/>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34" name="正方形/長方形 133"/>
            <p:cNvSpPr/>
            <p:nvPr/>
          </p:nvSpPr>
          <p:spPr>
            <a:xfrm flipH="1">
              <a:off x="7137298" y="3149008"/>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35" name="正方形/長方形 134"/>
            <p:cNvSpPr/>
            <p:nvPr/>
          </p:nvSpPr>
          <p:spPr>
            <a:xfrm flipH="1">
              <a:off x="7137688" y="2261653"/>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36" name="正方形/長方形 135"/>
            <p:cNvSpPr/>
            <p:nvPr/>
          </p:nvSpPr>
          <p:spPr>
            <a:xfrm flipH="1">
              <a:off x="7137298" y="2549653"/>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37" name="正方形/長方形 136"/>
            <p:cNvSpPr/>
            <p:nvPr/>
          </p:nvSpPr>
          <p:spPr>
            <a:xfrm flipH="1">
              <a:off x="7380088" y="3467939"/>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38" name="正方形/長方形 137"/>
            <p:cNvSpPr/>
            <p:nvPr/>
          </p:nvSpPr>
          <p:spPr>
            <a:xfrm flipH="1">
              <a:off x="7379698" y="3755939"/>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39" name="正方形/長方形 138"/>
            <p:cNvSpPr/>
            <p:nvPr/>
          </p:nvSpPr>
          <p:spPr>
            <a:xfrm flipH="1">
              <a:off x="7380088" y="2861008"/>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0" name="正方形/長方形 139"/>
            <p:cNvSpPr/>
            <p:nvPr/>
          </p:nvSpPr>
          <p:spPr>
            <a:xfrm flipH="1">
              <a:off x="7379698" y="3149008"/>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1" name="正方形/長方形 140"/>
            <p:cNvSpPr/>
            <p:nvPr/>
          </p:nvSpPr>
          <p:spPr>
            <a:xfrm flipH="1">
              <a:off x="7380088" y="2261653"/>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2" name="正方形/長方形 141"/>
            <p:cNvSpPr/>
            <p:nvPr/>
          </p:nvSpPr>
          <p:spPr>
            <a:xfrm flipH="1">
              <a:off x="7379698" y="2549653"/>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3" name="正方形/長方形 142"/>
            <p:cNvSpPr/>
            <p:nvPr/>
          </p:nvSpPr>
          <p:spPr>
            <a:xfrm flipH="1">
              <a:off x="7602461" y="3467939"/>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4" name="正方形/長方形 143"/>
            <p:cNvSpPr/>
            <p:nvPr/>
          </p:nvSpPr>
          <p:spPr>
            <a:xfrm flipH="1">
              <a:off x="7602071" y="3755939"/>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5" name="正方形/長方形 144"/>
            <p:cNvSpPr/>
            <p:nvPr/>
          </p:nvSpPr>
          <p:spPr>
            <a:xfrm flipH="1">
              <a:off x="7602461" y="2861008"/>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6" name="正方形/長方形 145"/>
            <p:cNvSpPr/>
            <p:nvPr/>
          </p:nvSpPr>
          <p:spPr>
            <a:xfrm flipH="1">
              <a:off x="7602071" y="3149008"/>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7" name="正方形/長方形 146"/>
            <p:cNvSpPr/>
            <p:nvPr/>
          </p:nvSpPr>
          <p:spPr>
            <a:xfrm flipH="1">
              <a:off x="7602461" y="2261653"/>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8" name="正方形/長方形 147"/>
            <p:cNvSpPr/>
            <p:nvPr/>
          </p:nvSpPr>
          <p:spPr>
            <a:xfrm flipH="1">
              <a:off x="7602071" y="2549653"/>
              <a:ext cx="180000" cy="25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49" name="正方形/長方形 148"/>
            <p:cNvSpPr/>
            <p:nvPr/>
          </p:nvSpPr>
          <p:spPr>
            <a:xfrm flipH="1">
              <a:off x="7844471" y="2861008"/>
              <a:ext cx="180000" cy="11469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50" name="正方形/長方形 149"/>
            <p:cNvSpPr/>
            <p:nvPr/>
          </p:nvSpPr>
          <p:spPr>
            <a:xfrm flipH="1">
              <a:off x="7842233" y="2261653"/>
              <a:ext cx="180000" cy="5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51" name="正方形/長方形 150"/>
            <p:cNvSpPr/>
            <p:nvPr/>
          </p:nvSpPr>
          <p:spPr>
            <a:xfrm flipH="1">
              <a:off x="8213297" y="3467939"/>
              <a:ext cx="36000" cy="5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52" name="正方形/長方形 151"/>
            <p:cNvSpPr/>
            <p:nvPr/>
          </p:nvSpPr>
          <p:spPr>
            <a:xfrm flipH="1">
              <a:off x="8213687" y="2861008"/>
              <a:ext cx="36000" cy="57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53" name="正方形/長方形 152"/>
            <p:cNvSpPr/>
            <p:nvPr/>
          </p:nvSpPr>
          <p:spPr>
            <a:xfrm flipH="1">
              <a:off x="8213687" y="2261653"/>
              <a:ext cx="36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54" name="正方形/長方形 153"/>
            <p:cNvSpPr/>
            <p:nvPr/>
          </p:nvSpPr>
          <p:spPr>
            <a:xfrm flipH="1">
              <a:off x="8213297" y="2549653"/>
              <a:ext cx="36000"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55" name="正方形/長方形 154"/>
            <p:cNvSpPr/>
            <p:nvPr/>
          </p:nvSpPr>
          <p:spPr>
            <a:xfrm flipH="1">
              <a:off x="8086871" y="2861008"/>
              <a:ext cx="72000" cy="11469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56" name="正方形/長方形 155"/>
            <p:cNvSpPr/>
            <p:nvPr/>
          </p:nvSpPr>
          <p:spPr>
            <a:xfrm flipH="1">
              <a:off x="8086871" y="2261653"/>
              <a:ext cx="72000" cy="5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96" name="正方形/長方形 195"/>
            <p:cNvSpPr/>
            <p:nvPr/>
          </p:nvSpPr>
          <p:spPr>
            <a:xfrm flipH="1">
              <a:off x="8535803" y="2261653"/>
              <a:ext cx="36000" cy="174296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97" name="正方形/長方形 196"/>
            <p:cNvSpPr/>
            <p:nvPr/>
          </p:nvSpPr>
          <p:spPr>
            <a:xfrm flipH="1">
              <a:off x="8599574" y="2261653"/>
              <a:ext cx="36000" cy="174296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99" name="正方形/長方形 198"/>
            <p:cNvSpPr/>
            <p:nvPr/>
          </p:nvSpPr>
          <p:spPr>
            <a:xfrm flipH="1">
              <a:off x="8305479" y="2266740"/>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0" name="正方形/長方形 199"/>
            <p:cNvSpPr/>
            <p:nvPr/>
          </p:nvSpPr>
          <p:spPr>
            <a:xfrm flipH="1">
              <a:off x="8305089" y="2554740"/>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1" name="正方形/長方形 200"/>
            <p:cNvSpPr/>
            <p:nvPr/>
          </p:nvSpPr>
          <p:spPr>
            <a:xfrm flipH="1">
              <a:off x="8377869" y="2264206"/>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2" name="正方形/長方形 201"/>
            <p:cNvSpPr/>
            <p:nvPr/>
          </p:nvSpPr>
          <p:spPr>
            <a:xfrm flipH="1">
              <a:off x="8377479" y="2552206"/>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3" name="正方形/長方形 202"/>
            <p:cNvSpPr/>
            <p:nvPr/>
          </p:nvSpPr>
          <p:spPr>
            <a:xfrm flipH="1">
              <a:off x="8442238" y="2554740"/>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4" name="正方形/長方形 203"/>
            <p:cNvSpPr/>
            <p:nvPr/>
          </p:nvSpPr>
          <p:spPr>
            <a:xfrm flipH="1">
              <a:off x="8442238" y="2267532"/>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5" name="正方形/長方形 204"/>
            <p:cNvSpPr/>
            <p:nvPr/>
          </p:nvSpPr>
          <p:spPr>
            <a:xfrm flipH="1">
              <a:off x="8307728" y="3473026"/>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6" name="正方形/長方形 205"/>
            <p:cNvSpPr/>
            <p:nvPr/>
          </p:nvSpPr>
          <p:spPr>
            <a:xfrm flipH="1">
              <a:off x="8307338" y="3761026"/>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7" name="正方形/長方形 206"/>
            <p:cNvSpPr/>
            <p:nvPr/>
          </p:nvSpPr>
          <p:spPr>
            <a:xfrm flipH="1">
              <a:off x="8380118" y="3470492"/>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8" name="正方形/長方形 207"/>
            <p:cNvSpPr/>
            <p:nvPr/>
          </p:nvSpPr>
          <p:spPr>
            <a:xfrm flipH="1">
              <a:off x="8379728" y="3758492"/>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09" name="正方形/長方形 208"/>
            <p:cNvSpPr/>
            <p:nvPr/>
          </p:nvSpPr>
          <p:spPr>
            <a:xfrm flipH="1">
              <a:off x="8444487" y="3761026"/>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10" name="正方形/長方形 209"/>
            <p:cNvSpPr/>
            <p:nvPr/>
          </p:nvSpPr>
          <p:spPr>
            <a:xfrm flipH="1">
              <a:off x="8444487" y="3473818"/>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11" name="正方形/長方形 210"/>
            <p:cNvSpPr/>
            <p:nvPr/>
          </p:nvSpPr>
          <p:spPr>
            <a:xfrm flipH="1">
              <a:off x="8308118" y="2868629"/>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12" name="正方形/長方形 211"/>
            <p:cNvSpPr/>
            <p:nvPr/>
          </p:nvSpPr>
          <p:spPr>
            <a:xfrm flipH="1">
              <a:off x="8307728" y="3156629"/>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13" name="正方形/長方形 212"/>
            <p:cNvSpPr/>
            <p:nvPr/>
          </p:nvSpPr>
          <p:spPr>
            <a:xfrm flipH="1">
              <a:off x="8380508" y="2866095"/>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14" name="正方形/長方形 213"/>
            <p:cNvSpPr/>
            <p:nvPr/>
          </p:nvSpPr>
          <p:spPr>
            <a:xfrm flipH="1">
              <a:off x="8380118" y="3154095"/>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15" name="正方形/長方形 214"/>
            <p:cNvSpPr/>
            <p:nvPr/>
          </p:nvSpPr>
          <p:spPr>
            <a:xfrm flipH="1">
              <a:off x="8444877" y="3156629"/>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216" name="正方形/長方形 215"/>
            <p:cNvSpPr/>
            <p:nvPr/>
          </p:nvSpPr>
          <p:spPr>
            <a:xfrm flipH="1">
              <a:off x="8444877" y="2869421"/>
              <a:ext cx="36000" cy="252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sp>
        <p:nvSpPr>
          <p:cNvPr id="217" name="正方形/長方形 216"/>
          <p:cNvSpPr/>
          <p:nvPr/>
        </p:nvSpPr>
        <p:spPr>
          <a:xfrm>
            <a:off x="3980327" y="4194389"/>
            <a:ext cx="1366477" cy="222049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r>
              <a:rPr kumimoji="1" lang="en-US" altLang="ja-JP" dirty="0" smtClean="0">
                <a:solidFill>
                  <a:schemeClr val="tx1"/>
                </a:solidFill>
              </a:rPr>
              <a:t>Team</a:t>
            </a:r>
            <a:endParaRPr kumimoji="1" lang="ja-JP" altLang="en-US" dirty="0">
              <a:solidFill>
                <a:schemeClr val="tx1"/>
              </a:solidFill>
            </a:endParaRPr>
          </a:p>
        </p:txBody>
      </p:sp>
      <p:sp>
        <p:nvSpPr>
          <p:cNvPr id="218" name="正方形/長方形 217"/>
          <p:cNvSpPr/>
          <p:nvPr/>
        </p:nvSpPr>
        <p:spPr>
          <a:xfrm>
            <a:off x="5399584" y="4194389"/>
            <a:ext cx="1343215" cy="2220498"/>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r>
              <a:rPr kumimoji="1" lang="en-US" altLang="ja-JP" dirty="0" smtClean="0">
                <a:solidFill>
                  <a:schemeClr val="tx1"/>
                </a:solidFill>
              </a:rPr>
              <a:t>Update</a:t>
            </a:r>
            <a:endParaRPr kumimoji="1" lang="ja-JP" altLang="en-US" dirty="0">
              <a:solidFill>
                <a:schemeClr val="tx1"/>
              </a:solidFill>
            </a:endParaRPr>
          </a:p>
        </p:txBody>
      </p:sp>
      <p:sp>
        <p:nvSpPr>
          <p:cNvPr id="219" name="正方形/長方形 218"/>
          <p:cNvSpPr/>
          <p:nvPr/>
        </p:nvSpPr>
        <p:spPr>
          <a:xfrm>
            <a:off x="6830562" y="4194390"/>
            <a:ext cx="1874168" cy="700340"/>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r>
              <a:rPr lang="en-US" altLang="ja-JP" dirty="0" smtClean="0">
                <a:solidFill>
                  <a:schemeClr val="tx1"/>
                </a:solidFill>
              </a:rPr>
              <a:t>Resources</a:t>
            </a:r>
            <a:endParaRPr kumimoji="1" lang="ja-JP" altLang="en-US" dirty="0">
              <a:solidFill>
                <a:schemeClr val="tx1"/>
              </a:solidFill>
            </a:endParaRPr>
          </a:p>
        </p:txBody>
      </p:sp>
      <p:sp>
        <p:nvSpPr>
          <p:cNvPr id="220" name="正方形/長方形 219"/>
          <p:cNvSpPr/>
          <p:nvPr/>
        </p:nvSpPr>
        <p:spPr>
          <a:xfrm>
            <a:off x="6725406" y="4991682"/>
            <a:ext cx="1874168" cy="71160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r>
              <a:rPr lang="en-US" altLang="ja-JP" dirty="0" err="1" smtClean="0">
                <a:solidFill>
                  <a:schemeClr val="tx1"/>
                </a:solidFill>
              </a:rPr>
              <a:t>UserAssistance</a:t>
            </a:r>
            <a:endParaRPr kumimoji="1" lang="ja-JP" altLang="en-US" dirty="0">
              <a:solidFill>
                <a:schemeClr val="tx1"/>
              </a:solidFill>
            </a:endParaRPr>
          </a:p>
        </p:txBody>
      </p:sp>
      <p:sp>
        <p:nvSpPr>
          <p:cNvPr id="221" name="正方形/長方形 220"/>
          <p:cNvSpPr/>
          <p:nvPr/>
        </p:nvSpPr>
        <p:spPr>
          <a:xfrm>
            <a:off x="6830562" y="5779485"/>
            <a:ext cx="937084" cy="63540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r>
              <a:rPr lang="en-US" altLang="ja-JP" dirty="0" smtClean="0">
                <a:solidFill>
                  <a:schemeClr val="tx1"/>
                </a:solidFill>
              </a:rPr>
              <a:t>CVS</a:t>
            </a:r>
            <a:endParaRPr kumimoji="1" lang="ja-JP" altLang="en-US" dirty="0">
              <a:solidFill>
                <a:schemeClr val="tx1"/>
              </a:solidFill>
            </a:endParaRPr>
          </a:p>
        </p:txBody>
      </p:sp>
      <p:sp>
        <p:nvSpPr>
          <p:cNvPr id="222" name="正方形/長方形 221"/>
          <p:cNvSpPr/>
          <p:nvPr/>
        </p:nvSpPr>
        <p:spPr>
          <a:xfrm>
            <a:off x="7844471" y="5779484"/>
            <a:ext cx="862498" cy="635402"/>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r>
              <a:rPr lang="en-US" altLang="ja-JP" dirty="0" smtClean="0">
                <a:solidFill>
                  <a:schemeClr val="tx1"/>
                </a:solidFill>
              </a:rPr>
              <a:t>Text</a:t>
            </a:r>
            <a:endParaRPr kumimoji="1" lang="ja-JP" altLang="en-US" dirty="0">
              <a:solidFill>
                <a:schemeClr val="tx1"/>
              </a:solidFill>
            </a:endParaRPr>
          </a:p>
        </p:txBody>
      </p:sp>
      <p:sp>
        <p:nvSpPr>
          <p:cNvPr id="8" name="テキスト ボックス 7"/>
          <p:cNvSpPr txBox="1"/>
          <p:nvPr/>
        </p:nvSpPr>
        <p:spPr>
          <a:xfrm>
            <a:off x="4122189" y="5157186"/>
            <a:ext cx="1034886" cy="369332"/>
          </a:xfrm>
          <a:prstGeom prst="rect">
            <a:avLst/>
          </a:prstGeom>
          <a:noFill/>
        </p:spPr>
        <p:txBody>
          <a:bodyPr wrap="square" rtlCol="0">
            <a:spAutoFit/>
          </a:bodyPr>
          <a:lstStyle/>
          <a:p>
            <a:pPr algn="ctr"/>
            <a:r>
              <a:rPr kumimoji="1" lang="en-US" altLang="ja-JP" dirty="0" smtClean="0"/>
              <a:t>‥‥‥</a:t>
            </a:r>
            <a:endParaRPr kumimoji="1" lang="ja-JP" altLang="en-US" dirty="0"/>
          </a:p>
        </p:txBody>
      </p:sp>
      <p:sp>
        <p:nvSpPr>
          <p:cNvPr id="223" name="テキスト ボックス 222"/>
          <p:cNvSpPr txBox="1"/>
          <p:nvPr/>
        </p:nvSpPr>
        <p:spPr>
          <a:xfrm>
            <a:off x="5541410" y="5157186"/>
            <a:ext cx="1034886" cy="369332"/>
          </a:xfrm>
          <a:prstGeom prst="rect">
            <a:avLst/>
          </a:prstGeom>
          <a:noFill/>
        </p:spPr>
        <p:txBody>
          <a:bodyPr wrap="square" rtlCol="0">
            <a:spAutoFit/>
          </a:bodyPr>
          <a:lstStyle/>
          <a:p>
            <a:pPr algn="ctr"/>
            <a:r>
              <a:rPr kumimoji="1" lang="en-US" altLang="ja-JP" dirty="0" smtClean="0"/>
              <a:t>‥‥‥</a:t>
            </a:r>
            <a:endParaRPr kumimoji="1" lang="ja-JP" altLang="en-US" dirty="0"/>
          </a:p>
        </p:txBody>
      </p:sp>
      <p:sp>
        <p:nvSpPr>
          <p:cNvPr id="224" name="テキスト ボックス 223"/>
          <p:cNvSpPr txBox="1"/>
          <p:nvPr/>
        </p:nvSpPr>
        <p:spPr>
          <a:xfrm>
            <a:off x="7252441" y="4525398"/>
            <a:ext cx="1034886" cy="369332"/>
          </a:xfrm>
          <a:prstGeom prst="rect">
            <a:avLst/>
          </a:prstGeom>
          <a:noFill/>
        </p:spPr>
        <p:txBody>
          <a:bodyPr wrap="square" rtlCol="0">
            <a:spAutoFit/>
          </a:bodyPr>
          <a:lstStyle/>
          <a:p>
            <a:pPr algn="ctr"/>
            <a:r>
              <a:rPr kumimoji="1" lang="en-US" altLang="ja-JP" dirty="0" smtClean="0"/>
              <a:t>‥‥‥</a:t>
            </a:r>
            <a:endParaRPr kumimoji="1" lang="ja-JP" altLang="en-US" dirty="0"/>
          </a:p>
        </p:txBody>
      </p:sp>
      <p:sp>
        <p:nvSpPr>
          <p:cNvPr id="225" name="テキスト ボックス 224"/>
          <p:cNvSpPr txBox="1"/>
          <p:nvPr/>
        </p:nvSpPr>
        <p:spPr>
          <a:xfrm>
            <a:off x="7251740" y="5337463"/>
            <a:ext cx="1034886" cy="369332"/>
          </a:xfrm>
          <a:prstGeom prst="rect">
            <a:avLst/>
          </a:prstGeom>
          <a:noFill/>
        </p:spPr>
        <p:txBody>
          <a:bodyPr wrap="square" rtlCol="0">
            <a:spAutoFit/>
          </a:bodyPr>
          <a:lstStyle/>
          <a:p>
            <a:pPr algn="ctr"/>
            <a:r>
              <a:rPr kumimoji="1" lang="en-US" altLang="ja-JP" dirty="0" smtClean="0"/>
              <a:t>‥‥‥</a:t>
            </a:r>
            <a:endParaRPr kumimoji="1" lang="ja-JP" altLang="en-US" dirty="0"/>
          </a:p>
        </p:txBody>
      </p:sp>
      <p:sp>
        <p:nvSpPr>
          <p:cNvPr id="226" name="テキスト ボックス 225"/>
          <p:cNvSpPr txBox="1"/>
          <p:nvPr/>
        </p:nvSpPr>
        <p:spPr>
          <a:xfrm>
            <a:off x="6849198" y="6045555"/>
            <a:ext cx="918448" cy="369332"/>
          </a:xfrm>
          <a:prstGeom prst="rect">
            <a:avLst/>
          </a:prstGeom>
          <a:noFill/>
        </p:spPr>
        <p:txBody>
          <a:bodyPr wrap="square" rtlCol="0">
            <a:spAutoFit/>
          </a:bodyPr>
          <a:lstStyle/>
          <a:p>
            <a:pPr algn="ctr"/>
            <a:r>
              <a:rPr kumimoji="1" lang="en-US" altLang="ja-JP" dirty="0" smtClean="0"/>
              <a:t>‥‥</a:t>
            </a:r>
            <a:endParaRPr kumimoji="1" lang="ja-JP" altLang="en-US" dirty="0"/>
          </a:p>
        </p:txBody>
      </p:sp>
      <p:sp>
        <p:nvSpPr>
          <p:cNvPr id="227" name="テキスト ボックス 226"/>
          <p:cNvSpPr txBox="1"/>
          <p:nvPr/>
        </p:nvSpPr>
        <p:spPr>
          <a:xfrm>
            <a:off x="7842233" y="6045555"/>
            <a:ext cx="864736" cy="369332"/>
          </a:xfrm>
          <a:prstGeom prst="rect">
            <a:avLst/>
          </a:prstGeom>
          <a:noFill/>
        </p:spPr>
        <p:txBody>
          <a:bodyPr wrap="square" rtlCol="0">
            <a:spAutoFit/>
          </a:bodyPr>
          <a:lstStyle/>
          <a:p>
            <a:pPr algn="ctr"/>
            <a:r>
              <a:rPr kumimoji="1" lang="en-US" altLang="ja-JP" dirty="0" smtClean="0"/>
              <a:t>‥‥</a:t>
            </a:r>
            <a:endParaRPr kumimoji="1" lang="ja-JP" altLang="en-US" dirty="0"/>
          </a:p>
        </p:txBody>
      </p:sp>
      <p:sp>
        <p:nvSpPr>
          <p:cNvPr id="11" name="角丸四角形 10"/>
          <p:cNvSpPr/>
          <p:nvPr/>
        </p:nvSpPr>
        <p:spPr>
          <a:xfrm>
            <a:off x="2665944" y="4060776"/>
            <a:ext cx="3094867" cy="1429265"/>
          </a:xfrm>
          <a:prstGeom prst="roundRect">
            <a:avLst/>
          </a:prstGeom>
          <a:ln/>
        </p:spPr>
        <p:style>
          <a:lnRef idx="1">
            <a:schemeClr val="dk1"/>
          </a:lnRef>
          <a:fillRef idx="2">
            <a:schemeClr val="dk1"/>
          </a:fillRef>
          <a:effectRef idx="1">
            <a:schemeClr val="dk1"/>
          </a:effectRef>
          <a:fontRef idx="minor">
            <a:schemeClr val="dk1"/>
          </a:fontRef>
        </p:style>
        <p:txBody>
          <a:bodyPr rtlCol="0" anchor="ctr"/>
          <a:lstStyle/>
          <a:p>
            <a:pPr algn="just"/>
            <a:r>
              <a:rPr lang="ja-JP" altLang="en-US" sz="1200" dirty="0">
                <a:solidFill>
                  <a:schemeClr val="accent1"/>
                </a:solidFill>
              </a:rPr>
              <a:t>水色ペアは</a:t>
            </a:r>
            <a:r>
              <a:rPr lang="en-US" altLang="ja-JP" sz="1200" dirty="0">
                <a:solidFill>
                  <a:schemeClr val="accent1"/>
                </a:solidFill>
              </a:rPr>
              <a:t>UI</a:t>
            </a:r>
            <a:r>
              <a:rPr lang="ja-JP" altLang="en-US" sz="1200" dirty="0">
                <a:solidFill>
                  <a:schemeClr val="accent1"/>
                </a:solidFill>
              </a:rPr>
              <a:t>コンポーネントのバグ修正</a:t>
            </a:r>
            <a:r>
              <a:rPr lang="ja-JP" altLang="en-US" sz="1200" dirty="0" smtClean="0">
                <a:solidFill>
                  <a:schemeClr val="accent1"/>
                </a:solidFill>
              </a:rPr>
              <a:t>で活躍</a:t>
            </a:r>
            <a:r>
              <a:rPr lang="ja-JP" altLang="en-US" sz="1200" dirty="0">
                <a:solidFill>
                  <a:schemeClr val="accent1"/>
                </a:solidFill>
              </a:rPr>
              <a:t>している</a:t>
            </a:r>
            <a:r>
              <a:rPr lang="ja-JP" altLang="en-US" sz="1200" dirty="0" smtClean="0">
                <a:solidFill>
                  <a:schemeClr val="accent1"/>
                </a:solidFill>
              </a:rPr>
              <a:t>．重要度</a:t>
            </a:r>
            <a:r>
              <a:rPr lang="ja-JP" altLang="en-US" sz="1200" dirty="0">
                <a:solidFill>
                  <a:schemeClr val="accent1"/>
                </a:solidFill>
              </a:rPr>
              <a:t>の高い不具合を短時間で修正している</a:t>
            </a:r>
            <a:r>
              <a:rPr lang="ja-JP" altLang="en-US" sz="1200" dirty="0" smtClean="0">
                <a:solidFill>
                  <a:schemeClr val="accent1"/>
                </a:solidFill>
              </a:rPr>
              <a:t>．</a:t>
            </a:r>
            <a:r>
              <a:rPr lang="ja-JP" altLang="en-US" sz="1200" dirty="0" smtClean="0">
                <a:solidFill>
                  <a:srgbClr val="FF0000"/>
                </a:solidFill>
              </a:rPr>
              <a:t>赤色</a:t>
            </a:r>
            <a:r>
              <a:rPr lang="ja-JP" altLang="en-US" sz="1200" dirty="0">
                <a:solidFill>
                  <a:srgbClr val="FF0000"/>
                </a:solidFill>
              </a:rPr>
              <a:t>ペア</a:t>
            </a:r>
            <a:r>
              <a:rPr lang="ja-JP" altLang="en-US" sz="1200" dirty="0" smtClean="0">
                <a:solidFill>
                  <a:srgbClr val="FF0000"/>
                </a:solidFill>
              </a:rPr>
              <a:t>は修正時間・重要度ともに様々な不具合修正を行っている．</a:t>
            </a:r>
            <a:r>
              <a:rPr lang="ja-JP" altLang="en-US" sz="1200" dirty="0" smtClean="0">
                <a:solidFill>
                  <a:srgbClr val="00B050"/>
                </a:solidFill>
              </a:rPr>
              <a:t>緑色ペアは，重要度の低い不具合を短時間で多数修正している．</a:t>
            </a:r>
            <a:endParaRPr lang="en-US" altLang="ja-JP" sz="1200" dirty="0" smtClean="0">
              <a:solidFill>
                <a:srgbClr val="00B050"/>
              </a:solidFill>
            </a:endParaRPr>
          </a:p>
        </p:txBody>
      </p:sp>
      <p:sp>
        <p:nvSpPr>
          <p:cNvPr id="228" name="角丸四角形 227"/>
          <p:cNvSpPr/>
          <p:nvPr/>
        </p:nvSpPr>
        <p:spPr>
          <a:xfrm>
            <a:off x="5898616" y="4060776"/>
            <a:ext cx="3094867" cy="1012791"/>
          </a:xfrm>
          <a:prstGeom prst="roundRect">
            <a:avLst/>
          </a:prstGeom>
          <a:ln/>
        </p:spPr>
        <p:style>
          <a:lnRef idx="1">
            <a:schemeClr val="dk1"/>
          </a:lnRef>
          <a:fillRef idx="2">
            <a:schemeClr val="dk1"/>
          </a:fillRef>
          <a:effectRef idx="1">
            <a:schemeClr val="dk1"/>
          </a:effectRef>
          <a:fontRef idx="minor">
            <a:schemeClr val="dk1"/>
          </a:fontRef>
        </p:style>
        <p:txBody>
          <a:bodyPr rtlCol="0" anchor="ctr"/>
          <a:lstStyle/>
          <a:p>
            <a:pPr algn="just"/>
            <a:r>
              <a:rPr lang="ja-JP" altLang="en-US" sz="1200" dirty="0" smtClean="0">
                <a:solidFill>
                  <a:schemeClr val="accent1"/>
                </a:solidFill>
              </a:rPr>
              <a:t>一方，</a:t>
            </a:r>
            <a:r>
              <a:rPr lang="en-US" altLang="ja-JP" sz="1200" dirty="0" smtClean="0">
                <a:solidFill>
                  <a:schemeClr val="accent1"/>
                </a:solidFill>
              </a:rPr>
              <a:t>SWT</a:t>
            </a:r>
            <a:r>
              <a:rPr lang="ja-JP" altLang="en-US" sz="1200" dirty="0" smtClean="0">
                <a:solidFill>
                  <a:schemeClr val="accent1"/>
                </a:solidFill>
              </a:rPr>
              <a:t>コンポーネントでは，水色</a:t>
            </a:r>
            <a:r>
              <a:rPr lang="ja-JP" altLang="en-US" sz="1200" dirty="0">
                <a:solidFill>
                  <a:schemeClr val="accent1"/>
                </a:solidFill>
              </a:rPr>
              <a:t>ペア</a:t>
            </a:r>
            <a:r>
              <a:rPr lang="ja-JP" altLang="en-US" sz="1200" dirty="0" smtClean="0">
                <a:solidFill>
                  <a:schemeClr val="accent1"/>
                </a:solidFill>
              </a:rPr>
              <a:t>は</a:t>
            </a:r>
            <a:r>
              <a:rPr lang="en-US" altLang="ja-JP" sz="1200" dirty="0" smtClean="0">
                <a:solidFill>
                  <a:schemeClr val="accent1"/>
                </a:solidFill>
              </a:rPr>
              <a:t>UI</a:t>
            </a:r>
            <a:r>
              <a:rPr lang="ja-JP" altLang="en-US" sz="1200" dirty="0" smtClean="0">
                <a:solidFill>
                  <a:schemeClr val="accent1"/>
                </a:solidFill>
              </a:rPr>
              <a:t>コンポーネントにおける</a:t>
            </a:r>
            <a:r>
              <a:rPr lang="ja-JP" altLang="en-US" sz="1200" dirty="0" smtClean="0">
                <a:solidFill>
                  <a:srgbClr val="FF0000"/>
                </a:solidFill>
              </a:rPr>
              <a:t>赤色ペア</a:t>
            </a:r>
            <a:r>
              <a:rPr lang="ja-JP" altLang="en-US" sz="1200" dirty="0" smtClean="0">
                <a:solidFill>
                  <a:schemeClr val="accent1"/>
                </a:solidFill>
              </a:rPr>
              <a:t>程度の活躍となり，</a:t>
            </a:r>
            <a:r>
              <a:rPr lang="ja-JP" altLang="en-US" sz="1200" dirty="0" smtClean="0">
                <a:solidFill>
                  <a:srgbClr val="FF0000"/>
                </a:solidFill>
              </a:rPr>
              <a:t>赤色ペア</a:t>
            </a:r>
            <a:r>
              <a:rPr lang="ja-JP" altLang="en-US" sz="1200" dirty="0">
                <a:solidFill>
                  <a:srgbClr val="FF0000"/>
                </a:solidFill>
              </a:rPr>
              <a:t>が</a:t>
            </a:r>
            <a:r>
              <a:rPr lang="ja-JP" altLang="en-US" sz="1200" dirty="0" smtClean="0">
                <a:solidFill>
                  <a:srgbClr val="FF0000"/>
                </a:solidFill>
              </a:rPr>
              <a:t>，</a:t>
            </a:r>
            <a:r>
              <a:rPr lang="en-US" altLang="ja-JP" sz="1200" dirty="0" smtClean="0">
                <a:solidFill>
                  <a:srgbClr val="FF0000"/>
                </a:solidFill>
              </a:rPr>
              <a:t>STW</a:t>
            </a:r>
            <a:r>
              <a:rPr lang="ja-JP" altLang="en-US" sz="1200" dirty="0" smtClean="0">
                <a:solidFill>
                  <a:srgbClr val="FF0000"/>
                </a:solidFill>
              </a:rPr>
              <a:t>コンポーネントにおいては最も活躍している</a:t>
            </a:r>
            <a:r>
              <a:rPr lang="ja-JP" altLang="en-US" sz="1200" dirty="0" err="1" smtClean="0">
                <a:solidFill>
                  <a:srgbClr val="FF0000"/>
                </a:solidFill>
              </a:rPr>
              <a:t>．．．</a:t>
            </a:r>
            <a:endParaRPr lang="en-US" altLang="ja-JP" sz="1200" dirty="0" smtClean="0">
              <a:solidFill>
                <a:srgbClr val="00B050"/>
              </a:solidFill>
            </a:endParaRPr>
          </a:p>
        </p:txBody>
      </p:sp>
      <p:sp>
        <p:nvSpPr>
          <p:cNvPr id="5" name="日付プレースホルダー 4"/>
          <p:cNvSpPr>
            <a:spLocks noGrp="1"/>
          </p:cNvSpPr>
          <p:nvPr>
            <p:ph type="dt" sz="half" idx="10"/>
          </p:nvPr>
        </p:nvSpPr>
        <p:spPr/>
        <p:txBody>
          <a:bodyPr/>
          <a:lstStyle/>
          <a:p>
            <a:pPr fontAlgn="base">
              <a:spcBef>
                <a:spcPct val="0"/>
              </a:spcBef>
              <a:spcAft>
                <a:spcPct val="0"/>
              </a:spcAft>
              <a:defRPr/>
            </a:pPr>
            <a:r>
              <a:rPr lang="en-US" altLang="ja-JP" smtClean="0"/>
              <a:t>2012/03/07</a:t>
            </a:r>
            <a:endParaRPr lang="en-US" altLang="ja-JP" dirty="0"/>
          </a:p>
        </p:txBody>
      </p:sp>
      <p:sp>
        <p:nvSpPr>
          <p:cNvPr id="12" name="フッター プレースホルダー 11"/>
          <p:cNvSpPr>
            <a:spLocks noGrp="1"/>
          </p:cNvSpPr>
          <p:nvPr>
            <p:ph type="ftr" sz="quarter" idx="11"/>
          </p:nvPr>
        </p:nvSpPr>
        <p:spPr/>
        <p:txBody>
          <a:bodyPr/>
          <a:lstStyle/>
          <a:p>
            <a:pPr fontAlgn="base">
              <a:spcBef>
                <a:spcPct val="0"/>
              </a:spcBef>
              <a:spcAft>
                <a:spcPct val="0"/>
              </a:spcAft>
              <a:defRPr/>
            </a:pPr>
            <a:r>
              <a:rPr lang="ja-JP" altLang="en-US" smtClean="0"/>
              <a:t>不具合修正支援のためのマイクロソーシャルネットワーク分析</a:t>
            </a:r>
            <a:endParaRPr lang="en-US" altLang="ja-JP" dirty="0"/>
          </a:p>
        </p:txBody>
      </p:sp>
      <p:sp>
        <p:nvSpPr>
          <p:cNvPr id="13" name="スライド番号プレースホルダー 12"/>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36</a:t>
            </a:fld>
            <a:endParaRPr lang="en-US" altLang="ja-JP" dirty="0"/>
          </a:p>
        </p:txBody>
      </p:sp>
    </p:spTree>
    <p:extLst>
      <p:ext uri="{BB962C8B-B14F-4D97-AF65-F5344CB8AC3E}">
        <p14:creationId xmlns:p14="http://schemas.microsoft.com/office/powerpoint/2010/main" val="404384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7"/>
                                        </p:tgtEl>
                                        <p:attrNameLst>
                                          <p:attrName>style.visibility</p:attrName>
                                        </p:attrNameLst>
                                      </p:cBhvr>
                                      <p:to>
                                        <p:strVal val="visible"/>
                                      </p:to>
                                    </p:set>
                                    <p:animEffect transition="in" filter="fade">
                                      <p:cBhvr>
                                        <p:cTn id="27" dur="500"/>
                                        <p:tgtEl>
                                          <p:spTgt spid="21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3"/>
                                        </p:tgtEl>
                                        <p:attrNameLst>
                                          <p:attrName>style.visibility</p:attrName>
                                        </p:attrNameLst>
                                      </p:cBhvr>
                                      <p:to>
                                        <p:strVal val="visible"/>
                                      </p:to>
                                    </p:set>
                                    <p:animEffect transition="in" filter="fade">
                                      <p:cBhvr>
                                        <p:cTn id="33" dur="500"/>
                                        <p:tgtEl>
                                          <p:spTgt spid="2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8"/>
                                        </p:tgtEl>
                                        <p:attrNameLst>
                                          <p:attrName>style.visibility</p:attrName>
                                        </p:attrNameLst>
                                      </p:cBhvr>
                                      <p:to>
                                        <p:strVal val="visible"/>
                                      </p:to>
                                    </p:set>
                                    <p:animEffect transition="in" filter="fade">
                                      <p:cBhvr>
                                        <p:cTn id="36" dur="500"/>
                                        <p:tgtEl>
                                          <p:spTgt spid="21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9"/>
                                        </p:tgtEl>
                                        <p:attrNameLst>
                                          <p:attrName>style.visibility</p:attrName>
                                        </p:attrNameLst>
                                      </p:cBhvr>
                                      <p:to>
                                        <p:strVal val="visible"/>
                                      </p:to>
                                    </p:set>
                                    <p:animEffect transition="in" filter="fade">
                                      <p:cBhvr>
                                        <p:cTn id="39" dur="500"/>
                                        <p:tgtEl>
                                          <p:spTgt spid="2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fade">
                                      <p:cBhvr>
                                        <p:cTn id="42" dur="500"/>
                                        <p:tgtEl>
                                          <p:spTgt spid="22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1"/>
                                        </p:tgtEl>
                                        <p:attrNameLst>
                                          <p:attrName>style.visibility</p:attrName>
                                        </p:attrNameLst>
                                      </p:cBhvr>
                                      <p:to>
                                        <p:strVal val="visible"/>
                                      </p:to>
                                    </p:set>
                                    <p:animEffect transition="in" filter="fade">
                                      <p:cBhvr>
                                        <p:cTn id="45" dur="500"/>
                                        <p:tgtEl>
                                          <p:spTgt spid="2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22"/>
                                        </p:tgtEl>
                                        <p:attrNameLst>
                                          <p:attrName>style.visibility</p:attrName>
                                        </p:attrNameLst>
                                      </p:cBhvr>
                                      <p:to>
                                        <p:strVal val="visible"/>
                                      </p:to>
                                    </p:set>
                                    <p:animEffect transition="in" filter="fade">
                                      <p:cBhvr>
                                        <p:cTn id="48" dur="500"/>
                                        <p:tgtEl>
                                          <p:spTgt spid="22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26"/>
                                        </p:tgtEl>
                                        <p:attrNameLst>
                                          <p:attrName>style.visibility</p:attrName>
                                        </p:attrNameLst>
                                      </p:cBhvr>
                                      <p:to>
                                        <p:strVal val="visible"/>
                                      </p:to>
                                    </p:set>
                                    <p:animEffect transition="in" filter="fade">
                                      <p:cBhvr>
                                        <p:cTn id="51" dur="500"/>
                                        <p:tgtEl>
                                          <p:spTgt spid="2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27"/>
                                        </p:tgtEl>
                                        <p:attrNameLst>
                                          <p:attrName>style.visibility</p:attrName>
                                        </p:attrNameLst>
                                      </p:cBhvr>
                                      <p:to>
                                        <p:strVal val="visible"/>
                                      </p:to>
                                    </p:set>
                                    <p:animEffect transition="in" filter="fade">
                                      <p:cBhvr>
                                        <p:cTn id="54" dur="500"/>
                                        <p:tgtEl>
                                          <p:spTgt spid="2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5"/>
                                        </p:tgtEl>
                                        <p:attrNameLst>
                                          <p:attrName>style.visibility</p:attrName>
                                        </p:attrNameLst>
                                      </p:cBhvr>
                                      <p:to>
                                        <p:strVal val="visible"/>
                                      </p:to>
                                    </p:set>
                                    <p:animEffect transition="in" filter="fade">
                                      <p:cBhvr>
                                        <p:cTn id="57" dur="500"/>
                                        <p:tgtEl>
                                          <p:spTgt spid="22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4"/>
                                        </p:tgtEl>
                                        <p:attrNameLst>
                                          <p:attrName>style.visibility</p:attrName>
                                        </p:attrNameLst>
                                      </p:cBhvr>
                                      <p:to>
                                        <p:strVal val="visible"/>
                                      </p:to>
                                    </p:set>
                                    <p:animEffect transition="in" filter="fade">
                                      <p:cBhvr>
                                        <p:cTn id="60" dur="500"/>
                                        <p:tgtEl>
                                          <p:spTgt spid="22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500"/>
                                        <p:tgtEl>
                                          <p:spTgt spid="1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28"/>
                                        </p:tgtEl>
                                        <p:attrNameLst>
                                          <p:attrName>style.visibility</p:attrName>
                                        </p:attrNameLst>
                                      </p:cBhvr>
                                      <p:to>
                                        <p:strVal val="visible"/>
                                      </p:to>
                                    </p:set>
                                    <p:animEffect transition="in" filter="fade">
                                      <p:cBhvr>
                                        <p:cTn id="78"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0" grpId="0"/>
      <p:bldP spid="3" grpId="0" animBg="1"/>
      <p:bldP spid="23" grpId="0" animBg="1"/>
      <p:bldP spid="217" grpId="0" animBg="1"/>
      <p:bldP spid="218" grpId="0" animBg="1"/>
      <p:bldP spid="219" grpId="0" animBg="1"/>
      <p:bldP spid="220" grpId="0" animBg="1"/>
      <p:bldP spid="221" grpId="0" animBg="1"/>
      <p:bldP spid="222" grpId="0" animBg="1"/>
      <p:bldP spid="8" grpId="0"/>
      <p:bldP spid="223" grpId="0"/>
      <p:bldP spid="224" grpId="0"/>
      <p:bldP spid="225" grpId="0"/>
      <p:bldP spid="226" grpId="0"/>
      <p:bldP spid="227" grpId="0"/>
      <p:bldP spid="11" grpId="0" animBg="1"/>
      <p:bldP spid="22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何に役立つのか？</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可視化による不具合割当支援</a:t>
            </a:r>
            <a:endParaRPr lang="en-US" altLang="ja-JP" dirty="0"/>
          </a:p>
          <a:p>
            <a:endParaRPr lang="en-US" altLang="ja-JP" dirty="0" smtClean="0"/>
          </a:p>
          <a:p>
            <a:endParaRPr lang="en-US" altLang="ja-JP" dirty="0"/>
          </a:p>
          <a:p>
            <a:endParaRPr lang="en-US" altLang="ja-JP" dirty="0" smtClean="0"/>
          </a:p>
          <a:p>
            <a:endParaRPr lang="en-US" altLang="ja-JP" dirty="0"/>
          </a:p>
          <a:p>
            <a:pPr lvl="1"/>
            <a:r>
              <a:rPr lang="ja-JP" altLang="en-US" dirty="0" smtClean="0"/>
              <a:t>「どのコンポーネントの不具合を</a:t>
            </a:r>
            <a:r>
              <a:rPr lang="ja-JP" altLang="en-US" dirty="0"/>
              <a:t>誰に</a:t>
            </a:r>
            <a:r>
              <a:rPr lang="ja-JP" altLang="en-US" dirty="0" smtClean="0"/>
              <a:t>割り当てるべきか」の意思決定を助ける</a:t>
            </a:r>
            <a:endParaRPr lang="en-US" altLang="ja-JP" dirty="0"/>
          </a:p>
          <a:p>
            <a:r>
              <a:rPr kumimoji="1" lang="ja-JP" altLang="en-US" dirty="0" smtClean="0"/>
              <a:t>予測精度の向上</a:t>
            </a:r>
            <a:endParaRPr kumimoji="1" lang="en-US" altLang="ja-JP" dirty="0" smtClean="0"/>
          </a:p>
          <a:p>
            <a:pPr lvl="1"/>
            <a:r>
              <a:rPr lang="ja-JP" altLang="en-US" dirty="0"/>
              <a:t>不具合</a:t>
            </a:r>
            <a:r>
              <a:rPr lang="ja-JP" altLang="en-US" dirty="0" smtClean="0"/>
              <a:t>修正完了時間予測</a:t>
            </a:r>
            <a:endParaRPr lang="en-US" altLang="ja-JP" dirty="0" smtClean="0"/>
          </a:p>
          <a:p>
            <a:pPr lvl="1"/>
            <a:r>
              <a:rPr kumimoji="1" lang="ja-JP" altLang="en-US" dirty="0" smtClean="0"/>
              <a:t>タスク割当予測</a:t>
            </a:r>
            <a:endParaRPr kumimoji="1" lang="ja-JP" altLang="en-US" dirty="0"/>
          </a:p>
        </p:txBody>
      </p:sp>
      <p:pic>
        <p:nvPicPr>
          <p:cNvPr id="7" name="Picture 2"/>
          <p:cNvPicPr>
            <a:picLocks noChangeAspect="1" noChangeArrowheads="1"/>
          </p:cNvPicPr>
          <p:nvPr/>
        </p:nvPicPr>
        <p:blipFill>
          <a:blip r:embed="rId2" cstate="print"/>
          <a:srcRect/>
          <a:stretch>
            <a:fillRect/>
          </a:stretch>
        </p:blipFill>
        <p:spPr bwMode="auto">
          <a:xfrm>
            <a:off x="1403812" y="1917029"/>
            <a:ext cx="2077296" cy="1656771"/>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9931" y="1917029"/>
            <a:ext cx="2141122" cy="165677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右矢印 10"/>
          <p:cNvSpPr/>
          <p:nvPr/>
        </p:nvSpPr>
        <p:spPr>
          <a:xfrm>
            <a:off x="3645260" y="2465432"/>
            <a:ext cx="706931" cy="461317"/>
          </a:xfrm>
          <a:prstGeom prst="rightArrow">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1621549" y="3573800"/>
            <a:ext cx="1641822" cy="307777"/>
          </a:xfrm>
          <a:prstGeom prst="rect">
            <a:avLst/>
          </a:prstGeom>
          <a:noFill/>
        </p:spPr>
        <p:txBody>
          <a:bodyPr wrap="square" rtlCol="0">
            <a:spAutoFit/>
          </a:bodyPr>
          <a:lstStyle/>
          <a:p>
            <a:r>
              <a:rPr kumimoji="1" lang="ja-JP" altLang="en-US" sz="1400" dirty="0" smtClean="0"/>
              <a:t>従来の</a:t>
            </a:r>
            <a:r>
              <a:rPr kumimoji="1" lang="en-US" altLang="ja-JP" sz="1400" dirty="0" smtClean="0"/>
              <a:t>SNA</a:t>
            </a:r>
            <a:r>
              <a:rPr kumimoji="1" lang="ja-JP" altLang="en-US" sz="1400" dirty="0" smtClean="0"/>
              <a:t>的表現</a:t>
            </a:r>
            <a:endParaRPr kumimoji="1" lang="ja-JP" altLang="en-US" sz="1400" dirty="0"/>
          </a:p>
        </p:txBody>
      </p:sp>
      <p:sp>
        <p:nvSpPr>
          <p:cNvPr id="13" name="テキスト ボックス 12"/>
          <p:cNvSpPr txBox="1"/>
          <p:nvPr/>
        </p:nvSpPr>
        <p:spPr>
          <a:xfrm>
            <a:off x="5110840" y="3613711"/>
            <a:ext cx="1139303" cy="307777"/>
          </a:xfrm>
          <a:prstGeom prst="rect">
            <a:avLst/>
          </a:prstGeom>
          <a:noFill/>
        </p:spPr>
        <p:txBody>
          <a:bodyPr wrap="square" rtlCol="0">
            <a:spAutoFit/>
          </a:bodyPr>
          <a:lstStyle/>
          <a:p>
            <a:r>
              <a:rPr kumimoji="1" lang="en-US" altLang="ja-JP" sz="1400" dirty="0" smtClean="0"/>
              <a:t>Micro-SNA </a:t>
            </a:r>
            <a:endParaRPr kumimoji="1" lang="ja-JP" altLang="en-US" sz="1400" dirty="0"/>
          </a:p>
        </p:txBody>
      </p:sp>
      <p:grpSp>
        <p:nvGrpSpPr>
          <p:cNvPr id="14" name="グループ化 13"/>
          <p:cNvGrpSpPr/>
          <p:nvPr/>
        </p:nvGrpSpPr>
        <p:grpSpPr>
          <a:xfrm>
            <a:off x="3349532" y="1547350"/>
            <a:ext cx="5616019" cy="4360676"/>
            <a:chOff x="2257846" y="2736097"/>
            <a:chExt cx="4828399" cy="3749112"/>
          </a:xfrm>
        </p:grpSpPr>
        <p:pic>
          <p:nvPicPr>
            <p:cNvPr id="15" name="図 14"/>
            <p:cNvPicPr>
              <a:picLocks noChangeAspect="1"/>
            </p:cNvPicPr>
            <p:nvPr/>
          </p:nvPicPr>
          <p:blipFill>
            <a:blip r:embed="rId4"/>
            <a:stretch>
              <a:fillRect/>
            </a:stretch>
          </p:blipFill>
          <p:spPr>
            <a:xfrm>
              <a:off x="2257846" y="2736097"/>
              <a:ext cx="4826738" cy="3749112"/>
            </a:xfrm>
            <a:prstGeom prst="rect">
              <a:avLst/>
            </a:prstGeom>
            <a:ln w="38100">
              <a:solidFill>
                <a:schemeClr val="tx1"/>
              </a:solidFill>
            </a:ln>
          </p:spPr>
        </p:pic>
        <p:sp>
          <p:nvSpPr>
            <p:cNvPr id="16" name="正方形/長方形 15"/>
            <p:cNvSpPr/>
            <p:nvPr/>
          </p:nvSpPr>
          <p:spPr>
            <a:xfrm>
              <a:off x="3205998" y="3082498"/>
              <a:ext cx="3870472" cy="180000"/>
            </a:xfrm>
            <a:prstGeom prst="rect">
              <a:avLst/>
            </a:prstGeom>
            <a:noFill/>
            <a:ln w="38100" cmpd="sng">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dirty="0"/>
            </a:p>
          </p:txBody>
        </p:sp>
        <p:sp>
          <p:nvSpPr>
            <p:cNvPr id="17" name="正方形/長方形 16"/>
            <p:cNvSpPr/>
            <p:nvPr/>
          </p:nvSpPr>
          <p:spPr>
            <a:xfrm>
              <a:off x="3233609" y="5749377"/>
              <a:ext cx="3852636" cy="720000"/>
            </a:xfrm>
            <a:prstGeom prst="rect">
              <a:avLst/>
            </a:prstGeom>
            <a:noFill/>
            <a:ln w="38100" cmpd="sng">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sp>
        <p:nvSpPr>
          <p:cNvPr id="19" name="テキスト ボックス 18"/>
          <p:cNvSpPr txBox="1"/>
          <p:nvPr/>
        </p:nvSpPr>
        <p:spPr>
          <a:xfrm>
            <a:off x="0" y="6323677"/>
            <a:ext cx="9144000" cy="215444"/>
          </a:xfrm>
          <a:prstGeom prst="rect">
            <a:avLst/>
          </a:prstGeom>
          <a:noFill/>
        </p:spPr>
        <p:txBody>
          <a:bodyPr wrap="square" rtlCol="0">
            <a:spAutoFit/>
          </a:bodyPr>
          <a:lstStyle/>
          <a:p>
            <a:pPr algn="r"/>
            <a:r>
              <a:rPr kumimoji="1" lang="en-US" altLang="ja-JP" sz="800" dirty="0" smtClean="0">
                <a:latin typeface="+mn-ea"/>
              </a:rPr>
              <a:t> [3] </a:t>
            </a:r>
            <a:r>
              <a:rPr lang="en-US" altLang="ja-JP" sz="800" dirty="0" smtClean="0"/>
              <a:t>M. </a:t>
            </a:r>
            <a:r>
              <a:rPr lang="en-US" altLang="ja-JP" sz="800" dirty="0" err="1"/>
              <a:t>Ohira</a:t>
            </a:r>
            <a:r>
              <a:rPr lang="en-US" altLang="ja-JP" sz="800" dirty="0"/>
              <a:t>, </a:t>
            </a:r>
            <a:r>
              <a:rPr lang="en-US" altLang="ja-JP" sz="800" dirty="0" smtClean="0"/>
              <a:t>A.E</a:t>
            </a:r>
            <a:r>
              <a:rPr lang="en-US" altLang="ja-JP" sz="800" dirty="0"/>
              <a:t>. Hassan, </a:t>
            </a:r>
            <a:r>
              <a:rPr lang="en-US" altLang="ja-JP" sz="800" dirty="0" smtClean="0"/>
              <a:t>N. </a:t>
            </a:r>
            <a:r>
              <a:rPr lang="en-US" altLang="ja-JP" sz="800" dirty="0" err="1"/>
              <a:t>Osawa</a:t>
            </a:r>
            <a:r>
              <a:rPr lang="en-US" altLang="ja-JP" sz="800" dirty="0"/>
              <a:t>, </a:t>
            </a:r>
            <a:r>
              <a:rPr lang="en-US" altLang="ja-JP" sz="800" dirty="0" smtClean="0"/>
              <a:t>K. </a:t>
            </a:r>
            <a:r>
              <a:rPr lang="en-US" altLang="ja-JP" sz="800" dirty="0"/>
              <a:t>Matsumoto, The impact of bug management patterns on bug fixing: </a:t>
            </a:r>
            <a:r>
              <a:rPr lang="en-US" altLang="ja-JP" sz="800" dirty="0" smtClean="0"/>
              <a:t>A </a:t>
            </a:r>
            <a:r>
              <a:rPr lang="en-US" altLang="ja-JP" sz="800" dirty="0"/>
              <a:t>case study of Eclipse projects, </a:t>
            </a:r>
            <a:r>
              <a:rPr lang="en-US" altLang="ja-JP" sz="800" dirty="0" smtClean="0"/>
              <a:t>In Proc. of ICSM2012, </a:t>
            </a:r>
            <a:r>
              <a:rPr lang="en-US" altLang="ja-JP" sz="800" dirty="0"/>
              <a:t>pp. </a:t>
            </a:r>
            <a:r>
              <a:rPr lang="en-US" altLang="ja-JP" sz="800" dirty="0" smtClean="0"/>
              <a:t>264-273, </a:t>
            </a:r>
            <a:r>
              <a:rPr lang="en-US" altLang="ja-JP" sz="800" dirty="0"/>
              <a:t>2012</a:t>
            </a:r>
            <a:endParaRPr kumimoji="1" lang="ja-JP" altLang="en-US" sz="800" dirty="0">
              <a:latin typeface="+mn-ea"/>
            </a:endParaRPr>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2012/03/07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不具合修正支援のためのマイクロソーシャルネットワーク分析</a:t>
            </a:r>
            <a:endParaRPr lang="en-US" altLang="ja-JP" dirty="0"/>
          </a:p>
        </p:txBody>
      </p:sp>
      <p:sp>
        <p:nvSpPr>
          <p:cNvPr id="8" name="スライド番号プレースホルダー 7"/>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37</a:t>
            </a:fld>
            <a:endParaRPr lang="en-US" altLang="ja-JP" dirty="0"/>
          </a:p>
        </p:txBody>
      </p:sp>
    </p:spTree>
    <p:extLst>
      <p:ext uri="{BB962C8B-B14F-4D97-AF65-F5344CB8AC3E}">
        <p14:creationId xmlns:p14="http://schemas.microsoft.com/office/powerpoint/2010/main" val="221990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今後の方針</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Micro-SNA</a:t>
            </a:r>
            <a:r>
              <a:rPr lang="ja-JP" altLang="en-US" dirty="0" smtClean="0"/>
              <a:t>の適用</a:t>
            </a:r>
            <a:endParaRPr lang="en-US" altLang="ja-JP" dirty="0" smtClean="0"/>
          </a:p>
          <a:p>
            <a:pPr lvl="1"/>
            <a:r>
              <a:rPr kumimoji="1" lang="en-US" altLang="ja-JP" dirty="0" smtClean="0"/>
              <a:t>Eclipse Platform, Apache HTTP... </a:t>
            </a:r>
            <a:r>
              <a:rPr kumimoji="1" lang="ja-JP" altLang="en-US" dirty="0" smtClean="0"/>
              <a:t>（老舗・安定</a:t>
            </a:r>
            <a:r>
              <a:rPr kumimoji="1" lang="en-US" altLang="ja-JP" dirty="0" smtClean="0"/>
              <a:t>OSS</a:t>
            </a:r>
            <a:r>
              <a:rPr kumimoji="1" lang="ja-JP" altLang="en-US" dirty="0" smtClean="0"/>
              <a:t>系）</a:t>
            </a:r>
            <a:endParaRPr kumimoji="1" lang="en-US" altLang="ja-JP" dirty="0" smtClean="0"/>
          </a:p>
          <a:p>
            <a:pPr lvl="1"/>
            <a:r>
              <a:rPr kumimoji="1" lang="en-US" altLang="ja-JP" dirty="0" smtClean="0"/>
              <a:t>Firefox, Chrome...</a:t>
            </a:r>
            <a:r>
              <a:rPr kumimoji="1" lang="ja-JP" altLang="en-US" dirty="0" smtClean="0"/>
              <a:t>（老舗・活発</a:t>
            </a:r>
            <a:r>
              <a:rPr kumimoji="1" lang="en-US" altLang="ja-JP" dirty="0" smtClean="0"/>
              <a:t>OSS</a:t>
            </a:r>
            <a:r>
              <a:rPr kumimoji="1" lang="ja-JP" altLang="en-US" dirty="0" smtClean="0"/>
              <a:t>系）</a:t>
            </a:r>
            <a:endParaRPr kumimoji="1" lang="en-US" altLang="ja-JP" dirty="0" smtClean="0"/>
          </a:p>
          <a:p>
            <a:pPr lvl="1"/>
            <a:r>
              <a:rPr lang="en-US" altLang="ja-JP" dirty="0" smtClean="0"/>
              <a:t>Android, </a:t>
            </a:r>
            <a:r>
              <a:rPr lang="en-US" altLang="ja-JP" dirty="0" err="1" smtClean="0"/>
              <a:t>Tizen</a:t>
            </a:r>
            <a:r>
              <a:rPr lang="en-US" altLang="ja-JP" dirty="0" smtClean="0"/>
              <a:t>, Firefox OS...</a:t>
            </a:r>
            <a:r>
              <a:rPr lang="ja-JP" altLang="en-US" dirty="0" smtClean="0"/>
              <a:t>（新興・活発</a:t>
            </a:r>
            <a:r>
              <a:rPr lang="en-US" altLang="ja-JP" dirty="0" smtClean="0"/>
              <a:t>OSS</a:t>
            </a:r>
            <a:r>
              <a:rPr lang="ja-JP" altLang="en-US" dirty="0" smtClean="0"/>
              <a:t>系）</a:t>
            </a:r>
            <a:endParaRPr lang="en-US" altLang="ja-JP" dirty="0" smtClean="0"/>
          </a:p>
          <a:p>
            <a:pPr lvl="1"/>
            <a:endParaRPr lang="en-US" altLang="ja-JP" dirty="0" smtClean="0"/>
          </a:p>
          <a:p>
            <a:r>
              <a:rPr kumimoji="1" lang="ja-JP" altLang="en-US" dirty="0" smtClean="0"/>
              <a:t>可視化ツールの実装</a:t>
            </a:r>
            <a:endParaRPr kumimoji="1" lang="en-US" altLang="ja-JP" dirty="0" smtClean="0"/>
          </a:p>
          <a:p>
            <a:endParaRPr lang="en-US" altLang="ja-JP" dirty="0"/>
          </a:p>
          <a:p>
            <a:r>
              <a:rPr lang="ja-JP" altLang="en-US" dirty="0" smtClean="0"/>
              <a:t>予測精度向上を確認するための実験</a:t>
            </a:r>
            <a:endParaRPr lang="en-US" altLang="ja-JP" dirty="0" smtClean="0"/>
          </a:p>
          <a:p>
            <a:pPr lvl="1"/>
            <a:r>
              <a:rPr kumimoji="1" lang="ja-JP" altLang="en-US" dirty="0" smtClean="0"/>
              <a:t>不具合修正時間予測</a:t>
            </a:r>
            <a:endParaRPr kumimoji="1" lang="en-US" altLang="ja-JP" dirty="0" smtClean="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2012/03/07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不具合修正支援のためのマイクロソーシャルネットワーク分析</a:t>
            </a:r>
            <a:endParaRPr lang="en-US" altLang="ja-JP" dirty="0"/>
          </a:p>
        </p:txBody>
      </p:sp>
      <p:sp>
        <p:nvSpPr>
          <p:cNvPr id="7" name="スライド番号プレースホルダー 6"/>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38</a:t>
            </a:fld>
            <a:endParaRPr lang="en-US" altLang="ja-JP" dirty="0"/>
          </a:p>
        </p:txBody>
      </p:sp>
    </p:spTree>
    <p:extLst>
      <p:ext uri="{BB962C8B-B14F-4D97-AF65-F5344CB8AC3E}">
        <p14:creationId xmlns:p14="http://schemas.microsoft.com/office/powerpoint/2010/main" val="36250325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39</a:t>
            </a:fld>
            <a:endParaRPr lang="en-US" altLang="ja-JP" dirty="0"/>
          </a:p>
        </p:txBody>
      </p:sp>
    </p:spTree>
    <p:extLst>
      <p:ext uri="{BB962C8B-B14F-4D97-AF65-F5344CB8AC3E}">
        <p14:creationId xmlns:p14="http://schemas.microsoft.com/office/powerpoint/2010/main" val="37217824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進行中の研究テーマ</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リポジトリマイニング手法の構築</a:t>
            </a:r>
            <a:endParaRPr kumimoji="1" lang="en-US" altLang="ja-JP" dirty="0" smtClean="0"/>
          </a:p>
          <a:p>
            <a:pPr lvl="1"/>
            <a:r>
              <a:rPr lang="en-US" altLang="ja-JP" dirty="0"/>
              <a:t>OSS</a:t>
            </a:r>
            <a:r>
              <a:rPr lang="ja-JP" altLang="en-US" dirty="0"/>
              <a:t>コミュニティの</a:t>
            </a:r>
            <a:r>
              <a:rPr lang="ja-JP" altLang="en-US" dirty="0" smtClean="0"/>
              <a:t>支援</a:t>
            </a:r>
            <a:endParaRPr lang="en-US" altLang="ja-JP" dirty="0" smtClean="0"/>
          </a:p>
          <a:p>
            <a:pPr lvl="2"/>
            <a:r>
              <a:rPr lang="ja-JP" altLang="en-US" dirty="0" smtClean="0"/>
              <a:t>整数計画法に基づくタスク割当（柏）</a:t>
            </a:r>
            <a:endParaRPr lang="en-US" altLang="ja-JP" dirty="0"/>
          </a:p>
          <a:p>
            <a:pPr lvl="1"/>
            <a:r>
              <a:rPr kumimoji="1" lang="en-US" altLang="ja-JP" dirty="0" smtClean="0"/>
              <a:t>OSS</a:t>
            </a:r>
            <a:r>
              <a:rPr kumimoji="1" lang="ja-JP" altLang="en-US" dirty="0" smtClean="0"/>
              <a:t>利用企業の支援</a:t>
            </a:r>
            <a:endParaRPr kumimoji="1" lang="en-US" altLang="ja-JP" dirty="0" smtClean="0"/>
          </a:p>
          <a:p>
            <a:pPr lvl="2"/>
            <a:r>
              <a:rPr kumimoji="1" lang="ja-JP" altLang="en-US" dirty="0" smtClean="0"/>
              <a:t>プロアクティブデータマイニング（山谷）</a:t>
            </a:r>
            <a:endParaRPr kumimoji="1" lang="en-US" altLang="ja-JP" dirty="0" smtClean="0"/>
          </a:p>
          <a:p>
            <a:pPr lvl="2"/>
            <a:r>
              <a:rPr lang="ja-JP" altLang="en-US" dirty="0"/>
              <a:t>マイクロソーシャルネットワーク</a:t>
            </a:r>
            <a:r>
              <a:rPr lang="ja-JP" altLang="en-US" dirty="0" smtClean="0"/>
              <a:t>分析（吉行）</a:t>
            </a:r>
            <a:endParaRPr lang="en-US" altLang="ja-JP" dirty="0" smtClean="0"/>
          </a:p>
          <a:p>
            <a:pPr lvl="2"/>
            <a:endParaRPr kumimoji="1" lang="en-US" altLang="ja-JP" dirty="0" smtClean="0"/>
          </a:p>
          <a:p>
            <a:r>
              <a:rPr kumimoji="1" lang="ja-JP" altLang="en-US" dirty="0" smtClean="0"/>
              <a:t>リポジトリマイニング教育の支援</a:t>
            </a:r>
            <a:endParaRPr kumimoji="1" lang="en-US" altLang="ja-JP" dirty="0" smtClean="0"/>
          </a:p>
          <a:p>
            <a:pPr lvl="1"/>
            <a:r>
              <a:rPr lang="ja-JP" altLang="en-US" dirty="0" smtClean="0"/>
              <a:t>ゲーミフィケーションに基づくシミュレーション環境（松本）</a:t>
            </a:r>
            <a:endParaRPr lang="en-US" altLang="ja-JP" dirty="0" smtClean="0"/>
          </a:p>
          <a:p>
            <a:pPr lvl="1"/>
            <a:r>
              <a:rPr lang="ja-JP" altLang="en-US" dirty="0"/>
              <a:t>探索的データ分析ツールの利用による仮説生成</a:t>
            </a:r>
            <a:r>
              <a:rPr lang="ja-JP" altLang="en-US" dirty="0" smtClean="0"/>
              <a:t>支援</a:t>
            </a:r>
            <a:endParaRPr lang="en-US" altLang="ja-JP" dirty="0" smtClean="0"/>
          </a:p>
          <a:p>
            <a:pPr lvl="2"/>
            <a:endParaRPr lang="en-US" altLang="ja-JP" dirty="0"/>
          </a:p>
          <a:p>
            <a:r>
              <a:rPr kumimoji="1" lang="ja-JP" altLang="en-US" dirty="0" smtClean="0"/>
              <a:t>リポジトリマイニング環境の普及支援</a:t>
            </a:r>
            <a:endParaRPr kumimoji="1" lang="en-US" altLang="ja-JP" dirty="0" smtClean="0"/>
          </a:p>
          <a:p>
            <a:pPr lvl="1"/>
            <a:r>
              <a:rPr lang="en-US" altLang="ja-JP" dirty="0" smtClean="0"/>
              <a:t>EPM-X</a:t>
            </a:r>
            <a:r>
              <a:rPr lang="ja-JP" altLang="en-US" dirty="0" smtClean="0"/>
              <a:t>用リポジトリマイニングプラグイン</a:t>
            </a:r>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40</a:t>
            </a:fld>
            <a:endParaRPr lang="en-US" altLang="ja-JP" dirty="0"/>
          </a:p>
        </p:txBody>
      </p:sp>
    </p:spTree>
    <p:extLst>
      <p:ext uri="{BB962C8B-B14F-4D97-AF65-F5344CB8AC3E}">
        <p14:creationId xmlns:p14="http://schemas.microsoft.com/office/powerpoint/2010/main" val="8331619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1652588" y="509588"/>
            <a:ext cx="6047169" cy="6047169"/>
          </a:xfrm>
          <a:prstGeom prst="rect">
            <a:avLst/>
          </a:prstGeom>
          <a:noFill/>
          <a:ln w="9525" algn="ctr">
            <a:noFill/>
            <a:miter lim="800000"/>
            <a:headEnd/>
            <a:tailEnd/>
          </a:ln>
        </p:spPr>
      </p:pic>
      <p:sp>
        <p:nvSpPr>
          <p:cNvPr id="9" name="正方形/長方形 8"/>
          <p:cNvSpPr/>
          <p:nvPr/>
        </p:nvSpPr>
        <p:spPr>
          <a:xfrm>
            <a:off x="636059" y="548680"/>
            <a:ext cx="7879327" cy="558370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ja-JP" altLang="en-US" sz="2000" dirty="0">
              <a:solidFill>
                <a:prstClr val="white"/>
              </a:solidFill>
              <a:latin typeface="Calibri"/>
              <a:ea typeface="ＭＳ Ｐゴシック"/>
            </a:endParaRPr>
          </a:p>
        </p:txBody>
      </p:sp>
      <p:sp>
        <p:nvSpPr>
          <p:cNvPr id="2" name="タイトル 1"/>
          <p:cNvSpPr>
            <a:spLocks noGrp="1"/>
          </p:cNvSpPr>
          <p:nvPr>
            <p:ph type="ctrTitle"/>
          </p:nvPr>
        </p:nvSpPr>
        <p:spPr>
          <a:xfrm>
            <a:off x="156151" y="2067319"/>
            <a:ext cx="8806973" cy="1874416"/>
          </a:xfrm>
        </p:spPr>
        <p:txBody>
          <a:bodyPr/>
          <a:lstStyle/>
          <a:p>
            <a:r>
              <a:rPr lang="ja-JP" altLang="en-US" sz="3600" dirty="0" smtClean="0">
                <a:latin typeface="ヒラギノ角ゴ ProN W6"/>
                <a:ea typeface="ヒラギノ角ゴ ProN W6"/>
                <a:cs typeface="ヒラギノ角ゴ ProN W6"/>
              </a:rPr>
              <a:t>リポジトリマイニング手法の習得支援を</a:t>
            </a:r>
            <a:r>
              <a:rPr lang="en-US" altLang="ja-JP" sz="3600" dirty="0" smtClean="0">
                <a:latin typeface="ヒラギノ角ゴ ProN W6"/>
                <a:ea typeface="ヒラギノ角ゴ ProN W6"/>
                <a:cs typeface="ヒラギノ角ゴ ProN W6"/>
              </a:rPr>
              <a:t/>
            </a:r>
            <a:br>
              <a:rPr lang="en-US" altLang="ja-JP" sz="3600" dirty="0" smtClean="0">
                <a:latin typeface="ヒラギノ角ゴ ProN W6"/>
                <a:ea typeface="ヒラギノ角ゴ ProN W6"/>
                <a:cs typeface="ヒラギノ角ゴ ProN W6"/>
              </a:rPr>
            </a:br>
            <a:r>
              <a:rPr lang="ja-JP" altLang="en-US" sz="3600" dirty="0" smtClean="0">
                <a:latin typeface="ヒラギノ角ゴ ProN W6"/>
                <a:ea typeface="ヒラギノ角ゴ ProN W6"/>
                <a:cs typeface="ヒラギノ角ゴ ProN W6"/>
              </a:rPr>
              <a:t>目的としたシミュレーション環境の</a:t>
            </a:r>
            <a:r>
              <a:rPr kumimoji="1" lang="ja-JP" altLang="en-US" sz="3600" dirty="0" smtClean="0">
                <a:latin typeface="ヒラギノ角ゴ ProN W6"/>
                <a:ea typeface="ヒラギノ角ゴ ProN W6"/>
                <a:cs typeface="ヒラギノ角ゴ ProN W6"/>
              </a:rPr>
              <a:t>構築</a:t>
            </a:r>
            <a:endParaRPr lang="ja-JP" altLang="en-US" sz="3600" dirty="0">
              <a:latin typeface="ヒラギノ角ゴ ProN W6"/>
              <a:ea typeface="ヒラギノ角ゴ ProN W6"/>
              <a:cs typeface="ヒラギノ角ゴ ProN W6"/>
            </a:endParaRPr>
          </a:p>
        </p:txBody>
      </p:sp>
      <p:sp useBgFill="1">
        <p:nvSpPr>
          <p:cNvPr id="3" name="サブタイトル 2"/>
          <p:cNvSpPr>
            <a:spLocks noGrp="1"/>
          </p:cNvSpPr>
          <p:nvPr>
            <p:ph type="subTitle" idx="1"/>
          </p:nvPr>
        </p:nvSpPr>
        <p:spPr>
          <a:xfrm>
            <a:off x="716431" y="4581128"/>
            <a:ext cx="7717921" cy="1936317"/>
          </a:xfrm>
        </p:spPr>
        <p:txBody>
          <a:bodyPr/>
          <a:lstStyle/>
          <a:p>
            <a:endParaRPr kumimoji="1" lang="en-US" altLang="ja-JP" sz="1800" dirty="0" smtClean="0">
              <a:solidFill>
                <a:schemeClr val="tx1"/>
              </a:solidFill>
              <a:latin typeface="ヒラギノ角ゴ ProN W3"/>
              <a:ea typeface="ヒラギノ角ゴ ProN W3"/>
              <a:cs typeface="ヒラギノ角ゴ ProN W3"/>
            </a:endParaRPr>
          </a:p>
          <a:p>
            <a:pPr algn="l"/>
            <a:endParaRPr kumimoji="1" lang="en-US" altLang="ja-JP" sz="1800" dirty="0" smtClean="0">
              <a:solidFill>
                <a:schemeClr val="tx1"/>
              </a:solidFill>
              <a:latin typeface="ヒラギノ角ゴ ProN W3"/>
              <a:ea typeface="ヒラギノ角ゴ ProN W3"/>
              <a:cs typeface="ヒラギノ角ゴ ProN W3"/>
            </a:endParaRPr>
          </a:p>
          <a:p>
            <a:pPr algn="r"/>
            <a:r>
              <a:rPr kumimoji="1" lang="ja-JP" altLang="en-US" sz="1800" dirty="0" smtClean="0">
                <a:solidFill>
                  <a:schemeClr val="tx1"/>
                </a:solidFill>
                <a:latin typeface="ヒラギノ角ゴ ProN W3"/>
                <a:ea typeface="ヒラギノ角ゴ ProN W3"/>
                <a:cs typeface="ヒラギノ角ゴ ProN W3"/>
              </a:rPr>
              <a:t>和歌山大学システム工学部情報通信システム学科</a:t>
            </a:r>
            <a:endParaRPr lang="en-US" altLang="ja-JP" sz="1800" dirty="0">
              <a:solidFill>
                <a:schemeClr val="tx1"/>
              </a:solidFill>
              <a:latin typeface="ヒラギノ角ゴ ProN W3"/>
              <a:ea typeface="ヒラギノ角ゴ ProN W3"/>
              <a:cs typeface="ヒラギノ角ゴ ProN W3"/>
            </a:endParaRPr>
          </a:p>
          <a:p>
            <a:pPr algn="r"/>
            <a:r>
              <a:rPr kumimoji="1" lang="en-US" altLang="ja-JP" sz="2800" dirty="0" smtClean="0">
                <a:solidFill>
                  <a:schemeClr val="tx1"/>
                </a:solidFill>
                <a:latin typeface="ヒラギノ角ゴ ProN W3"/>
                <a:ea typeface="ヒラギノ角ゴ ProN W3"/>
                <a:cs typeface="ヒラギノ角ゴ ProN W3"/>
              </a:rPr>
              <a:t>B3</a:t>
            </a:r>
            <a:r>
              <a:rPr kumimoji="1" lang="ja-JP" altLang="en-US" sz="2800" dirty="0" smtClean="0">
                <a:solidFill>
                  <a:schemeClr val="tx1"/>
                </a:solidFill>
                <a:latin typeface="ヒラギノ角ゴ ProN W3"/>
                <a:ea typeface="ヒラギノ角ゴ ProN W3"/>
                <a:cs typeface="ヒラギノ角ゴ ProN W3"/>
              </a:rPr>
              <a:t>　松本 明</a:t>
            </a:r>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55662" y="4843453"/>
            <a:ext cx="1694498" cy="12708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22474265"/>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背景と問題点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リポジトリマイニング</a:t>
            </a:r>
            <a:endParaRPr kumimoji="1" lang="en-US" altLang="ja-JP" dirty="0" smtClean="0"/>
          </a:p>
          <a:p>
            <a:pPr lvl="1"/>
            <a:r>
              <a:rPr lang="ja-JP" altLang="en-US" dirty="0"/>
              <a:t>蓄積</a:t>
            </a:r>
            <a:r>
              <a:rPr lang="ja-JP" altLang="en-US" dirty="0" smtClean="0"/>
              <a:t>された膨大な開発情報をデータマイニング</a:t>
            </a:r>
            <a:endParaRPr lang="en-US" altLang="ja-JP" dirty="0" smtClean="0"/>
          </a:p>
          <a:p>
            <a:pPr lvl="1"/>
            <a:r>
              <a:rPr lang="ja-JP" altLang="en-US" dirty="0" smtClean="0"/>
              <a:t>ソフトウェア開発支援の一手段として高く注目されている</a:t>
            </a:r>
            <a:endParaRPr lang="en-US" altLang="ja-JP" dirty="0" smtClean="0"/>
          </a:p>
          <a:p>
            <a:r>
              <a:rPr lang="ja-JP" altLang="en-US" dirty="0" smtClean="0"/>
              <a:t>産業界への普及はまだ不十分</a:t>
            </a:r>
            <a:r>
              <a:rPr lang="en-US" altLang="ja-JP" sz="2000" dirty="0" smtClean="0"/>
              <a:t>[1][2]</a:t>
            </a:r>
            <a:endParaRPr lang="en-US" altLang="ja-JP" dirty="0" smtClean="0"/>
          </a:p>
          <a:p>
            <a:pPr lvl="1"/>
            <a:r>
              <a:rPr lang="ja-JP" altLang="en-US" dirty="0" smtClean="0"/>
              <a:t>多様なリポジトリを対象とする</a:t>
            </a:r>
            <a:endParaRPr lang="en-US" altLang="ja-JP" dirty="0" smtClean="0"/>
          </a:p>
          <a:p>
            <a:pPr lvl="1"/>
            <a:r>
              <a:rPr lang="ja-JP" altLang="en-US" dirty="0" smtClean="0"/>
              <a:t>多様な分析手法を利用する</a:t>
            </a:r>
            <a:endParaRPr lang="en-US" altLang="ja-JP" dirty="0" smtClean="0"/>
          </a:p>
          <a:p>
            <a:pPr lvl="2"/>
            <a:r>
              <a:rPr lang="en-US" altLang="ja-JP" dirty="0" smtClean="0"/>
              <a:t>SNA</a:t>
            </a:r>
            <a:r>
              <a:rPr lang="ja-JP" altLang="en-US" dirty="0" smtClean="0"/>
              <a:t>など，他分野で発達した手法も適用される</a:t>
            </a:r>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42</a:t>
            </a:fld>
            <a:endParaRPr lang="en-US" altLang="ja-JP" dirty="0"/>
          </a:p>
        </p:txBody>
      </p:sp>
      <p:sp>
        <p:nvSpPr>
          <p:cNvPr id="7" name="テキスト ボックス 6"/>
          <p:cNvSpPr txBox="1"/>
          <p:nvPr/>
        </p:nvSpPr>
        <p:spPr>
          <a:xfrm>
            <a:off x="696685" y="4637321"/>
            <a:ext cx="8004629" cy="830997"/>
          </a:xfrm>
          <a:prstGeom prst="rect">
            <a:avLst/>
          </a:prstGeom>
          <a:noFill/>
          <a:ln w="12700">
            <a:solidFill>
              <a:schemeClr val="accent6"/>
            </a:solidFill>
          </a:ln>
        </p:spPr>
        <p:txBody>
          <a:bodyPr wrap="square" rtlCol="0">
            <a:spAutoFit/>
          </a:bodyPr>
          <a:lstStyle/>
          <a:p>
            <a:pPr marL="285750" indent="-285750">
              <a:buFont typeface="Arial" pitchFamily="34" charset="0"/>
              <a:buChar char="•"/>
            </a:pPr>
            <a:r>
              <a:rPr kumimoji="1" lang="ja-JP" altLang="en-US" sz="2400" dirty="0" smtClean="0"/>
              <a:t>個々のマイニング手法の一般性が不透明</a:t>
            </a:r>
            <a:endParaRPr kumimoji="1" lang="en-US" altLang="ja-JP" sz="2400" dirty="0" smtClean="0"/>
          </a:p>
          <a:p>
            <a:pPr marL="285750" indent="-285750">
              <a:buFont typeface="Arial" pitchFamily="34" charset="0"/>
              <a:buChar char="•"/>
            </a:pPr>
            <a:r>
              <a:rPr lang="ja-JP" altLang="en-US" sz="2400" dirty="0"/>
              <a:t>様々</a:t>
            </a:r>
            <a:r>
              <a:rPr lang="ja-JP" altLang="en-US" sz="2400" dirty="0" smtClean="0"/>
              <a:t>なリポジトリ・手法を扱うまでの</a:t>
            </a:r>
            <a:r>
              <a:rPr lang="ja-JP" altLang="en-US" sz="2400" u="sng" dirty="0" smtClean="0">
                <a:uFill>
                  <a:solidFill>
                    <a:srgbClr val="FF0000"/>
                  </a:solidFill>
                </a:uFill>
              </a:rPr>
              <a:t>学習コストが高すぎる</a:t>
            </a:r>
            <a:endParaRPr kumimoji="1" lang="ja-JP" altLang="en-US" sz="2400" u="sng" dirty="0">
              <a:uFill>
                <a:solidFill>
                  <a:srgbClr val="FF0000"/>
                </a:solidFill>
              </a:uFill>
            </a:endParaRPr>
          </a:p>
        </p:txBody>
      </p:sp>
      <p:sp>
        <p:nvSpPr>
          <p:cNvPr id="8" name="角丸四角形 7"/>
          <p:cNvSpPr/>
          <p:nvPr/>
        </p:nvSpPr>
        <p:spPr>
          <a:xfrm>
            <a:off x="3127829" y="5660578"/>
            <a:ext cx="4564742" cy="39188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実務経験のない初学者には特に顕著な問題</a:t>
            </a:r>
            <a:endParaRPr kumimoji="1" lang="ja-JP" altLang="en-US" dirty="0"/>
          </a:p>
        </p:txBody>
      </p:sp>
      <p:grpSp>
        <p:nvGrpSpPr>
          <p:cNvPr id="18" name="グループ化 17"/>
          <p:cNvGrpSpPr/>
          <p:nvPr/>
        </p:nvGrpSpPr>
        <p:grpSpPr>
          <a:xfrm>
            <a:off x="7692571" y="5413829"/>
            <a:ext cx="515255" cy="442692"/>
            <a:chOff x="7692571" y="5413829"/>
            <a:chExt cx="515255" cy="442692"/>
          </a:xfrm>
        </p:grpSpPr>
        <p:cxnSp>
          <p:nvCxnSpPr>
            <p:cNvPr id="10" name="直線コネクタ 9"/>
            <p:cNvCxnSpPr>
              <a:stCxn id="8" idx="3"/>
            </p:cNvCxnSpPr>
            <p:nvPr/>
          </p:nvCxnSpPr>
          <p:spPr>
            <a:xfrm flipV="1">
              <a:off x="7692571" y="5701650"/>
              <a:ext cx="515255" cy="154871"/>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a:xfrm flipH="1" flipV="1">
              <a:off x="7895770" y="5413829"/>
              <a:ext cx="312056" cy="28782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1027" name="Picture 3" descr="C:\Users\masao\AppData\Local\Microsoft\Windows\Temporary Internet Files\Content.IE5\B1S3OTNP\MP90039973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61268" y="3947893"/>
            <a:ext cx="1543180" cy="1028385"/>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9" name="テキスト ボックス 18"/>
          <p:cNvSpPr txBox="1"/>
          <p:nvPr/>
        </p:nvSpPr>
        <p:spPr>
          <a:xfrm>
            <a:off x="0" y="6221741"/>
            <a:ext cx="9144000" cy="338554"/>
          </a:xfrm>
          <a:prstGeom prst="rect">
            <a:avLst/>
          </a:prstGeom>
          <a:noFill/>
        </p:spPr>
        <p:txBody>
          <a:bodyPr wrap="square" rtlCol="0">
            <a:spAutoFit/>
          </a:bodyPr>
          <a:lstStyle/>
          <a:p>
            <a:r>
              <a:rPr kumimoji="1" lang="en-US" altLang="ja-JP" sz="800" dirty="0" smtClean="0">
                <a:latin typeface="+mn-ea"/>
              </a:rPr>
              <a:t>[1] </a:t>
            </a:r>
            <a:r>
              <a:rPr lang="ja-JP" altLang="en-US" sz="800" dirty="0" smtClean="0">
                <a:latin typeface="+mn-ea"/>
              </a:rPr>
              <a:t>大平雅</a:t>
            </a:r>
            <a:r>
              <a:rPr lang="ja-JP" altLang="en-US" sz="800" dirty="0">
                <a:latin typeface="+mn-ea"/>
              </a:rPr>
              <a:t>雄</a:t>
            </a:r>
            <a:r>
              <a:rPr lang="en-US" altLang="ja-JP" sz="800" dirty="0">
                <a:latin typeface="+mn-ea"/>
              </a:rPr>
              <a:t>, </a:t>
            </a:r>
            <a:r>
              <a:rPr lang="ja-JP" altLang="en-US" sz="800" dirty="0" smtClean="0">
                <a:latin typeface="+mn-ea"/>
              </a:rPr>
              <a:t>ソフトウェア</a:t>
            </a:r>
            <a:r>
              <a:rPr lang="ja-JP" altLang="en-US" sz="800" dirty="0">
                <a:latin typeface="+mn-ea"/>
              </a:rPr>
              <a:t>開発現場での活用へ向けたソフトウェアリポジトリマイニング手法の体系化</a:t>
            </a:r>
            <a:r>
              <a:rPr lang="en-US" altLang="ja-JP" sz="800" dirty="0" smtClean="0">
                <a:latin typeface="+mn-ea"/>
              </a:rPr>
              <a:t>, </a:t>
            </a:r>
            <a:r>
              <a:rPr lang="ja-JP" altLang="en-US" sz="800" dirty="0" smtClean="0">
                <a:latin typeface="+mn-ea"/>
              </a:rPr>
              <a:t>ウインターワークショップ</a:t>
            </a:r>
            <a:r>
              <a:rPr lang="en-US" altLang="ja-JP" sz="800" dirty="0">
                <a:latin typeface="+mn-ea"/>
              </a:rPr>
              <a:t>2012</a:t>
            </a:r>
            <a:r>
              <a:rPr lang="ja-JP" altLang="en-US" sz="800" dirty="0">
                <a:latin typeface="+mn-ea"/>
              </a:rPr>
              <a:t>・イン・琵琶湖</a:t>
            </a:r>
            <a:r>
              <a:rPr lang="en-US" altLang="ja-JP" sz="800" dirty="0">
                <a:latin typeface="+mn-ea"/>
              </a:rPr>
              <a:t>, Vol.2012, No.1, </a:t>
            </a:r>
            <a:r>
              <a:rPr lang="en-US" altLang="ja-JP" sz="800" dirty="0" smtClean="0">
                <a:latin typeface="+mn-ea"/>
              </a:rPr>
              <a:t>pp.49-50</a:t>
            </a:r>
            <a:r>
              <a:rPr lang="en-US" altLang="ja-JP" sz="800" dirty="0">
                <a:latin typeface="+mn-ea"/>
              </a:rPr>
              <a:t>, January 2012. </a:t>
            </a:r>
            <a:endParaRPr lang="en-US" altLang="ja-JP" sz="800" dirty="0" smtClean="0">
              <a:latin typeface="+mn-ea"/>
            </a:endParaRPr>
          </a:p>
          <a:p>
            <a:r>
              <a:rPr kumimoji="1" lang="en-US" altLang="ja-JP" sz="800" dirty="0" smtClean="0">
                <a:latin typeface="+mn-ea"/>
              </a:rPr>
              <a:t>[2] </a:t>
            </a:r>
            <a:r>
              <a:rPr lang="ja-JP" altLang="en-US" sz="800" dirty="0">
                <a:latin typeface="+mn-ea"/>
              </a:rPr>
              <a:t>門田 暁人</a:t>
            </a:r>
            <a:r>
              <a:rPr lang="en-US" altLang="ja-JP" sz="800" dirty="0">
                <a:latin typeface="+mn-ea"/>
              </a:rPr>
              <a:t>, </a:t>
            </a:r>
            <a:r>
              <a:rPr lang="ja-JP" altLang="en-US" sz="800" dirty="0">
                <a:latin typeface="+mn-ea"/>
              </a:rPr>
              <a:t>伊原 彰紀</a:t>
            </a:r>
            <a:r>
              <a:rPr lang="en-US" altLang="ja-JP" sz="800" dirty="0">
                <a:latin typeface="+mn-ea"/>
              </a:rPr>
              <a:t>, ``</a:t>
            </a:r>
            <a:r>
              <a:rPr lang="ja-JP" altLang="en-US" sz="800" dirty="0">
                <a:latin typeface="+mn-ea"/>
              </a:rPr>
              <a:t>リポジトリマイニングの研究成果の産業化への応用</a:t>
            </a:r>
            <a:r>
              <a:rPr lang="en-US" altLang="ja-JP" sz="800" dirty="0">
                <a:latin typeface="+mn-ea"/>
              </a:rPr>
              <a:t>,'' </a:t>
            </a:r>
            <a:r>
              <a:rPr lang="ja-JP" altLang="en-US" sz="800" dirty="0">
                <a:latin typeface="+mn-ea"/>
              </a:rPr>
              <a:t>ウィンターワークショップ</a:t>
            </a:r>
            <a:r>
              <a:rPr lang="en-US" altLang="ja-JP" sz="800" dirty="0">
                <a:latin typeface="+mn-ea"/>
              </a:rPr>
              <a:t>2013</a:t>
            </a:r>
            <a:r>
              <a:rPr lang="ja-JP" altLang="en-US" sz="800" dirty="0">
                <a:latin typeface="+mn-ea"/>
              </a:rPr>
              <a:t>・イン・那須</a:t>
            </a:r>
            <a:r>
              <a:rPr lang="en-US" altLang="ja-JP" sz="800" dirty="0">
                <a:latin typeface="+mn-ea"/>
              </a:rPr>
              <a:t>, January 2013.</a:t>
            </a:r>
            <a:endParaRPr kumimoji="1" lang="ja-JP" altLang="en-US" sz="800" dirty="0">
              <a:latin typeface="+mn-ea"/>
            </a:endParaRPr>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リポジトリマイニング手法の習得支援を目的としたシミュレーション環境の構築</a:t>
            </a:r>
            <a:endParaRPr lang="en-US" altLang="ja-JP" dirty="0"/>
          </a:p>
        </p:txBody>
      </p:sp>
    </p:spTree>
    <p:extLst>
      <p:ext uri="{BB962C8B-B14F-4D97-AF65-F5344CB8AC3E}">
        <p14:creationId xmlns:p14="http://schemas.microsoft.com/office/powerpoint/2010/main" val="375446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027"/>
                                        </p:tgtEl>
                                        <p:attrNameLst>
                                          <p:attrName>style.visibility</p:attrName>
                                        </p:attrNameLst>
                                      </p:cBhvr>
                                      <p:to>
                                        <p:strVal val="visible"/>
                                      </p:to>
                                    </p:set>
                                    <p:animEffect transition="in" filter="fade">
                                      <p:cBhvr>
                                        <p:cTn id="20"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sz="3200" dirty="0" smtClean="0"/>
              <a:t>リポジトリマイニング手法の適用における学習コスト</a:t>
            </a:r>
            <a:endParaRPr kumimoji="1" lang="ja-JP" altLang="en-US" sz="3200" dirty="0"/>
          </a:p>
        </p:txBody>
      </p:sp>
      <p:sp>
        <p:nvSpPr>
          <p:cNvPr id="3" name="コンテンツ プレースホルダー 2"/>
          <p:cNvSpPr>
            <a:spLocks noGrp="1"/>
          </p:cNvSpPr>
          <p:nvPr>
            <p:ph idx="1"/>
          </p:nvPr>
        </p:nvSpPr>
        <p:spPr/>
        <p:txBody>
          <a:bodyPr/>
          <a:lstStyle/>
          <a:p>
            <a:r>
              <a:rPr lang="ja-JP" altLang="en-US" sz="2400" dirty="0" smtClean="0"/>
              <a:t>多種多様</a:t>
            </a:r>
            <a:r>
              <a:rPr lang="ja-JP" altLang="en-US" sz="2400" dirty="0"/>
              <a:t>なリポジトリからの</a:t>
            </a:r>
            <a:r>
              <a:rPr lang="ja-JP" altLang="en-US" sz="2400" dirty="0" smtClean="0"/>
              <a:t>データを収集する方法</a:t>
            </a:r>
            <a:endParaRPr lang="en-US" altLang="ja-JP" sz="2400" dirty="0"/>
          </a:p>
          <a:p>
            <a:pPr lvl="1"/>
            <a:r>
              <a:rPr lang="ja-JP" altLang="en-US" sz="2000" dirty="0" smtClean="0"/>
              <a:t>各リポジトリの利用・運用方法についての前提知識，</a:t>
            </a:r>
            <a:endParaRPr lang="en-US" altLang="ja-JP" sz="2000" dirty="0" smtClean="0"/>
          </a:p>
          <a:p>
            <a:pPr lvl="1"/>
            <a:r>
              <a:rPr lang="ja-JP" altLang="en-US" sz="2000" dirty="0" smtClean="0"/>
              <a:t>各リポジトリに</a:t>
            </a:r>
            <a:r>
              <a:rPr lang="ja-JP" altLang="en-US" sz="2000" dirty="0"/>
              <a:t>対応した</a:t>
            </a:r>
            <a:r>
              <a:rPr lang="en-US" altLang="ja-JP" sz="2000" dirty="0"/>
              <a:t>crawler</a:t>
            </a:r>
            <a:r>
              <a:rPr lang="ja-JP" altLang="en-US" sz="2000" dirty="0"/>
              <a:t>の</a:t>
            </a:r>
            <a:r>
              <a:rPr lang="ja-JP" altLang="en-US" sz="2000" dirty="0" smtClean="0"/>
              <a:t>実装，など</a:t>
            </a:r>
            <a:endParaRPr lang="en-US" altLang="ja-JP" sz="2000" dirty="0"/>
          </a:p>
          <a:p>
            <a:r>
              <a:rPr lang="ja-JP" altLang="en-US" sz="2400" dirty="0"/>
              <a:t>データクリーニング</a:t>
            </a:r>
            <a:endParaRPr lang="en-US" altLang="ja-JP" sz="2400" dirty="0"/>
          </a:p>
          <a:p>
            <a:pPr lvl="1"/>
            <a:r>
              <a:rPr lang="ja-JP" altLang="en-US" sz="2000" dirty="0" smtClean="0"/>
              <a:t>対象ドメイン毎</a:t>
            </a:r>
            <a:r>
              <a:rPr lang="ja-JP" altLang="en-US" sz="2000" dirty="0"/>
              <a:t>に異なるフィルタリング基準の</a:t>
            </a:r>
            <a:r>
              <a:rPr lang="ja-JP" altLang="en-US" sz="2000" dirty="0" smtClean="0"/>
              <a:t>理解，</a:t>
            </a:r>
            <a:endParaRPr lang="en-US" altLang="ja-JP" sz="2000" dirty="0" smtClean="0"/>
          </a:p>
          <a:p>
            <a:pPr lvl="1"/>
            <a:r>
              <a:rPr lang="ja-JP" altLang="en-US" sz="2000" dirty="0" smtClean="0"/>
              <a:t>クリーニングテクニックの知識（メールアドレスのマージ方法），など</a:t>
            </a:r>
            <a:endParaRPr lang="en-US" altLang="ja-JP" sz="2000" dirty="0"/>
          </a:p>
          <a:p>
            <a:r>
              <a:rPr lang="ja-JP" altLang="en-US" sz="2400" dirty="0"/>
              <a:t>データモデリング</a:t>
            </a:r>
            <a:endParaRPr lang="en-US" altLang="ja-JP" sz="2400" dirty="0"/>
          </a:p>
          <a:p>
            <a:pPr lvl="1"/>
            <a:r>
              <a:rPr lang="ja-JP" altLang="en-US" sz="2000" dirty="0"/>
              <a:t>支援対象へのドメイン</a:t>
            </a:r>
            <a:r>
              <a:rPr lang="ja-JP" altLang="en-US" sz="2000" dirty="0" smtClean="0"/>
              <a:t>知識（何・誰を支援するのか？），</a:t>
            </a:r>
            <a:endParaRPr lang="en-US" altLang="ja-JP" sz="2000" dirty="0" smtClean="0"/>
          </a:p>
          <a:p>
            <a:pPr lvl="1"/>
            <a:r>
              <a:rPr lang="ja-JP" altLang="en-US" sz="2000" dirty="0" smtClean="0"/>
              <a:t>予測モデル構築のための数理・</a:t>
            </a:r>
            <a:r>
              <a:rPr lang="ja-JP" altLang="en-US" sz="2000" dirty="0"/>
              <a:t>統計の</a:t>
            </a:r>
            <a:r>
              <a:rPr lang="ja-JP" altLang="en-US" sz="2000" dirty="0" smtClean="0"/>
              <a:t>知識，など</a:t>
            </a:r>
            <a:endParaRPr lang="en-US" altLang="ja-JP" sz="2000" dirty="0"/>
          </a:p>
          <a:p>
            <a:r>
              <a:rPr lang="ja-JP" altLang="en-US" sz="2400" dirty="0"/>
              <a:t>分析・評価</a:t>
            </a:r>
            <a:endParaRPr lang="en-US" altLang="ja-JP" sz="2400" dirty="0"/>
          </a:p>
          <a:p>
            <a:pPr lvl="1"/>
            <a:r>
              <a:rPr lang="ja-JP" altLang="en-US" sz="2000" dirty="0" smtClean="0"/>
              <a:t>定量的・定性的評価方法の理解，</a:t>
            </a:r>
            <a:endParaRPr lang="en-US" altLang="ja-JP" sz="2000" dirty="0" smtClean="0"/>
          </a:p>
          <a:p>
            <a:pPr lvl="1"/>
            <a:r>
              <a:rPr lang="ja-JP" altLang="en-US" sz="2000" dirty="0" smtClean="0"/>
              <a:t>統計学</a:t>
            </a:r>
            <a:r>
              <a:rPr lang="ja-JP" altLang="en-US" sz="2000" dirty="0"/>
              <a:t>（仮説検定など）の</a:t>
            </a:r>
            <a:r>
              <a:rPr lang="ja-JP" altLang="en-US" sz="2000" dirty="0" smtClean="0"/>
              <a:t>知識，など</a:t>
            </a:r>
            <a:endParaRPr kumimoji="1" lang="ja-JP" altLang="en-US" sz="2000"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43</a:t>
            </a:fld>
            <a:endParaRPr lang="en-US" altLang="ja-JP" dirty="0"/>
          </a:p>
        </p:txBody>
      </p:sp>
      <p:sp>
        <p:nvSpPr>
          <p:cNvPr id="8" name="角丸四角形 7"/>
          <p:cNvSpPr/>
          <p:nvPr/>
        </p:nvSpPr>
        <p:spPr>
          <a:xfrm>
            <a:off x="5555556" y="5263563"/>
            <a:ext cx="3373291" cy="93745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dirty="0" smtClean="0"/>
              <a:t>実務経験のない初学者にとって，学習意欲の維持が困難</a:t>
            </a:r>
            <a:r>
              <a:rPr kumimoji="1" lang="en-US" altLang="ja-JP" dirty="0" smtClean="0"/>
              <a:t/>
            </a:r>
            <a:br>
              <a:rPr kumimoji="1" lang="en-US" altLang="ja-JP" dirty="0" smtClean="0"/>
            </a:br>
            <a:r>
              <a:rPr kumimoji="1" lang="ja-JP" altLang="en-US" dirty="0" smtClean="0"/>
              <a:t>（困った経験がないから）</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リポジトリマイニング手法の習得支援を目的としたシミュレーション環境の構築</a:t>
            </a:r>
            <a:endParaRPr lang="en-US" altLang="ja-JP" dirty="0"/>
          </a:p>
        </p:txBody>
      </p:sp>
    </p:spTree>
    <p:extLst>
      <p:ext uri="{BB962C8B-B14F-4D97-AF65-F5344CB8AC3E}">
        <p14:creationId xmlns:p14="http://schemas.microsoft.com/office/powerpoint/2010/main" val="52254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目的</a:t>
            </a:r>
            <a:r>
              <a:rPr lang="ja-JP" altLang="en-US" dirty="0" smtClean="0"/>
              <a:t>とアプローチ</a:t>
            </a:r>
            <a:endParaRPr kumimoji="1" lang="ja-JP" altLang="en-US" dirty="0"/>
          </a:p>
        </p:txBody>
      </p:sp>
      <p:sp>
        <p:nvSpPr>
          <p:cNvPr id="3" name="コンテンツ プレースホルダー 2"/>
          <p:cNvSpPr>
            <a:spLocks noGrp="1"/>
          </p:cNvSpPr>
          <p:nvPr>
            <p:ph idx="1"/>
          </p:nvPr>
        </p:nvSpPr>
        <p:spPr/>
        <p:txBody>
          <a:bodyPr/>
          <a:lstStyle/>
          <a:p>
            <a:pPr eaLnBrk="1"/>
            <a:r>
              <a:rPr lang="ja-JP" altLang="en-US" dirty="0" smtClean="0">
                <a:latin typeface="ヒラギノ角ゴ ProN W6"/>
                <a:ea typeface="ヒラギノ角ゴ ProN W6"/>
                <a:cs typeface="ヒラギノ角ゴ ProN W6"/>
              </a:rPr>
              <a:t>リポジトリマイニング手法の習得を支援することを目的としたシミュレーション環境の構築</a:t>
            </a:r>
            <a:endParaRPr lang="en-US" altLang="ja-JP" dirty="0" smtClean="0">
              <a:latin typeface="ヒラギノ角ゴ ProN W6"/>
              <a:ea typeface="ヒラギノ角ゴ ProN W6"/>
              <a:cs typeface="ヒラギノ角ゴ ProN W6"/>
            </a:endParaRPr>
          </a:p>
          <a:p>
            <a:pPr lvl="3" eaLnBrk="1"/>
            <a:endParaRPr lang="en-US" altLang="ja-JP" dirty="0" smtClean="0"/>
          </a:p>
          <a:p>
            <a:pPr lvl="1" eaLnBrk="1"/>
            <a:r>
              <a:rPr lang="ja-JP" altLang="en-US" dirty="0" smtClean="0"/>
              <a:t>リポジトリマイニング手法の適用過程を</a:t>
            </a:r>
            <a:r>
              <a:rPr lang="ja-JP" altLang="en-US" dirty="0">
                <a:solidFill>
                  <a:schemeClr val="accent6"/>
                </a:solidFill>
              </a:rPr>
              <a:t>シミュレーション</a:t>
            </a:r>
            <a:r>
              <a:rPr lang="ja-JP" altLang="en-US" dirty="0" smtClean="0"/>
              <a:t>に</a:t>
            </a:r>
            <a:r>
              <a:rPr lang="ja-JP" altLang="en-US" dirty="0"/>
              <a:t>よる</a:t>
            </a:r>
            <a:r>
              <a:rPr lang="ja-JP" altLang="en-US" dirty="0" smtClean="0"/>
              <a:t>疑似体験を通じて学習する</a:t>
            </a:r>
            <a:endParaRPr lang="en-US" altLang="ja-JP" dirty="0" smtClean="0"/>
          </a:p>
          <a:p>
            <a:pPr lvl="2" eaLnBrk="1"/>
            <a:r>
              <a:rPr lang="ja-JP" altLang="en-US" dirty="0"/>
              <a:t>多様</a:t>
            </a:r>
            <a:r>
              <a:rPr lang="ja-JP" altLang="en-US" dirty="0" smtClean="0"/>
              <a:t>なリポジトリからのデータ収集</a:t>
            </a:r>
            <a:endParaRPr lang="en-US" altLang="ja-JP" dirty="0" smtClean="0"/>
          </a:p>
          <a:p>
            <a:pPr lvl="2" eaLnBrk="1"/>
            <a:r>
              <a:rPr lang="ja-JP" altLang="en-US" dirty="0" smtClean="0"/>
              <a:t>複数のシナリオ（品質予測，工数予測，進捗予測，など）</a:t>
            </a:r>
            <a:endParaRPr lang="en-US" altLang="ja-JP" dirty="0" smtClean="0"/>
          </a:p>
          <a:p>
            <a:pPr lvl="2" eaLnBrk="1"/>
            <a:r>
              <a:rPr lang="ja-JP" altLang="en-US" dirty="0"/>
              <a:t>複数</a:t>
            </a:r>
            <a:r>
              <a:rPr lang="ja-JP" altLang="en-US" dirty="0" smtClean="0"/>
              <a:t>の手法適用による効果の比較</a:t>
            </a:r>
            <a:endParaRPr lang="en-US" altLang="ja-JP" dirty="0" smtClean="0"/>
          </a:p>
          <a:p>
            <a:pPr lvl="3" eaLnBrk="1"/>
            <a:endParaRPr lang="en-US" altLang="ja-JP" dirty="0"/>
          </a:p>
          <a:p>
            <a:pPr lvl="1" eaLnBrk="1"/>
            <a:r>
              <a:rPr lang="ja-JP" altLang="en-US" dirty="0" smtClean="0">
                <a:solidFill>
                  <a:schemeClr val="accent6"/>
                </a:solidFill>
              </a:rPr>
              <a:t>ゲーミフィケーション</a:t>
            </a:r>
            <a:r>
              <a:rPr lang="ja-JP" altLang="en-US" dirty="0" smtClean="0"/>
              <a:t>要素を取り入れる</a:t>
            </a:r>
            <a:endParaRPr lang="en-US" altLang="ja-JP" dirty="0" smtClean="0"/>
          </a:p>
          <a:p>
            <a:pPr marL="1077913" lvl="2" indent="-271463" eaLnBrk="1"/>
            <a:r>
              <a:rPr lang="ja-JP" altLang="en-US" dirty="0" smtClean="0"/>
              <a:t>学習者</a:t>
            </a:r>
            <a:r>
              <a:rPr lang="ja-JP" altLang="en-US" dirty="0"/>
              <a:t>の自発的な反復学習を</a:t>
            </a:r>
            <a:r>
              <a:rPr lang="ja-JP" altLang="en-US" dirty="0" smtClean="0"/>
              <a:t>促す</a:t>
            </a:r>
            <a:endParaRPr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44</a:t>
            </a:fld>
            <a:endParaRPr lang="en-US" altLang="ja-JP" dirty="0"/>
          </a:p>
        </p:txBody>
      </p:sp>
      <p:sp>
        <p:nvSpPr>
          <p:cNvPr id="6" name="フッター プレースホルダー 5"/>
          <p:cNvSpPr>
            <a:spLocks noGrp="1"/>
          </p:cNvSpPr>
          <p:nvPr>
            <p:ph type="ftr" sz="quarter" idx="11"/>
          </p:nvPr>
        </p:nvSpPr>
        <p:spPr/>
        <p:txBody>
          <a:bodyPr/>
          <a:lstStyle/>
          <a:p>
            <a:pPr fontAlgn="base">
              <a:spcBef>
                <a:spcPct val="0"/>
              </a:spcBef>
              <a:spcAft>
                <a:spcPct val="0"/>
              </a:spcAft>
              <a:defRPr/>
            </a:pPr>
            <a:r>
              <a:rPr lang="ja-JP" altLang="en-US" smtClean="0"/>
              <a:t>リポジトリマイニング手法の習得支援を目的としたシミュレーション環境の構築</a:t>
            </a:r>
            <a:endParaRPr lang="en-US" altLang="ja-JP" dirty="0"/>
          </a:p>
        </p:txBody>
      </p:sp>
    </p:spTree>
    <p:extLst>
      <p:ext uri="{BB962C8B-B14F-4D97-AF65-F5344CB8AC3E}">
        <p14:creationId xmlns:p14="http://schemas.microsoft.com/office/powerpoint/2010/main" val="42167736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なぜシミュレーションか？</a:t>
            </a:r>
            <a:endParaRPr kumimoji="1" lang="ja-JP" altLang="en-US" dirty="0"/>
          </a:p>
        </p:txBody>
      </p:sp>
      <p:sp>
        <p:nvSpPr>
          <p:cNvPr id="3" name="コンテンツ プレースホルダー 2"/>
          <p:cNvSpPr>
            <a:spLocks noGrp="1"/>
          </p:cNvSpPr>
          <p:nvPr>
            <p:ph idx="1"/>
          </p:nvPr>
        </p:nvSpPr>
        <p:spPr/>
        <p:txBody>
          <a:bodyPr/>
          <a:lstStyle/>
          <a:p>
            <a:r>
              <a:rPr lang="ja-JP" altLang="ja-JP" sz="2400" dirty="0"/>
              <a:t>ゲーム技術を</a:t>
            </a:r>
            <a:r>
              <a:rPr lang="ja-JP" altLang="ja-JP" sz="2400" dirty="0" smtClean="0"/>
              <a:t>取り入れた</a:t>
            </a:r>
            <a:r>
              <a:rPr lang="ja-JP" altLang="en-US" sz="2400" dirty="0" smtClean="0"/>
              <a:t>ソフトウェア工学</a:t>
            </a:r>
            <a:r>
              <a:rPr lang="ja-JP" altLang="ja-JP" sz="2400" dirty="0" smtClean="0"/>
              <a:t>教育</a:t>
            </a:r>
            <a:endParaRPr lang="en-US" altLang="ja-JP" sz="2400" dirty="0" smtClean="0"/>
          </a:p>
          <a:p>
            <a:pPr lvl="1"/>
            <a:r>
              <a:rPr lang="ja-JP" altLang="en-US" sz="2000" dirty="0" smtClean="0"/>
              <a:t>シミュレーションゲーム</a:t>
            </a:r>
            <a:endParaRPr lang="en-US" altLang="ja-JP" sz="2000" dirty="0" smtClean="0"/>
          </a:p>
          <a:p>
            <a:pPr lvl="2"/>
            <a:r>
              <a:rPr lang="en-US" altLang="ja-JP" sz="1800" dirty="0" err="1" smtClean="0"/>
              <a:t>SimSE</a:t>
            </a:r>
            <a:r>
              <a:rPr lang="en-US" altLang="ja-JP" sz="1800" dirty="0" smtClean="0"/>
              <a:t> </a:t>
            </a:r>
            <a:r>
              <a:rPr lang="en-US" altLang="ja-JP" sz="1400" dirty="0"/>
              <a:t>@ </a:t>
            </a:r>
            <a:r>
              <a:rPr lang="en-US" altLang="ja-JP" sz="1800" dirty="0"/>
              <a:t>University of California, Irvine</a:t>
            </a:r>
            <a:endParaRPr lang="en-US" altLang="ja-JP" sz="1600" dirty="0" smtClean="0"/>
          </a:p>
          <a:p>
            <a:pPr lvl="3"/>
            <a:r>
              <a:rPr lang="ja-JP" altLang="en-US" dirty="0"/>
              <a:t>プロジェクトマネジメントの疑似体験</a:t>
            </a:r>
            <a:endParaRPr lang="en-US" altLang="ja-JP" dirty="0"/>
          </a:p>
          <a:p>
            <a:pPr lvl="4"/>
            <a:r>
              <a:rPr lang="ja-JP" altLang="en-US" dirty="0" smtClean="0"/>
              <a:t>進捗管理</a:t>
            </a:r>
            <a:endParaRPr lang="en-US" altLang="ja-JP" dirty="0" smtClean="0"/>
          </a:p>
          <a:p>
            <a:pPr lvl="4"/>
            <a:r>
              <a:rPr lang="ja-JP" altLang="en-US" dirty="0" smtClean="0"/>
              <a:t>リソース管理</a:t>
            </a:r>
            <a:endParaRPr lang="en-US" altLang="ja-JP" dirty="0"/>
          </a:p>
          <a:p>
            <a:pPr lvl="2"/>
            <a:endParaRPr lang="en-US" altLang="ja-JP" sz="600" dirty="0" smtClean="0"/>
          </a:p>
          <a:p>
            <a:pPr lvl="2"/>
            <a:endParaRPr lang="en-US" altLang="ja-JP" sz="600" dirty="0" smtClean="0"/>
          </a:p>
          <a:p>
            <a:r>
              <a:rPr lang="ja-JP" altLang="en-US" sz="2400" dirty="0" smtClean="0"/>
              <a:t>実践的ソフトウェア工学教育</a:t>
            </a:r>
            <a:endParaRPr lang="en-US" altLang="ja-JP" sz="2400" dirty="0" smtClean="0"/>
          </a:p>
          <a:p>
            <a:pPr lvl="1"/>
            <a:r>
              <a:rPr lang="en-US" altLang="ja-JP" sz="2000" dirty="0" smtClean="0"/>
              <a:t>PBL (project-based learning) </a:t>
            </a:r>
            <a:r>
              <a:rPr lang="ja-JP" altLang="en-US" sz="2000" dirty="0" smtClean="0"/>
              <a:t>の活用</a:t>
            </a:r>
            <a:endParaRPr lang="en-US" altLang="ja-JP" sz="2000" dirty="0" smtClean="0"/>
          </a:p>
          <a:p>
            <a:pPr lvl="2"/>
            <a:r>
              <a:rPr lang="ja-JP" altLang="en-US" dirty="0" smtClean="0"/>
              <a:t>文科省「先導的</a:t>
            </a:r>
            <a:r>
              <a:rPr lang="en-US" altLang="ja-JP" dirty="0" smtClean="0"/>
              <a:t>IT</a:t>
            </a:r>
            <a:r>
              <a:rPr lang="ja-JP" altLang="en-US" dirty="0" smtClean="0"/>
              <a:t>スペシャリスト</a:t>
            </a:r>
            <a:endParaRPr lang="en-US" altLang="ja-JP" dirty="0" smtClean="0"/>
          </a:p>
          <a:p>
            <a:pPr marL="914400" lvl="2" indent="0">
              <a:buNone/>
            </a:pPr>
            <a:r>
              <a:rPr lang="ja-JP" altLang="en-US" dirty="0"/>
              <a:t>　</a:t>
            </a:r>
            <a:r>
              <a:rPr lang="ja-JP" altLang="en-US" dirty="0" smtClean="0"/>
              <a:t>　　　　　　育成推進プログラム」</a:t>
            </a:r>
            <a:endParaRPr lang="en-US" altLang="ja-JP" dirty="0" smtClean="0"/>
          </a:p>
          <a:p>
            <a:pPr lvl="3"/>
            <a:r>
              <a:rPr lang="ja-JP" altLang="en-US" dirty="0" smtClean="0"/>
              <a:t>学習</a:t>
            </a:r>
            <a:r>
              <a:rPr lang="ja-JP" altLang="en-US" dirty="0"/>
              <a:t>の主体性を</a:t>
            </a:r>
            <a:r>
              <a:rPr lang="ja-JP" altLang="en-US" dirty="0" smtClean="0"/>
              <a:t>重視</a:t>
            </a:r>
            <a:endParaRPr lang="en-US" altLang="ja-JP" dirty="0"/>
          </a:p>
          <a:p>
            <a:pPr lvl="3" algn="l"/>
            <a:r>
              <a:rPr lang="ja-JP" altLang="en-US" dirty="0" smtClean="0"/>
              <a:t>学習者のレベル・意欲のばらつき</a:t>
            </a:r>
            <a:r>
              <a:rPr lang="en-US" altLang="ja-JP" dirty="0"/>
              <a:t/>
            </a:r>
            <a:br>
              <a:rPr lang="en-US" altLang="ja-JP" dirty="0"/>
            </a:br>
            <a:r>
              <a:rPr lang="ja-JP" altLang="en-US" dirty="0" smtClean="0"/>
              <a:t>が大きい場合には教員に</a:t>
            </a:r>
            <a:r>
              <a:rPr lang="ja-JP" altLang="en-US" dirty="0"/>
              <a:t>過度</a:t>
            </a:r>
            <a:r>
              <a:rPr lang="ja-JP" altLang="en-US" dirty="0" smtClean="0"/>
              <a:t>の</a:t>
            </a:r>
            <a:r>
              <a:rPr lang="en-US" altLang="ja-JP" dirty="0" smtClean="0"/>
              <a:t/>
            </a:r>
            <a:br>
              <a:rPr lang="en-US" altLang="ja-JP" dirty="0" smtClean="0"/>
            </a:br>
            <a:r>
              <a:rPr lang="ja-JP" altLang="en-US" dirty="0" smtClean="0"/>
              <a:t>負担がかかることもある</a:t>
            </a:r>
            <a:endParaRPr lang="en-US" altLang="ja-JP"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45</a:t>
            </a:fld>
            <a:endParaRPr lang="en-US" altLang="ja-JP" dirty="0"/>
          </a:p>
        </p:txBody>
      </p:sp>
      <p:pic>
        <p:nvPicPr>
          <p:cNvPr id="7" name="図 6"/>
          <p:cNvPicPr>
            <a:picLocks noChangeAspect="1"/>
          </p:cNvPicPr>
          <p:nvPr/>
        </p:nvPicPr>
        <p:blipFill>
          <a:blip r:embed="rId3"/>
          <a:stretch>
            <a:fillRect/>
          </a:stretch>
        </p:blipFill>
        <p:spPr>
          <a:xfrm>
            <a:off x="5819092" y="1862868"/>
            <a:ext cx="2692279" cy="1814796"/>
          </a:xfrm>
          <a:prstGeom prst="rect">
            <a:avLst/>
          </a:prstGeom>
          <a:effectLst>
            <a:outerShdw blurRad="50800" dist="38100" dir="2700000" algn="tl" rotWithShape="0">
              <a:prstClr val="black">
                <a:alpha val="40000"/>
              </a:prstClr>
            </a:outerShdw>
          </a:effectLst>
        </p:spPr>
      </p:pic>
      <p:pic>
        <p:nvPicPr>
          <p:cNvPr id="9" name="Picture 5" descr="http://it-spiral.ist.osaka-u.ac.jp/images/coursework/20091106-2.JPG"/>
          <p:cNvPicPr>
            <a:picLocks noChangeAspect="1" noChangeArrowheads="1"/>
          </p:cNvPicPr>
          <p:nvPr/>
        </p:nvPicPr>
        <p:blipFill>
          <a:blip r:embed="rId4" cstate="print"/>
          <a:srcRect/>
          <a:stretch>
            <a:fillRect/>
          </a:stretch>
        </p:blipFill>
        <p:spPr bwMode="auto">
          <a:xfrm>
            <a:off x="5819091" y="4082510"/>
            <a:ext cx="2692279" cy="2019209"/>
          </a:xfrm>
          <a:prstGeom prst="rect">
            <a:avLst/>
          </a:prstGeom>
          <a:noFill/>
          <a:effectLst>
            <a:outerShdw blurRad="50800" dist="38100" dir="2700000" algn="tl" rotWithShape="0">
              <a:prstClr val="black">
                <a:alpha val="40000"/>
              </a:prstClr>
            </a:outerShdw>
          </a:effectLst>
        </p:spPr>
      </p:pic>
      <p:sp>
        <p:nvSpPr>
          <p:cNvPr id="10" name="テキスト ボックス 9"/>
          <p:cNvSpPr txBox="1"/>
          <p:nvPr/>
        </p:nvSpPr>
        <p:spPr>
          <a:xfrm>
            <a:off x="5819092" y="3677664"/>
            <a:ext cx="2692280" cy="215444"/>
          </a:xfrm>
          <a:prstGeom prst="rect">
            <a:avLst/>
          </a:prstGeom>
          <a:noFill/>
        </p:spPr>
        <p:txBody>
          <a:bodyPr wrap="square" lIns="0" rIns="0" rtlCol="0">
            <a:spAutoFit/>
          </a:bodyPr>
          <a:lstStyle/>
          <a:p>
            <a:pPr algn="ctr"/>
            <a:r>
              <a:rPr kumimoji="1" lang="en-US" altLang="ja-JP" sz="800" dirty="0" err="1" smtClean="0"/>
              <a:t>SimSE</a:t>
            </a:r>
            <a:r>
              <a:rPr lang="en-US" altLang="ja-JP" sz="800" dirty="0"/>
              <a:t> (educational software engineering simulation game</a:t>
            </a:r>
            <a:r>
              <a:rPr lang="en-US" altLang="ja-JP" sz="800" dirty="0" smtClean="0"/>
              <a:t>)</a:t>
            </a:r>
            <a:endParaRPr kumimoji="1" lang="ja-JP" altLang="en-US" sz="800" dirty="0"/>
          </a:p>
        </p:txBody>
      </p:sp>
      <p:sp>
        <p:nvSpPr>
          <p:cNvPr id="12" name="テキスト ボックス 11"/>
          <p:cNvSpPr txBox="1"/>
          <p:nvPr/>
        </p:nvSpPr>
        <p:spPr>
          <a:xfrm>
            <a:off x="5819092" y="6196061"/>
            <a:ext cx="2692279" cy="338554"/>
          </a:xfrm>
          <a:prstGeom prst="rect">
            <a:avLst/>
          </a:prstGeom>
          <a:noFill/>
        </p:spPr>
        <p:txBody>
          <a:bodyPr wrap="square" lIns="0" rIns="0" rtlCol="0">
            <a:spAutoFit/>
          </a:bodyPr>
          <a:lstStyle/>
          <a:p>
            <a:pPr algn="ctr"/>
            <a:r>
              <a:rPr lang="ja-JP" altLang="en-US" sz="800" dirty="0" smtClean="0"/>
              <a:t>授業風景＠</a:t>
            </a:r>
            <a:r>
              <a:rPr lang="en-US" altLang="ja-JP" sz="800" dirty="0" err="1" smtClean="0"/>
              <a:t>ITSpiral</a:t>
            </a:r>
            <a:r>
              <a:rPr lang="ja-JP" altLang="en-US" sz="800" dirty="0"/>
              <a:t>（高度なソフトウェア技術者育成</a:t>
            </a:r>
            <a:r>
              <a:rPr lang="ja-JP" altLang="en-US" sz="800" dirty="0" smtClean="0"/>
              <a:t>と</a:t>
            </a:r>
            <a:r>
              <a:rPr lang="en-US" altLang="ja-JP" sz="800" dirty="0" smtClean="0"/>
              <a:t/>
            </a:r>
            <a:br>
              <a:rPr lang="en-US" altLang="ja-JP" sz="800" dirty="0" smtClean="0"/>
            </a:br>
            <a:r>
              <a:rPr lang="ja-JP" altLang="en-US" sz="800" dirty="0" smtClean="0"/>
              <a:t>実</a:t>
            </a:r>
            <a:r>
              <a:rPr lang="ja-JP" altLang="en-US" sz="800" dirty="0"/>
              <a:t>プロジェクト教材開発を実現する融合連携専攻の形成</a:t>
            </a:r>
            <a:r>
              <a:rPr lang="ja-JP" altLang="en-US" sz="800" dirty="0" smtClean="0"/>
              <a:t>）</a:t>
            </a:r>
            <a:endParaRPr lang="ja-JP" altLang="en-US" sz="8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リポジトリマイニング手法の習得支援を目的としたシミュレーション環境の構築</a:t>
            </a:r>
            <a:endParaRPr lang="en-US" altLang="ja-JP" dirty="0"/>
          </a:p>
        </p:txBody>
      </p:sp>
    </p:spTree>
    <p:extLst>
      <p:ext uri="{BB962C8B-B14F-4D97-AF65-F5344CB8AC3E}">
        <p14:creationId xmlns:p14="http://schemas.microsoft.com/office/powerpoint/2010/main" val="26408727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ゲーミフィケーション</a:t>
            </a:r>
            <a:endParaRPr kumimoji="1" lang="ja-JP" altLang="en-US" dirty="0"/>
          </a:p>
        </p:txBody>
      </p:sp>
      <p:sp>
        <p:nvSpPr>
          <p:cNvPr id="3" name="コンテンツ プレースホルダー 2"/>
          <p:cNvSpPr>
            <a:spLocks noGrp="1"/>
          </p:cNvSpPr>
          <p:nvPr>
            <p:ph idx="1"/>
          </p:nvPr>
        </p:nvSpPr>
        <p:spPr/>
        <p:txBody>
          <a:bodyPr/>
          <a:lstStyle/>
          <a:p>
            <a:pPr eaLnBrk="1"/>
            <a:r>
              <a:rPr lang="ja-JP" altLang="en-US" dirty="0"/>
              <a:t>問題解決や学習プロセス</a:t>
            </a:r>
            <a:r>
              <a:rPr lang="ja-JP" altLang="en-US" dirty="0" smtClean="0"/>
              <a:t>にゲームデザイン</a:t>
            </a:r>
            <a:r>
              <a:rPr lang="ja-JP" altLang="en-US" dirty="0"/>
              <a:t>の技術やメカニズムを応用する</a:t>
            </a:r>
            <a:r>
              <a:rPr lang="ja-JP" altLang="en-US" dirty="0" smtClean="0"/>
              <a:t>こと</a:t>
            </a:r>
            <a:endParaRPr lang="en-US" altLang="ja-JP" dirty="0" smtClean="0"/>
          </a:p>
          <a:p>
            <a:pPr lvl="1" eaLnBrk="1"/>
            <a:r>
              <a:rPr lang="ja-JP" altLang="en-US" dirty="0" smtClean="0"/>
              <a:t>ゲームに夢中にさせる（</a:t>
            </a:r>
            <a:r>
              <a:rPr lang="ja-JP" altLang="en-US" dirty="0"/>
              <a:t>＝</a:t>
            </a:r>
            <a:r>
              <a:rPr lang="ja-JP" altLang="en-US" dirty="0">
                <a:solidFill>
                  <a:schemeClr val="accent6"/>
                </a:solidFill>
                <a:latin typeface="ヒラギノ角ゴ ProN W6"/>
                <a:ea typeface="ヒラギノ角ゴ ProN W6"/>
                <a:cs typeface="ヒラギノ角ゴ ProN W6"/>
              </a:rPr>
              <a:t>達成感を与え続ける</a:t>
            </a:r>
            <a:r>
              <a:rPr lang="ja-JP" altLang="en-US" dirty="0" smtClean="0"/>
              <a:t>）</a:t>
            </a:r>
            <a:r>
              <a:rPr lang="en-US" altLang="ja-JP" dirty="0" smtClean="0"/>
              <a:t/>
            </a:r>
            <a:br>
              <a:rPr lang="en-US" altLang="ja-JP" dirty="0" smtClean="0"/>
            </a:br>
            <a:r>
              <a:rPr lang="ja-JP" altLang="en-US" dirty="0" smtClean="0"/>
              <a:t>テクニックをゲーム以外の分野に適用する</a:t>
            </a:r>
            <a:endParaRPr lang="en-US" altLang="ja-JP" dirty="0" smtClean="0"/>
          </a:p>
          <a:p>
            <a:pPr lvl="1" eaLnBrk="1"/>
            <a:endParaRPr lang="en-US" altLang="ja-JP" dirty="0"/>
          </a:p>
          <a:p>
            <a:pPr lvl="1" eaLnBrk="1"/>
            <a:endParaRPr lang="en-US" altLang="ja-JP" dirty="0" smtClean="0"/>
          </a:p>
          <a:p>
            <a:pPr lvl="3" eaLnBrk="1"/>
            <a:endParaRPr lang="en-US" altLang="ja-JP" sz="1400" dirty="0" smtClean="0"/>
          </a:p>
          <a:p>
            <a:pPr lvl="3" eaLnBrk="1"/>
            <a:endParaRPr lang="en-US" altLang="ja-JP" sz="600" dirty="0"/>
          </a:p>
          <a:p>
            <a:pPr eaLnBrk="1"/>
            <a:r>
              <a:rPr lang="ja-JP" altLang="en-US" dirty="0" smtClean="0"/>
              <a:t>自発的学習</a:t>
            </a:r>
            <a:r>
              <a:rPr lang="ja-JP" altLang="en-US" dirty="0"/>
              <a:t>を持続</a:t>
            </a:r>
            <a:r>
              <a:rPr lang="ja-JP" altLang="en-US" dirty="0" smtClean="0"/>
              <a:t>させるため</a:t>
            </a:r>
            <a:r>
              <a:rPr lang="ja-JP" altLang="en-US" dirty="0"/>
              <a:t>の三要素</a:t>
            </a:r>
            <a:endParaRPr lang="en-US" altLang="ja-JP" dirty="0"/>
          </a:p>
          <a:p>
            <a:pPr lvl="1" eaLnBrk="1"/>
            <a:r>
              <a:rPr lang="ja-JP" altLang="en-US" dirty="0"/>
              <a:t>学習者の</a:t>
            </a:r>
            <a:r>
              <a:rPr lang="ja-JP" altLang="en-US" dirty="0" smtClean="0"/>
              <a:t>レベルに</a:t>
            </a:r>
            <a:r>
              <a:rPr lang="ja-JP" altLang="en-US" dirty="0"/>
              <a:t>応じた</a:t>
            </a:r>
            <a:r>
              <a:rPr lang="ja-JP" altLang="en-US" dirty="0" smtClean="0">
                <a:solidFill>
                  <a:srgbClr val="F79646"/>
                </a:solidFill>
                <a:latin typeface="ヒラギノ角ゴ ProN W6"/>
                <a:ea typeface="ヒラギノ角ゴ ProN W6"/>
                <a:cs typeface="ヒラギノ角ゴ ProN W6"/>
              </a:rPr>
              <a:t>課題</a:t>
            </a:r>
            <a:r>
              <a:rPr lang="ja-JP" altLang="en-US" sz="2000" dirty="0" smtClean="0"/>
              <a:t>（クエスト</a:t>
            </a:r>
            <a:r>
              <a:rPr lang="ja-JP" altLang="en-US" sz="2000" dirty="0"/>
              <a:t>，</a:t>
            </a:r>
            <a:r>
              <a:rPr lang="ja-JP" altLang="en-US" sz="2000" dirty="0" smtClean="0"/>
              <a:t>ミッション）</a:t>
            </a:r>
            <a:endParaRPr lang="en-US" altLang="ja-JP" dirty="0"/>
          </a:p>
          <a:p>
            <a:pPr lvl="1" eaLnBrk="1"/>
            <a:r>
              <a:rPr lang="ja-JP" altLang="en-US" dirty="0"/>
              <a:t>課題を解決することで得られる</a:t>
            </a:r>
            <a:r>
              <a:rPr lang="ja-JP" altLang="en-US" dirty="0" smtClean="0">
                <a:solidFill>
                  <a:srgbClr val="F79646"/>
                </a:solidFill>
                <a:latin typeface="ヒラギノ角ゴ ProN W6"/>
                <a:ea typeface="ヒラギノ角ゴ ProN W6"/>
                <a:cs typeface="ヒラギノ角ゴ ProN W6"/>
              </a:rPr>
              <a:t>報酬</a:t>
            </a:r>
            <a:r>
              <a:rPr lang="ja-JP" altLang="en-US" sz="2000" dirty="0" smtClean="0"/>
              <a:t>（経験値，</a:t>
            </a:r>
            <a:r>
              <a:rPr lang="en-US" altLang="ja-JP" sz="2000" dirty="0" smtClean="0"/>
              <a:t>Lv.</a:t>
            </a:r>
            <a:r>
              <a:rPr lang="ja-JP" altLang="en-US" sz="2000" dirty="0" smtClean="0"/>
              <a:t>アップ）</a:t>
            </a:r>
            <a:endParaRPr lang="en-US" altLang="ja-JP" dirty="0"/>
          </a:p>
          <a:p>
            <a:pPr lvl="1" eaLnBrk="1"/>
            <a:r>
              <a:rPr lang="ja-JP" altLang="en-US" dirty="0"/>
              <a:t>学習者（プレーヤ）間の</a:t>
            </a:r>
            <a:r>
              <a:rPr lang="ja-JP" altLang="en-US" dirty="0" smtClean="0">
                <a:solidFill>
                  <a:srgbClr val="F79646"/>
                </a:solidFill>
                <a:latin typeface="ヒラギノ角ゴ ProN W6"/>
                <a:ea typeface="ヒラギノ角ゴ ProN W6"/>
                <a:cs typeface="ヒラギノ角ゴ ProN W6"/>
              </a:rPr>
              <a:t>交流</a:t>
            </a:r>
            <a:r>
              <a:rPr lang="ja-JP" altLang="en-US" sz="2000" dirty="0" smtClean="0"/>
              <a:t>（応援，競争）</a:t>
            </a:r>
            <a:endParaRPr lang="ja-JP" altLang="en-US" sz="2000"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46</a:t>
            </a:fld>
            <a:endParaRPr lang="en-US" altLang="ja-JP" dirty="0"/>
          </a:p>
        </p:txBody>
      </p:sp>
      <p:pic>
        <p:nvPicPr>
          <p:cNvPr id="7" name="図 6"/>
          <p:cNvPicPr>
            <a:picLocks noChangeAspect="1"/>
          </p:cNvPicPr>
          <p:nvPr/>
        </p:nvPicPr>
        <p:blipFill>
          <a:blip r:embed="rId3"/>
          <a:stretch>
            <a:fillRect/>
          </a:stretch>
        </p:blipFill>
        <p:spPr>
          <a:xfrm>
            <a:off x="7251527" y="3883196"/>
            <a:ext cx="1775850" cy="1051582"/>
          </a:xfrm>
          <a:prstGeom prst="rect">
            <a:avLst/>
          </a:prstGeom>
        </p:spPr>
      </p:pic>
      <p:pic>
        <p:nvPicPr>
          <p:cNvPr id="9" name="図 8"/>
          <p:cNvPicPr>
            <a:picLocks noChangeAspect="1"/>
          </p:cNvPicPr>
          <p:nvPr/>
        </p:nvPicPr>
        <p:blipFill>
          <a:blip r:embed="rId4"/>
          <a:stretch>
            <a:fillRect/>
          </a:stretch>
        </p:blipFill>
        <p:spPr>
          <a:xfrm>
            <a:off x="7104203" y="5810566"/>
            <a:ext cx="584570" cy="584570"/>
          </a:xfrm>
          <a:prstGeom prst="rect">
            <a:avLst/>
          </a:prstGeom>
        </p:spPr>
      </p:pic>
      <p:pic>
        <p:nvPicPr>
          <p:cNvPr id="10" name="図 9"/>
          <p:cNvPicPr>
            <a:picLocks noChangeAspect="1"/>
          </p:cNvPicPr>
          <p:nvPr/>
        </p:nvPicPr>
        <p:blipFill>
          <a:blip r:embed="rId5"/>
          <a:stretch>
            <a:fillRect/>
          </a:stretch>
        </p:blipFill>
        <p:spPr>
          <a:xfrm>
            <a:off x="7776863" y="5901870"/>
            <a:ext cx="1208883" cy="412515"/>
          </a:xfrm>
          <a:prstGeom prst="rect">
            <a:avLst/>
          </a:prstGeom>
        </p:spPr>
      </p:pic>
      <p:grpSp>
        <p:nvGrpSpPr>
          <p:cNvPr id="15" name="図形グループ 14"/>
          <p:cNvGrpSpPr/>
          <p:nvPr/>
        </p:nvGrpSpPr>
        <p:grpSpPr>
          <a:xfrm>
            <a:off x="4482151" y="3127583"/>
            <a:ext cx="3294712" cy="939137"/>
            <a:chOff x="3452440" y="3112901"/>
            <a:chExt cx="3294712" cy="939137"/>
          </a:xfrm>
        </p:grpSpPr>
        <p:pic>
          <p:nvPicPr>
            <p:cNvPr id="8" name="図 7"/>
            <p:cNvPicPr>
              <a:picLocks noChangeAspect="1"/>
            </p:cNvPicPr>
            <p:nvPr/>
          </p:nvPicPr>
          <p:blipFill>
            <a:blip r:embed="rId6"/>
            <a:stretch>
              <a:fillRect/>
            </a:stretch>
          </p:blipFill>
          <p:spPr>
            <a:xfrm>
              <a:off x="3452440" y="3112902"/>
              <a:ext cx="939136" cy="939136"/>
            </a:xfrm>
            <a:prstGeom prst="rect">
              <a:avLst/>
            </a:prstGeom>
          </p:spPr>
        </p:pic>
        <p:pic>
          <p:nvPicPr>
            <p:cNvPr id="11" name="図 10"/>
            <p:cNvPicPr>
              <a:picLocks noChangeAspect="1"/>
            </p:cNvPicPr>
            <p:nvPr/>
          </p:nvPicPr>
          <p:blipFill>
            <a:blip r:embed="rId7"/>
            <a:stretch>
              <a:fillRect/>
            </a:stretch>
          </p:blipFill>
          <p:spPr>
            <a:xfrm>
              <a:off x="5339810" y="3112901"/>
              <a:ext cx="1407342" cy="939136"/>
            </a:xfrm>
            <a:prstGeom prst="rect">
              <a:avLst/>
            </a:prstGeom>
          </p:spPr>
        </p:pic>
        <p:pic>
          <p:nvPicPr>
            <p:cNvPr id="12" name="図 11"/>
            <p:cNvPicPr>
              <a:picLocks noChangeAspect="1"/>
            </p:cNvPicPr>
            <p:nvPr/>
          </p:nvPicPr>
          <p:blipFill>
            <a:blip r:embed="rId8"/>
            <a:stretch>
              <a:fillRect/>
            </a:stretch>
          </p:blipFill>
          <p:spPr>
            <a:xfrm>
              <a:off x="4391576" y="3112902"/>
              <a:ext cx="668974" cy="939136"/>
            </a:xfrm>
            <a:prstGeom prst="rect">
              <a:avLst/>
            </a:prstGeom>
          </p:spPr>
        </p:pic>
      </p:grpSp>
      <p:pic>
        <p:nvPicPr>
          <p:cNvPr id="13" name="図 12"/>
          <p:cNvPicPr>
            <a:picLocks noChangeAspect="1"/>
          </p:cNvPicPr>
          <p:nvPr/>
        </p:nvPicPr>
        <p:blipFill>
          <a:blip r:embed="rId9"/>
          <a:stretch>
            <a:fillRect/>
          </a:stretch>
        </p:blipFill>
        <p:spPr>
          <a:xfrm>
            <a:off x="1072966" y="3127583"/>
            <a:ext cx="1041171" cy="939136"/>
          </a:xfrm>
          <a:prstGeom prst="rect">
            <a:avLst/>
          </a:prstGeom>
        </p:spPr>
      </p:pic>
      <p:pic>
        <p:nvPicPr>
          <p:cNvPr id="14" name="図 13"/>
          <p:cNvPicPr>
            <a:picLocks noChangeAspect="1"/>
          </p:cNvPicPr>
          <p:nvPr/>
        </p:nvPicPr>
        <p:blipFill>
          <a:blip r:embed="rId10"/>
          <a:stretch>
            <a:fillRect/>
          </a:stretch>
        </p:blipFill>
        <p:spPr>
          <a:xfrm>
            <a:off x="2382324" y="3127583"/>
            <a:ext cx="1034290" cy="939136"/>
          </a:xfrm>
          <a:prstGeom prst="rect">
            <a:avLst/>
          </a:prstGeom>
        </p:spPr>
      </p:pic>
      <p:pic>
        <p:nvPicPr>
          <p:cNvPr id="16" name="図 15"/>
          <p:cNvPicPr>
            <a:picLocks noChangeAspect="1"/>
          </p:cNvPicPr>
          <p:nvPr/>
        </p:nvPicPr>
        <p:blipFill>
          <a:blip r:embed="rId11"/>
          <a:stretch>
            <a:fillRect/>
          </a:stretch>
        </p:blipFill>
        <p:spPr>
          <a:xfrm>
            <a:off x="3548749" y="3105560"/>
            <a:ext cx="980581" cy="980581"/>
          </a:xfrm>
          <a:prstGeom prst="rect">
            <a:avLst/>
          </a:prstGeom>
        </p:spPr>
      </p:pic>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リポジトリマイニング手法の習得支援を目的としたシミュレーション環境の構築</a:t>
            </a:r>
            <a:endParaRPr lang="en-US" altLang="ja-JP" dirty="0"/>
          </a:p>
        </p:txBody>
      </p:sp>
    </p:spTree>
    <p:extLst>
      <p:ext uri="{BB962C8B-B14F-4D97-AF65-F5344CB8AC3E}">
        <p14:creationId xmlns:p14="http://schemas.microsoft.com/office/powerpoint/2010/main" val="34395609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今後の方針</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シミュレーション環境の実装</a:t>
            </a:r>
            <a:endParaRPr lang="en-US" altLang="ja-JP" dirty="0"/>
          </a:p>
          <a:p>
            <a:pPr lvl="1"/>
            <a:r>
              <a:rPr lang="ja-JP" altLang="en-US" dirty="0" smtClean="0"/>
              <a:t>リポジトリマイニングの適用手順を再現する環境</a:t>
            </a:r>
            <a:endParaRPr lang="en-US" altLang="ja-JP" dirty="0" smtClean="0"/>
          </a:p>
          <a:p>
            <a:pPr lvl="2"/>
            <a:r>
              <a:rPr lang="en-US" altLang="ja-JP" dirty="0" err="1" smtClean="0"/>
              <a:t>SimSE</a:t>
            </a:r>
            <a:r>
              <a:rPr lang="ja-JP" altLang="en-US" dirty="0" smtClean="0"/>
              <a:t>のゲーム仕様を参考にする</a:t>
            </a:r>
            <a:endParaRPr lang="en-US" altLang="ja-JP" dirty="0"/>
          </a:p>
          <a:p>
            <a:pPr lvl="1"/>
            <a:r>
              <a:rPr lang="ja-JP" altLang="en-US" dirty="0" smtClean="0"/>
              <a:t>実装にはゲームエンジン</a:t>
            </a:r>
            <a:r>
              <a:rPr lang="en-US" altLang="ja-JP" dirty="0" smtClean="0"/>
              <a:t>Unity</a:t>
            </a:r>
            <a:r>
              <a:rPr lang="ja-JP" altLang="en-US" dirty="0" smtClean="0"/>
              <a:t>を使用する</a:t>
            </a:r>
            <a:endParaRPr lang="en-US" altLang="ja-JP" dirty="0" smtClean="0"/>
          </a:p>
          <a:p>
            <a:pPr lvl="1"/>
            <a:r>
              <a:rPr lang="ja-JP" altLang="en-US" dirty="0"/>
              <a:t>シナリオの設計</a:t>
            </a:r>
            <a:endParaRPr lang="en-US" altLang="ja-JP" dirty="0"/>
          </a:p>
          <a:p>
            <a:pPr lvl="2"/>
            <a:r>
              <a:rPr lang="ja-JP" altLang="en-US" dirty="0"/>
              <a:t>リポジトリ</a:t>
            </a:r>
            <a:r>
              <a:rPr lang="ja-JP" altLang="en-US" dirty="0" smtClean="0"/>
              <a:t>／</a:t>
            </a:r>
            <a:r>
              <a:rPr lang="ja-JP" altLang="en-US" dirty="0"/>
              <a:t>手法</a:t>
            </a:r>
            <a:r>
              <a:rPr lang="ja-JP" altLang="en-US" dirty="0" smtClean="0"/>
              <a:t>／タスク</a:t>
            </a:r>
            <a:endParaRPr lang="en-US" altLang="ja-JP" dirty="0"/>
          </a:p>
          <a:p>
            <a:pPr marL="457200" lvl="1" indent="0">
              <a:buNone/>
            </a:pPr>
            <a:endParaRPr lang="en-US" altLang="ja-JP" dirty="0" smtClean="0"/>
          </a:p>
          <a:p>
            <a:pPr marL="457200" lvl="1" indent="0">
              <a:buNone/>
            </a:pPr>
            <a:endParaRPr lang="en-US" altLang="ja-JP" dirty="0" smtClean="0"/>
          </a:p>
          <a:p>
            <a:pPr marL="457200" lvl="1" indent="0">
              <a:buNone/>
            </a:pPr>
            <a:endParaRPr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47</a:t>
            </a:fld>
            <a:endParaRPr lang="en-US" altLang="ja-JP"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3450" y="2547972"/>
            <a:ext cx="1043405" cy="574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 name="グループ化 11"/>
          <p:cNvGrpSpPr/>
          <p:nvPr/>
        </p:nvGrpSpPr>
        <p:grpSpPr>
          <a:xfrm>
            <a:off x="2435540" y="3935035"/>
            <a:ext cx="4351778" cy="2599577"/>
            <a:chOff x="2759454" y="3935037"/>
            <a:chExt cx="4351778" cy="2599577"/>
          </a:xfrm>
        </p:grpSpPr>
        <p:pic>
          <p:nvPicPr>
            <p:cNvPr id="11" name="Picture 3"/>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743" r="100000"/>
                      </a14:imgEffect>
                    </a14:imgLayer>
                  </a14:imgProps>
                </a:ext>
                <a:ext uri="{28A0092B-C50C-407E-A947-70E740481C1C}">
                  <a14:useLocalDpi xmlns:a14="http://schemas.microsoft.com/office/drawing/2010/main" val="0"/>
                </a:ext>
              </a:extLst>
            </a:blip>
            <a:srcRect/>
            <a:stretch>
              <a:fillRect/>
            </a:stretch>
          </p:blipFill>
          <p:spPr bwMode="auto">
            <a:xfrm>
              <a:off x="2759454" y="3935037"/>
              <a:ext cx="4351778" cy="2599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線コネクタ 6"/>
            <p:cNvCxnSpPr/>
            <p:nvPr/>
          </p:nvCxnSpPr>
          <p:spPr>
            <a:xfrm>
              <a:off x="2793468" y="3989438"/>
              <a:ext cx="0" cy="291281"/>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2793468" y="4433119"/>
              <a:ext cx="0" cy="291281"/>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2793468" y="4847303"/>
              <a:ext cx="0" cy="291281"/>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2793468" y="5289755"/>
              <a:ext cx="0" cy="291281"/>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2793468" y="5724832"/>
              <a:ext cx="0" cy="291281"/>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2797033" y="6174658"/>
              <a:ext cx="0" cy="291281"/>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リポジトリマイニング手法の習得支援を目的としたシミュレーション環境の構築</a:t>
            </a:r>
            <a:endParaRPr lang="en-US" altLang="ja-JP" dirty="0"/>
          </a:p>
        </p:txBody>
      </p:sp>
    </p:spTree>
    <p:extLst>
      <p:ext uri="{BB962C8B-B14F-4D97-AF65-F5344CB8AC3E}">
        <p14:creationId xmlns:p14="http://schemas.microsoft.com/office/powerpoint/2010/main" val="41129398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今後の方針</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シミュレーション環境の実装</a:t>
            </a:r>
            <a:endParaRPr lang="en-US" altLang="ja-JP" dirty="0" smtClean="0"/>
          </a:p>
          <a:p>
            <a:pPr lvl="1"/>
            <a:r>
              <a:rPr lang="ja-JP" altLang="en-US" dirty="0" smtClean="0"/>
              <a:t>ゲーミフィケーション要素の設計</a:t>
            </a:r>
            <a:endParaRPr lang="en-US" altLang="ja-JP" dirty="0"/>
          </a:p>
          <a:p>
            <a:pPr lvl="2">
              <a:buFont typeface="Arial" pitchFamily="34" charset="0"/>
              <a:buChar char="•"/>
            </a:pPr>
            <a:r>
              <a:rPr lang="ja-JP" altLang="en-US" dirty="0"/>
              <a:t>学習者</a:t>
            </a:r>
            <a:r>
              <a:rPr lang="ja-JP" altLang="en-US" dirty="0" smtClean="0"/>
              <a:t>の熟練度に合わせた課題</a:t>
            </a:r>
            <a:r>
              <a:rPr lang="ja-JP" altLang="en-US" dirty="0"/>
              <a:t>と難易度の設定（</a:t>
            </a:r>
            <a:r>
              <a:rPr lang="ja-JP" altLang="en-US" dirty="0">
                <a:solidFill>
                  <a:schemeClr val="accent6"/>
                </a:solidFill>
              </a:rPr>
              <a:t>適切な課題</a:t>
            </a:r>
            <a:r>
              <a:rPr lang="ja-JP" altLang="en-US" dirty="0" smtClean="0"/>
              <a:t>）</a:t>
            </a:r>
            <a:r>
              <a:rPr lang="en-US" altLang="ja-JP" sz="2200" dirty="0" smtClean="0"/>
              <a:t>	</a:t>
            </a:r>
            <a:endParaRPr lang="ja-JP" altLang="en-US" sz="2200" dirty="0"/>
          </a:p>
          <a:p>
            <a:pPr lvl="3">
              <a:buFont typeface="Wingdings" pitchFamily="2" charset="2"/>
              <a:buChar char="Ø"/>
            </a:pPr>
            <a:r>
              <a:rPr lang="ja-JP" altLang="en-US" dirty="0" smtClean="0"/>
              <a:t>進行</a:t>
            </a:r>
            <a:r>
              <a:rPr lang="ja-JP" altLang="en-US" dirty="0"/>
              <a:t>するに連れて徐々に難しくなっていくよう</a:t>
            </a:r>
            <a:r>
              <a:rPr lang="ja-JP" altLang="en-US" dirty="0" smtClean="0"/>
              <a:t>にして、</a:t>
            </a:r>
            <a:r>
              <a:rPr lang="ja-JP" altLang="en-US" dirty="0"/>
              <a:t>慣れて</a:t>
            </a:r>
            <a:r>
              <a:rPr lang="ja-JP" altLang="en-US" dirty="0" smtClean="0"/>
              <a:t>きた学習者を飽きさせない</a:t>
            </a:r>
            <a:endParaRPr lang="en-US" altLang="ja-JP" dirty="0" smtClean="0"/>
          </a:p>
          <a:p>
            <a:pPr lvl="2">
              <a:buFont typeface="Arial" pitchFamily="34" charset="0"/>
              <a:buChar char="•"/>
            </a:pPr>
            <a:endParaRPr lang="en-US" altLang="ja-JP" dirty="0" smtClean="0"/>
          </a:p>
          <a:p>
            <a:pPr lvl="2">
              <a:buFont typeface="Arial" pitchFamily="34" charset="0"/>
              <a:buChar char="•"/>
            </a:pPr>
            <a:r>
              <a:rPr lang="ja-JP" altLang="en-US" dirty="0" smtClean="0"/>
              <a:t>課題</a:t>
            </a:r>
            <a:r>
              <a:rPr lang="ja-JP" altLang="en-US" dirty="0"/>
              <a:t>達成状況の見える</a:t>
            </a:r>
            <a:r>
              <a:rPr lang="ja-JP" altLang="en-US" dirty="0" smtClean="0"/>
              <a:t>化／バッジの獲得（</a:t>
            </a:r>
            <a:r>
              <a:rPr lang="ja-JP" altLang="en-US" dirty="0">
                <a:solidFill>
                  <a:schemeClr val="accent6"/>
                </a:solidFill>
              </a:rPr>
              <a:t>報酬</a:t>
            </a:r>
            <a:r>
              <a:rPr lang="ja-JP" altLang="en-US" dirty="0" smtClean="0"/>
              <a:t>）</a:t>
            </a:r>
            <a:endParaRPr lang="en-US" altLang="ja-JP" dirty="0" smtClean="0"/>
          </a:p>
          <a:p>
            <a:pPr lvl="3">
              <a:buFont typeface="Wingdings" pitchFamily="2" charset="2"/>
              <a:buChar char="Ø"/>
            </a:pPr>
            <a:r>
              <a:rPr lang="ja-JP" altLang="en-US" dirty="0" smtClean="0"/>
              <a:t>プログレスバー</a:t>
            </a:r>
            <a:r>
              <a:rPr lang="ja-JP" altLang="en-US" dirty="0"/>
              <a:t>を用いた課題達成状況</a:t>
            </a:r>
            <a:r>
              <a:rPr lang="ja-JP" altLang="en-US" dirty="0" smtClean="0"/>
              <a:t>の表示、</a:t>
            </a:r>
            <a:r>
              <a:rPr lang="ja-JP" altLang="en-US" dirty="0"/>
              <a:t>達成</a:t>
            </a:r>
            <a:r>
              <a:rPr lang="ja-JP" altLang="en-US" dirty="0" smtClean="0"/>
              <a:t>した課題の</a:t>
            </a:r>
            <a:r>
              <a:rPr lang="ja-JP" altLang="en-US" dirty="0"/>
              <a:t>重要度</a:t>
            </a:r>
            <a:r>
              <a:rPr lang="ja-JP" altLang="en-US" dirty="0" smtClean="0"/>
              <a:t>に合わせたバッジの獲得によって達成感を与え続ける</a:t>
            </a:r>
            <a:endParaRPr lang="en-US" altLang="ja-JP" dirty="0" smtClean="0"/>
          </a:p>
          <a:p>
            <a:pPr lvl="3">
              <a:buFont typeface="Wingdings" pitchFamily="2" charset="2"/>
              <a:buChar char="Ø"/>
            </a:pPr>
            <a:endParaRPr lang="ja-JP" altLang="en-US" dirty="0"/>
          </a:p>
          <a:p>
            <a:pPr lvl="2">
              <a:buFont typeface="Arial" pitchFamily="34" charset="0"/>
              <a:buChar char="•"/>
            </a:pPr>
            <a:r>
              <a:rPr lang="ja-JP" altLang="en-US" dirty="0" smtClean="0"/>
              <a:t>成績</a:t>
            </a:r>
            <a:r>
              <a:rPr lang="ja-JP" altLang="en-US" dirty="0"/>
              <a:t>の推移／</a:t>
            </a:r>
            <a:r>
              <a:rPr lang="ja-JP" altLang="en-US" dirty="0" smtClean="0"/>
              <a:t>ランキング／チャット（</a:t>
            </a:r>
            <a:r>
              <a:rPr lang="ja-JP" altLang="en-US" dirty="0">
                <a:solidFill>
                  <a:schemeClr val="accent6"/>
                </a:solidFill>
              </a:rPr>
              <a:t>交流</a:t>
            </a:r>
            <a:r>
              <a:rPr lang="ja-JP" altLang="en-US" dirty="0" smtClean="0"/>
              <a:t>）</a:t>
            </a:r>
            <a:endParaRPr lang="en-US" altLang="ja-JP" dirty="0" smtClean="0"/>
          </a:p>
          <a:p>
            <a:pPr lvl="3">
              <a:buFont typeface="Wingdings" pitchFamily="2" charset="2"/>
              <a:buChar char="Ø"/>
            </a:pPr>
            <a:r>
              <a:rPr lang="ja-JP" altLang="en-US" dirty="0" smtClean="0"/>
              <a:t>課題達成度によるランキング</a:t>
            </a:r>
            <a:r>
              <a:rPr lang="ja-JP" altLang="en-US" smtClean="0"/>
              <a:t>、チャットによる学習者</a:t>
            </a:r>
            <a:r>
              <a:rPr lang="ja-JP" altLang="en-US" dirty="0"/>
              <a:t>の相互</a:t>
            </a:r>
            <a:r>
              <a:rPr lang="ja-JP" altLang="en-US" dirty="0" smtClean="0"/>
              <a:t>扶助により、シミュレーション環境を向上</a:t>
            </a:r>
            <a:endParaRPr lang="en-US" altLang="ja-JP" dirty="0" smtClean="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2013/3/7</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48</a:t>
            </a:fld>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リポジトリマイニング手法の習得支援を目的としたシミュレーション環境の構築</a:t>
            </a:r>
            <a:endParaRPr lang="en-US" altLang="ja-JP" dirty="0"/>
          </a:p>
        </p:txBody>
      </p:sp>
    </p:spTree>
    <p:extLst>
      <p:ext uri="{BB962C8B-B14F-4D97-AF65-F5344CB8AC3E}">
        <p14:creationId xmlns:p14="http://schemas.microsoft.com/office/powerpoint/2010/main" val="36617924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49</a:t>
            </a:fld>
            <a:endParaRPr lang="en-US" altLang="ja-JP" dirty="0"/>
          </a:p>
        </p:txBody>
      </p:sp>
    </p:spTree>
    <p:extLst>
      <p:ext uri="{BB962C8B-B14F-4D97-AF65-F5344CB8AC3E}">
        <p14:creationId xmlns:p14="http://schemas.microsoft.com/office/powerpoint/2010/main" val="9993916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進行中の研究テーマ</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リポジトリマイニング手法の構築</a:t>
            </a:r>
            <a:endParaRPr kumimoji="1" lang="en-US" altLang="ja-JP" dirty="0" smtClean="0"/>
          </a:p>
          <a:p>
            <a:pPr lvl="1"/>
            <a:r>
              <a:rPr lang="en-US" altLang="ja-JP" dirty="0"/>
              <a:t>OSS</a:t>
            </a:r>
            <a:r>
              <a:rPr lang="ja-JP" altLang="en-US" dirty="0"/>
              <a:t>コミュニティの</a:t>
            </a:r>
            <a:r>
              <a:rPr lang="ja-JP" altLang="en-US" dirty="0" smtClean="0"/>
              <a:t>支援</a:t>
            </a:r>
            <a:endParaRPr lang="en-US" altLang="ja-JP" dirty="0" smtClean="0"/>
          </a:p>
          <a:p>
            <a:pPr lvl="2"/>
            <a:r>
              <a:rPr lang="ja-JP" altLang="en-US" dirty="0" smtClean="0"/>
              <a:t>整数計画法に基づくタスク割当（柏）</a:t>
            </a:r>
            <a:endParaRPr lang="en-US" altLang="ja-JP" dirty="0"/>
          </a:p>
          <a:p>
            <a:pPr lvl="1"/>
            <a:r>
              <a:rPr kumimoji="1" lang="en-US" altLang="ja-JP" dirty="0" smtClean="0"/>
              <a:t>OSS</a:t>
            </a:r>
            <a:r>
              <a:rPr kumimoji="1" lang="ja-JP" altLang="en-US" dirty="0" smtClean="0"/>
              <a:t>利用企業の支援</a:t>
            </a:r>
            <a:endParaRPr kumimoji="1" lang="en-US" altLang="ja-JP" dirty="0" smtClean="0"/>
          </a:p>
          <a:p>
            <a:pPr lvl="2"/>
            <a:r>
              <a:rPr kumimoji="1" lang="ja-JP" altLang="en-US" dirty="0" smtClean="0"/>
              <a:t>プロアクティブデータマイニング（山谷）</a:t>
            </a:r>
            <a:endParaRPr kumimoji="1" lang="en-US" altLang="ja-JP" dirty="0" smtClean="0"/>
          </a:p>
          <a:p>
            <a:pPr lvl="2"/>
            <a:r>
              <a:rPr lang="ja-JP" altLang="en-US" dirty="0"/>
              <a:t>マイクロソーシャルネットワーク</a:t>
            </a:r>
            <a:r>
              <a:rPr lang="ja-JP" altLang="en-US" dirty="0" smtClean="0"/>
              <a:t>分析（吉行）</a:t>
            </a:r>
            <a:endParaRPr lang="en-US" altLang="ja-JP" dirty="0" smtClean="0"/>
          </a:p>
          <a:p>
            <a:pPr lvl="2"/>
            <a:endParaRPr kumimoji="1" lang="en-US" altLang="ja-JP" dirty="0" smtClean="0"/>
          </a:p>
          <a:p>
            <a:r>
              <a:rPr kumimoji="1" lang="ja-JP" altLang="en-US" dirty="0" smtClean="0"/>
              <a:t>リポジトリマイニング教育の支援</a:t>
            </a:r>
            <a:endParaRPr kumimoji="1" lang="en-US" altLang="ja-JP" dirty="0" smtClean="0"/>
          </a:p>
          <a:p>
            <a:pPr lvl="1"/>
            <a:r>
              <a:rPr lang="ja-JP" altLang="en-US" dirty="0" smtClean="0"/>
              <a:t>ゲーミフィケーションに基づくシミュレーション環境（松本）</a:t>
            </a:r>
            <a:endParaRPr lang="en-US" altLang="ja-JP" dirty="0" smtClean="0"/>
          </a:p>
          <a:p>
            <a:pPr lvl="1"/>
            <a:r>
              <a:rPr lang="ja-JP" altLang="en-US" dirty="0"/>
              <a:t>探索的データ分析ツールの利用による仮説生成</a:t>
            </a:r>
            <a:r>
              <a:rPr lang="ja-JP" altLang="en-US" dirty="0" smtClean="0"/>
              <a:t>支援</a:t>
            </a:r>
            <a:endParaRPr lang="en-US" altLang="ja-JP" dirty="0" smtClean="0"/>
          </a:p>
          <a:p>
            <a:pPr lvl="2"/>
            <a:endParaRPr lang="en-US" altLang="ja-JP" dirty="0"/>
          </a:p>
          <a:p>
            <a:r>
              <a:rPr kumimoji="1" lang="ja-JP" altLang="en-US" dirty="0" smtClean="0"/>
              <a:t>リポジトリマイニング環境の普及支援</a:t>
            </a:r>
            <a:endParaRPr kumimoji="1" lang="en-US" altLang="ja-JP" dirty="0" smtClean="0"/>
          </a:p>
          <a:p>
            <a:pPr lvl="1"/>
            <a:r>
              <a:rPr lang="en-US" altLang="ja-JP" dirty="0" smtClean="0"/>
              <a:t>EPM-X</a:t>
            </a:r>
            <a:r>
              <a:rPr lang="ja-JP" altLang="en-US" dirty="0" smtClean="0"/>
              <a:t>用リポジトリマイニングプラグイン</a:t>
            </a:r>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50</a:t>
            </a:fld>
            <a:endParaRPr lang="en-US" altLang="ja-JP" dirty="0"/>
          </a:p>
        </p:txBody>
      </p:sp>
    </p:spTree>
    <p:extLst>
      <p:ext uri="{BB962C8B-B14F-4D97-AF65-F5344CB8AC3E}">
        <p14:creationId xmlns:p14="http://schemas.microsoft.com/office/powerpoint/2010/main" val="22617202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リポジトリマイニング教育の</a:t>
            </a:r>
            <a:r>
              <a:rPr lang="ja-JP" altLang="en-US" sz="3200" dirty="0" smtClean="0"/>
              <a:t>支援：</a:t>
            </a:r>
            <a:r>
              <a:rPr lang="en-US" altLang="ja-JP" sz="3200" dirty="0" smtClean="0"/>
              <a:t/>
            </a:r>
            <a:br>
              <a:rPr lang="en-US" altLang="ja-JP" sz="3200" dirty="0" smtClean="0"/>
            </a:br>
            <a:r>
              <a:rPr lang="ja-JP" altLang="en-US" sz="3200" dirty="0" smtClean="0"/>
              <a:t>探索的データ分析（</a:t>
            </a:r>
            <a:r>
              <a:rPr lang="en-US" altLang="ja-JP" sz="3200" dirty="0" smtClean="0"/>
              <a:t>1</a:t>
            </a:r>
            <a:r>
              <a:rPr lang="ja-JP" altLang="en-US" sz="3200" dirty="0" smtClean="0"/>
              <a:t>）</a:t>
            </a:r>
            <a:endParaRPr lang="en-US" altLang="ja-JP" sz="3200" dirty="0"/>
          </a:p>
        </p:txBody>
      </p:sp>
      <p:sp>
        <p:nvSpPr>
          <p:cNvPr id="3" name="コンテンツ プレースホルダー 2"/>
          <p:cNvSpPr>
            <a:spLocks noGrp="1"/>
          </p:cNvSpPr>
          <p:nvPr>
            <p:ph idx="1"/>
          </p:nvPr>
        </p:nvSpPr>
        <p:spPr/>
        <p:txBody>
          <a:bodyPr/>
          <a:lstStyle/>
          <a:p>
            <a:r>
              <a:rPr lang="ja-JP" altLang="en-US" dirty="0" smtClean="0"/>
              <a:t>背景</a:t>
            </a:r>
            <a:endParaRPr lang="en-US" altLang="ja-JP" dirty="0" smtClean="0"/>
          </a:p>
          <a:p>
            <a:pPr lvl="1"/>
            <a:r>
              <a:rPr lang="ja-JP" altLang="en-US" dirty="0" smtClean="0"/>
              <a:t>リポジトリマイニング利用（適用）の前提条件</a:t>
            </a:r>
            <a:r>
              <a:rPr lang="en-US" altLang="ja-JP" sz="1800" dirty="0" smtClean="0"/>
              <a:t>[T. </a:t>
            </a:r>
            <a:r>
              <a:rPr lang="en-US" altLang="ja-JP" sz="1800" dirty="0" err="1" smtClean="0"/>
              <a:t>Xie</a:t>
            </a:r>
            <a:r>
              <a:rPr lang="en-US" altLang="ja-JP" sz="1800" dirty="0" smtClean="0"/>
              <a:t>, et al. 2009]</a:t>
            </a:r>
            <a:endParaRPr lang="en-US" altLang="ja-JP" dirty="0" smtClean="0"/>
          </a:p>
          <a:p>
            <a:pPr lvl="2"/>
            <a:r>
              <a:rPr lang="ja-JP" altLang="en-US" dirty="0" smtClean="0"/>
              <a:t>「何を支援すべきか </a:t>
            </a:r>
            <a:r>
              <a:rPr lang="en-US" altLang="ja-JP" dirty="0" smtClean="0"/>
              <a:t>(</a:t>
            </a:r>
            <a:r>
              <a:rPr lang="en-US" altLang="ja-JP" dirty="0" smtClean="0"/>
              <a:t>What SE task</a:t>
            </a:r>
            <a:r>
              <a:rPr lang="ja-JP" altLang="en-US" dirty="0" smtClean="0"/>
              <a:t> </a:t>
            </a:r>
            <a:r>
              <a:rPr lang="en-US" altLang="ja-JP" dirty="0" smtClean="0"/>
              <a:t>to assist)</a:t>
            </a:r>
            <a:r>
              <a:rPr lang="ja-JP" altLang="en-US" dirty="0" smtClean="0"/>
              <a:t>」</a:t>
            </a:r>
            <a:endParaRPr lang="en-US" altLang="ja-JP" dirty="0" smtClean="0"/>
          </a:p>
          <a:p>
            <a:pPr lvl="2"/>
            <a:r>
              <a:rPr lang="ja-JP" altLang="en-US" dirty="0" smtClean="0"/>
              <a:t>「どのデータをマイニング対象にすべきか </a:t>
            </a:r>
            <a:r>
              <a:rPr lang="en-US" altLang="ja-JP" dirty="0" smtClean="0"/>
              <a:t>(What SE</a:t>
            </a:r>
            <a:r>
              <a:rPr lang="ja-JP" altLang="en-US" dirty="0" smtClean="0"/>
              <a:t> </a:t>
            </a:r>
            <a:r>
              <a:rPr lang="en-US" altLang="ja-JP" dirty="0" smtClean="0"/>
              <a:t>data to mine</a:t>
            </a:r>
            <a:r>
              <a:rPr lang="ja-JP" altLang="en-US" dirty="0" smtClean="0"/>
              <a:t>）」</a:t>
            </a:r>
            <a:endParaRPr lang="en-US" altLang="ja-JP" dirty="0" smtClean="0"/>
          </a:p>
          <a:p>
            <a:pPr marL="914400" lvl="2" indent="0">
              <a:buNone/>
            </a:pPr>
            <a:r>
              <a:rPr lang="ja-JP" altLang="en-US" dirty="0"/>
              <a:t>　</a:t>
            </a:r>
            <a:r>
              <a:rPr lang="ja-JP" altLang="en-US" dirty="0" smtClean="0"/>
              <a:t>をあらかじめ知っていなければならない</a:t>
            </a:r>
            <a:endParaRPr lang="en-US" altLang="ja-JP" dirty="0" smtClean="0"/>
          </a:p>
          <a:p>
            <a:pPr marL="914400" lvl="2" indent="0">
              <a:buNone/>
            </a:pPr>
            <a:endParaRPr lang="en-US" altLang="ja-JP" dirty="0" smtClean="0"/>
          </a:p>
          <a:p>
            <a:r>
              <a:rPr lang="ja-JP" altLang="en-US" dirty="0" smtClean="0"/>
              <a:t>問題</a:t>
            </a:r>
            <a:endParaRPr lang="en-US" altLang="ja-JP" dirty="0" smtClean="0"/>
          </a:p>
          <a:p>
            <a:pPr lvl="1"/>
            <a:r>
              <a:rPr lang="ja-JP" altLang="en-US" dirty="0" smtClean="0"/>
              <a:t>初学者は，「</a:t>
            </a:r>
            <a:r>
              <a:rPr lang="en-US" altLang="ja-JP" dirty="0" smtClean="0"/>
              <a:t>SE</a:t>
            </a:r>
            <a:r>
              <a:rPr lang="ja-JP" altLang="en-US" dirty="0" smtClean="0"/>
              <a:t>ドメイン」，「統計学」，「</a:t>
            </a:r>
            <a:r>
              <a:rPr lang="ja-JP" altLang="en-US" dirty="0" smtClean="0"/>
              <a:t>利用可能な</a:t>
            </a:r>
            <a:r>
              <a:rPr lang="en-US" altLang="ja-JP" dirty="0" smtClean="0"/>
              <a:t>MSR</a:t>
            </a:r>
            <a:r>
              <a:rPr lang="ja-JP" altLang="en-US" dirty="0" smtClean="0"/>
              <a:t>手法」など，</a:t>
            </a:r>
            <a:r>
              <a:rPr lang="ja-JP" altLang="en-US" dirty="0"/>
              <a:t>前提</a:t>
            </a:r>
            <a:r>
              <a:rPr lang="ja-JP" altLang="en-US" dirty="0" smtClean="0"/>
              <a:t>条件を満たすために必要な知識や経験が不足している</a:t>
            </a:r>
            <a:endParaRPr lang="en-US" altLang="ja-JP" dirty="0" smtClean="0"/>
          </a:p>
          <a:p>
            <a:pPr marL="457200" lvl="1" indent="0">
              <a:buNone/>
            </a:pPr>
            <a:r>
              <a:rPr lang="ja-JP" altLang="en-US" dirty="0" smtClean="0"/>
              <a:t>⇒ リポジトリマイニングを学ぶ際の高いハードルとなっている</a:t>
            </a:r>
            <a:endParaRPr lang="en-US" altLang="ja-JP" dirty="0" smtClean="0"/>
          </a:p>
        </p:txBody>
      </p:sp>
      <p:sp>
        <p:nvSpPr>
          <p:cNvPr id="5" name="日付プレースホルダー 4"/>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6" name="フッター プレースホルダー 5"/>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7" name="スライド番号プレースホルダー 6"/>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51</a:t>
            </a:fld>
            <a:endParaRPr lang="en-US" altLang="ja-JP" dirty="0"/>
          </a:p>
        </p:txBody>
      </p:sp>
    </p:spTree>
    <p:extLst>
      <p:ext uri="{BB962C8B-B14F-4D97-AF65-F5344CB8AC3E}">
        <p14:creationId xmlns:p14="http://schemas.microsoft.com/office/powerpoint/2010/main" val="17813792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リポジトリマイニング教育の</a:t>
            </a:r>
            <a:r>
              <a:rPr lang="ja-JP" altLang="en-US" sz="3200" dirty="0" smtClean="0"/>
              <a:t>支援：</a:t>
            </a:r>
            <a:r>
              <a:rPr lang="en-US" altLang="ja-JP" sz="3200" dirty="0" smtClean="0"/>
              <a:t/>
            </a:r>
            <a:br>
              <a:rPr lang="en-US" altLang="ja-JP" sz="3200" dirty="0" smtClean="0"/>
            </a:br>
            <a:r>
              <a:rPr lang="ja-JP" altLang="en-US" sz="3200" dirty="0" smtClean="0"/>
              <a:t>探索的データ分析（</a:t>
            </a:r>
            <a:r>
              <a:rPr lang="en-US" altLang="ja-JP" sz="3200" dirty="0" smtClean="0"/>
              <a:t>2</a:t>
            </a:r>
            <a:r>
              <a:rPr lang="ja-JP" altLang="en-US" sz="3200" dirty="0" smtClean="0"/>
              <a:t>）</a:t>
            </a:r>
            <a:endParaRPr lang="en-US" altLang="ja-JP" sz="3200" dirty="0"/>
          </a:p>
        </p:txBody>
      </p:sp>
      <p:sp>
        <p:nvSpPr>
          <p:cNvPr id="3" name="コンテンツ プレースホルダー 2"/>
          <p:cNvSpPr>
            <a:spLocks noGrp="1"/>
          </p:cNvSpPr>
          <p:nvPr>
            <p:ph idx="1"/>
          </p:nvPr>
        </p:nvSpPr>
        <p:spPr/>
        <p:txBody>
          <a:bodyPr/>
          <a:lstStyle/>
          <a:p>
            <a:r>
              <a:rPr lang="ja-JP" altLang="en-US" dirty="0" smtClean="0"/>
              <a:t>目的</a:t>
            </a:r>
            <a:endParaRPr lang="en-US" altLang="ja-JP" dirty="0" smtClean="0"/>
          </a:p>
          <a:p>
            <a:pPr lvl="1"/>
            <a:r>
              <a:rPr lang="ja-JP" altLang="en-US" dirty="0" smtClean="0"/>
              <a:t>支援</a:t>
            </a:r>
            <a:r>
              <a:rPr lang="ja-JP" altLang="en-US" dirty="0"/>
              <a:t>す</a:t>
            </a:r>
            <a:r>
              <a:rPr lang="ja-JP" altLang="en-US" dirty="0" smtClean="0"/>
              <a:t>べきタスク </a:t>
            </a:r>
            <a:r>
              <a:rPr lang="en-US" altLang="ja-JP" dirty="0" smtClean="0"/>
              <a:t>(SE</a:t>
            </a:r>
            <a:r>
              <a:rPr lang="ja-JP" altLang="en-US" dirty="0" smtClean="0"/>
              <a:t> </a:t>
            </a:r>
            <a:r>
              <a:rPr lang="en-US" altLang="ja-JP" dirty="0" smtClean="0"/>
              <a:t>Task)</a:t>
            </a:r>
            <a:r>
              <a:rPr lang="ja-JP" altLang="en-US" dirty="0" smtClean="0"/>
              <a:t> を決定するまでの過程（仮説生成過程）を支援する</a:t>
            </a:r>
            <a:endParaRPr lang="en-US" altLang="ja-JP" dirty="0" smtClean="0"/>
          </a:p>
          <a:p>
            <a:pPr lvl="2"/>
            <a:r>
              <a:rPr lang="ja-JP" altLang="en-US" dirty="0"/>
              <a:t>仮説の例：</a:t>
            </a:r>
            <a:r>
              <a:rPr lang="ja-JP" altLang="en-US" dirty="0" smtClean="0"/>
              <a:t>「</a:t>
            </a:r>
            <a:r>
              <a:rPr lang="ja-JP" altLang="en-US" dirty="0"/>
              <a:t>バグ</a:t>
            </a:r>
            <a:r>
              <a:rPr lang="ja-JP" altLang="en-US" dirty="0" smtClean="0"/>
              <a:t>が</a:t>
            </a:r>
            <a:r>
              <a:rPr lang="ja-JP" altLang="en-US" dirty="0"/>
              <a:t>報告されてから担当者に割り当てられるまでの時間」と「課題が割り当てられてから解決されるまでの時間」は反比例する</a:t>
            </a:r>
            <a:r>
              <a:rPr lang="ja-JP" altLang="en-US" dirty="0" smtClean="0"/>
              <a:t>．</a:t>
            </a:r>
            <a:endParaRPr lang="en-US" altLang="ja-JP" dirty="0" smtClean="0"/>
          </a:p>
          <a:p>
            <a:pPr lvl="2"/>
            <a:endParaRPr lang="en-US" altLang="ja-JP" dirty="0" smtClean="0"/>
          </a:p>
          <a:p>
            <a:r>
              <a:rPr lang="ja-JP" altLang="en-US" dirty="0" smtClean="0"/>
              <a:t>アプローチ</a:t>
            </a:r>
            <a:endParaRPr lang="en-US" altLang="ja-JP" dirty="0" smtClean="0"/>
          </a:p>
          <a:p>
            <a:pPr lvl="1"/>
            <a:r>
              <a:rPr lang="ja-JP" altLang="en-US" dirty="0" smtClean="0"/>
              <a:t>仮説生成までの試行錯誤のプロセスを支援する</a:t>
            </a:r>
            <a:endParaRPr lang="en-US" altLang="ja-JP" dirty="0" smtClean="0"/>
          </a:p>
          <a:p>
            <a:pPr lvl="2"/>
            <a:r>
              <a:rPr lang="ja-JP" altLang="en-US" dirty="0" smtClean="0"/>
              <a:t>探索的データ分析ツールを利用</a:t>
            </a:r>
            <a:endParaRPr lang="en-US" altLang="ja-JP" dirty="0" smtClean="0"/>
          </a:p>
          <a:p>
            <a:pPr lvl="2"/>
            <a:r>
              <a:rPr lang="en-US" altLang="ja-JP" dirty="0" smtClean="0"/>
              <a:t>HCE</a:t>
            </a:r>
            <a:r>
              <a:rPr lang="ja-JP" altLang="en-US" dirty="0"/>
              <a:t> </a:t>
            </a:r>
            <a:r>
              <a:rPr lang="en-US" altLang="ja-JP" dirty="0" smtClean="0"/>
              <a:t>(Hierarchical Clustering Explore) [1]</a:t>
            </a:r>
          </a:p>
          <a:p>
            <a:pPr lvl="2"/>
            <a:endParaRPr lang="en-US" altLang="ja-JP" dirty="0" smtClean="0"/>
          </a:p>
        </p:txBody>
      </p:sp>
      <p:pic>
        <p:nvPicPr>
          <p:cNvPr id="4" name="Picture 2"/>
          <p:cNvPicPr>
            <a:picLocks noGrp="1" noChangeAspect="1" noChangeArrowheads="1"/>
          </p:cNvPicPr>
          <p:nvPr/>
        </p:nvPicPr>
        <p:blipFill>
          <a:blip r:embed="rId2" cstate="print"/>
          <a:srcRect/>
          <a:stretch>
            <a:fillRect/>
          </a:stretch>
        </p:blipFill>
        <p:spPr bwMode="auto">
          <a:xfrm>
            <a:off x="6352768" y="5009481"/>
            <a:ext cx="2119445" cy="1239869"/>
          </a:xfrm>
          <a:prstGeom prst="rect">
            <a:avLst/>
          </a:prstGeom>
          <a:noFill/>
          <a:ln w="9525">
            <a:noFill/>
            <a:miter lim="800000"/>
            <a:headEnd/>
            <a:tailEnd/>
          </a:ln>
        </p:spPr>
      </p:pic>
      <p:sp>
        <p:nvSpPr>
          <p:cNvPr id="5" name="テキスト ボックス 4"/>
          <p:cNvSpPr txBox="1"/>
          <p:nvPr/>
        </p:nvSpPr>
        <p:spPr>
          <a:xfrm>
            <a:off x="1" y="6249350"/>
            <a:ext cx="9144000" cy="338554"/>
          </a:xfrm>
          <a:prstGeom prst="rect">
            <a:avLst/>
          </a:prstGeom>
          <a:noFill/>
        </p:spPr>
        <p:txBody>
          <a:bodyPr wrap="square" rtlCol="0">
            <a:spAutoFit/>
          </a:bodyPr>
          <a:lstStyle/>
          <a:p>
            <a:pPr lvl="0"/>
            <a:r>
              <a:rPr lang="en-US" altLang="ja-JP" sz="800" dirty="0" smtClean="0"/>
              <a:t>[1] </a:t>
            </a:r>
            <a:r>
              <a:rPr lang="en-US" altLang="ja-JP" sz="800" dirty="0" err="1" smtClean="0"/>
              <a:t>Jinwook</a:t>
            </a:r>
            <a:r>
              <a:rPr lang="en-US" altLang="ja-JP" sz="800" dirty="0" smtClean="0"/>
              <a:t> </a:t>
            </a:r>
            <a:r>
              <a:rPr lang="en-US" altLang="ja-JP" sz="800" dirty="0" err="1"/>
              <a:t>Seo</a:t>
            </a:r>
            <a:r>
              <a:rPr lang="en-US" altLang="ja-JP" sz="800" dirty="0"/>
              <a:t> and Heather </a:t>
            </a:r>
            <a:r>
              <a:rPr lang="en-US" altLang="ja-JP" sz="800" dirty="0" err="1"/>
              <a:t>Gordish-Dressman</a:t>
            </a:r>
            <a:r>
              <a:rPr lang="en-US" altLang="ja-JP" sz="800" dirty="0"/>
              <a:t>, “Exploratory Data Analysis with Categorical Variables: An Improved Rank-by-Feature Framework and a Case Study,” </a:t>
            </a:r>
            <a:r>
              <a:rPr lang="en-US" altLang="ja-JP" sz="800" i="1" dirty="0"/>
              <a:t>International Journal of Human-Computer Interaction</a:t>
            </a:r>
            <a:r>
              <a:rPr lang="en-US" altLang="ja-JP" sz="800" dirty="0"/>
              <a:t>, Vol.23, No.3, pp.287-314, 2007</a:t>
            </a:r>
            <a:r>
              <a:rPr lang="en-US" altLang="ja-JP" sz="800" dirty="0" smtClean="0"/>
              <a:t>.</a:t>
            </a:r>
            <a:endParaRPr kumimoji="1" lang="ja-JP" altLang="en-US" sz="800" dirty="0"/>
          </a:p>
        </p:txBody>
      </p:sp>
      <p:sp>
        <p:nvSpPr>
          <p:cNvPr id="6" name="日付プレースホルダー 5"/>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7" name="フッター プレースホルダー 6"/>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8" name="スライド番号プレースホルダー 7"/>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52</a:t>
            </a:fld>
            <a:endParaRPr lang="en-US" altLang="ja-JP" dirty="0"/>
          </a:p>
        </p:txBody>
      </p:sp>
    </p:spTree>
    <p:extLst>
      <p:ext uri="{BB962C8B-B14F-4D97-AF65-F5344CB8AC3E}">
        <p14:creationId xmlns:p14="http://schemas.microsoft.com/office/powerpoint/2010/main" val="16554574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リポジトリマイニング教育の支援：</a:t>
            </a:r>
            <a:r>
              <a:rPr lang="en-US" altLang="ja-JP" sz="3200" dirty="0"/>
              <a:t/>
            </a:r>
            <a:br>
              <a:rPr lang="en-US" altLang="ja-JP" sz="3200" dirty="0"/>
            </a:br>
            <a:r>
              <a:rPr lang="ja-JP" altLang="en-US" sz="3200" dirty="0"/>
              <a:t>探索的データ分析</a:t>
            </a:r>
            <a:r>
              <a:rPr lang="ja-JP" altLang="en-US" sz="3200" dirty="0" smtClean="0"/>
              <a:t>（</a:t>
            </a:r>
            <a:r>
              <a:rPr lang="en-US" altLang="ja-JP" sz="3200" dirty="0"/>
              <a:t>3</a:t>
            </a:r>
            <a:r>
              <a:rPr lang="ja-JP" altLang="en-US" sz="3200" dirty="0" smtClean="0"/>
              <a:t>）</a:t>
            </a:r>
            <a:endParaRPr kumimoji="1" lang="ja-JP" altLang="en-US" sz="3200" dirty="0"/>
          </a:p>
        </p:txBody>
      </p:sp>
      <p:sp>
        <p:nvSpPr>
          <p:cNvPr id="3" name="コンテンツ プレースホルダー 2"/>
          <p:cNvSpPr>
            <a:spLocks noGrp="1"/>
          </p:cNvSpPr>
          <p:nvPr>
            <p:ph idx="1"/>
          </p:nvPr>
        </p:nvSpPr>
        <p:spPr/>
        <p:txBody>
          <a:bodyPr/>
          <a:lstStyle/>
          <a:p>
            <a:r>
              <a:rPr lang="ja-JP" altLang="en-US" dirty="0" smtClean="0"/>
              <a:t>階層的可視化分析ツール</a:t>
            </a:r>
            <a:r>
              <a:rPr lang="en-US" altLang="ja-JP" b="1" dirty="0" smtClean="0"/>
              <a:t>HCE</a:t>
            </a:r>
            <a:r>
              <a:rPr lang="ja-JP" altLang="en-US" dirty="0" smtClean="0"/>
              <a:t>を用いた探索的分析</a:t>
            </a:r>
            <a:endParaRPr lang="en-US" altLang="ja-JP" dirty="0" smtClean="0"/>
          </a:p>
          <a:p>
            <a:pPr lvl="1"/>
            <a:r>
              <a:rPr lang="ja-JP" altLang="en-US" dirty="0" smtClean="0"/>
              <a:t>可視化方式：</a:t>
            </a:r>
            <a:r>
              <a:rPr lang="en-US" altLang="ja-JP" dirty="0" smtClean="0"/>
              <a:t>Ranked-by-feature</a:t>
            </a:r>
            <a:r>
              <a:rPr lang="ja-JP" altLang="en-US" dirty="0"/>
              <a:t> </a:t>
            </a:r>
            <a:r>
              <a:rPr lang="en-US" altLang="ja-JP" dirty="0" smtClean="0"/>
              <a:t>framework</a:t>
            </a:r>
            <a:r>
              <a:rPr lang="ja-JP" altLang="en-US" dirty="0" smtClean="0"/>
              <a:t>の採用</a:t>
            </a:r>
            <a:endParaRPr lang="en-US" altLang="ja-JP" dirty="0" smtClean="0"/>
          </a:p>
          <a:p>
            <a:pPr lvl="1"/>
            <a:endParaRPr lang="en-US" altLang="ja-JP" dirty="0" smtClean="0"/>
          </a:p>
        </p:txBody>
      </p:sp>
      <p:grpSp>
        <p:nvGrpSpPr>
          <p:cNvPr id="9" name="グループ化 8"/>
          <p:cNvGrpSpPr>
            <a:grpSpLocks noChangeAspect="1"/>
          </p:cNvGrpSpPr>
          <p:nvPr/>
        </p:nvGrpSpPr>
        <p:grpSpPr>
          <a:xfrm>
            <a:off x="2684864" y="2636912"/>
            <a:ext cx="4370229" cy="3131987"/>
            <a:chOff x="1054682" y="1360237"/>
            <a:chExt cx="7037511" cy="5043550"/>
          </a:xfrm>
        </p:grpSpPr>
        <p:pic>
          <p:nvPicPr>
            <p:cNvPr id="5" name="Picture 2"/>
            <p:cNvPicPr>
              <a:picLocks noChangeAspect="1" noChangeArrowheads="1"/>
            </p:cNvPicPr>
            <p:nvPr/>
          </p:nvPicPr>
          <p:blipFill>
            <a:blip r:embed="rId2" cstate="print"/>
            <a:srcRect/>
            <a:stretch>
              <a:fillRect/>
            </a:stretch>
          </p:blipFill>
          <p:spPr bwMode="auto">
            <a:xfrm>
              <a:off x="1054682" y="1360237"/>
              <a:ext cx="7037511" cy="5043550"/>
            </a:xfrm>
            <a:prstGeom prst="rect">
              <a:avLst/>
            </a:prstGeom>
            <a:noFill/>
            <a:ln w="9525">
              <a:noFill/>
              <a:miter lim="800000"/>
              <a:headEnd/>
              <a:tailEnd/>
            </a:ln>
          </p:spPr>
        </p:pic>
        <p:sp>
          <p:nvSpPr>
            <p:cNvPr id="6" name="正方形/長方形 5"/>
            <p:cNvSpPr/>
            <p:nvPr/>
          </p:nvSpPr>
          <p:spPr>
            <a:xfrm>
              <a:off x="1054682" y="2368349"/>
              <a:ext cx="6120680" cy="1368152"/>
            </a:xfrm>
            <a:prstGeom prst="rect">
              <a:avLst/>
            </a:prstGeom>
            <a:noFill/>
            <a:ln w="76200">
              <a:solidFill>
                <a:srgbClr val="0000FF"/>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ja-JP" altLang="en-US" sz="1000">
                <a:solidFill>
                  <a:prstClr val="black"/>
                </a:solidFill>
                <a:latin typeface="ＭＳ Ｐゴシック"/>
              </a:endParaRPr>
            </a:p>
          </p:txBody>
        </p:sp>
        <p:sp>
          <p:nvSpPr>
            <p:cNvPr id="7" name="テキスト ボックス 6"/>
            <p:cNvSpPr txBox="1"/>
            <p:nvPr/>
          </p:nvSpPr>
          <p:spPr>
            <a:xfrm>
              <a:off x="3853750" y="1999017"/>
              <a:ext cx="2592288" cy="396498"/>
            </a:xfrm>
            <a:prstGeom prst="rect">
              <a:avLst/>
            </a:prstGeom>
            <a:solidFill>
              <a:schemeClr val="bg1"/>
            </a:solidFill>
            <a:ln w="76200">
              <a:solidFill>
                <a:srgbClr val="0000FF"/>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342900" indent="-342900" algn="ctr"/>
              <a:r>
                <a:rPr lang="en-US" altLang="ja-JP" sz="1000" dirty="0" err="1" smtClean="0">
                  <a:solidFill>
                    <a:prstClr val="black"/>
                  </a:solidFill>
                  <a:latin typeface="ＭＳ Ｐゴシック"/>
                </a:rPr>
                <a:t>Dendrogram</a:t>
              </a:r>
              <a:r>
                <a:rPr lang="ja-JP" altLang="en-US" sz="1000" dirty="0" smtClean="0">
                  <a:solidFill>
                    <a:prstClr val="black"/>
                  </a:solidFill>
                  <a:latin typeface="ＭＳ Ｐゴシック"/>
                </a:rPr>
                <a:t>（樹形図）</a:t>
              </a:r>
              <a:endParaRPr lang="ja-JP" altLang="en-US" sz="1000" dirty="0">
                <a:solidFill>
                  <a:prstClr val="black"/>
                </a:solidFill>
                <a:latin typeface="ＭＳ Ｐゴシック"/>
              </a:endParaRPr>
            </a:p>
          </p:txBody>
        </p:sp>
        <p:sp>
          <p:nvSpPr>
            <p:cNvPr id="8" name="円/楕円 7"/>
            <p:cNvSpPr/>
            <p:nvPr/>
          </p:nvSpPr>
          <p:spPr>
            <a:xfrm>
              <a:off x="3760150" y="2538101"/>
              <a:ext cx="999158" cy="333286"/>
            </a:xfrm>
            <a:prstGeom prst="ellipse">
              <a:avLst/>
            </a:prstGeom>
            <a:noFill/>
            <a:ln w="571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00">
                <a:solidFill>
                  <a:prstClr val="white"/>
                </a:solidFill>
              </a:endParaRPr>
            </a:p>
          </p:txBody>
        </p:sp>
      </p:grpSp>
      <p:grpSp>
        <p:nvGrpSpPr>
          <p:cNvPr id="15" name="グループ化 14"/>
          <p:cNvGrpSpPr>
            <a:grpSpLocks noChangeAspect="1"/>
          </p:cNvGrpSpPr>
          <p:nvPr/>
        </p:nvGrpSpPr>
        <p:grpSpPr>
          <a:xfrm>
            <a:off x="324545" y="3816458"/>
            <a:ext cx="3537726" cy="2547485"/>
            <a:chOff x="1256232" y="1340477"/>
            <a:chExt cx="7075454" cy="5094970"/>
          </a:xfrm>
        </p:grpSpPr>
        <p:pic>
          <p:nvPicPr>
            <p:cNvPr id="10" name="Picture 3"/>
            <p:cNvPicPr>
              <a:picLocks noChangeAspect="1" noChangeArrowheads="1"/>
            </p:cNvPicPr>
            <p:nvPr/>
          </p:nvPicPr>
          <p:blipFill>
            <a:blip r:embed="rId3" cstate="print"/>
            <a:srcRect/>
            <a:stretch>
              <a:fillRect/>
            </a:stretch>
          </p:blipFill>
          <p:spPr bwMode="auto">
            <a:xfrm>
              <a:off x="1256232" y="1340477"/>
              <a:ext cx="6759723" cy="5094970"/>
            </a:xfrm>
            <a:prstGeom prst="rect">
              <a:avLst/>
            </a:prstGeom>
            <a:noFill/>
            <a:ln w="9525">
              <a:noFill/>
              <a:miter lim="800000"/>
              <a:headEnd/>
              <a:tailEnd/>
            </a:ln>
          </p:spPr>
        </p:pic>
        <p:sp>
          <p:nvSpPr>
            <p:cNvPr id="11" name="テキスト ボックス 10"/>
            <p:cNvSpPr txBox="1"/>
            <p:nvPr/>
          </p:nvSpPr>
          <p:spPr>
            <a:xfrm>
              <a:off x="5796135" y="3559103"/>
              <a:ext cx="2535551" cy="430888"/>
            </a:xfrm>
            <a:prstGeom prst="rect">
              <a:avLst/>
            </a:prstGeom>
            <a:solidFill>
              <a:schemeClr val="bg1"/>
            </a:solidFill>
            <a:ln w="76200">
              <a:solidFill>
                <a:srgbClr val="0000FF"/>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342900" indent="-342900" algn="ctr"/>
              <a:r>
                <a:rPr lang="en-US" altLang="ja-JP" sz="800" dirty="0" err="1" smtClean="0">
                  <a:solidFill>
                    <a:prstClr val="black"/>
                  </a:solidFill>
                  <a:latin typeface="ＭＳ Ｐゴシック"/>
                </a:rPr>
                <a:t>Scatterplot</a:t>
              </a:r>
              <a:r>
                <a:rPr lang="ja-JP" altLang="en-US" sz="800" dirty="0" smtClean="0">
                  <a:solidFill>
                    <a:prstClr val="black"/>
                  </a:solidFill>
                  <a:latin typeface="ＭＳ Ｐゴシック"/>
                </a:rPr>
                <a:t>（散布図）</a:t>
              </a:r>
              <a:endParaRPr lang="ja-JP" altLang="en-US" sz="800" dirty="0">
                <a:solidFill>
                  <a:prstClr val="black"/>
                </a:solidFill>
                <a:latin typeface="ＭＳ Ｐゴシック"/>
              </a:endParaRPr>
            </a:p>
          </p:txBody>
        </p:sp>
        <p:sp>
          <p:nvSpPr>
            <p:cNvPr id="12" name="正方形/長方形 11"/>
            <p:cNvSpPr/>
            <p:nvPr/>
          </p:nvSpPr>
          <p:spPr>
            <a:xfrm>
              <a:off x="1331640" y="4099204"/>
              <a:ext cx="2042526" cy="1972094"/>
            </a:xfrm>
            <a:prstGeom prst="rect">
              <a:avLst/>
            </a:prstGeom>
            <a:noFill/>
            <a:ln w="76200">
              <a:solidFill>
                <a:srgbClr val="FFC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ja-JP" altLang="en-US" sz="800">
                <a:solidFill>
                  <a:prstClr val="black"/>
                </a:solidFill>
                <a:latin typeface="ＭＳ Ｐゴシック"/>
              </a:endParaRPr>
            </a:p>
          </p:txBody>
        </p:sp>
        <p:sp>
          <p:nvSpPr>
            <p:cNvPr id="13" name="正方形/長方形 12"/>
            <p:cNvSpPr/>
            <p:nvPr/>
          </p:nvSpPr>
          <p:spPr>
            <a:xfrm>
              <a:off x="3563888" y="4131994"/>
              <a:ext cx="1972094" cy="219496"/>
            </a:xfrm>
            <a:prstGeom prst="rect">
              <a:avLst/>
            </a:prstGeom>
            <a:noFill/>
            <a:ln w="76200">
              <a:solidFill>
                <a:srgbClr val="FFC00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ja-JP" altLang="en-US" sz="800">
                <a:solidFill>
                  <a:prstClr val="black"/>
                </a:solidFill>
                <a:latin typeface="ＭＳ Ｐゴシック"/>
              </a:endParaRPr>
            </a:p>
          </p:txBody>
        </p:sp>
        <p:sp>
          <p:nvSpPr>
            <p:cNvPr id="14" name="テキスト ボックス 13"/>
            <p:cNvSpPr txBox="1"/>
            <p:nvPr/>
          </p:nvSpPr>
          <p:spPr>
            <a:xfrm>
              <a:off x="1331640" y="3631111"/>
              <a:ext cx="2253823" cy="430888"/>
            </a:xfrm>
            <a:prstGeom prst="rect">
              <a:avLst/>
            </a:prstGeom>
            <a:solidFill>
              <a:schemeClr val="bg1"/>
            </a:solidFill>
            <a:ln w="76200">
              <a:solidFill>
                <a:srgbClr val="FFC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342900" indent="-342900" algn="ctr"/>
              <a:r>
                <a:rPr lang="en-US" altLang="ja-JP" sz="800" dirty="0" smtClean="0">
                  <a:solidFill>
                    <a:prstClr val="black"/>
                  </a:solidFill>
                  <a:latin typeface="ＭＳ Ｐゴシック"/>
                </a:rPr>
                <a:t>Score</a:t>
              </a:r>
              <a:r>
                <a:rPr lang="ja-JP" altLang="en-US" sz="800" dirty="0" smtClean="0">
                  <a:solidFill>
                    <a:prstClr val="black"/>
                  </a:solidFill>
                  <a:latin typeface="ＭＳ Ｐゴシック"/>
                </a:rPr>
                <a:t>　</a:t>
              </a:r>
              <a:r>
                <a:rPr lang="en-US" altLang="ja-JP" sz="800" dirty="0" smtClean="0">
                  <a:solidFill>
                    <a:prstClr val="black"/>
                  </a:solidFill>
                  <a:latin typeface="ＭＳ Ｐゴシック"/>
                </a:rPr>
                <a:t>ordering</a:t>
              </a:r>
              <a:endParaRPr lang="ja-JP" altLang="en-US" sz="800" dirty="0">
                <a:solidFill>
                  <a:prstClr val="black"/>
                </a:solidFill>
                <a:latin typeface="ＭＳ Ｐゴシック"/>
              </a:endParaRPr>
            </a:p>
          </p:txBody>
        </p:sp>
      </p:grpSp>
      <p:grpSp>
        <p:nvGrpSpPr>
          <p:cNvPr id="21" name="グループ化 20"/>
          <p:cNvGrpSpPr>
            <a:grpSpLocks noChangeAspect="1"/>
          </p:cNvGrpSpPr>
          <p:nvPr/>
        </p:nvGrpSpPr>
        <p:grpSpPr>
          <a:xfrm>
            <a:off x="5647241" y="3816458"/>
            <a:ext cx="3367301" cy="2538016"/>
            <a:chOff x="1204957" y="1316218"/>
            <a:chExt cx="6734601" cy="5076036"/>
          </a:xfrm>
        </p:grpSpPr>
        <p:pic>
          <p:nvPicPr>
            <p:cNvPr id="16" name="Picture 2"/>
            <p:cNvPicPr>
              <a:picLocks noChangeAspect="1" noChangeArrowheads="1"/>
            </p:cNvPicPr>
            <p:nvPr/>
          </p:nvPicPr>
          <p:blipFill>
            <a:blip r:embed="rId4" cstate="print"/>
            <a:srcRect/>
            <a:stretch>
              <a:fillRect/>
            </a:stretch>
          </p:blipFill>
          <p:spPr bwMode="auto">
            <a:xfrm>
              <a:off x="1204957" y="1316218"/>
              <a:ext cx="6734601" cy="5076036"/>
            </a:xfrm>
            <a:prstGeom prst="rect">
              <a:avLst/>
            </a:prstGeom>
            <a:noFill/>
            <a:ln w="9525">
              <a:noFill/>
              <a:miter lim="800000"/>
              <a:headEnd/>
              <a:tailEnd/>
            </a:ln>
          </p:spPr>
        </p:pic>
        <p:sp>
          <p:nvSpPr>
            <p:cNvPr id="17" name="正方形/長方形 16"/>
            <p:cNvSpPr/>
            <p:nvPr/>
          </p:nvSpPr>
          <p:spPr>
            <a:xfrm>
              <a:off x="1427148" y="3990886"/>
              <a:ext cx="5460762" cy="2059536"/>
            </a:xfrm>
            <a:prstGeom prst="rect">
              <a:avLst/>
            </a:prstGeom>
            <a:noFill/>
            <a:ln w="76200">
              <a:solidFill>
                <a:srgbClr val="0000FF"/>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ja-JP" altLang="en-US" sz="800">
                <a:solidFill>
                  <a:prstClr val="black"/>
                </a:solidFill>
                <a:latin typeface="ＭＳ Ｐゴシック"/>
              </a:endParaRPr>
            </a:p>
          </p:txBody>
        </p:sp>
        <p:sp>
          <p:nvSpPr>
            <p:cNvPr id="18" name="正方形/長方形 17"/>
            <p:cNvSpPr/>
            <p:nvPr/>
          </p:nvSpPr>
          <p:spPr>
            <a:xfrm>
              <a:off x="6152534" y="2852936"/>
              <a:ext cx="576064" cy="864096"/>
            </a:xfrm>
            <a:prstGeom prst="rect">
              <a:avLst/>
            </a:prstGeom>
            <a:noFill/>
            <a:ln w="76200">
              <a:solidFill>
                <a:srgbClr val="0000FF"/>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ja-JP" altLang="en-US" sz="800">
                <a:solidFill>
                  <a:prstClr val="black"/>
                </a:solidFill>
                <a:latin typeface="ＭＳ Ｐゴシック"/>
              </a:endParaRPr>
            </a:p>
          </p:txBody>
        </p:sp>
        <p:sp>
          <p:nvSpPr>
            <p:cNvPr id="19" name="円/楕円 18"/>
            <p:cNvSpPr/>
            <p:nvPr/>
          </p:nvSpPr>
          <p:spPr>
            <a:xfrm>
              <a:off x="3347864" y="4221088"/>
              <a:ext cx="576064" cy="432048"/>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800" dirty="0">
                <a:solidFill>
                  <a:prstClr val="black"/>
                </a:solidFill>
              </a:endParaRPr>
            </a:p>
          </p:txBody>
        </p:sp>
        <p:sp>
          <p:nvSpPr>
            <p:cNvPr id="20" name="テキスト ボックス 19"/>
            <p:cNvSpPr txBox="1"/>
            <p:nvPr/>
          </p:nvSpPr>
          <p:spPr>
            <a:xfrm>
              <a:off x="1979713" y="3717032"/>
              <a:ext cx="2592288" cy="430888"/>
            </a:xfrm>
            <a:prstGeom prst="rect">
              <a:avLst/>
            </a:prstGeom>
            <a:solidFill>
              <a:schemeClr val="bg1"/>
            </a:solidFill>
            <a:ln w="76200">
              <a:solidFill>
                <a:srgbClr val="0000FF"/>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342900" indent="-342900" algn="ctr"/>
              <a:r>
                <a:rPr lang="en-US" altLang="ja-JP" sz="800" dirty="0" smtClean="0">
                  <a:solidFill>
                    <a:prstClr val="black"/>
                  </a:solidFill>
                  <a:latin typeface="ＭＳ Ｐゴシック"/>
                </a:rPr>
                <a:t>PCP</a:t>
              </a:r>
              <a:r>
                <a:rPr lang="ja-JP" altLang="en-US" sz="800" dirty="0" smtClean="0">
                  <a:solidFill>
                    <a:prstClr val="black"/>
                  </a:solidFill>
                  <a:latin typeface="ＭＳ Ｐゴシック"/>
                </a:rPr>
                <a:t>（平行座標プロット）</a:t>
              </a:r>
              <a:endParaRPr lang="ja-JP" altLang="en-US" sz="800" dirty="0">
                <a:solidFill>
                  <a:prstClr val="black"/>
                </a:solidFill>
                <a:latin typeface="ＭＳ Ｐゴシック"/>
              </a:endParaRPr>
            </a:p>
          </p:txBody>
        </p:sp>
      </p:gr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22" name="フッター プレースホルダー 21"/>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23" name="スライド番号プレースホルダー 22"/>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53</a:t>
            </a:fld>
            <a:endParaRPr lang="en-US" altLang="ja-JP" dirty="0"/>
          </a:p>
        </p:txBody>
      </p:sp>
    </p:spTree>
    <p:extLst>
      <p:ext uri="{BB962C8B-B14F-4D97-AF65-F5344CB8AC3E}">
        <p14:creationId xmlns:p14="http://schemas.microsoft.com/office/powerpoint/2010/main" val="32258098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リポジトリマイニング教育の支援：</a:t>
            </a:r>
            <a:r>
              <a:rPr lang="en-US" altLang="ja-JP" sz="3200" dirty="0"/>
              <a:t/>
            </a:r>
            <a:br>
              <a:rPr lang="en-US" altLang="ja-JP" sz="3200" dirty="0"/>
            </a:br>
            <a:r>
              <a:rPr lang="ja-JP" altLang="en-US" sz="3200" dirty="0"/>
              <a:t>探索的データ分析</a:t>
            </a:r>
            <a:r>
              <a:rPr lang="ja-JP" altLang="en-US" sz="3200" dirty="0" smtClean="0"/>
              <a:t>（</a:t>
            </a:r>
            <a:r>
              <a:rPr lang="en-US" altLang="ja-JP" sz="3200" dirty="0" smtClean="0"/>
              <a:t>4</a:t>
            </a:r>
            <a:r>
              <a:rPr lang="ja-JP" altLang="en-US" sz="3200" dirty="0" smtClean="0"/>
              <a:t>）</a:t>
            </a:r>
            <a:endParaRPr kumimoji="1" lang="ja-JP" altLang="en-US" sz="3200" dirty="0"/>
          </a:p>
        </p:txBody>
      </p:sp>
      <p:sp>
        <p:nvSpPr>
          <p:cNvPr id="3" name="コンテンツ プレースホルダー 2"/>
          <p:cNvSpPr>
            <a:spLocks noGrp="1"/>
          </p:cNvSpPr>
          <p:nvPr>
            <p:ph idx="1"/>
          </p:nvPr>
        </p:nvSpPr>
        <p:spPr/>
        <p:txBody>
          <a:bodyPr/>
          <a:lstStyle/>
          <a:p>
            <a:r>
              <a:rPr lang="ja-JP" altLang="en-US" dirty="0" smtClean="0"/>
              <a:t>評価</a:t>
            </a:r>
            <a:r>
              <a:rPr lang="ja-JP" altLang="en-US" dirty="0" smtClean="0"/>
              <a:t>実験</a:t>
            </a:r>
            <a:endParaRPr lang="en-US" altLang="ja-JP" dirty="0" smtClean="0"/>
          </a:p>
          <a:p>
            <a:pPr lvl="1"/>
            <a:r>
              <a:rPr lang="en-US" altLang="ja-JP" dirty="0" smtClean="0"/>
              <a:t>OSS</a:t>
            </a:r>
            <a:r>
              <a:rPr lang="ja-JP" altLang="en-US" dirty="0" smtClean="0"/>
              <a:t>プロジェクトの不具合報告データの分析</a:t>
            </a:r>
            <a:endParaRPr lang="en-US" altLang="ja-JP" dirty="0" smtClean="0"/>
          </a:p>
          <a:p>
            <a:pPr lvl="2"/>
            <a:r>
              <a:rPr lang="en-US" altLang="ja-JP" dirty="0"/>
              <a:t>Eclipse</a:t>
            </a:r>
            <a:r>
              <a:rPr lang="ja-JP" altLang="en-US" dirty="0"/>
              <a:t>　</a:t>
            </a:r>
            <a:r>
              <a:rPr lang="en-US" altLang="ja-JP" dirty="0"/>
              <a:t>Platform</a:t>
            </a:r>
            <a:r>
              <a:rPr lang="ja-JP" altLang="en-US" dirty="0"/>
              <a:t>の不具合報告</a:t>
            </a:r>
            <a:r>
              <a:rPr lang="ja-JP" altLang="en-US" dirty="0" smtClean="0"/>
              <a:t>データ</a:t>
            </a:r>
            <a:endParaRPr lang="en-US" altLang="ja-JP" dirty="0" smtClean="0"/>
          </a:p>
          <a:p>
            <a:pPr lvl="3"/>
            <a:r>
              <a:rPr lang="ja-JP" altLang="en-US" dirty="0"/>
              <a:t>約</a:t>
            </a:r>
            <a:r>
              <a:rPr lang="en-US" altLang="ja-JP" dirty="0" smtClean="0"/>
              <a:t>7000</a:t>
            </a:r>
            <a:r>
              <a:rPr lang="ja-JP" altLang="en-US" dirty="0" smtClean="0"/>
              <a:t>件</a:t>
            </a:r>
            <a:endParaRPr lang="ja-JP" altLang="en-US" dirty="0"/>
          </a:p>
          <a:p>
            <a:pPr lvl="3"/>
            <a:r>
              <a:rPr lang="en-US" altLang="ja-JP" dirty="0"/>
              <a:t>11</a:t>
            </a:r>
            <a:r>
              <a:rPr lang="ja-JP" altLang="en-US" dirty="0"/>
              <a:t>の</a:t>
            </a:r>
            <a:r>
              <a:rPr lang="ja-JP" altLang="en-US" dirty="0" smtClean="0"/>
              <a:t>変数</a:t>
            </a:r>
            <a:endParaRPr lang="en-US" altLang="ja-JP" dirty="0" smtClean="0"/>
          </a:p>
          <a:p>
            <a:pPr lvl="2"/>
            <a:r>
              <a:rPr lang="ja-JP" altLang="en-US" dirty="0" smtClean="0"/>
              <a:t>実験時間：約</a:t>
            </a:r>
            <a:r>
              <a:rPr lang="ja-JP" altLang="en-US" dirty="0"/>
              <a:t>１</a:t>
            </a:r>
            <a:r>
              <a:rPr lang="ja-JP" altLang="en-US" dirty="0" smtClean="0"/>
              <a:t>時間</a:t>
            </a:r>
            <a:endParaRPr lang="en-US" altLang="ja-JP" dirty="0" smtClean="0"/>
          </a:p>
          <a:p>
            <a:pPr lvl="1"/>
            <a:r>
              <a:rPr lang="ja-JP" altLang="en-US" dirty="0" smtClean="0"/>
              <a:t>評価方法</a:t>
            </a:r>
            <a:endParaRPr lang="en-US" altLang="ja-JP" dirty="0" smtClean="0"/>
          </a:p>
          <a:p>
            <a:pPr lvl="2" algn="l"/>
            <a:r>
              <a:rPr lang="en-US" altLang="ja-JP" dirty="0" smtClean="0"/>
              <a:t>OSS</a:t>
            </a:r>
            <a:r>
              <a:rPr lang="ja-JP" altLang="en-US" dirty="0"/>
              <a:t>開発についての知識を持つ</a:t>
            </a:r>
            <a:r>
              <a:rPr lang="ja-JP" altLang="en-US" dirty="0" smtClean="0"/>
              <a:t>被験者</a:t>
            </a:r>
            <a:r>
              <a:rPr lang="en-US" altLang="ja-JP" dirty="0" smtClean="0"/>
              <a:t/>
            </a:r>
            <a:br>
              <a:rPr lang="en-US" altLang="ja-JP" dirty="0" smtClean="0"/>
            </a:br>
            <a:r>
              <a:rPr lang="ja-JP" altLang="en-US" dirty="0" smtClean="0"/>
              <a:t>と，持たない</a:t>
            </a:r>
            <a:r>
              <a:rPr lang="ja-JP" altLang="en-US" dirty="0"/>
              <a:t>被験者の</a:t>
            </a:r>
            <a:r>
              <a:rPr lang="en-US" altLang="ja-JP" dirty="0"/>
              <a:t>2</a:t>
            </a:r>
            <a:r>
              <a:rPr lang="ja-JP" altLang="en-US" dirty="0" smtClean="0"/>
              <a:t>グループ</a:t>
            </a:r>
            <a:r>
              <a:rPr lang="ja-JP" altLang="en-US" dirty="0"/>
              <a:t>が</a:t>
            </a:r>
            <a:r>
              <a:rPr lang="ja-JP" altLang="en-US" dirty="0" smtClean="0"/>
              <a:t>生成し</a:t>
            </a:r>
            <a:r>
              <a:rPr lang="en-US" altLang="ja-JP" dirty="0" smtClean="0"/>
              <a:t/>
            </a:r>
            <a:br>
              <a:rPr lang="en-US" altLang="ja-JP" dirty="0" smtClean="0"/>
            </a:br>
            <a:r>
              <a:rPr lang="ja-JP" altLang="en-US" dirty="0" smtClean="0"/>
              <a:t>た仮説の量と質を比較</a:t>
            </a:r>
            <a:endParaRPr lang="en-US" altLang="ja-JP" dirty="0" smtClean="0"/>
          </a:p>
          <a:p>
            <a:pPr lvl="1"/>
            <a:r>
              <a:rPr lang="ja-JP" altLang="en-US" dirty="0" smtClean="0"/>
              <a:t>被験者</a:t>
            </a:r>
            <a:endParaRPr lang="en-US" altLang="ja-JP" dirty="0"/>
          </a:p>
          <a:p>
            <a:pPr lvl="3"/>
            <a:r>
              <a:rPr lang="ja-JP" altLang="en-US" dirty="0"/>
              <a:t>知識有り学生</a:t>
            </a:r>
            <a:r>
              <a:rPr lang="en-US" altLang="ja-JP" dirty="0"/>
              <a:t>3</a:t>
            </a:r>
            <a:r>
              <a:rPr lang="ja-JP" altLang="en-US" dirty="0" smtClean="0"/>
              <a:t>名</a:t>
            </a:r>
            <a:endParaRPr lang="en-US" altLang="ja-JP" dirty="0" smtClean="0"/>
          </a:p>
          <a:p>
            <a:pPr lvl="3"/>
            <a:r>
              <a:rPr lang="ja-JP" altLang="en-US" dirty="0" smtClean="0"/>
              <a:t>知識</a:t>
            </a:r>
            <a:r>
              <a:rPr lang="ja-JP" altLang="en-US" dirty="0"/>
              <a:t>なし学生</a:t>
            </a:r>
            <a:r>
              <a:rPr lang="en-US" altLang="ja-JP" dirty="0"/>
              <a:t>3</a:t>
            </a:r>
            <a:r>
              <a:rPr lang="ja-JP" altLang="en-US" dirty="0" smtClean="0"/>
              <a:t>名</a:t>
            </a:r>
            <a:endParaRPr lang="en-US" altLang="ja-JP" dirty="0"/>
          </a:p>
        </p:txBody>
      </p:sp>
      <p:graphicFrame>
        <p:nvGraphicFramePr>
          <p:cNvPr id="5" name="表 4"/>
          <p:cNvGraphicFramePr>
            <a:graphicFrameLocks noGrp="1"/>
          </p:cNvGraphicFramePr>
          <p:nvPr>
            <p:extLst>
              <p:ext uri="{D42A27DB-BD31-4B8C-83A1-F6EECF244321}">
                <p14:modId xmlns:p14="http://schemas.microsoft.com/office/powerpoint/2010/main" val="3455715574"/>
              </p:ext>
            </p:extLst>
          </p:nvPr>
        </p:nvGraphicFramePr>
        <p:xfrm>
          <a:off x="5868144" y="2492896"/>
          <a:ext cx="3024336" cy="1990824"/>
        </p:xfrm>
        <a:graphic>
          <a:graphicData uri="http://schemas.openxmlformats.org/drawingml/2006/table">
            <a:tbl>
              <a:tblPr>
                <a:tableStyleId>{073A0DAA-6AF3-43AB-8588-CEC1D06C72B9}</a:tableStyleId>
              </a:tblPr>
              <a:tblGrid>
                <a:gridCol w="972731"/>
                <a:gridCol w="2051605"/>
              </a:tblGrid>
              <a:tr h="96011">
                <a:tc>
                  <a:txBody>
                    <a:bodyPr/>
                    <a:lstStyle/>
                    <a:p>
                      <a:pPr algn="ctr" fontAlgn="ctr"/>
                      <a:r>
                        <a:rPr lang="ja-JP" altLang="en-US" sz="1000" u="none" strike="noStrike" dirty="0"/>
                        <a:t>変数</a:t>
                      </a:r>
                      <a:endParaRPr lang="ja-JP" altLang="en-US" sz="1000" b="0" i="0" u="none" strike="noStrike" dirty="0">
                        <a:solidFill>
                          <a:srgbClr val="000000"/>
                        </a:solidFill>
                        <a:latin typeface="+mn-ea"/>
                        <a:ea typeface="+mn-ea"/>
                      </a:endParaRPr>
                    </a:p>
                  </a:txBody>
                  <a:tcPr marL="10502" marR="10502" marT="10502" marB="0" anchor="ctr"/>
                </a:tc>
                <a:tc>
                  <a:txBody>
                    <a:bodyPr/>
                    <a:lstStyle/>
                    <a:p>
                      <a:pPr algn="ctr" fontAlgn="ctr"/>
                      <a:r>
                        <a:rPr lang="ja-JP" altLang="en-US" sz="1000" u="none" strike="noStrike" dirty="0"/>
                        <a:t>詳細</a:t>
                      </a:r>
                      <a:endParaRPr lang="ja-JP" altLang="en-US" sz="1000" b="0" i="0" u="none" strike="noStrike" dirty="0">
                        <a:solidFill>
                          <a:srgbClr val="000000"/>
                        </a:solidFill>
                        <a:latin typeface="+mn-ea"/>
                        <a:ea typeface="+mn-ea"/>
                      </a:endParaRPr>
                    </a:p>
                  </a:txBody>
                  <a:tcPr marL="10502" marR="10502" marT="10502" marB="0" anchor="ctr"/>
                </a:tc>
              </a:tr>
              <a:tr h="96011">
                <a:tc>
                  <a:txBody>
                    <a:bodyPr/>
                    <a:lstStyle/>
                    <a:p>
                      <a:pPr algn="l" fontAlgn="ctr"/>
                      <a:r>
                        <a:rPr lang="en-US" sz="1000" u="none" strike="noStrike"/>
                        <a:t>AssignTime</a:t>
                      </a:r>
                      <a:endParaRPr lang="en-US" sz="1000" b="0" i="0" u="none" strike="noStrike">
                        <a:solidFill>
                          <a:srgbClr val="000000"/>
                        </a:solidFill>
                        <a:latin typeface="+mn-ea"/>
                        <a:ea typeface="+mn-ea"/>
                      </a:endParaRPr>
                    </a:p>
                  </a:txBody>
                  <a:tcPr marL="10502" marR="10502" marT="10502" marB="0" anchor="ctr"/>
                </a:tc>
                <a:tc>
                  <a:txBody>
                    <a:bodyPr/>
                    <a:lstStyle/>
                    <a:p>
                      <a:pPr algn="l" fontAlgn="ctr"/>
                      <a:r>
                        <a:rPr lang="ja-JP" altLang="en-US" sz="1000" u="none" strike="noStrike"/>
                        <a:t>修正者が決定するまでの時間</a:t>
                      </a:r>
                      <a:endParaRPr lang="ja-JP" altLang="en-US" sz="1000" b="0" i="0" u="none" strike="noStrike">
                        <a:solidFill>
                          <a:srgbClr val="000000"/>
                        </a:solidFill>
                        <a:latin typeface="+mn-ea"/>
                        <a:ea typeface="+mn-ea"/>
                      </a:endParaRPr>
                    </a:p>
                  </a:txBody>
                  <a:tcPr marL="10502" marR="10502" marT="10502" marB="0" anchor="ctr"/>
                </a:tc>
              </a:tr>
              <a:tr h="96011">
                <a:tc>
                  <a:txBody>
                    <a:bodyPr/>
                    <a:lstStyle/>
                    <a:p>
                      <a:pPr algn="l" fontAlgn="ctr"/>
                      <a:r>
                        <a:rPr lang="en-US" sz="1000" u="none" strike="noStrike"/>
                        <a:t>Fixtime</a:t>
                      </a:r>
                      <a:endParaRPr lang="en-US" sz="1000" b="0" i="0" u="none" strike="noStrike">
                        <a:solidFill>
                          <a:srgbClr val="000000"/>
                        </a:solidFill>
                        <a:latin typeface="+mn-ea"/>
                        <a:ea typeface="+mn-ea"/>
                      </a:endParaRPr>
                    </a:p>
                  </a:txBody>
                  <a:tcPr marL="10502" marR="10502" marT="10502" marB="0" anchor="ctr"/>
                </a:tc>
                <a:tc>
                  <a:txBody>
                    <a:bodyPr/>
                    <a:lstStyle/>
                    <a:p>
                      <a:pPr algn="l" fontAlgn="ctr"/>
                      <a:r>
                        <a:rPr lang="ja-JP" altLang="en-US" sz="1000" u="none" strike="noStrike"/>
                        <a:t>修正されるまでの時間</a:t>
                      </a:r>
                      <a:endParaRPr lang="ja-JP" altLang="en-US" sz="1000" b="0" i="0" u="none" strike="noStrike">
                        <a:solidFill>
                          <a:srgbClr val="000000"/>
                        </a:solidFill>
                        <a:latin typeface="+mn-ea"/>
                        <a:ea typeface="+mn-ea"/>
                      </a:endParaRPr>
                    </a:p>
                  </a:txBody>
                  <a:tcPr marL="10502" marR="10502" marT="10502" marB="0" anchor="ctr"/>
                </a:tc>
              </a:tr>
              <a:tr h="96011">
                <a:tc>
                  <a:txBody>
                    <a:bodyPr/>
                    <a:lstStyle/>
                    <a:p>
                      <a:pPr algn="l" fontAlgn="ctr"/>
                      <a:r>
                        <a:rPr lang="en-US" sz="1000" u="none" strike="noStrike"/>
                        <a:t>Priority</a:t>
                      </a:r>
                      <a:endParaRPr lang="en-US" sz="1000" b="0" i="0" u="none" strike="noStrike">
                        <a:solidFill>
                          <a:srgbClr val="000000"/>
                        </a:solidFill>
                        <a:latin typeface="+mn-ea"/>
                        <a:ea typeface="+mn-ea"/>
                      </a:endParaRPr>
                    </a:p>
                  </a:txBody>
                  <a:tcPr marL="10502" marR="10502" marT="10502" marB="0" anchor="ctr"/>
                </a:tc>
                <a:tc>
                  <a:txBody>
                    <a:bodyPr/>
                    <a:lstStyle/>
                    <a:p>
                      <a:pPr algn="l" fontAlgn="ctr"/>
                      <a:r>
                        <a:rPr lang="ja-JP" altLang="en-US" sz="1000" u="none" strike="noStrike"/>
                        <a:t>優先度</a:t>
                      </a:r>
                      <a:endParaRPr lang="ja-JP" altLang="en-US" sz="1000" b="0" i="0" u="none" strike="noStrike">
                        <a:solidFill>
                          <a:srgbClr val="000000"/>
                        </a:solidFill>
                        <a:latin typeface="+mn-ea"/>
                        <a:ea typeface="+mn-ea"/>
                      </a:endParaRPr>
                    </a:p>
                  </a:txBody>
                  <a:tcPr marL="10502" marR="10502" marT="10502" marB="0" anchor="ctr"/>
                </a:tc>
              </a:tr>
              <a:tr h="96011">
                <a:tc>
                  <a:txBody>
                    <a:bodyPr/>
                    <a:lstStyle/>
                    <a:p>
                      <a:pPr algn="l" fontAlgn="ctr"/>
                      <a:r>
                        <a:rPr lang="en-US" sz="1000" u="none" strike="noStrike"/>
                        <a:t>Severty</a:t>
                      </a:r>
                      <a:endParaRPr lang="en-US" sz="1000" b="0" i="0" u="none" strike="noStrike">
                        <a:solidFill>
                          <a:srgbClr val="000000"/>
                        </a:solidFill>
                        <a:latin typeface="+mn-ea"/>
                        <a:ea typeface="+mn-ea"/>
                      </a:endParaRPr>
                    </a:p>
                  </a:txBody>
                  <a:tcPr marL="10502" marR="10502" marT="10502" marB="0" anchor="ctr"/>
                </a:tc>
                <a:tc>
                  <a:txBody>
                    <a:bodyPr/>
                    <a:lstStyle/>
                    <a:p>
                      <a:pPr algn="l" fontAlgn="ctr"/>
                      <a:r>
                        <a:rPr lang="ja-JP" altLang="en-US" sz="1000" u="none" strike="noStrike"/>
                        <a:t>重要度</a:t>
                      </a:r>
                      <a:endParaRPr lang="ja-JP" altLang="en-US" sz="1000" b="0" i="0" u="none" strike="noStrike">
                        <a:solidFill>
                          <a:srgbClr val="000000"/>
                        </a:solidFill>
                        <a:latin typeface="+mn-ea"/>
                        <a:ea typeface="+mn-ea"/>
                      </a:endParaRPr>
                    </a:p>
                  </a:txBody>
                  <a:tcPr marL="10502" marR="10502" marT="10502" marB="0" anchor="ctr"/>
                </a:tc>
              </a:tr>
              <a:tr h="96011">
                <a:tc>
                  <a:txBody>
                    <a:bodyPr/>
                    <a:lstStyle/>
                    <a:p>
                      <a:pPr algn="l" fontAlgn="ctr"/>
                      <a:r>
                        <a:rPr lang="en-US" sz="1000" u="none" strike="noStrike"/>
                        <a:t>CCCount</a:t>
                      </a:r>
                      <a:endParaRPr lang="en-US" sz="1000" b="0" i="0" u="none" strike="noStrike">
                        <a:solidFill>
                          <a:srgbClr val="000000"/>
                        </a:solidFill>
                        <a:latin typeface="+mn-ea"/>
                        <a:ea typeface="+mn-ea"/>
                      </a:endParaRPr>
                    </a:p>
                  </a:txBody>
                  <a:tcPr marL="10502" marR="10502" marT="10502" marB="0" anchor="ctr"/>
                </a:tc>
                <a:tc>
                  <a:txBody>
                    <a:bodyPr/>
                    <a:lstStyle/>
                    <a:p>
                      <a:pPr algn="l" fontAlgn="ctr"/>
                      <a:r>
                        <a:rPr lang="ja-JP" altLang="en-US" sz="1000" u="none" strike="noStrike"/>
                        <a:t>メーリングリストの登録者数</a:t>
                      </a:r>
                      <a:endParaRPr lang="ja-JP" altLang="en-US" sz="1000" b="0" i="0" u="none" strike="noStrike">
                        <a:solidFill>
                          <a:srgbClr val="000000"/>
                        </a:solidFill>
                        <a:latin typeface="+mn-ea"/>
                        <a:ea typeface="+mn-ea"/>
                      </a:endParaRPr>
                    </a:p>
                  </a:txBody>
                  <a:tcPr marL="10502" marR="10502" marT="10502" marB="0" anchor="ctr"/>
                </a:tc>
              </a:tr>
              <a:tr h="96011">
                <a:tc>
                  <a:txBody>
                    <a:bodyPr/>
                    <a:lstStyle/>
                    <a:p>
                      <a:pPr algn="l" fontAlgn="ctr"/>
                      <a:r>
                        <a:rPr lang="en-US" sz="1000" u="none" strike="noStrike"/>
                        <a:t>Comment</a:t>
                      </a:r>
                      <a:endParaRPr lang="en-US" sz="1000" b="0" i="0" u="none" strike="noStrike">
                        <a:solidFill>
                          <a:srgbClr val="000000"/>
                        </a:solidFill>
                        <a:latin typeface="+mn-ea"/>
                        <a:ea typeface="+mn-ea"/>
                      </a:endParaRPr>
                    </a:p>
                  </a:txBody>
                  <a:tcPr marL="10502" marR="10502" marT="10502" marB="0" anchor="ctr"/>
                </a:tc>
                <a:tc>
                  <a:txBody>
                    <a:bodyPr/>
                    <a:lstStyle/>
                    <a:p>
                      <a:pPr algn="l" fontAlgn="ctr"/>
                      <a:r>
                        <a:rPr lang="ja-JP" altLang="en-US" sz="1000" u="none" strike="noStrike" dirty="0"/>
                        <a:t>コメントの総文字数</a:t>
                      </a:r>
                      <a:endParaRPr lang="ja-JP" altLang="en-US" sz="1000" b="0" i="0" u="none" strike="noStrike" dirty="0">
                        <a:solidFill>
                          <a:srgbClr val="000000"/>
                        </a:solidFill>
                        <a:latin typeface="+mn-ea"/>
                        <a:ea typeface="+mn-ea"/>
                      </a:endParaRPr>
                    </a:p>
                  </a:txBody>
                  <a:tcPr marL="10502" marR="10502" marT="10502" marB="0" anchor="ctr"/>
                </a:tc>
              </a:tr>
              <a:tr h="96011">
                <a:tc>
                  <a:txBody>
                    <a:bodyPr/>
                    <a:lstStyle/>
                    <a:p>
                      <a:pPr algn="l" fontAlgn="ctr"/>
                      <a:r>
                        <a:rPr lang="en-US" sz="1000" u="none" strike="noStrike"/>
                        <a:t>Attachcount</a:t>
                      </a:r>
                      <a:endParaRPr lang="en-US" sz="1000" b="0" i="0" u="none" strike="noStrike">
                        <a:solidFill>
                          <a:srgbClr val="000000"/>
                        </a:solidFill>
                        <a:latin typeface="+mn-ea"/>
                        <a:ea typeface="+mn-ea"/>
                      </a:endParaRPr>
                    </a:p>
                  </a:txBody>
                  <a:tcPr marL="10502" marR="10502" marT="10502" marB="0" anchor="ctr"/>
                </a:tc>
                <a:tc>
                  <a:txBody>
                    <a:bodyPr/>
                    <a:lstStyle/>
                    <a:p>
                      <a:pPr algn="l" fontAlgn="ctr"/>
                      <a:r>
                        <a:rPr lang="ja-JP" altLang="en-US" sz="1000" u="none" strike="noStrike"/>
                        <a:t>添付ファイルの数</a:t>
                      </a:r>
                      <a:endParaRPr lang="ja-JP" altLang="en-US" sz="1000" b="0" i="0" u="none" strike="noStrike">
                        <a:solidFill>
                          <a:srgbClr val="000000"/>
                        </a:solidFill>
                        <a:latin typeface="+mn-ea"/>
                        <a:ea typeface="+mn-ea"/>
                      </a:endParaRPr>
                    </a:p>
                  </a:txBody>
                  <a:tcPr marL="10502" marR="10502" marT="10502" marB="0" anchor="ctr"/>
                </a:tc>
              </a:tr>
              <a:tr h="96011">
                <a:tc>
                  <a:txBody>
                    <a:bodyPr/>
                    <a:lstStyle/>
                    <a:p>
                      <a:pPr algn="l" fontAlgn="ctr"/>
                      <a:r>
                        <a:rPr lang="en-US" sz="1000" u="none" strike="noStrike"/>
                        <a:t>Descriptionword</a:t>
                      </a:r>
                      <a:endParaRPr lang="en-US" sz="1000" b="0" i="0" u="none" strike="noStrike">
                        <a:solidFill>
                          <a:srgbClr val="000000"/>
                        </a:solidFill>
                        <a:latin typeface="+mn-ea"/>
                        <a:ea typeface="+mn-ea"/>
                      </a:endParaRPr>
                    </a:p>
                  </a:txBody>
                  <a:tcPr marL="10502" marR="10502" marT="10502" marB="0" anchor="ctr"/>
                </a:tc>
                <a:tc>
                  <a:txBody>
                    <a:bodyPr/>
                    <a:lstStyle/>
                    <a:p>
                      <a:pPr algn="l" fontAlgn="ctr"/>
                      <a:r>
                        <a:rPr lang="ja-JP" altLang="en-US" sz="1000" u="none" strike="noStrike" dirty="0"/>
                        <a:t>記述情報の文字数</a:t>
                      </a:r>
                      <a:endParaRPr lang="ja-JP" altLang="en-US" sz="1000" b="0" i="0" u="none" strike="noStrike" dirty="0">
                        <a:solidFill>
                          <a:srgbClr val="000000"/>
                        </a:solidFill>
                        <a:latin typeface="+mn-ea"/>
                        <a:ea typeface="+mn-ea"/>
                      </a:endParaRPr>
                    </a:p>
                  </a:txBody>
                  <a:tcPr marL="10502" marR="10502" marT="10502" marB="0" anchor="ctr"/>
                </a:tc>
              </a:tr>
              <a:tr h="96011">
                <a:tc>
                  <a:txBody>
                    <a:bodyPr/>
                    <a:lstStyle/>
                    <a:p>
                      <a:pPr algn="l" fontAlgn="ctr"/>
                      <a:r>
                        <a:rPr lang="en-US" sz="1000" u="none" strike="noStrike" dirty="0"/>
                        <a:t>reporter</a:t>
                      </a:r>
                      <a:endParaRPr lang="en-US" sz="1000" b="0" i="0" u="none" strike="noStrike" dirty="0">
                        <a:solidFill>
                          <a:srgbClr val="000000"/>
                        </a:solidFill>
                        <a:latin typeface="+mn-ea"/>
                        <a:ea typeface="+mn-ea"/>
                      </a:endParaRPr>
                    </a:p>
                  </a:txBody>
                  <a:tcPr marL="10502" marR="10502" marT="10502" marB="36000" anchor="ctr"/>
                </a:tc>
                <a:tc>
                  <a:txBody>
                    <a:bodyPr/>
                    <a:lstStyle/>
                    <a:p>
                      <a:pPr algn="l" fontAlgn="ctr"/>
                      <a:r>
                        <a:rPr lang="ja-JP" altLang="en-US" sz="1000" u="none" strike="noStrike"/>
                        <a:t>報告者の名前</a:t>
                      </a:r>
                      <a:endParaRPr lang="ja-JP" altLang="en-US" sz="1000" b="0" i="0" u="none" strike="noStrike">
                        <a:solidFill>
                          <a:srgbClr val="000000"/>
                        </a:solidFill>
                        <a:latin typeface="+mn-ea"/>
                        <a:ea typeface="+mn-ea"/>
                      </a:endParaRPr>
                    </a:p>
                  </a:txBody>
                  <a:tcPr marL="10502" marR="10502" marT="10502" marB="0" anchor="ctr"/>
                </a:tc>
              </a:tr>
              <a:tr h="96011">
                <a:tc>
                  <a:txBody>
                    <a:bodyPr/>
                    <a:lstStyle/>
                    <a:p>
                      <a:pPr algn="l" fontAlgn="ctr"/>
                      <a:r>
                        <a:rPr lang="en-US" sz="1000" u="none" strike="noStrike"/>
                        <a:t>fixer</a:t>
                      </a:r>
                      <a:endParaRPr lang="en-US" sz="1000" b="0" i="0" u="none" strike="noStrike">
                        <a:solidFill>
                          <a:srgbClr val="000000"/>
                        </a:solidFill>
                        <a:latin typeface="+mn-ea"/>
                        <a:ea typeface="+mn-ea"/>
                      </a:endParaRPr>
                    </a:p>
                  </a:txBody>
                  <a:tcPr marL="10502" marR="10502" marT="10502" marB="0" anchor="ctr"/>
                </a:tc>
                <a:tc>
                  <a:txBody>
                    <a:bodyPr/>
                    <a:lstStyle/>
                    <a:p>
                      <a:pPr algn="l" fontAlgn="ctr"/>
                      <a:r>
                        <a:rPr lang="ja-JP" altLang="en-US" sz="1000" u="none" strike="noStrike"/>
                        <a:t>修正者の名前</a:t>
                      </a:r>
                      <a:endParaRPr lang="ja-JP" altLang="en-US" sz="1000" b="0" i="0" u="none" strike="noStrike">
                        <a:solidFill>
                          <a:srgbClr val="000000"/>
                        </a:solidFill>
                        <a:latin typeface="+mn-ea"/>
                        <a:ea typeface="+mn-ea"/>
                      </a:endParaRPr>
                    </a:p>
                  </a:txBody>
                  <a:tcPr marL="10502" marR="10502" marT="10502" marB="0" anchor="ctr"/>
                </a:tc>
              </a:tr>
              <a:tr h="96011">
                <a:tc>
                  <a:txBody>
                    <a:bodyPr/>
                    <a:lstStyle/>
                    <a:p>
                      <a:pPr algn="l" fontAlgn="ctr"/>
                      <a:r>
                        <a:rPr lang="en-US" sz="1000" u="none" strike="noStrike" dirty="0"/>
                        <a:t>component</a:t>
                      </a:r>
                      <a:endParaRPr lang="en-US" sz="1000" b="0" i="0" u="none" strike="noStrike" dirty="0">
                        <a:solidFill>
                          <a:srgbClr val="000000"/>
                        </a:solidFill>
                        <a:latin typeface="+mn-ea"/>
                        <a:ea typeface="+mn-ea"/>
                      </a:endParaRPr>
                    </a:p>
                  </a:txBody>
                  <a:tcPr marL="10502" marR="10502" marT="10502" marB="0" anchor="ctr"/>
                </a:tc>
                <a:tc>
                  <a:txBody>
                    <a:bodyPr/>
                    <a:lstStyle/>
                    <a:p>
                      <a:pPr algn="l" fontAlgn="ctr"/>
                      <a:r>
                        <a:rPr lang="ja-JP" altLang="en-US" sz="1000" u="none" strike="noStrike" dirty="0"/>
                        <a:t>不具合が発生したコンポーネント名</a:t>
                      </a:r>
                      <a:endParaRPr lang="ja-JP" altLang="en-US" sz="1000" b="0" i="0" u="none" strike="noStrike" dirty="0">
                        <a:solidFill>
                          <a:srgbClr val="000000"/>
                        </a:solidFill>
                        <a:latin typeface="+mn-ea"/>
                        <a:ea typeface="+mn-ea"/>
                      </a:endParaRPr>
                    </a:p>
                  </a:txBody>
                  <a:tcPr marL="10502" marR="10502" marT="10502" marB="0" anchor="ctr"/>
                </a:tc>
              </a:tr>
            </a:tbl>
          </a:graphicData>
        </a:graphic>
      </p:graphicFrame>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6" name="フッター プレースホルダー 5"/>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7" name="スライド番号プレースホルダー 6"/>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54</a:t>
            </a:fld>
            <a:endParaRPr lang="en-US" altLang="ja-JP" dirty="0"/>
          </a:p>
        </p:txBody>
      </p:sp>
    </p:spTree>
    <p:extLst>
      <p:ext uri="{BB962C8B-B14F-4D97-AF65-F5344CB8AC3E}">
        <p14:creationId xmlns:p14="http://schemas.microsoft.com/office/powerpoint/2010/main" val="3352582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リポジトリマイニング教育の支援：</a:t>
            </a:r>
            <a:r>
              <a:rPr lang="en-US" altLang="ja-JP" sz="3200" dirty="0"/>
              <a:t/>
            </a:r>
            <a:br>
              <a:rPr lang="en-US" altLang="ja-JP" sz="3200" dirty="0"/>
            </a:br>
            <a:r>
              <a:rPr lang="ja-JP" altLang="en-US" sz="3200" dirty="0"/>
              <a:t>探索的データ分析</a:t>
            </a:r>
            <a:r>
              <a:rPr lang="ja-JP" altLang="en-US" sz="3200" dirty="0" smtClean="0"/>
              <a:t>（</a:t>
            </a:r>
            <a:r>
              <a:rPr lang="en-US" altLang="ja-JP" sz="3200" dirty="0" smtClean="0"/>
              <a:t>5</a:t>
            </a:r>
            <a:r>
              <a:rPr lang="ja-JP" altLang="en-US" sz="3200" dirty="0" smtClean="0"/>
              <a:t>）</a:t>
            </a:r>
            <a:endParaRPr kumimoji="1" lang="ja-JP" altLang="en-US" sz="3200" dirty="0"/>
          </a:p>
        </p:txBody>
      </p:sp>
      <p:sp>
        <p:nvSpPr>
          <p:cNvPr id="3" name="コンテンツ プレースホルダー 2"/>
          <p:cNvSpPr>
            <a:spLocks noGrp="1"/>
          </p:cNvSpPr>
          <p:nvPr>
            <p:ph idx="1"/>
          </p:nvPr>
        </p:nvSpPr>
        <p:spPr/>
        <p:txBody>
          <a:bodyPr/>
          <a:lstStyle/>
          <a:p>
            <a:r>
              <a:rPr lang="ja-JP" altLang="en-US" dirty="0" smtClean="0"/>
              <a:t>実験結果</a:t>
            </a:r>
            <a:endParaRPr lang="en-US" altLang="ja-JP" dirty="0"/>
          </a:p>
          <a:p>
            <a:pPr lvl="1"/>
            <a:r>
              <a:rPr lang="ja-JP" altLang="en-US" dirty="0" smtClean="0"/>
              <a:t>被験者</a:t>
            </a:r>
            <a:r>
              <a:rPr lang="ja-JP" altLang="en-US" dirty="0"/>
              <a:t>の有する知識量で生成できる仮説数が</a:t>
            </a:r>
            <a:r>
              <a:rPr lang="ja-JP" altLang="en-US" dirty="0" smtClean="0"/>
              <a:t>異なる</a:t>
            </a:r>
            <a:endParaRPr lang="en-US" altLang="ja-JP" dirty="0"/>
          </a:p>
          <a:p>
            <a:pPr lvl="2"/>
            <a:r>
              <a:rPr lang="ja-JP" altLang="en-US" dirty="0"/>
              <a:t>生成</a:t>
            </a:r>
            <a:r>
              <a:rPr lang="ja-JP" altLang="en-US" dirty="0" smtClean="0"/>
              <a:t>仮説数</a:t>
            </a:r>
            <a:endParaRPr lang="en-US" altLang="ja-JP" dirty="0"/>
          </a:p>
          <a:p>
            <a:pPr lvl="3"/>
            <a:r>
              <a:rPr lang="ja-JP" altLang="en-US" dirty="0" smtClean="0"/>
              <a:t>知識無の</a:t>
            </a:r>
            <a:r>
              <a:rPr lang="ja-JP" altLang="en-US" dirty="0"/>
              <a:t>被験者</a:t>
            </a:r>
            <a:r>
              <a:rPr lang="ja-JP" altLang="en-US" dirty="0" smtClean="0"/>
              <a:t>：計</a:t>
            </a:r>
            <a:r>
              <a:rPr lang="ja-JP" altLang="en-US" dirty="0"/>
              <a:t>８</a:t>
            </a:r>
            <a:r>
              <a:rPr lang="ja-JP" altLang="en-US" dirty="0" smtClean="0"/>
              <a:t>件，平均２</a:t>
            </a:r>
            <a:r>
              <a:rPr lang="en-US" altLang="ja-JP" dirty="0"/>
              <a:t>.</a:t>
            </a:r>
            <a:r>
              <a:rPr lang="ja-JP" altLang="en-US" dirty="0" smtClean="0"/>
              <a:t>７件</a:t>
            </a:r>
            <a:endParaRPr lang="en-US" altLang="ja-JP" dirty="0"/>
          </a:p>
          <a:p>
            <a:pPr lvl="3"/>
            <a:r>
              <a:rPr lang="ja-JP" altLang="en-US" dirty="0" smtClean="0"/>
              <a:t>知識有の</a:t>
            </a:r>
            <a:r>
              <a:rPr lang="ja-JP" altLang="en-US" dirty="0"/>
              <a:t>被験者</a:t>
            </a:r>
            <a:r>
              <a:rPr lang="ja-JP" altLang="en-US" dirty="0" smtClean="0"/>
              <a:t>：計１８件，平均</a:t>
            </a:r>
            <a:r>
              <a:rPr lang="ja-JP" altLang="en-US" dirty="0"/>
              <a:t>６</a:t>
            </a:r>
            <a:r>
              <a:rPr lang="ja-JP" altLang="en-US" dirty="0" smtClean="0"/>
              <a:t>件</a:t>
            </a:r>
            <a:endParaRPr lang="en-US" altLang="ja-JP" dirty="0" smtClean="0"/>
          </a:p>
          <a:p>
            <a:pPr lvl="1"/>
            <a:r>
              <a:rPr lang="ja-JP" altLang="en-US" dirty="0"/>
              <a:t>知識なしの被験者でも本質的な仮説生成を</a:t>
            </a:r>
            <a:r>
              <a:rPr lang="ja-JP" altLang="en-US" dirty="0" smtClean="0"/>
              <a:t>行えた</a:t>
            </a:r>
            <a:endParaRPr lang="en-US" altLang="ja-JP" dirty="0" smtClean="0"/>
          </a:p>
          <a:p>
            <a:pPr marL="914400" lvl="2" indent="0">
              <a:buNone/>
            </a:pPr>
            <a:r>
              <a:rPr lang="en-US" altLang="ja-JP" sz="1200" dirty="0" smtClean="0"/>
              <a:t>※</a:t>
            </a:r>
            <a:r>
              <a:rPr lang="ja-JP" altLang="en-US" sz="1200" dirty="0" smtClean="0"/>
              <a:t>本質的な仮説：</a:t>
            </a:r>
            <a:r>
              <a:rPr lang="en-US" altLang="ja-JP" sz="1200" dirty="0" smtClean="0"/>
              <a:t>ICSE</a:t>
            </a:r>
            <a:r>
              <a:rPr lang="ja-JP" altLang="en-US" sz="1200" dirty="0" smtClean="0"/>
              <a:t>や</a:t>
            </a:r>
            <a:r>
              <a:rPr lang="en-US" altLang="ja-JP" sz="1200" dirty="0" smtClean="0"/>
              <a:t>MSR</a:t>
            </a:r>
            <a:r>
              <a:rPr lang="ja-JP" altLang="en-US" sz="1200" dirty="0" smtClean="0"/>
              <a:t>など，エンピリカルソフトウェア工学分野で定評のある国際会議等でも研究発表されている法則や関係性の検証につながる仮説とした</a:t>
            </a:r>
            <a:endParaRPr lang="en-US" altLang="ja-JP" sz="1200" dirty="0" smtClean="0"/>
          </a:p>
          <a:p>
            <a:pPr lvl="2"/>
            <a:r>
              <a:rPr lang="ja-JP" altLang="en-US" dirty="0"/>
              <a:t>知識無の被験者：２件</a:t>
            </a:r>
            <a:endParaRPr lang="en-US" altLang="ja-JP" dirty="0"/>
          </a:p>
          <a:p>
            <a:pPr lvl="2"/>
            <a:r>
              <a:rPr lang="ja-JP" altLang="en-US" dirty="0"/>
              <a:t>知識有の被験者：</a:t>
            </a:r>
            <a:r>
              <a:rPr lang="ja-JP" altLang="en-US" dirty="0" smtClean="0"/>
              <a:t>４件</a:t>
            </a:r>
            <a:endParaRPr lang="en-US" altLang="ja-JP" dirty="0" smtClean="0"/>
          </a:p>
          <a:p>
            <a:pPr lvl="4"/>
            <a:endParaRPr lang="en-US" altLang="ja-JP" sz="1400" dirty="0"/>
          </a:p>
          <a:p>
            <a:r>
              <a:rPr lang="ja-JP" altLang="en-US" dirty="0"/>
              <a:t>今後</a:t>
            </a:r>
            <a:r>
              <a:rPr lang="ja-JP" altLang="en-US" dirty="0" smtClean="0"/>
              <a:t>の課題</a:t>
            </a:r>
            <a:endParaRPr lang="en-US" altLang="ja-JP" dirty="0" smtClean="0"/>
          </a:p>
          <a:p>
            <a:pPr lvl="1"/>
            <a:r>
              <a:rPr lang="ja-JP" altLang="en-US" dirty="0" smtClean="0"/>
              <a:t>被験者およびデータの種類を増やす</a:t>
            </a:r>
            <a:endParaRPr lang="en-US" altLang="ja-JP" dirty="0" smtClean="0"/>
          </a:p>
          <a:p>
            <a:pPr lvl="1"/>
            <a:r>
              <a:rPr lang="ja-JP" altLang="en-US" dirty="0" smtClean="0"/>
              <a:t>仮説生成過程の定性的評価</a:t>
            </a:r>
            <a:endParaRPr lang="en-US" altLang="ja-JP"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55</a:t>
            </a:fld>
            <a:endParaRPr lang="en-US" altLang="ja-JP" dirty="0"/>
          </a:p>
        </p:txBody>
      </p:sp>
    </p:spTree>
    <p:extLst>
      <p:ext uri="{BB962C8B-B14F-4D97-AF65-F5344CB8AC3E}">
        <p14:creationId xmlns:p14="http://schemas.microsoft.com/office/powerpoint/2010/main" val="1920182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56</a:t>
            </a:fld>
            <a:endParaRPr lang="en-US" altLang="ja-JP" dirty="0"/>
          </a:p>
        </p:txBody>
      </p:sp>
    </p:spTree>
    <p:extLst>
      <p:ext uri="{BB962C8B-B14F-4D97-AF65-F5344CB8AC3E}">
        <p14:creationId xmlns:p14="http://schemas.microsoft.com/office/powerpoint/2010/main" val="33122997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進行中の研究テーマ</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リポジトリマイニング手法の構築</a:t>
            </a:r>
            <a:endParaRPr kumimoji="1" lang="en-US" altLang="ja-JP" dirty="0" smtClean="0"/>
          </a:p>
          <a:p>
            <a:pPr lvl="1"/>
            <a:r>
              <a:rPr lang="en-US" altLang="ja-JP" dirty="0"/>
              <a:t>OSS</a:t>
            </a:r>
            <a:r>
              <a:rPr lang="ja-JP" altLang="en-US" dirty="0"/>
              <a:t>コミュニティの</a:t>
            </a:r>
            <a:r>
              <a:rPr lang="ja-JP" altLang="en-US" dirty="0" smtClean="0"/>
              <a:t>支援</a:t>
            </a:r>
            <a:endParaRPr lang="en-US" altLang="ja-JP" dirty="0" smtClean="0"/>
          </a:p>
          <a:p>
            <a:pPr lvl="2"/>
            <a:r>
              <a:rPr lang="ja-JP" altLang="en-US" dirty="0" smtClean="0"/>
              <a:t>整数計画法に基づくタスク割当（柏）</a:t>
            </a:r>
            <a:endParaRPr lang="en-US" altLang="ja-JP" dirty="0"/>
          </a:p>
          <a:p>
            <a:pPr lvl="1"/>
            <a:r>
              <a:rPr kumimoji="1" lang="en-US" altLang="ja-JP" dirty="0" smtClean="0"/>
              <a:t>OSS</a:t>
            </a:r>
            <a:r>
              <a:rPr kumimoji="1" lang="ja-JP" altLang="en-US" dirty="0" smtClean="0"/>
              <a:t>利用企業の支援</a:t>
            </a:r>
            <a:endParaRPr kumimoji="1" lang="en-US" altLang="ja-JP" dirty="0" smtClean="0"/>
          </a:p>
          <a:p>
            <a:pPr lvl="2"/>
            <a:r>
              <a:rPr kumimoji="1" lang="ja-JP" altLang="en-US" dirty="0" smtClean="0"/>
              <a:t>プロアクティブデータマイニング（山谷）</a:t>
            </a:r>
            <a:endParaRPr kumimoji="1" lang="en-US" altLang="ja-JP" dirty="0" smtClean="0"/>
          </a:p>
          <a:p>
            <a:pPr lvl="2"/>
            <a:r>
              <a:rPr lang="ja-JP" altLang="en-US" dirty="0"/>
              <a:t>マイクロソーシャルネットワーク</a:t>
            </a:r>
            <a:r>
              <a:rPr lang="ja-JP" altLang="en-US" dirty="0" smtClean="0"/>
              <a:t>分析（吉行）</a:t>
            </a:r>
            <a:endParaRPr lang="en-US" altLang="ja-JP" dirty="0" smtClean="0"/>
          </a:p>
          <a:p>
            <a:pPr lvl="2"/>
            <a:endParaRPr kumimoji="1" lang="en-US" altLang="ja-JP" dirty="0" smtClean="0"/>
          </a:p>
          <a:p>
            <a:r>
              <a:rPr kumimoji="1" lang="ja-JP" altLang="en-US" dirty="0" smtClean="0"/>
              <a:t>リポジトリマイニング教育の支援</a:t>
            </a:r>
            <a:endParaRPr kumimoji="1" lang="en-US" altLang="ja-JP" dirty="0" smtClean="0"/>
          </a:p>
          <a:p>
            <a:pPr lvl="1"/>
            <a:r>
              <a:rPr lang="ja-JP" altLang="en-US" dirty="0" smtClean="0"/>
              <a:t>ゲーミフィケーションに基づくシミュレーション環境（松本）</a:t>
            </a:r>
            <a:endParaRPr lang="en-US" altLang="ja-JP" dirty="0" smtClean="0"/>
          </a:p>
          <a:p>
            <a:pPr lvl="1"/>
            <a:r>
              <a:rPr lang="ja-JP" altLang="en-US" dirty="0"/>
              <a:t>探索的データ分析ツールの利用による仮説生成</a:t>
            </a:r>
            <a:r>
              <a:rPr lang="ja-JP" altLang="en-US" dirty="0" smtClean="0"/>
              <a:t>支援</a:t>
            </a:r>
            <a:endParaRPr lang="en-US" altLang="ja-JP" dirty="0" smtClean="0"/>
          </a:p>
          <a:p>
            <a:pPr lvl="2"/>
            <a:endParaRPr lang="en-US" altLang="ja-JP" dirty="0"/>
          </a:p>
          <a:p>
            <a:r>
              <a:rPr kumimoji="1" lang="ja-JP" altLang="en-US" dirty="0" smtClean="0"/>
              <a:t>リポジトリマイニング環境の普及支援</a:t>
            </a:r>
            <a:endParaRPr kumimoji="1" lang="en-US" altLang="ja-JP" dirty="0" smtClean="0"/>
          </a:p>
          <a:p>
            <a:pPr lvl="1"/>
            <a:r>
              <a:rPr lang="en-US" altLang="ja-JP" dirty="0" smtClean="0"/>
              <a:t>EPM-X</a:t>
            </a:r>
            <a:r>
              <a:rPr lang="ja-JP" altLang="en-US" dirty="0" smtClean="0"/>
              <a:t>用リポジトリマイニングプラグイン</a:t>
            </a:r>
            <a:endParaRPr kumimoji="1" lang="ja-JP" altLang="en-US" dirty="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57</a:t>
            </a:fld>
            <a:endParaRPr lang="en-US" altLang="ja-JP" dirty="0"/>
          </a:p>
        </p:txBody>
      </p:sp>
    </p:spTree>
    <p:extLst>
      <p:ext uri="{BB962C8B-B14F-4D97-AF65-F5344CB8AC3E}">
        <p14:creationId xmlns:p14="http://schemas.microsoft.com/office/powerpoint/2010/main" val="60565458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リポジトリマイニング環境の普及</a:t>
            </a:r>
            <a:r>
              <a:rPr lang="ja-JP" altLang="en-US" sz="3200" dirty="0" smtClean="0"/>
              <a:t>支援：</a:t>
            </a:r>
            <a:r>
              <a:rPr lang="en-US" altLang="ja-JP" sz="3200" dirty="0" smtClean="0"/>
              <a:t/>
            </a:r>
            <a:br>
              <a:rPr lang="en-US" altLang="ja-JP" sz="3200" dirty="0" smtClean="0"/>
            </a:br>
            <a:r>
              <a:rPr lang="en-US" altLang="ja-JP" sz="3200" dirty="0"/>
              <a:t>EPM-X</a:t>
            </a:r>
            <a:r>
              <a:rPr lang="ja-JP" altLang="en-US" sz="3200" dirty="0"/>
              <a:t>用リポジトリマイニングプラグインの</a:t>
            </a:r>
            <a:r>
              <a:rPr lang="ja-JP" altLang="en-US" sz="3200" dirty="0" smtClean="0"/>
              <a:t>開発（</a:t>
            </a:r>
            <a:r>
              <a:rPr lang="en-US" altLang="ja-JP" sz="3200" dirty="0" smtClean="0"/>
              <a:t>1</a:t>
            </a:r>
            <a:r>
              <a:rPr lang="ja-JP" altLang="en-US" sz="3200" dirty="0" smtClean="0"/>
              <a:t>）</a:t>
            </a:r>
            <a:endParaRPr kumimoji="1" lang="ja-JP" altLang="en-US" sz="3200" dirty="0"/>
          </a:p>
        </p:txBody>
      </p:sp>
      <p:sp>
        <p:nvSpPr>
          <p:cNvPr id="3" name="コンテンツ プレースホルダー 2"/>
          <p:cNvSpPr>
            <a:spLocks noGrp="1"/>
          </p:cNvSpPr>
          <p:nvPr>
            <p:ph idx="1"/>
          </p:nvPr>
        </p:nvSpPr>
        <p:spPr/>
        <p:txBody>
          <a:bodyPr/>
          <a:lstStyle/>
          <a:p>
            <a:r>
              <a:rPr lang="ja-JP" altLang="en-US" dirty="0" smtClean="0"/>
              <a:t>背景</a:t>
            </a:r>
            <a:endParaRPr lang="en-US" altLang="ja-JP" dirty="0" smtClean="0"/>
          </a:p>
          <a:p>
            <a:pPr lvl="1"/>
            <a:r>
              <a:rPr kumimoji="1" lang="en-US" altLang="ja-JP" dirty="0" smtClean="0"/>
              <a:t>EPM-X</a:t>
            </a:r>
          </a:p>
          <a:p>
            <a:pPr lvl="2"/>
            <a:r>
              <a:rPr kumimoji="1" lang="en-US" altLang="ja-JP" dirty="0" smtClean="0"/>
              <a:t>EPM</a:t>
            </a:r>
            <a:r>
              <a:rPr lang="ja-JP" altLang="en-US" dirty="0" smtClean="0"/>
              <a:t> </a:t>
            </a:r>
            <a:r>
              <a:rPr lang="en-US" altLang="ja-JP" dirty="0" smtClean="0"/>
              <a:t>(Empirical Project Monitor)</a:t>
            </a:r>
            <a:r>
              <a:rPr lang="ja-JP" altLang="en-US" dirty="0" smtClean="0"/>
              <a:t>の産業界への普及をめざして，</a:t>
            </a:r>
            <a:r>
              <a:rPr lang="en-US" altLang="ja-JP" dirty="0" smtClean="0"/>
              <a:t>IPA</a:t>
            </a:r>
            <a:r>
              <a:rPr lang="ja-JP" altLang="en-US" dirty="0" smtClean="0"/>
              <a:t>が開発したプロジェクトモニタリング支援ツール</a:t>
            </a:r>
            <a:endParaRPr lang="en-US" altLang="ja-JP" dirty="0" smtClean="0"/>
          </a:p>
          <a:p>
            <a:pPr lvl="3"/>
            <a:r>
              <a:rPr lang="ja-JP" altLang="en-US" dirty="0" smtClean="0"/>
              <a:t>チケット駆動型開発に対応</a:t>
            </a:r>
            <a:r>
              <a:rPr lang="en-US" altLang="ja-JP" dirty="0" smtClean="0"/>
              <a:t>(</a:t>
            </a:r>
            <a:r>
              <a:rPr lang="en-US" altLang="ja-JP" dirty="0" err="1" smtClean="0"/>
              <a:t>Redmine</a:t>
            </a:r>
            <a:r>
              <a:rPr lang="en-US" altLang="ja-JP" dirty="0" smtClean="0"/>
              <a:t>/</a:t>
            </a:r>
            <a:r>
              <a:rPr lang="en-US" altLang="ja-JP" dirty="0" err="1" smtClean="0"/>
              <a:t>Trac</a:t>
            </a:r>
            <a:r>
              <a:rPr lang="en-US" altLang="ja-JP" dirty="0" smtClean="0"/>
              <a:t>)</a:t>
            </a:r>
          </a:p>
          <a:p>
            <a:pPr lvl="3"/>
            <a:r>
              <a:rPr lang="ja-JP" altLang="en-US" dirty="0"/>
              <a:t>予</a:t>
            </a:r>
            <a:r>
              <a:rPr lang="ja-JP" altLang="en-US" dirty="0" smtClean="0"/>
              <a:t>実管理に対応（</a:t>
            </a:r>
            <a:r>
              <a:rPr lang="en-US" altLang="ja-JP" dirty="0" smtClean="0"/>
              <a:t>WBS</a:t>
            </a:r>
            <a:r>
              <a:rPr lang="ja-JP" altLang="en-US" dirty="0" smtClean="0"/>
              <a:t>）</a:t>
            </a:r>
            <a:endParaRPr lang="en-US" altLang="ja-JP" dirty="0" smtClean="0"/>
          </a:p>
          <a:p>
            <a:pPr lvl="3"/>
            <a:r>
              <a:rPr kumimoji="1" lang="en-US" altLang="ja-JP" dirty="0" smtClean="0"/>
              <a:t>Windows/Linux</a:t>
            </a:r>
            <a:r>
              <a:rPr kumimoji="1" lang="ja-JP" altLang="en-US" dirty="0" smtClean="0"/>
              <a:t>版</a:t>
            </a:r>
            <a:endParaRPr lang="en-US" altLang="ja-JP" dirty="0" smtClean="0"/>
          </a:p>
          <a:p>
            <a:pPr lvl="3"/>
            <a:r>
              <a:rPr lang="ja-JP" altLang="en-US" dirty="0" smtClean="0"/>
              <a:t>ワンクリックでインストール可能，など</a:t>
            </a:r>
            <a:endParaRPr kumimoji="1" lang="en-US" altLang="ja-JP" dirty="0" smtClean="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58</a:t>
            </a:fld>
            <a:endParaRPr lang="en-US" altLang="ja-JP" dirty="0"/>
          </a:p>
        </p:txBody>
      </p:sp>
      <p:pic>
        <p:nvPicPr>
          <p:cNvPr id="7" name="Picture 6" descr="EPM_Interface"/>
          <p:cNvPicPr>
            <a:picLocks noChangeAspect="1" noChangeArrowheads="1"/>
          </p:cNvPicPr>
          <p:nvPr/>
        </p:nvPicPr>
        <p:blipFill>
          <a:blip r:embed="rId2" cstate="print"/>
          <a:srcRect/>
          <a:stretch>
            <a:fillRect/>
          </a:stretch>
        </p:blipFill>
        <p:spPr bwMode="auto">
          <a:xfrm>
            <a:off x="294199" y="4435606"/>
            <a:ext cx="2514468" cy="1869761"/>
          </a:xfrm>
          <a:prstGeom prst="rect">
            <a:avLst/>
          </a:prstGeom>
          <a:noFill/>
          <a:effectLst>
            <a:outerShdw blurRad="50800" dist="38100" dir="2700000" algn="tl" rotWithShape="0">
              <a:prstClr val="black">
                <a:alpha val="40000"/>
              </a:prstClr>
            </a:outerShdw>
          </a:effectLst>
        </p:spPr>
      </p:pic>
      <p:sp>
        <p:nvSpPr>
          <p:cNvPr id="8" name="Text Box 46"/>
          <p:cNvSpPr txBox="1">
            <a:spLocks noChangeArrowheads="1"/>
          </p:cNvSpPr>
          <p:nvPr/>
        </p:nvSpPr>
        <p:spPr bwMode="auto">
          <a:xfrm>
            <a:off x="165498" y="6331152"/>
            <a:ext cx="2968283" cy="276999"/>
          </a:xfrm>
          <a:prstGeom prst="rect">
            <a:avLst/>
          </a:prstGeom>
          <a:noFill/>
          <a:ln w="25400" algn="ctr">
            <a:noFill/>
            <a:miter lim="800000"/>
            <a:headEnd/>
            <a:tailEnd/>
          </a:ln>
          <a:effectLst/>
        </p:spPr>
        <p:txBody>
          <a:bodyPr wrap="square" anchor="t">
            <a:spAutoFit/>
          </a:bodyPr>
          <a:lstStyle/>
          <a:p>
            <a:pPr>
              <a:spcBef>
                <a:spcPct val="50000"/>
              </a:spcBef>
            </a:pPr>
            <a:r>
              <a:rPr lang="en-US" altLang="ja-JP" sz="1200" dirty="0" smtClean="0"/>
              <a:t>EPM: Empirical</a:t>
            </a:r>
            <a:r>
              <a:rPr lang="ja-JP" altLang="en-US" sz="1200" dirty="0" smtClean="0"/>
              <a:t> </a:t>
            </a:r>
            <a:r>
              <a:rPr lang="en-US" altLang="ja-JP" sz="1200" dirty="0" smtClean="0"/>
              <a:t>Project Monitor</a:t>
            </a:r>
            <a:r>
              <a:rPr lang="ja-JP" altLang="en-US" sz="1200" dirty="0" smtClean="0"/>
              <a:t> </a:t>
            </a:r>
            <a:r>
              <a:rPr lang="en-US" altLang="ja-JP" sz="1200" dirty="0" smtClean="0"/>
              <a:t>(2003-2008)</a:t>
            </a:r>
            <a:endParaRPr lang="en-US" altLang="ja-JP" sz="1200" dirty="0"/>
          </a:p>
        </p:txBody>
      </p:sp>
      <p:sp>
        <p:nvSpPr>
          <p:cNvPr id="11" name="Text Box 46"/>
          <p:cNvSpPr txBox="1">
            <a:spLocks noChangeArrowheads="1"/>
          </p:cNvSpPr>
          <p:nvPr/>
        </p:nvSpPr>
        <p:spPr bwMode="auto">
          <a:xfrm>
            <a:off x="5794716" y="6331152"/>
            <a:ext cx="1291883" cy="276999"/>
          </a:xfrm>
          <a:prstGeom prst="rect">
            <a:avLst/>
          </a:prstGeom>
          <a:noFill/>
          <a:ln w="25400" algn="ctr">
            <a:noFill/>
            <a:miter lim="800000"/>
            <a:headEnd/>
            <a:tailEnd/>
          </a:ln>
          <a:effectLst/>
        </p:spPr>
        <p:txBody>
          <a:bodyPr wrap="square" anchor="t">
            <a:spAutoFit/>
          </a:bodyPr>
          <a:lstStyle/>
          <a:p>
            <a:pPr>
              <a:spcBef>
                <a:spcPct val="50000"/>
              </a:spcBef>
            </a:pPr>
            <a:r>
              <a:rPr lang="en-US" altLang="ja-JP" sz="1200" dirty="0" smtClean="0"/>
              <a:t>EPM-X</a:t>
            </a:r>
            <a:r>
              <a:rPr lang="ja-JP" altLang="en-US" sz="1200" dirty="0" smtClean="0"/>
              <a:t> </a:t>
            </a:r>
            <a:r>
              <a:rPr lang="en-US" altLang="ja-JP" sz="1200" dirty="0" smtClean="0"/>
              <a:t>(2009-)</a:t>
            </a:r>
            <a:endParaRPr lang="en-US" altLang="ja-JP" sz="1200" dirty="0"/>
          </a:p>
        </p:txBody>
      </p:sp>
      <p:sp>
        <p:nvSpPr>
          <p:cNvPr id="10" name="右矢印 9"/>
          <p:cNvSpPr/>
          <p:nvPr/>
        </p:nvSpPr>
        <p:spPr>
          <a:xfrm>
            <a:off x="2922766" y="5208707"/>
            <a:ext cx="422031" cy="323557"/>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コンテンツ プレースホルダー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3468481" y="4424987"/>
            <a:ext cx="3074165" cy="1880380"/>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3175" y="4137131"/>
            <a:ext cx="2870510" cy="191367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042540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200" dirty="0"/>
              <a:t>リポジトリマイニング環境の普及</a:t>
            </a:r>
            <a:r>
              <a:rPr lang="ja-JP" altLang="en-US" sz="3200" dirty="0" smtClean="0"/>
              <a:t>支援：</a:t>
            </a:r>
            <a:r>
              <a:rPr lang="en-US" altLang="ja-JP" sz="3200" dirty="0" smtClean="0"/>
              <a:t/>
            </a:r>
            <a:br>
              <a:rPr lang="en-US" altLang="ja-JP" sz="3200" dirty="0" smtClean="0"/>
            </a:br>
            <a:r>
              <a:rPr lang="en-US" altLang="ja-JP" sz="3200" dirty="0"/>
              <a:t>EPM-X</a:t>
            </a:r>
            <a:r>
              <a:rPr lang="ja-JP" altLang="en-US" sz="3200" dirty="0"/>
              <a:t>用リポジトリマイニングプラグインの</a:t>
            </a:r>
            <a:r>
              <a:rPr lang="ja-JP" altLang="en-US" sz="3200" dirty="0" smtClean="0"/>
              <a:t>開発（</a:t>
            </a:r>
            <a:r>
              <a:rPr lang="en-US" altLang="ja-JP" sz="3200" dirty="0"/>
              <a:t>2</a:t>
            </a:r>
            <a:r>
              <a:rPr lang="ja-JP" altLang="en-US" sz="3200" dirty="0" smtClean="0"/>
              <a:t>）</a:t>
            </a:r>
            <a:endParaRPr kumimoji="1" lang="ja-JP" altLang="en-US" sz="3200" dirty="0"/>
          </a:p>
        </p:txBody>
      </p:sp>
      <p:sp>
        <p:nvSpPr>
          <p:cNvPr id="3" name="コンテンツ プレースホルダー 2"/>
          <p:cNvSpPr>
            <a:spLocks noGrp="1"/>
          </p:cNvSpPr>
          <p:nvPr>
            <p:ph idx="1"/>
          </p:nvPr>
        </p:nvSpPr>
        <p:spPr/>
        <p:txBody>
          <a:bodyPr/>
          <a:lstStyle/>
          <a:p>
            <a:r>
              <a:rPr kumimoji="1" lang="ja-JP" altLang="en-US" dirty="0" smtClean="0"/>
              <a:t>問題</a:t>
            </a:r>
            <a:endParaRPr lang="en-US" altLang="ja-JP" dirty="0"/>
          </a:p>
          <a:p>
            <a:pPr lvl="1"/>
            <a:r>
              <a:rPr kumimoji="1" lang="ja-JP" altLang="en-US" dirty="0" smtClean="0"/>
              <a:t>依然としてリアクティブ型の分析機能</a:t>
            </a:r>
            <a:endParaRPr kumimoji="1" lang="en-US" altLang="ja-JP" dirty="0" smtClean="0"/>
          </a:p>
          <a:p>
            <a:pPr lvl="2"/>
            <a:r>
              <a:rPr kumimoji="1" lang="ja-JP" altLang="en-US" dirty="0" smtClean="0"/>
              <a:t>問題が発生していないかどうかをモニタリングできるのみ</a:t>
            </a:r>
            <a:endParaRPr kumimoji="1" lang="en-US" altLang="ja-JP" dirty="0" smtClean="0"/>
          </a:p>
          <a:p>
            <a:pPr lvl="2"/>
            <a:r>
              <a:rPr kumimoji="1" lang="ja-JP" altLang="en-US" dirty="0" smtClean="0"/>
              <a:t>予測機能の実装なし</a:t>
            </a:r>
            <a:endParaRPr kumimoji="1" lang="en-US" altLang="ja-JP" dirty="0" smtClean="0"/>
          </a:p>
          <a:p>
            <a:pPr lvl="2"/>
            <a:endParaRPr kumimoji="1" lang="en-US" altLang="ja-JP" dirty="0" smtClean="0"/>
          </a:p>
          <a:p>
            <a:r>
              <a:rPr kumimoji="1" lang="ja-JP" altLang="en-US" dirty="0" smtClean="0"/>
              <a:t>目的</a:t>
            </a:r>
            <a:endParaRPr kumimoji="1" lang="en-US" altLang="ja-JP" dirty="0" smtClean="0"/>
          </a:p>
          <a:p>
            <a:pPr lvl="1"/>
            <a:r>
              <a:rPr lang="ja-JP" altLang="en-US" dirty="0" smtClean="0"/>
              <a:t>リポジトリマイニングプラグインの開発</a:t>
            </a:r>
            <a:endParaRPr lang="en-US" altLang="ja-JP" dirty="0" smtClean="0"/>
          </a:p>
          <a:p>
            <a:pPr lvl="2"/>
            <a:r>
              <a:rPr kumimoji="1" lang="ja-JP" altLang="en-US" dirty="0" smtClean="0"/>
              <a:t>有望な予測モデルを過去の</a:t>
            </a:r>
            <a:r>
              <a:rPr kumimoji="1" lang="en-US" altLang="ja-JP" dirty="0" smtClean="0"/>
              <a:t>MSR</a:t>
            </a:r>
            <a:r>
              <a:rPr kumimoji="1" lang="ja-JP" altLang="en-US" dirty="0" smtClean="0"/>
              <a:t>研究成果から選別し実装する</a:t>
            </a:r>
            <a:endParaRPr kumimoji="1" lang="en-US" altLang="ja-JP" dirty="0" smtClean="0"/>
          </a:p>
          <a:p>
            <a:pPr lvl="2"/>
            <a:r>
              <a:rPr kumimoji="1" lang="ja-JP" altLang="en-US" dirty="0" smtClean="0"/>
              <a:t>プロアクティブデータマイニング機能を実装する</a:t>
            </a:r>
            <a:endParaRPr kumimoji="1" lang="en-US" altLang="ja-JP" dirty="0" smtClean="0"/>
          </a:p>
          <a:p>
            <a:pPr lvl="2"/>
            <a:endParaRPr kumimoji="1" lang="en-US" altLang="ja-JP" dirty="0" smtClean="0"/>
          </a:p>
          <a:p>
            <a:r>
              <a:rPr kumimoji="1" lang="ja-JP" altLang="en-US" dirty="0" smtClean="0"/>
              <a:t>今後の予定</a:t>
            </a:r>
            <a:endParaRPr kumimoji="1" lang="en-US" altLang="ja-JP" dirty="0" smtClean="0"/>
          </a:p>
          <a:p>
            <a:pPr lvl="1"/>
            <a:r>
              <a:rPr lang="en-US" altLang="ja-JP" dirty="0"/>
              <a:t>2</a:t>
            </a:r>
            <a:r>
              <a:rPr lang="ja-JP" altLang="en-US" dirty="0" err="1"/>
              <a:t>，</a:t>
            </a:r>
            <a:r>
              <a:rPr lang="en-US" altLang="ja-JP" dirty="0"/>
              <a:t>3</a:t>
            </a:r>
            <a:r>
              <a:rPr lang="ja-JP" altLang="en-US" dirty="0" smtClean="0"/>
              <a:t>年内を</a:t>
            </a:r>
            <a:r>
              <a:rPr lang="ja-JP" altLang="en-US" dirty="0"/>
              <a:t>目途</a:t>
            </a:r>
            <a:r>
              <a:rPr lang="ja-JP" altLang="en-US" dirty="0" smtClean="0"/>
              <a:t>に実装し公開する</a:t>
            </a:r>
            <a:endParaRPr kumimoji="1" lang="en-US" altLang="ja-JP" dirty="0" smtClean="0"/>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59</a:t>
            </a:fld>
            <a:endParaRPr lang="en-US" altLang="ja-JP" dirty="0"/>
          </a:p>
        </p:txBody>
      </p:sp>
    </p:spTree>
    <p:extLst>
      <p:ext uri="{BB962C8B-B14F-4D97-AF65-F5344CB8AC3E}">
        <p14:creationId xmlns:p14="http://schemas.microsoft.com/office/powerpoint/2010/main" val="122554210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2013/03/07</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r>
              <a:rPr lang="ja-JP" altLang="en-US" smtClean="0"/>
              <a:t>研究紹介＠オープンソースソフトウェア工学研究室（大平研）</a:t>
            </a: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60</a:t>
            </a:fld>
            <a:endParaRPr lang="en-US" altLang="ja-JP" dirty="0"/>
          </a:p>
        </p:txBody>
      </p:sp>
    </p:spTree>
    <p:extLst>
      <p:ext uri="{BB962C8B-B14F-4D97-AF65-F5344CB8AC3E}">
        <p14:creationId xmlns:p14="http://schemas.microsoft.com/office/powerpoint/2010/main" val="877023753"/>
      </p:ext>
    </p:extLst>
  </p:cSld>
  <p:clrMapOvr>
    <a:masterClrMapping/>
  </p:clrMapOvr>
  <p:timing>
    <p:tnLst>
      <p:par>
        <p:cTn id="1" dur="indefinite" restart="never" nodeType="tmRoot"/>
      </p:par>
    </p:tnLst>
  </p:timing>
</p:sld>
</file>

<file path=ppt/theme/theme1.xml><?xml version="1.0" encoding="utf-8"?>
<a:theme xmlns:a="http://schemas.openxmlformats.org/drawingml/2006/main" name="プレゼンテーション2">
  <a:themeElements>
    <a:clrScheme name="ユーザー定義 4">
      <a:dk1>
        <a:srgbClr val="434343"/>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2838</TotalTime>
  <Words>5868</Words>
  <Application>Microsoft Office PowerPoint</Application>
  <PresentationFormat>画面に合わせる (4:3)</PresentationFormat>
  <Paragraphs>933</Paragraphs>
  <Slides>60</Slides>
  <Notes>24</Notes>
  <HiddenSlides>1</HiddenSlides>
  <MMClips>0</MMClips>
  <ScaleCrop>false</ScaleCrop>
  <HeadingPairs>
    <vt:vector size="4" baseType="variant">
      <vt:variant>
        <vt:lpstr>テーマ</vt:lpstr>
      </vt:variant>
      <vt:variant>
        <vt:i4>1</vt:i4>
      </vt:variant>
      <vt:variant>
        <vt:lpstr>スライド タイトル</vt:lpstr>
      </vt:variant>
      <vt:variant>
        <vt:i4>60</vt:i4>
      </vt:variant>
    </vt:vector>
  </HeadingPairs>
  <TitlesOfParts>
    <vt:vector size="61" baseType="lpstr">
      <vt:lpstr>プレゼンテーション2</vt:lpstr>
      <vt:lpstr>和歌山大学/システム工学部/情報通信システム学科  オープンソースソフトウェア工学研究室   研究紹介</vt:lpstr>
      <vt:lpstr>和歌山大学（場所）</vt:lpstr>
      <vt:lpstr>和歌山大学（風景）</vt:lpstr>
      <vt:lpstr>システム工学部</vt:lpstr>
      <vt:lpstr>OSS工学研究室（2012年4月～）</vt:lpstr>
      <vt:lpstr>研究室メンバー</vt:lpstr>
      <vt:lpstr>進行中の研究テーマ</vt:lpstr>
      <vt:lpstr>整数計画法を用いた 不具合修正タスクの割当支援</vt:lpstr>
      <vt:lpstr>背景と問題点</vt:lpstr>
      <vt:lpstr>既存研究のアプローチ（[Anvik2006]など）</vt:lpstr>
      <vt:lpstr>目的とアプローチ</vt:lpstr>
      <vt:lpstr>不具合の割当て問題への応用</vt:lpstr>
      <vt:lpstr>プリファレンス（適性）の決め方</vt:lpstr>
      <vt:lpstr>不具合の割当て問題への応用</vt:lpstr>
      <vt:lpstr>上限日数の決め方</vt:lpstr>
      <vt:lpstr>評価実験</vt:lpstr>
      <vt:lpstr>実験方法</vt:lpstr>
      <vt:lpstr>実験結果</vt:lpstr>
      <vt:lpstr>課題と展望</vt:lpstr>
      <vt:lpstr>PowerPoint プレゼンテーション</vt:lpstr>
      <vt:lpstr>進行中の研究テーマ</vt:lpstr>
      <vt:lpstr>OSSシステムとコミュニティの共進化理解のためのプロアクティブデータマイニング手法</vt:lpstr>
      <vt:lpstr>背景と問題点</vt:lpstr>
      <vt:lpstr>OSSの利用に関する懸念[1]</vt:lpstr>
      <vt:lpstr>目的とアプローチ</vt:lpstr>
      <vt:lpstr>OSS開発における共進化（co-evolution）</vt:lpstr>
      <vt:lpstr>分析事例[3]</vt:lpstr>
      <vt:lpstr>プロアクティブマイニング</vt:lpstr>
      <vt:lpstr>今後の方針</vt:lpstr>
      <vt:lpstr>PowerPoint プレゼンテーション</vt:lpstr>
      <vt:lpstr>進行中の研究テーマ</vt:lpstr>
      <vt:lpstr>不具合修正支援のための マイクロソーシャルネットワーク分析</vt:lpstr>
      <vt:lpstr>背景</vt:lpstr>
      <vt:lpstr>先行研究（ソーシャルファクタ）の問題点</vt:lpstr>
      <vt:lpstr>目的とアプローチ</vt:lpstr>
      <vt:lpstr>マイクロソーシャルネットワーク</vt:lpstr>
      <vt:lpstr>何に役立つのか？</vt:lpstr>
      <vt:lpstr>今後の方針</vt:lpstr>
      <vt:lpstr>PowerPoint プレゼンテーション</vt:lpstr>
      <vt:lpstr>進行中の研究テーマ</vt:lpstr>
      <vt:lpstr>リポジトリマイニング手法の習得支援を 目的としたシミュレーション環境の構築</vt:lpstr>
      <vt:lpstr>背景と問題点</vt:lpstr>
      <vt:lpstr>リポジトリマイニング手法の適用における学習コスト</vt:lpstr>
      <vt:lpstr>目的とアプローチ</vt:lpstr>
      <vt:lpstr>なぜシミュレーションか？</vt:lpstr>
      <vt:lpstr>ゲーミフィケーション</vt:lpstr>
      <vt:lpstr>今後の方針</vt:lpstr>
      <vt:lpstr>今後の方針</vt:lpstr>
      <vt:lpstr>PowerPoint プレゼンテーション</vt:lpstr>
      <vt:lpstr>進行中の研究テーマ</vt:lpstr>
      <vt:lpstr>リポジトリマイニング教育の支援： 探索的データ分析（1）</vt:lpstr>
      <vt:lpstr>リポジトリマイニング教育の支援： 探索的データ分析（2）</vt:lpstr>
      <vt:lpstr>リポジトリマイニング教育の支援： 探索的データ分析（3）</vt:lpstr>
      <vt:lpstr>リポジトリマイニング教育の支援： 探索的データ分析（4）</vt:lpstr>
      <vt:lpstr>リポジトリマイニング教育の支援： 探索的データ分析（5）</vt:lpstr>
      <vt:lpstr>PowerPoint プレゼンテーション</vt:lpstr>
      <vt:lpstr>進行中の研究テーマ</vt:lpstr>
      <vt:lpstr>リポジトリマイニング環境の普及支援： EPM-X用リポジトリマイニングプラグインの開発（1）</vt:lpstr>
      <vt:lpstr>リポジトリマイニング環境の普及支援： EPM-X用リポジトリマイニングプラグインの開発（2）</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Masao Ohira</dc:creator>
  <cp:lastModifiedBy>Masao Ohira</cp:lastModifiedBy>
  <cp:revision>145</cp:revision>
  <cp:lastPrinted>2012-11-26T01:27:14Z</cp:lastPrinted>
  <dcterms:created xsi:type="dcterms:W3CDTF">2012-11-16T04:52:04Z</dcterms:created>
  <dcterms:modified xsi:type="dcterms:W3CDTF">2013-03-07T00:13:20Z</dcterms:modified>
</cp:coreProperties>
</file>