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7" r:id="rId10"/>
    <p:sldId id="268"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84"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6B39CA-0316-4F2B-B93A-576E4163BCFF}" type="datetimeFigureOut">
              <a:rPr kumimoji="1" lang="ja-JP" altLang="en-US" smtClean="0"/>
              <a:t>2015/6/30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126C35-5526-4053-8C45-A99DC329C815}" type="slidenum">
              <a:rPr kumimoji="1" lang="ja-JP" altLang="en-US" smtClean="0"/>
              <a:t>‹#›</a:t>
            </a:fld>
            <a:endParaRPr kumimoji="1" lang="ja-JP" altLang="en-US"/>
          </a:p>
        </p:txBody>
      </p:sp>
    </p:spTree>
    <p:extLst>
      <p:ext uri="{BB962C8B-B14F-4D97-AF65-F5344CB8AC3E}">
        <p14:creationId xmlns:p14="http://schemas.microsoft.com/office/powerpoint/2010/main" val="416454952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1BD5ABD-B61E-46D8-A899-866CFCEC9C45}"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D5ABD-B61E-46D8-A899-866CFCEC9C45}"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1340768"/>
            <a:ext cx="7772400" cy="1470025"/>
          </a:xfrm>
        </p:spPr>
        <p:txBody>
          <a:bodyPr>
            <a:normAutofit fontScale="90000"/>
          </a:bodyPr>
          <a:lstStyle/>
          <a:p>
            <a:r>
              <a:rPr lang="en-US" altLang="ja-JP" dirty="0"/>
              <a:t>Will they like this? </a:t>
            </a:r>
            <a:r>
              <a:rPr lang="en-US" altLang="ja-JP" dirty="0" smtClean="0"/>
              <a:t/>
            </a:r>
            <a:br>
              <a:rPr lang="en-US" altLang="ja-JP" dirty="0" smtClean="0"/>
            </a:br>
            <a:r>
              <a:rPr lang="en-US" altLang="ja-JP" dirty="0" smtClean="0"/>
              <a:t>Evaluating </a:t>
            </a:r>
            <a:r>
              <a:rPr lang="en-US" altLang="ja-JP" dirty="0"/>
              <a:t>Code Contributions</a:t>
            </a:r>
            <a:br>
              <a:rPr lang="en-US" altLang="ja-JP" dirty="0"/>
            </a:br>
            <a:r>
              <a:rPr lang="en-US" altLang="ja-JP" dirty="0"/>
              <a:t>With Language Models</a:t>
            </a:r>
            <a:endParaRPr kumimoji="1" lang="ja-JP" altLang="en-US" dirty="0"/>
          </a:p>
        </p:txBody>
      </p:sp>
      <p:sp>
        <p:nvSpPr>
          <p:cNvPr id="3" name="サブタイトル 2"/>
          <p:cNvSpPr>
            <a:spLocks noGrp="1"/>
          </p:cNvSpPr>
          <p:nvPr>
            <p:ph type="subTitle" idx="1"/>
          </p:nvPr>
        </p:nvSpPr>
        <p:spPr>
          <a:xfrm>
            <a:off x="1371600" y="3166120"/>
            <a:ext cx="6400800" cy="1752600"/>
          </a:xfrm>
        </p:spPr>
        <p:txBody>
          <a:bodyPr>
            <a:normAutofit/>
          </a:bodyPr>
          <a:lstStyle/>
          <a:p>
            <a:r>
              <a:rPr kumimoji="1" lang="en-US" altLang="ja-JP" sz="2800" dirty="0" smtClean="0"/>
              <a:t>Vincent J. </a:t>
            </a:r>
            <a:r>
              <a:rPr kumimoji="1" lang="en-US" altLang="ja-JP" sz="2800" dirty="0" err="1" smtClean="0"/>
              <a:t>Hellendoorn</a:t>
            </a:r>
            <a:endParaRPr lang="en-US" altLang="ja-JP" sz="2800" dirty="0"/>
          </a:p>
          <a:p>
            <a:r>
              <a:rPr kumimoji="1" lang="en-US" altLang="ja-JP" sz="2800" dirty="0" err="1" smtClean="0"/>
              <a:t>Premkumar</a:t>
            </a:r>
            <a:r>
              <a:rPr kumimoji="1" lang="en-US" altLang="ja-JP" sz="2800" dirty="0" smtClean="0"/>
              <a:t> T. </a:t>
            </a:r>
            <a:r>
              <a:rPr kumimoji="1" lang="en-US" altLang="ja-JP" sz="2800" dirty="0" err="1" smtClean="0"/>
              <a:t>Devanbu</a:t>
            </a:r>
            <a:endParaRPr kumimoji="1" lang="en-US" altLang="ja-JP" sz="2800" dirty="0" smtClean="0"/>
          </a:p>
          <a:p>
            <a:r>
              <a:rPr lang="en-US" altLang="ja-JP" sz="2800" dirty="0" smtClean="0"/>
              <a:t>Alberto </a:t>
            </a:r>
            <a:r>
              <a:rPr lang="en-US" altLang="ja-JP" sz="2800" dirty="0" err="1" smtClean="0"/>
              <a:t>Bacchelli</a:t>
            </a:r>
            <a:endParaRPr kumimoji="1" lang="ja-JP" altLang="en-US" sz="2800" dirty="0"/>
          </a:p>
        </p:txBody>
      </p:sp>
      <p:sp>
        <p:nvSpPr>
          <p:cNvPr id="5" name="テキスト ボックス 4"/>
          <p:cNvSpPr txBox="1"/>
          <p:nvPr/>
        </p:nvSpPr>
        <p:spPr>
          <a:xfrm>
            <a:off x="5724128" y="4211796"/>
            <a:ext cx="504056" cy="369332"/>
          </a:xfrm>
          <a:prstGeom prst="rect">
            <a:avLst/>
          </a:prstGeom>
          <a:noFill/>
        </p:spPr>
        <p:txBody>
          <a:bodyPr wrap="square" rtlCol="0">
            <a:spAutoFit/>
          </a:bodyPr>
          <a:lstStyle/>
          <a:p>
            <a:r>
              <a:rPr kumimoji="1" lang="ja-JP" altLang="en-US" dirty="0" smtClean="0">
                <a:latin typeface="+mn-ea"/>
              </a:rPr>
              <a:t>✝</a:t>
            </a:r>
            <a:endParaRPr kumimoji="1" lang="ja-JP" altLang="en-US" dirty="0">
              <a:latin typeface="+mn-ea"/>
            </a:endParaRPr>
          </a:p>
        </p:txBody>
      </p:sp>
      <p:sp>
        <p:nvSpPr>
          <p:cNvPr id="6" name="テキスト ボックス 5"/>
          <p:cNvSpPr txBox="1"/>
          <p:nvPr/>
        </p:nvSpPr>
        <p:spPr>
          <a:xfrm>
            <a:off x="6084168" y="3140968"/>
            <a:ext cx="504056" cy="369332"/>
          </a:xfrm>
          <a:prstGeom prst="rect">
            <a:avLst/>
          </a:prstGeom>
          <a:noFill/>
        </p:spPr>
        <p:txBody>
          <a:bodyPr wrap="square" rtlCol="0">
            <a:spAutoFit/>
          </a:bodyPr>
          <a:lstStyle/>
          <a:p>
            <a:r>
              <a:rPr kumimoji="1" lang="ja-JP" altLang="en-US" dirty="0" smtClean="0">
                <a:latin typeface="+mn-ea"/>
              </a:rPr>
              <a:t>✝</a:t>
            </a:r>
            <a:endParaRPr kumimoji="1" lang="ja-JP" altLang="en-US" dirty="0">
              <a:latin typeface="+mn-ea"/>
            </a:endParaRPr>
          </a:p>
        </p:txBody>
      </p:sp>
      <p:sp>
        <p:nvSpPr>
          <p:cNvPr id="7" name="テキスト ボックス 6"/>
          <p:cNvSpPr txBox="1"/>
          <p:nvPr/>
        </p:nvSpPr>
        <p:spPr>
          <a:xfrm>
            <a:off x="6156176" y="3645024"/>
            <a:ext cx="504056" cy="369332"/>
          </a:xfrm>
          <a:prstGeom prst="rect">
            <a:avLst/>
          </a:prstGeom>
          <a:noFill/>
        </p:spPr>
        <p:txBody>
          <a:bodyPr wrap="square" rtlCol="0">
            <a:spAutoFit/>
          </a:bodyPr>
          <a:lstStyle/>
          <a:p>
            <a:r>
              <a:rPr kumimoji="1" lang="ja-JP" altLang="en-US" dirty="0" smtClean="0">
                <a:latin typeface="+mn-ea"/>
              </a:rPr>
              <a:t>☥</a:t>
            </a:r>
            <a:endParaRPr kumimoji="1" lang="ja-JP" altLang="en-US" dirty="0">
              <a:latin typeface="+mn-ea"/>
            </a:endParaRPr>
          </a:p>
        </p:txBody>
      </p:sp>
      <p:sp>
        <p:nvSpPr>
          <p:cNvPr id="8" name="テキスト ボックス 7"/>
          <p:cNvSpPr txBox="1"/>
          <p:nvPr/>
        </p:nvSpPr>
        <p:spPr>
          <a:xfrm>
            <a:off x="395536" y="5013176"/>
            <a:ext cx="8352928" cy="369332"/>
          </a:xfrm>
          <a:prstGeom prst="rect">
            <a:avLst/>
          </a:prstGeom>
          <a:noFill/>
        </p:spPr>
        <p:txBody>
          <a:bodyPr wrap="square" rtlCol="0">
            <a:spAutoFit/>
          </a:bodyPr>
          <a:lstStyle/>
          <a:p>
            <a:r>
              <a:rPr kumimoji="1" lang="ja-JP" altLang="en-US" dirty="0" smtClean="0">
                <a:latin typeface="+mn-ea"/>
              </a:rPr>
              <a:t>✝</a:t>
            </a:r>
            <a:r>
              <a:rPr kumimoji="1" lang="en-US" altLang="ja-JP" dirty="0" smtClean="0">
                <a:latin typeface="+mn-ea"/>
              </a:rPr>
              <a:t>:</a:t>
            </a:r>
            <a:r>
              <a:rPr kumimoji="1" lang="en-US" altLang="ja-JP" sz="1400" dirty="0" err="1" smtClean="0">
                <a:latin typeface="+mn-ea"/>
              </a:rPr>
              <a:t>SORCERERS@Software</a:t>
            </a:r>
            <a:r>
              <a:rPr kumimoji="1" lang="en-US" altLang="ja-JP" sz="1400" dirty="0" smtClean="0">
                <a:latin typeface="+mn-ea"/>
              </a:rPr>
              <a:t> Engineering Research Group, Delft University of Technology. The Netherlands</a:t>
            </a:r>
            <a:r>
              <a:rPr kumimoji="1" lang="ja-JP" altLang="en-US" sz="1400" dirty="0" smtClean="0">
                <a:latin typeface="+mn-ea"/>
              </a:rPr>
              <a:t>　</a:t>
            </a:r>
            <a:endParaRPr kumimoji="1" lang="ja-JP" altLang="en-US" sz="1400" dirty="0">
              <a:latin typeface="+mn-ea"/>
            </a:endParaRPr>
          </a:p>
        </p:txBody>
      </p:sp>
      <p:sp>
        <p:nvSpPr>
          <p:cNvPr id="9" name="テキスト ボックス 8"/>
          <p:cNvSpPr txBox="1"/>
          <p:nvPr/>
        </p:nvSpPr>
        <p:spPr>
          <a:xfrm>
            <a:off x="395536" y="5435932"/>
            <a:ext cx="8352928" cy="369332"/>
          </a:xfrm>
          <a:prstGeom prst="rect">
            <a:avLst/>
          </a:prstGeom>
          <a:noFill/>
        </p:spPr>
        <p:txBody>
          <a:bodyPr wrap="square" rtlCol="0">
            <a:spAutoFit/>
          </a:bodyPr>
          <a:lstStyle/>
          <a:p>
            <a:r>
              <a:rPr lang="ja-JP" altLang="en-US" dirty="0" smtClean="0">
                <a:latin typeface="+mn-ea"/>
              </a:rPr>
              <a:t>☥</a:t>
            </a:r>
            <a:r>
              <a:rPr kumimoji="1" lang="en-US" altLang="ja-JP" dirty="0" smtClean="0">
                <a:latin typeface="+mn-ea"/>
              </a:rPr>
              <a:t>:</a:t>
            </a:r>
            <a:r>
              <a:rPr kumimoji="1" lang="en-US" altLang="ja-JP" sz="1400" dirty="0" smtClean="0">
                <a:latin typeface="+mn-ea"/>
              </a:rPr>
              <a:t>Department of Computer Science, University of California</a:t>
            </a:r>
            <a:r>
              <a:rPr lang="en-US" altLang="ja-JP" sz="1400" dirty="0" smtClean="0">
                <a:latin typeface="+mn-ea"/>
              </a:rPr>
              <a:t>. Davis, CA. USA</a:t>
            </a:r>
            <a:endParaRPr kumimoji="1" lang="ja-JP" altLang="en-US" sz="1100" dirty="0">
              <a:latin typeface="+mn-ea"/>
            </a:endParaRPr>
          </a:p>
        </p:txBody>
      </p:sp>
      <p:pic>
        <p:nvPicPr>
          <p:cNvPr id="1026" name="Picture 2" descr="Vincent Hellendoor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428" y="3203684"/>
            <a:ext cx="1630332" cy="16303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vanbu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304" y="3429000"/>
            <a:ext cx="705024" cy="9378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lberto Bacchell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344" y="3817798"/>
            <a:ext cx="861546" cy="976419"/>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7380312" y="1052736"/>
            <a:ext cx="1512168" cy="646331"/>
          </a:xfrm>
          <a:prstGeom prst="rect">
            <a:avLst/>
          </a:prstGeom>
          <a:noFill/>
          <a:ln>
            <a:solidFill>
              <a:schemeClr val="tx1"/>
            </a:solidFill>
          </a:ln>
        </p:spPr>
        <p:txBody>
          <a:bodyPr wrap="square" rtlCol="0">
            <a:spAutoFit/>
          </a:bodyPr>
          <a:lstStyle/>
          <a:p>
            <a:pPr algn="r"/>
            <a:r>
              <a:rPr kumimoji="1" lang="en-US" altLang="ja-JP" dirty="0" smtClean="0"/>
              <a:t>MSR ’15 pp.157--167</a:t>
            </a:r>
            <a:endParaRPr kumimoji="1" lang="ja-JP" altLang="en-US" dirty="0"/>
          </a:p>
        </p:txBody>
      </p:sp>
    </p:spTree>
    <p:extLst>
      <p:ext uri="{BB962C8B-B14F-4D97-AF65-F5344CB8AC3E}">
        <p14:creationId xmlns:p14="http://schemas.microsoft.com/office/powerpoint/2010/main" val="4835946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どんなコードがレビューを通りやすいのかを調べた</a:t>
            </a:r>
            <a:endParaRPr kumimoji="1" lang="en-US" altLang="ja-JP" dirty="0" smtClean="0"/>
          </a:p>
          <a:p>
            <a:endParaRPr lang="en-US" altLang="ja-JP" dirty="0"/>
          </a:p>
          <a:p>
            <a:r>
              <a:rPr lang="ja-JP" altLang="en-US" dirty="0" smtClean="0"/>
              <a:t>プロジェクトの書き方に似ている方がレビューが通りやすい（パッチが受け入れやすい）ことがわかった</a:t>
            </a:r>
            <a:endParaRPr kumimoji="1" lang="ja-JP" altLang="en-US" dirty="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1</a:t>
            </a:fld>
            <a:endParaRPr kumimoji="1" lang="ja-JP" altLang="en-US"/>
          </a:p>
        </p:txBody>
      </p:sp>
    </p:spTree>
    <p:extLst>
      <p:ext uri="{BB962C8B-B14F-4D97-AF65-F5344CB8AC3E}">
        <p14:creationId xmlns:p14="http://schemas.microsoft.com/office/powerpoint/2010/main" val="2098467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これまでの</a:t>
            </a:r>
            <a:r>
              <a:rPr lang="ja-JP" altLang="en-US" dirty="0" smtClean="0"/>
              <a:t>パッチの受け入れやすさに関する研究ではメタデータを扱うことが多かった</a:t>
            </a:r>
            <a:endParaRPr lang="en-US" altLang="ja-JP" dirty="0" smtClean="0"/>
          </a:p>
          <a:p>
            <a:pPr lvl="1"/>
            <a:r>
              <a:rPr lang="ja-JP" altLang="en-US" dirty="0" smtClean="0"/>
              <a:t>コミットの回数，パッチのサイズ，などなど</a:t>
            </a:r>
            <a:endParaRPr lang="en-US" altLang="ja-JP" dirty="0" smtClean="0"/>
          </a:p>
          <a:p>
            <a:pPr lvl="1"/>
            <a:r>
              <a:rPr lang="ja-JP" altLang="en-US" dirty="0"/>
              <a:t>レビュー</a:t>
            </a:r>
            <a:r>
              <a:rPr lang="ja-JP" altLang="en-US" dirty="0" smtClean="0"/>
              <a:t>をする両者の関係</a:t>
            </a:r>
            <a:endParaRPr lang="en-US" altLang="ja-JP" dirty="0" smtClean="0"/>
          </a:p>
          <a:p>
            <a:pPr marL="457200" lvl="1" indent="0">
              <a:buNone/>
            </a:pPr>
            <a:endParaRPr lang="en-US" altLang="ja-JP" dirty="0" smtClean="0"/>
          </a:p>
          <a:p>
            <a:r>
              <a:rPr kumimoji="1" lang="en-US" altLang="ja-JP" dirty="0" err="1" smtClean="0"/>
              <a:t>Gousios</a:t>
            </a:r>
            <a:r>
              <a:rPr lang="ja-JP" altLang="en-US" dirty="0" err="1" smtClean="0"/>
              <a:t>らは</a:t>
            </a:r>
            <a:r>
              <a:rPr lang="ja-JP" altLang="en-US" dirty="0" smtClean="0"/>
              <a:t>定性的な分析を行い，コードの質と同様にコードスタイルもパッチの受け入れやすさに関係があると明らかにした</a:t>
            </a:r>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2</a:t>
            </a:fld>
            <a:endParaRPr kumimoji="1" lang="ja-JP" altLang="en-US"/>
          </a:p>
        </p:txBody>
      </p:sp>
    </p:spTree>
    <p:extLst>
      <p:ext uri="{BB962C8B-B14F-4D97-AF65-F5344CB8AC3E}">
        <p14:creationId xmlns:p14="http://schemas.microsoft.com/office/powerpoint/2010/main" val="3880782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lang="en-US" altLang="ja-JP" dirty="0" smtClean="0"/>
          </a:p>
          <a:p>
            <a:pPr lvl="1"/>
            <a:r>
              <a:rPr lang="ja-JP" altLang="en-US" dirty="0" smtClean="0"/>
              <a:t>定性的な分析だけにとどまらず，パッチの受け入れやすさとコードスタイルとの関係を定量的に示す</a:t>
            </a:r>
            <a:endParaRPr lang="en-US" altLang="ja-JP" dirty="0" smtClean="0"/>
          </a:p>
          <a:p>
            <a:pPr lvl="1"/>
            <a:endParaRPr kumimoji="1" lang="en-US" altLang="ja-JP" dirty="0" smtClean="0"/>
          </a:p>
          <a:p>
            <a:r>
              <a:rPr lang="ja-JP" altLang="en-US" dirty="0" smtClean="0"/>
              <a:t>アプローチ</a:t>
            </a:r>
            <a:endParaRPr lang="en-US" altLang="ja-JP" dirty="0" smtClean="0"/>
          </a:p>
          <a:p>
            <a:pPr lvl="1"/>
            <a:r>
              <a:rPr kumimoji="1" lang="en-US" altLang="ja-JP" dirty="0" smtClean="0"/>
              <a:t>Language model</a:t>
            </a:r>
            <a:r>
              <a:rPr kumimoji="1" lang="ja-JP" altLang="en-US" dirty="0" smtClean="0"/>
              <a:t>を使ってコードのスタイルを定量化する</a:t>
            </a:r>
            <a:endParaRPr kumimoji="1" lang="en-US" altLang="ja-JP" dirty="0" smtClean="0"/>
          </a:p>
          <a:p>
            <a:pPr lvl="2"/>
            <a:endParaRPr kumimoji="1" lang="ja-JP" altLang="en-US" dirty="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3</a:t>
            </a:fld>
            <a:endParaRPr kumimoji="1" lang="ja-JP" altLang="en-US"/>
          </a:p>
        </p:txBody>
      </p:sp>
    </p:spTree>
    <p:extLst>
      <p:ext uri="{BB962C8B-B14F-4D97-AF65-F5344CB8AC3E}">
        <p14:creationId xmlns:p14="http://schemas.microsoft.com/office/powerpoint/2010/main" val="3928443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Language Models</a:t>
            </a:r>
            <a:endParaRPr kumimoji="1" lang="ja-JP" altLang="en-US" dirty="0"/>
          </a:p>
        </p:txBody>
      </p:sp>
      <p:sp>
        <p:nvSpPr>
          <p:cNvPr id="3" name="コンテンツ プレースホルダー 2"/>
          <p:cNvSpPr>
            <a:spLocks noGrp="1"/>
          </p:cNvSpPr>
          <p:nvPr>
            <p:ph idx="1"/>
          </p:nvPr>
        </p:nvSpPr>
        <p:spPr/>
        <p:txBody>
          <a:bodyPr>
            <a:noAutofit/>
          </a:bodyPr>
          <a:lstStyle/>
          <a:p>
            <a:r>
              <a:rPr lang="ja-JP" altLang="en-US" dirty="0" smtClean="0"/>
              <a:t>トークンのシーケンスの相対頻度をカウントする確率モデルをソースコード上で生成する</a:t>
            </a:r>
            <a:endParaRPr lang="en-US" altLang="ja-JP" dirty="0" smtClean="0"/>
          </a:p>
          <a:p>
            <a:pPr lvl="1"/>
            <a:r>
              <a:rPr lang="en-US" altLang="ja-JP" dirty="0" smtClean="0"/>
              <a:t>N-gram</a:t>
            </a:r>
            <a:r>
              <a:rPr lang="ja-JP" altLang="en-US" dirty="0" smtClean="0"/>
              <a:t>モデルを用いてカウントする</a:t>
            </a:r>
            <a:endParaRPr lang="en-US" altLang="ja-JP" dirty="0" smtClean="0"/>
          </a:p>
          <a:p>
            <a:endParaRPr kumimoji="1" lang="en-US" altLang="ja-JP" dirty="0"/>
          </a:p>
          <a:p>
            <a:r>
              <a:rPr kumimoji="1" lang="ja-JP" altLang="en-US" dirty="0" smtClean="0"/>
              <a:t>言語モデルの評価基準</a:t>
            </a:r>
            <a:endParaRPr kumimoji="1" lang="en-US" altLang="ja-JP" dirty="0" smtClean="0"/>
          </a:p>
          <a:p>
            <a:pPr lvl="1"/>
            <a:r>
              <a:rPr kumimoji="1" lang="en-US" altLang="ja-JP" dirty="0" smtClean="0"/>
              <a:t>Perplexity</a:t>
            </a:r>
            <a:r>
              <a:rPr kumimoji="1" lang="ja-JP" altLang="en-US" dirty="0" smtClean="0"/>
              <a:t>：</a:t>
            </a:r>
            <a:r>
              <a:rPr lang="ja-JP" altLang="en-US" dirty="0" smtClean="0"/>
              <a:t>単語の接続の複雑さ</a:t>
            </a:r>
            <a:endParaRPr kumimoji="1" lang="en-US" altLang="ja-JP" dirty="0" smtClean="0"/>
          </a:p>
          <a:p>
            <a:pPr lvl="1"/>
            <a:r>
              <a:rPr lang="en-US" altLang="ja-JP" dirty="0" smtClean="0"/>
              <a:t>Cross Entropy</a:t>
            </a:r>
            <a:r>
              <a:rPr lang="ja-JP" altLang="en-US" dirty="0" smtClean="0"/>
              <a:t>：</a:t>
            </a:r>
            <a:r>
              <a:rPr lang="en-US" altLang="ja-JP" dirty="0" smtClean="0"/>
              <a:t>Perplexity</a:t>
            </a:r>
            <a:r>
              <a:rPr lang="ja-JP" altLang="en-US" dirty="0" smtClean="0"/>
              <a:t>の値を</a:t>
            </a:r>
            <a:r>
              <a:rPr lang="en-US" altLang="ja-JP" dirty="0" smtClean="0"/>
              <a:t>2</a:t>
            </a:r>
            <a:r>
              <a:rPr lang="ja-JP" altLang="en-US" dirty="0" smtClean="0"/>
              <a:t>を底とする対数とした</a:t>
            </a:r>
            <a:endParaRPr lang="en-US" altLang="ja-JP" dirty="0" smtClean="0"/>
          </a:p>
          <a:p>
            <a:pPr lvl="2"/>
            <a:r>
              <a:rPr kumimoji="1" lang="en-US" altLang="ja-JP" dirty="0" smtClean="0"/>
              <a:t>Cross Entropy</a:t>
            </a:r>
            <a:r>
              <a:rPr lang="ja-JP" altLang="en-US" dirty="0" smtClean="0"/>
              <a:t>の値が低いほど，よく似ているということになる</a:t>
            </a:r>
            <a:endParaRPr kumimoji="1" lang="en-US" altLang="ja-JP" dirty="0" smtClean="0"/>
          </a:p>
          <a:p>
            <a:pPr lvl="1" algn="l"/>
            <a:r>
              <a:rPr lang="ja-JP" altLang="en-US" dirty="0"/>
              <a:t>詳しく</a:t>
            </a:r>
            <a:r>
              <a:rPr lang="ja-JP" altLang="en-US" dirty="0" smtClean="0"/>
              <a:t>は</a:t>
            </a:r>
            <a:r>
              <a:rPr lang="ja-JP" altLang="en-US" dirty="0"/>
              <a:t>以下</a:t>
            </a:r>
            <a:r>
              <a:rPr lang="ja-JP" altLang="en-US" dirty="0" smtClean="0"/>
              <a:t>の</a:t>
            </a:r>
            <a:r>
              <a:rPr lang="en-US" altLang="ja-JP" dirty="0" smtClean="0"/>
              <a:t>URL</a:t>
            </a:r>
            <a:r>
              <a:rPr lang="ja-JP" altLang="en-US" dirty="0" smtClean="0"/>
              <a:t>を参照してください </a:t>
            </a:r>
            <a:endParaRPr lang="en-US" altLang="ja-JP" dirty="0" smtClean="0"/>
          </a:p>
          <a:p>
            <a:pPr lvl="2" algn="l"/>
            <a:r>
              <a:rPr lang="en-US" altLang="ja-JP" sz="1800" dirty="0" smtClean="0"/>
              <a:t>http</a:t>
            </a:r>
            <a:r>
              <a:rPr lang="en-US" altLang="ja-JP" sz="1800" dirty="0"/>
              <a:t>://www.ism.ac.jp/~</a:t>
            </a:r>
            <a:r>
              <a:rPr lang="en-US" altLang="ja-JP" sz="1800" dirty="0" smtClean="0"/>
              <a:t>daichi/paper/naist-dlec2004-lmodel.pdf</a:t>
            </a:r>
            <a:r>
              <a:rPr lang="ja-JP" altLang="en-US" dirty="0" smtClean="0"/>
              <a:t>　</a:t>
            </a:r>
            <a:r>
              <a:rPr lang="en-US" altLang="ja-JP" dirty="0" smtClean="0"/>
              <a:t/>
            </a:r>
            <a:br>
              <a:rPr lang="en-US" altLang="ja-JP" dirty="0" smtClean="0"/>
            </a:br>
            <a:endParaRPr kumimoji="1" lang="ja-JP" altLang="en-US" dirty="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4</a:t>
            </a:fld>
            <a:endParaRPr kumimoji="1" lang="ja-JP" altLang="en-US"/>
          </a:p>
        </p:txBody>
      </p:sp>
    </p:spTree>
    <p:extLst>
      <p:ext uri="{BB962C8B-B14F-4D97-AF65-F5344CB8AC3E}">
        <p14:creationId xmlns:p14="http://schemas.microsoft.com/office/powerpoint/2010/main" val="3564724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データ取得</a:t>
            </a:r>
            <a:endParaRPr kumimoji="1" lang="en-US" altLang="ja-JP" dirty="0" smtClean="0"/>
          </a:p>
          <a:p>
            <a:pPr lvl="1"/>
            <a:r>
              <a:rPr lang="en-US" altLang="ja-JP" dirty="0" err="1" smtClean="0"/>
              <a:t>Github</a:t>
            </a:r>
            <a:r>
              <a:rPr lang="en-US" altLang="ja-JP" dirty="0" smtClean="0"/>
              <a:t> API</a:t>
            </a:r>
            <a:r>
              <a:rPr lang="ja-JP" altLang="en-US" dirty="0" smtClean="0"/>
              <a:t>で</a:t>
            </a:r>
            <a:r>
              <a:rPr lang="en-US" altLang="ja-JP" dirty="0" smtClean="0"/>
              <a:t>Pull Request</a:t>
            </a:r>
            <a:r>
              <a:rPr lang="ja-JP" altLang="en-US" dirty="0" smtClean="0"/>
              <a:t>（</a:t>
            </a:r>
            <a:r>
              <a:rPr lang="en-US" altLang="ja-JP" dirty="0" smtClean="0"/>
              <a:t>PR</a:t>
            </a:r>
            <a:r>
              <a:rPr lang="ja-JP" altLang="en-US" dirty="0" smtClean="0"/>
              <a:t>）を取得する</a:t>
            </a:r>
            <a:endParaRPr lang="en-US" altLang="ja-JP" dirty="0" smtClean="0"/>
          </a:p>
          <a:p>
            <a:pPr lvl="1"/>
            <a:endParaRPr lang="en-US" altLang="ja-JP" dirty="0"/>
          </a:p>
          <a:p>
            <a:r>
              <a:rPr kumimoji="1" lang="ja-JP" altLang="en-US" dirty="0" smtClean="0"/>
              <a:t>対象プロジェクト</a:t>
            </a:r>
            <a:endParaRPr kumimoji="1" lang="en-US" altLang="ja-JP" dirty="0" smtClean="0"/>
          </a:p>
          <a:p>
            <a:pPr lvl="1"/>
            <a:r>
              <a:rPr lang="en-US" altLang="ja-JP" dirty="0" smtClean="0"/>
              <a:t>Java</a:t>
            </a:r>
            <a:r>
              <a:rPr lang="ja-JP" altLang="en-US" dirty="0" smtClean="0"/>
              <a:t>で書かれていて</a:t>
            </a:r>
            <a:r>
              <a:rPr lang="en-US" altLang="ja-JP" dirty="0" smtClean="0"/>
              <a:t>PR</a:t>
            </a:r>
            <a:r>
              <a:rPr lang="ja-JP" altLang="en-US" dirty="0" smtClean="0"/>
              <a:t>が活発的に行われている</a:t>
            </a:r>
            <a:r>
              <a:rPr lang="en-US" altLang="ja-JP" dirty="0" err="1" smtClean="0"/>
              <a:t>Github</a:t>
            </a:r>
            <a:r>
              <a:rPr lang="ja-JP" altLang="en-US" dirty="0" smtClean="0"/>
              <a:t>をホストとする</a:t>
            </a:r>
            <a:r>
              <a:rPr lang="en-US" altLang="ja-JP" dirty="0" smtClean="0"/>
              <a:t>22</a:t>
            </a:r>
            <a:r>
              <a:rPr lang="ja-JP" altLang="en-US" dirty="0" smtClean="0"/>
              <a:t>のプロジェクト</a:t>
            </a:r>
            <a:endParaRPr lang="en-US" altLang="ja-JP" dirty="0" smtClean="0"/>
          </a:p>
          <a:p>
            <a:pPr lvl="1"/>
            <a:r>
              <a:rPr kumimoji="1" lang="en-US" altLang="ja-JP" dirty="0" smtClean="0"/>
              <a:t>2-40</a:t>
            </a:r>
            <a:r>
              <a:rPr kumimoji="1" lang="ja-JP" altLang="en-US" dirty="0" smtClean="0"/>
              <a:t>か月間のデータを対象とする</a:t>
            </a:r>
            <a:endParaRPr kumimoji="1" lang="en-US" altLang="ja-JP" dirty="0"/>
          </a:p>
          <a:p>
            <a:pPr lvl="1"/>
            <a:endParaRPr kumimoji="1" lang="en-US" altLang="ja-JP" dirty="0" smtClean="0"/>
          </a:p>
          <a:p>
            <a:r>
              <a:rPr lang="ja-JP" altLang="en-US" dirty="0" smtClean="0"/>
              <a:t>各</a:t>
            </a:r>
            <a:r>
              <a:rPr lang="en-US" altLang="ja-JP" dirty="0" smtClean="0"/>
              <a:t>PR</a:t>
            </a:r>
            <a:r>
              <a:rPr lang="ja-JP" altLang="en-US" dirty="0" smtClean="0"/>
              <a:t>と各</a:t>
            </a:r>
            <a:r>
              <a:rPr lang="en-US" altLang="ja-JP" dirty="0" smtClean="0"/>
              <a:t>PR</a:t>
            </a:r>
            <a:r>
              <a:rPr lang="ja-JP" altLang="en-US" dirty="0" smtClean="0"/>
              <a:t>が投稿された時期のコードとの類似度をそれぞれ計算する</a:t>
            </a:r>
            <a:endParaRPr kumimoji="1" lang="en-US" altLang="ja-JP" dirty="0" smtClean="0"/>
          </a:p>
          <a:p>
            <a:pPr lvl="1"/>
            <a:endParaRPr kumimoji="1" lang="en-US" altLang="ja-JP" dirty="0" smtClean="0"/>
          </a:p>
          <a:p>
            <a:pPr lvl="1"/>
            <a:endParaRPr lang="en-US" altLang="ja-JP" dirty="0"/>
          </a:p>
          <a:p>
            <a:pPr lvl="1"/>
            <a:endParaRPr kumimoji="1" lang="en-US" altLang="ja-JP" dirty="0" smtClean="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5</a:t>
            </a:fld>
            <a:endParaRPr kumimoji="1" lang="ja-JP" altLang="en-US"/>
          </a:p>
        </p:txBody>
      </p:sp>
    </p:spTree>
    <p:extLst>
      <p:ext uri="{BB962C8B-B14F-4D97-AF65-F5344CB8AC3E}">
        <p14:creationId xmlns:p14="http://schemas.microsoft.com/office/powerpoint/2010/main" val="546913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RQ1</a:t>
            </a:r>
            <a:endParaRPr kumimoji="1" lang="ja-JP" altLang="en-US" dirty="0"/>
          </a:p>
        </p:txBody>
      </p:sp>
      <p:sp>
        <p:nvSpPr>
          <p:cNvPr id="3" name="コンテンツ プレースホルダー 2"/>
          <p:cNvSpPr>
            <a:spLocks noGrp="1"/>
          </p:cNvSpPr>
          <p:nvPr>
            <p:ph idx="1"/>
          </p:nvPr>
        </p:nvSpPr>
        <p:spPr/>
        <p:txBody>
          <a:bodyPr/>
          <a:lstStyle/>
          <a:p>
            <a:r>
              <a:rPr lang="en-US" altLang="ja-JP" b="1" dirty="0" smtClean="0"/>
              <a:t>RQ1</a:t>
            </a:r>
            <a:r>
              <a:rPr lang="ja-JP" altLang="en-US" b="1" dirty="0" smtClean="0"/>
              <a:t>：</a:t>
            </a:r>
            <a:r>
              <a:rPr lang="en-US" altLang="ja-JP" b="1" dirty="0" smtClean="0"/>
              <a:t>Reject</a:t>
            </a:r>
            <a:r>
              <a:rPr lang="ja-JP" altLang="en-US" b="1" dirty="0" smtClean="0"/>
              <a:t>された</a:t>
            </a:r>
            <a:r>
              <a:rPr lang="en-US" altLang="ja-JP" b="1" dirty="0" smtClean="0"/>
              <a:t>PR</a:t>
            </a:r>
            <a:r>
              <a:rPr lang="ja-JP" altLang="en-US" b="1" dirty="0" smtClean="0"/>
              <a:t>は</a:t>
            </a:r>
            <a:r>
              <a:rPr lang="en-US" altLang="ja-JP" b="1" dirty="0"/>
              <a:t>A</a:t>
            </a:r>
            <a:r>
              <a:rPr lang="en-US" altLang="ja-JP" b="1" dirty="0" smtClean="0"/>
              <a:t>ccept</a:t>
            </a:r>
            <a:r>
              <a:rPr lang="ja-JP" altLang="en-US" b="1" dirty="0" smtClean="0"/>
              <a:t>された</a:t>
            </a:r>
            <a:r>
              <a:rPr lang="en-US" altLang="ja-JP" b="1" dirty="0" smtClean="0"/>
              <a:t>PR</a:t>
            </a:r>
            <a:r>
              <a:rPr lang="ja-JP" altLang="en-US" b="1" dirty="0" smtClean="0"/>
              <a:t>より類似</a:t>
            </a:r>
            <a:r>
              <a:rPr lang="ja-JP" altLang="en-US" b="1" dirty="0"/>
              <a:t>して</a:t>
            </a:r>
            <a:r>
              <a:rPr lang="ja-JP" altLang="en-US" b="1" dirty="0" smtClean="0"/>
              <a:t>いないのか？</a:t>
            </a:r>
            <a:endParaRPr lang="en-US" altLang="ja-JP" b="1" dirty="0" smtClean="0"/>
          </a:p>
          <a:p>
            <a:pPr lvl="5"/>
            <a:endParaRPr lang="en-US" altLang="ja-JP" dirty="0"/>
          </a:p>
          <a:p>
            <a:r>
              <a:rPr lang="ja-JP" altLang="en-US" dirty="0" smtClean="0"/>
              <a:t>結果</a:t>
            </a:r>
            <a:endParaRPr lang="en-US" altLang="ja-JP" dirty="0" smtClean="0"/>
          </a:p>
          <a:p>
            <a:pPr lvl="1"/>
            <a:r>
              <a:rPr lang="en-US" altLang="ja-JP" dirty="0" smtClean="0"/>
              <a:t>Accept</a:t>
            </a:r>
            <a:r>
              <a:rPr lang="ja-JP" altLang="en-US" dirty="0" smtClean="0"/>
              <a:t>された</a:t>
            </a:r>
            <a:r>
              <a:rPr lang="en-US" altLang="ja-JP" dirty="0" smtClean="0"/>
              <a:t>PR</a:t>
            </a:r>
            <a:r>
              <a:rPr lang="ja-JP" altLang="en-US" dirty="0" smtClean="0"/>
              <a:t>のエントロピー：　</a:t>
            </a:r>
            <a:r>
              <a:rPr lang="en-US" altLang="ja-JP" dirty="0" smtClean="0"/>
              <a:t>4.14</a:t>
            </a:r>
          </a:p>
          <a:p>
            <a:pPr lvl="1"/>
            <a:r>
              <a:rPr lang="en-US" altLang="ja-JP" dirty="0" smtClean="0"/>
              <a:t>Reject</a:t>
            </a:r>
            <a:r>
              <a:rPr lang="ja-JP" altLang="en-US" dirty="0" smtClean="0"/>
              <a:t>された</a:t>
            </a:r>
            <a:r>
              <a:rPr lang="en-US" altLang="ja-JP" dirty="0" smtClean="0"/>
              <a:t>PR</a:t>
            </a:r>
            <a:r>
              <a:rPr lang="ja-JP" altLang="en-US" dirty="0" smtClean="0"/>
              <a:t>のエントロピー：　</a:t>
            </a:r>
            <a:r>
              <a:rPr lang="en-US" altLang="ja-JP" dirty="0" smtClean="0"/>
              <a:t>4.44</a:t>
            </a:r>
          </a:p>
          <a:p>
            <a:pPr lvl="2"/>
            <a:r>
              <a:rPr lang="ja-JP" altLang="en-US" dirty="0" smtClean="0"/>
              <a:t>（エントロピーの値が小さいほど類似している）</a:t>
            </a:r>
            <a:endParaRPr lang="en-US" altLang="ja-JP" dirty="0" smtClean="0"/>
          </a:p>
          <a:p>
            <a:pPr lvl="1"/>
            <a:r>
              <a:rPr lang="ja-JP" altLang="en-US" dirty="0" smtClean="0"/>
              <a:t>小さいプロジェクトでは有意な差がみられなかった</a:t>
            </a:r>
            <a:endParaRPr lang="en-US" altLang="ja-JP" dirty="0" smtClean="0"/>
          </a:p>
          <a:p>
            <a:endParaRPr lang="en-US" altLang="ja-JP" dirty="0" smtClean="0"/>
          </a:p>
          <a:p>
            <a:endParaRPr lang="en-US" altLang="ja-JP" dirty="0"/>
          </a:p>
          <a:p>
            <a:pPr lvl="1"/>
            <a:endParaRPr lang="en-US" altLang="ja-JP" dirty="0" smtClean="0"/>
          </a:p>
          <a:p>
            <a:endParaRPr kumimoji="1" lang="en-US" altLang="ja-JP" dirty="0"/>
          </a:p>
          <a:p>
            <a:endParaRPr kumimoji="1" lang="ja-JP" altLang="en-US" dirty="0"/>
          </a:p>
        </p:txBody>
      </p:sp>
      <p:sp>
        <p:nvSpPr>
          <p:cNvPr id="4" name="正方形/長方形 3"/>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規模の大きいプロジェクトにおいて，</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PR</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がこれまでの</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コードと類似していればアクセプトされやすい</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B1BD5ABD-B61E-46D8-A899-866CFCEC9C45}" type="slidenum">
              <a:rPr kumimoji="1" lang="ja-JP" altLang="en-US" smtClean="0"/>
              <a:t>6</a:t>
            </a:fld>
            <a:endParaRPr kumimoji="1" lang="ja-JP" altLang="en-US"/>
          </a:p>
        </p:txBody>
      </p:sp>
    </p:spTree>
    <p:extLst>
      <p:ext uri="{BB962C8B-B14F-4D97-AF65-F5344CB8AC3E}">
        <p14:creationId xmlns:p14="http://schemas.microsoft.com/office/powerpoint/2010/main" val="26281782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RQ2</a:t>
            </a:r>
            <a:endParaRPr kumimoji="1" lang="ja-JP" altLang="en-US" dirty="0"/>
          </a:p>
        </p:txBody>
      </p:sp>
      <p:sp>
        <p:nvSpPr>
          <p:cNvPr id="3" name="コンテンツ プレースホルダー 2"/>
          <p:cNvSpPr>
            <a:spLocks noGrp="1"/>
          </p:cNvSpPr>
          <p:nvPr>
            <p:ph idx="1"/>
          </p:nvPr>
        </p:nvSpPr>
        <p:spPr/>
        <p:txBody>
          <a:bodyPr/>
          <a:lstStyle/>
          <a:p>
            <a:r>
              <a:rPr kumimoji="1" lang="en-US" altLang="ja-JP" b="1" dirty="0" smtClean="0"/>
              <a:t>RQ2</a:t>
            </a:r>
            <a:r>
              <a:rPr kumimoji="1" lang="ja-JP" altLang="en-US" b="1" dirty="0" smtClean="0"/>
              <a:t>：類似していない</a:t>
            </a:r>
            <a:r>
              <a:rPr kumimoji="1" lang="en-US" altLang="ja-JP" b="1" dirty="0" smtClean="0"/>
              <a:t>RP</a:t>
            </a:r>
            <a:r>
              <a:rPr kumimoji="1" lang="ja-JP" altLang="en-US" b="1" dirty="0" smtClean="0"/>
              <a:t>はより議論が行われるのか？</a:t>
            </a:r>
            <a:endParaRPr kumimoji="1" lang="en-US" altLang="ja-JP" b="1" dirty="0" smtClean="0"/>
          </a:p>
          <a:p>
            <a:pPr marL="0" indent="0">
              <a:buNone/>
            </a:pPr>
            <a:endParaRPr lang="en-US" altLang="ja-JP" dirty="0"/>
          </a:p>
          <a:p>
            <a:r>
              <a:rPr kumimoji="1" lang="ja-JP" altLang="en-US" dirty="0" smtClean="0"/>
              <a:t>結果</a:t>
            </a:r>
            <a:endParaRPr kumimoji="1" lang="en-US" altLang="ja-JP" dirty="0" smtClean="0"/>
          </a:p>
          <a:p>
            <a:pPr lvl="1"/>
            <a:r>
              <a:rPr lang="ja-JP" altLang="en-US" dirty="0" smtClean="0"/>
              <a:t>議論が行われている</a:t>
            </a:r>
            <a:r>
              <a:rPr lang="en-US" altLang="ja-JP" dirty="0" smtClean="0"/>
              <a:t>Accept</a:t>
            </a:r>
            <a:r>
              <a:rPr lang="ja-JP" altLang="en-US" dirty="0" smtClean="0"/>
              <a:t>された</a:t>
            </a:r>
            <a:r>
              <a:rPr lang="en-US" altLang="ja-JP" dirty="0" smtClean="0"/>
              <a:t>PR</a:t>
            </a:r>
            <a:r>
              <a:rPr lang="ja-JP" altLang="en-US" dirty="0" smtClean="0"/>
              <a:t>および</a:t>
            </a:r>
            <a:r>
              <a:rPr lang="en-US" altLang="ja-JP" dirty="0" smtClean="0"/>
              <a:t>Reject</a:t>
            </a:r>
            <a:r>
              <a:rPr lang="ja-JP" altLang="en-US" dirty="0" smtClean="0"/>
              <a:t>された</a:t>
            </a:r>
            <a:r>
              <a:rPr lang="en-US" altLang="ja-JP" dirty="0" smtClean="0"/>
              <a:t>PR</a:t>
            </a:r>
            <a:r>
              <a:rPr lang="ja-JP" altLang="en-US" dirty="0" smtClean="0"/>
              <a:t>はエントロピーの高い傾向にあることがわかった</a:t>
            </a:r>
            <a:endParaRPr lang="en-US" altLang="ja-JP" dirty="0" smtClean="0"/>
          </a:p>
          <a:p>
            <a:pPr lvl="1"/>
            <a:r>
              <a:rPr kumimoji="1" lang="ja-JP" altLang="en-US" dirty="0" smtClean="0"/>
              <a:t>大規模な</a:t>
            </a:r>
            <a:r>
              <a:rPr lang="ja-JP" altLang="en-US" dirty="0" smtClean="0"/>
              <a:t>プロジェクトでは有意な差はあったが，小さいプロジェクトでは有意な差がみられなかった</a:t>
            </a:r>
            <a:endParaRPr kumimoji="1" lang="en-US" altLang="ja-JP" dirty="0" smtClean="0"/>
          </a:p>
          <a:p>
            <a:endParaRPr lang="en-US" altLang="ja-JP" dirty="0"/>
          </a:p>
          <a:p>
            <a:endParaRPr kumimoji="1" lang="ja-JP" altLang="en-US" dirty="0"/>
          </a:p>
        </p:txBody>
      </p:sp>
      <p:sp>
        <p:nvSpPr>
          <p:cNvPr id="4" name="正方形/長方形 3"/>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類似していない</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PR</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はより議論が行われている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B1BD5ABD-B61E-46D8-A899-866CFCEC9C45}" type="slidenum">
              <a:rPr kumimoji="1" lang="ja-JP" altLang="en-US" smtClean="0"/>
              <a:t>7</a:t>
            </a:fld>
            <a:endParaRPr kumimoji="1" lang="ja-JP" altLang="en-US"/>
          </a:p>
        </p:txBody>
      </p:sp>
    </p:spTree>
    <p:extLst>
      <p:ext uri="{BB962C8B-B14F-4D97-AF65-F5344CB8AC3E}">
        <p14:creationId xmlns:p14="http://schemas.microsoft.com/office/powerpoint/2010/main" val="1156338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RQ3</a:t>
            </a:r>
            <a:endParaRPr kumimoji="1" lang="ja-JP" altLang="en-US" dirty="0"/>
          </a:p>
        </p:txBody>
      </p:sp>
      <p:sp>
        <p:nvSpPr>
          <p:cNvPr id="3" name="コンテンツ プレースホルダー 2"/>
          <p:cNvSpPr>
            <a:spLocks noGrp="1"/>
          </p:cNvSpPr>
          <p:nvPr>
            <p:ph idx="1"/>
          </p:nvPr>
        </p:nvSpPr>
        <p:spPr/>
        <p:txBody>
          <a:bodyPr/>
          <a:lstStyle/>
          <a:p>
            <a:r>
              <a:rPr lang="en-US" altLang="ja-JP" b="1" dirty="0" smtClean="0"/>
              <a:t>RQ3</a:t>
            </a:r>
            <a:r>
              <a:rPr lang="ja-JP" altLang="en-US" b="1" dirty="0" smtClean="0"/>
              <a:t>：貢献者の</a:t>
            </a:r>
            <a:r>
              <a:rPr lang="en-US" altLang="ja-JP" b="1" dirty="0" smtClean="0"/>
              <a:t>naturalness</a:t>
            </a:r>
            <a:r>
              <a:rPr lang="ja-JP" altLang="en-US" b="1" dirty="0" smtClean="0"/>
              <a:t>は経験と共に育つのか？</a:t>
            </a:r>
            <a:endParaRPr lang="en-US" altLang="ja-JP" b="1" dirty="0" smtClean="0"/>
          </a:p>
          <a:p>
            <a:pPr lvl="5"/>
            <a:endParaRPr lang="en-US" altLang="ja-JP" dirty="0"/>
          </a:p>
          <a:p>
            <a:r>
              <a:rPr lang="ja-JP" altLang="en-US" dirty="0" smtClean="0"/>
              <a:t>結果</a:t>
            </a:r>
            <a:endParaRPr lang="en-US" altLang="ja-JP" dirty="0" smtClean="0"/>
          </a:p>
          <a:p>
            <a:pPr lvl="1"/>
            <a:r>
              <a:rPr lang="ja-JP" altLang="en-US" dirty="0" smtClean="0"/>
              <a:t>これまで</a:t>
            </a:r>
            <a:r>
              <a:rPr lang="en-US" altLang="ja-JP" dirty="0" smtClean="0"/>
              <a:t>4</a:t>
            </a:r>
            <a:r>
              <a:rPr lang="ja-JP" altLang="en-US" dirty="0" smtClean="0"/>
              <a:t>回以上コミットを行った</a:t>
            </a:r>
            <a:endParaRPr lang="en-US" altLang="ja-JP" dirty="0" smtClean="0"/>
          </a:p>
          <a:p>
            <a:pPr marL="457200" lvl="1" indent="0">
              <a:buNone/>
            </a:pPr>
            <a:r>
              <a:rPr lang="ja-JP" altLang="en-US" dirty="0" smtClean="0"/>
              <a:t>　 開発者を</a:t>
            </a:r>
            <a:r>
              <a:rPr lang="en-US" altLang="ja-JP" dirty="0" smtClean="0"/>
              <a:t>”experienced”</a:t>
            </a:r>
            <a:endParaRPr lang="en-US" altLang="ja-JP" dirty="0"/>
          </a:p>
          <a:p>
            <a:pPr lvl="1"/>
            <a:endParaRPr lang="en-US" altLang="ja-JP" dirty="0" smtClean="0"/>
          </a:p>
          <a:p>
            <a:endParaRPr lang="en-US" altLang="ja-JP" dirty="0"/>
          </a:p>
          <a:p>
            <a:pPr lvl="1"/>
            <a:endParaRPr lang="en-US" altLang="ja-JP" dirty="0" smtClean="0"/>
          </a:p>
          <a:p>
            <a:endParaRPr kumimoji="1" lang="en-US" altLang="ja-JP" dirty="0"/>
          </a:p>
          <a:p>
            <a:endParaRPr kumimoji="1" lang="ja-JP" altLang="en-US" dirty="0"/>
          </a:p>
        </p:txBody>
      </p:sp>
      <p:sp>
        <p:nvSpPr>
          <p:cNvPr id="4" name="正方形/長方形 3"/>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経験のある開発者が書くコードの方が</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r>
            <a:br>
              <a:rPr lang="en-US" altLang="ja-JP" sz="3200" b="1" dirty="0" smtClean="0">
                <a:solidFill>
                  <a:schemeClr val="bg1"/>
                </a:solidFill>
                <a:latin typeface="HGPｺﾞｼｯｸM" panose="020B0600000000000000" pitchFamily="50" charset="-128"/>
                <a:ea typeface="HGPｺﾞｼｯｸM" panose="020B0600000000000000" pitchFamily="50" charset="-128"/>
              </a:rPr>
            </a:br>
            <a:r>
              <a:rPr lang="ja-JP" altLang="en-US" sz="3200" b="1" dirty="0" smtClean="0">
                <a:solidFill>
                  <a:schemeClr val="bg1"/>
                </a:solidFill>
                <a:latin typeface="HGPｺﾞｼｯｸM" panose="020B0600000000000000" pitchFamily="50" charset="-128"/>
                <a:ea typeface="HGPｺﾞｼｯｸM" panose="020B0600000000000000" pitchFamily="50" charset="-128"/>
              </a:rPr>
              <a:t>エントロピーの値が小さくなる傾向</a:t>
            </a:r>
            <a:r>
              <a:rPr lang="ja-JP" altLang="en-US" sz="3200" b="1" dirty="0">
                <a:solidFill>
                  <a:schemeClr val="bg1"/>
                </a:solidFill>
                <a:latin typeface="HGPｺﾞｼｯｸM" panose="020B0600000000000000" pitchFamily="50" charset="-128"/>
                <a:ea typeface="HGPｺﾞｼｯｸM" panose="020B0600000000000000" pitchFamily="50" charset="-128"/>
              </a:rPr>
              <a:t>が</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ある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86" t="16590" r="45674" b="22168"/>
          <a:stretch/>
        </p:blipFill>
        <p:spPr bwMode="auto">
          <a:xfrm>
            <a:off x="5428355" y="2132856"/>
            <a:ext cx="3536133" cy="3115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スライド番号プレースホルダー 4"/>
          <p:cNvSpPr>
            <a:spLocks noGrp="1"/>
          </p:cNvSpPr>
          <p:nvPr>
            <p:ph type="sldNum" sz="quarter" idx="12"/>
          </p:nvPr>
        </p:nvSpPr>
        <p:spPr/>
        <p:txBody>
          <a:bodyPr/>
          <a:lstStyle/>
          <a:p>
            <a:fld id="{B1BD5ABD-B61E-46D8-A899-866CFCEC9C45}" type="slidenum">
              <a:rPr kumimoji="1" lang="ja-JP" altLang="en-US" smtClean="0"/>
              <a:t>8</a:t>
            </a:fld>
            <a:endParaRPr kumimoji="1" lang="ja-JP" altLang="en-US"/>
          </a:p>
        </p:txBody>
      </p:sp>
    </p:spTree>
    <p:extLst>
      <p:ext uri="{BB962C8B-B14F-4D97-AF65-F5344CB8AC3E}">
        <p14:creationId xmlns:p14="http://schemas.microsoft.com/office/powerpoint/2010/main" val="1302060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コードのスタイルと</a:t>
            </a:r>
            <a:r>
              <a:rPr kumimoji="1" lang="en-US" altLang="ja-JP" dirty="0" smtClean="0"/>
              <a:t>PR</a:t>
            </a:r>
            <a:r>
              <a:rPr kumimoji="1" lang="ja-JP" altLang="en-US" dirty="0" smtClean="0"/>
              <a:t>の</a:t>
            </a:r>
            <a:r>
              <a:rPr kumimoji="1" lang="en-US" altLang="ja-JP" dirty="0" smtClean="0"/>
              <a:t>Accept</a:t>
            </a:r>
            <a:r>
              <a:rPr kumimoji="1" lang="ja-JP" altLang="en-US" dirty="0" smtClean="0"/>
              <a:t>されやすさに関する定量的な分析を行った</a:t>
            </a:r>
            <a:endParaRPr kumimoji="1" lang="en-US" altLang="ja-JP" dirty="0" smtClean="0"/>
          </a:p>
          <a:p>
            <a:endParaRPr lang="en-US" altLang="ja-JP" dirty="0"/>
          </a:p>
          <a:p>
            <a:r>
              <a:rPr kumimoji="1" lang="en-US" altLang="ja-JP" dirty="0" err="1" smtClean="0"/>
              <a:t>Github</a:t>
            </a:r>
            <a:r>
              <a:rPr kumimoji="1" lang="ja-JP" altLang="en-US" dirty="0" smtClean="0"/>
              <a:t>をホストとする</a:t>
            </a:r>
            <a:r>
              <a:rPr kumimoji="1" lang="en-US" altLang="ja-JP" dirty="0" smtClean="0"/>
              <a:t>22</a:t>
            </a:r>
            <a:r>
              <a:rPr kumimoji="1" lang="ja-JP" altLang="en-US" dirty="0" smtClean="0"/>
              <a:t>のプロジェクトに対して分析を行った結果，以下のことがわかった</a:t>
            </a:r>
            <a:endParaRPr kumimoji="1" lang="en-US" altLang="ja-JP" dirty="0" smtClean="0"/>
          </a:p>
          <a:p>
            <a:pPr lvl="1"/>
            <a:r>
              <a:rPr kumimoji="1" lang="en-US" altLang="ja-JP" dirty="0" smtClean="0"/>
              <a:t>Accept</a:t>
            </a:r>
            <a:r>
              <a:rPr kumimoji="1" lang="ja-JP" altLang="en-US" dirty="0" smtClean="0"/>
              <a:t>された</a:t>
            </a:r>
            <a:r>
              <a:rPr kumimoji="1" lang="en-US" altLang="ja-JP" dirty="0" smtClean="0"/>
              <a:t>PR</a:t>
            </a:r>
            <a:r>
              <a:rPr kumimoji="1" lang="ja-JP" altLang="en-US" dirty="0" smtClean="0"/>
              <a:t>は類似度が高い傾向がある</a:t>
            </a:r>
            <a:endParaRPr kumimoji="1" lang="en-US" altLang="ja-JP" dirty="0" smtClean="0"/>
          </a:p>
          <a:p>
            <a:pPr lvl="1"/>
            <a:r>
              <a:rPr kumimoji="1" lang="ja-JP" altLang="en-US" dirty="0" smtClean="0"/>
              <a:t>類似度が低い</a:t>
            </a:r>
            <a:r>
              <a:rPr kumimoji="1" lang="en-US" altLang="ja-JP" dirty="0" smtClean="0"/>
              <a:t>PR</a:t>
            </a:r>
            <a:r>
              <a:rPr kumimoji="1" lang="ja-JP" altLang="en-US" dirty="0" smtClean="0"/>
              <a:t>はより議論がされている傾向がある</a:t>
            </a:r>
            <a:endParaRPr kumimoji="1" lang="en-US" altLang="ja-JP" dirty="0" smtClean="0"/>
          </a:p>
          <a:p>
            <a:pPr lvl="1"/>
            <a:r>
              <a:rPr lang="ja-JP" altLang="en-US" dirty="0" smtClean="0"/>
              <a:t>コミッタは経験と共に類似度の高いコードを書く傾向がある</a:t>
            </a:r>
            <a:endParaRPr kumimoji="1" lang="ja-JP" altLang="en-US" dirty="0"/>
          </a:p>
        </p:txBody>
      </p:sp>
      <p:sp>
        <p:nvSpPr>
          <p:cNvPr id="4" name="スライド番号プレースホルダー 3"/>
          <p:cNvSpPr>
            <a:spLocks noGrp="1"/>
          </p:cNvSpPr>
          <p:nvPr>
            <p:ph type="sldNum" sz="quarter" idx="12"/>
          </p:nvPr>
        </p:nvSpPr>
        <p:spPr/>
        <p:txBody>
          <a:bodyPr/>
          <a:lstStyle/>
          <a:p>
            <a:fld id="{B1BD5ABD-B61E-46D8-A899-866CFCEC9C45}" type="slidenum">
              <a:rPr kumimoji="1" lang="ja-JP" altLang="en-US" smtClean="0"/>
              <a:t>9</a:t>
            </a:fld>
            <a:endParaRPr kumimoji="1" lang="ja-JP" altLang="en-US"/>
          </a:p>
        </p:txBody>
      </p:sp>
    </p:spTree>
    <p:extLst>
      <p:ext uri="{BB962C8B-B14F-4D97-AF65-F5344CB8AC3E}">
        <p14:creationId xmlns:p14="http://schemas.microsoft.com/office/powerpoint/2010/main" val="1503750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1445</TotalTime>
  <Words>554</Words>
  <Application>Microsoft Office PowerPoint</Application>
  <PresentationFormat>画面に合わせる (4:3)</PresentationFormat>
  <Paragraphs>91</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gakunai</vt:lpstr>
      <vt:lpstr>Will they like this?  Evaluating Code Contributions With Language Models</vt:lpstr>
      <vt:lpstr>概要</vt:lpstr>
      <vt:lpstr>背景</vt:lpstr>
      <vt:lpstr>目的とアプローチ</vt:lpstr>
      <vt:lpstr>Language Models</vt:lpstr>
      <vt:lpstr>分析方法</vt:lpstr>
      <vt:lpstr>結果：RQ1</vt:lpstr>
      <vt:lpstr>結果：RQ2</vt:lpstr>
      <vt:lpstr>結果：RQ3</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 they like this?  Evaluating Code Contributions With Language Models</dc:title>
  <dc:creator>Yamatani</dc:creator>
  <cp:lastModifiedBy>Yamatani</cp:lastModifiedBy>
  <cp:revision>34</cp:revision>
  <dcterms:created xsi:type="dcterms:W3CDTF">2015-06-26T02:46:06Z</dcterms:created>
  <dcterms:modified xsi:type="dcterms:W3CDTF">2015-06-30T00:47:10Z</dcterms:modified>
</cp:coreProperties>
</file>