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9" r:id="rId4"/>
    <p:sldId id="263" r:id="rId5"/>
    <p:sldId id="264" r:id="rId6"/>
    <p:sldId id="262" r:id="rId7"/>
    <p:sldId id="265" r:id="rId8"/>
    <p:sldId id="258" r:id="rId9"/>
    <p:sldId id="261" r:id="rId10"/>
    <p:sldId id="260"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1938"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ACDF6120-F1F0-4C60-9FE9-39AC71A9C79D}" type="datetimeFigureOut">
              <a:rPr lang="en-US" smtClean="0"/>
              <a:pPr/>
              <a:t>8/20/2012</a:t>
            </a:fld>
            <a:endParaRPr lang="en-US" sz="1600" dirty="0"/>
          </a:p>
        </p:txBody>
      </p:sp>
      <p:sp>
        <p:nvSpPr>
          <p:cNvPr id="5" name="フッター プレースホルダ 4"/>
          <p:cNvSpPr>
            <a:spLocks noGrp="1"/>
          </p:cNvSpPr>
          <p:nvPr>
            <p:ph type="ftr" sz="quarter" idx="11"/>
          </p:nvPr>
        </p:nvSpPr>
        <p:spPr/>
        <p:txBody>
          <a:bodyPr/>
          <a:lstStyle/>
          <a:p>
            <a:endParaRPr kumimoji="0" lang="en-US" dirty="0"/>
          </a:p>
        </p:txBody>
      </p:sp>
      <p:sp>
        <p:nvSpPr>
          <p:cNvPr id="6" name="スライド番号プレースホルダ 5"/>
          <p:cNvSpPr>
            <a:spLocks noGrp="1"/>
          </p:cNvSpPr>
          <p:nvPr>
            <p:ph type="sldNum" sz="quarter" idx="12"/>
          </p:nvPr>
        </p:nvSpPr>
        <p:spPr/>
        <p:txBody>
          <a:bodyPr/>
          <a:lstStyle/>
          <a:p>
            <a:fld id="{EA7C8D44-3667-46F6-9772-CC52308E2A7F}" type="slidenum">
              <a:rPr kumimoji="0" lang="en-US" smtClean="0"/>
              <a:pPr/>
              <a:t>&lt;#&gt;</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ACDF6120-F1F0-4C60-9FE9-39AC71A9C79D}" type="datetimeFigureOut">
              <a:rPr lang="en-US" smtClean="0"/>
              <a:pPr/>
              <a:t>8/20/2012</a:t>
            </a:fld>
            <a:endParaRPr lang="en-US" dirty="0"/>
          </a:p>
        </p:txBody>
      </p:sp>
      <p:sp>
        <p:nvSpPr>
          <p:cNvPr id="5" name="フッター プレースホルダ 4"/>
          <p:cNvSpPr>
            <a:spLocks noGrp="1"/>
          </p:cNvSpPr>
          <p:nvPr>
            <p:ph type="ftr" sz="quarter" idx="11"/>
          </p:nvPr>
        </p:nvSpPr>
        <p:spPr/>
        <p:txBody>
          <a:bodyPr/>
          <a:lstStyle/>
          <a:p>
            <a:endParaRPr kumimoji="0" lang="en-US"/>
          </a:p>
        </p:txBody>
      </p:sp>
      <p:sp>
        <p:nvSpPr>
          <p:cNvPr id="6" name="スライド番号プレースホルダ 5"/>
          <p:cNvSpPr>
            <a:spLocks noGrp="1"/>
          </p:cNvSpPr>
          <p:nvPr>
            <p:ph type="sldNum" sz="quarter" idx="12"/>
          </p:nvPr>
        </p:nvSpPr>
        <p:spPr/>
        <p:txBody>
          <a:bodyPr/>
          <a:lstStyle/>
          <a:p>
            <a:fld id="{EA7C8D44-3667-46F6-9772-CC52308E2A7F}" type="slidenum">
              <a:rPr kumimoji="0" lang="en-US" smtClean="0"/>
              <a:pPr/>
              <a:t>&lt;#&gt;</a:t>
            </a:fld>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ACDF6120-F1F0-4C60-9FE9-39AC71A9C79D}" type="datetimeFigureOut">
              <a:rPr lang="en-US" smtClean="0"/>
              <a:pPr/>
              <a:t>8/20/2012</a:t>
            </a:fld>
            <a:endParaRPr lang="en-US" dirty="0"/>
          </a:p>
        </p:txBody>
      </p:sp>
      <p:sp>
        <p:nvSpPr>
          <p:cNvPr id="5" name="フッター プレースホルダ 4"/>
          <p:cNvSpPr>
            <a:spLocks noGrp="1"/>
          </p:cNvSpPr>
          <p:nvPr>
            <p:ph type="ftr" sz="quarter" idx="11"/>
          </p:nvPr>
        </p:nvSpPr>
        <p:spPr/>
        <p:txBody>
          <a:bodyPr/>
          <a:lstStyle/>
          <a:p>
            <a:endParaRPr kumimoji="0" lang="en-US" dirty="0"/>
          </a:p>
        </p:txBody>
      </p:sp>
      <p:sp>
        <p:nvSpPr>
          <p:cNvPr id="6" name="スライド番号プレースホルダ 5"/>
          <p:cNvSpPr>
            <a:spLocks noGrp="1"/>
          </p:cNvSpPr>
          <p:nvPr>
            <p:ph type="sldNum" sz="quarter" idx="12"/>
          </p:nvPr>
        </p:nvSpPr>
        <p:spPr/>
        <p:txBody>
          <a:bodyPr/>
          <a:lstStyle/>
          <a:p>
            <a:fld id="{EA7C8D44-3667-46F6-9772-CC52308E2A7F}" type="slidenum">
              <a:rPr kumimoji="0" lang="en-US" smtClean="0"/>
              <a:pPr/>
              <a:t>&lt;#&gt;</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ACDF6120-F1F0-4C60-9FE9-39AC71A9C79D}" type="datetimeFigureOut">
              <a:rPr lang="en-US" smtClean="0"/>
              <a:pPr/>
              <a:t>8/20/2012</a:t>
            </a:fld>
            <a:endParaRPr lang="en-US"/>
          </a:p>
        </p:txBody>
      </p:sp>
      <p:sp>
        <p:nvSpPr>
          <p:cNvPr id="6" name="フッター プレースホルダ 5"/>
          <p:cNvSpPr>
            <a:spLocks noGrp="1"/>
          </p:cNvSpPr>
          <p:nvPr>
            <p:ph type="ftr" sz="quarter" idx="11"/>
          </p:nvPr>
        </p:nvSpPr>
        <p:spPr/>
        <p:txBody>
          <a:bodyPr/>
          <a:lstStyle/>
          <a:p>
            <a:endParaRPr kumimoji="0" lang="en-US"/>
          </a:p>
        </p:txBody>
      </p:sp>
      <p:sp>
        <p:nvSpPr>
          <p:cNvPr id="7" name="スライド番号プレースホルダ 6"/>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ACDF6120-F1F0-4C60-9FE9-39AC71A9C79D}" type="datetimeFigureOut">
              <a:rPr lang="en-US" smtClean="0"/>
              <a:pPr/>
              <a:t>8/20/2012</a:t>
            </a:fld>
            <a:endParaRPr lang="en-US"/>
          </a:p>
        </p:txBody>
      </p:sp>
      <p:sp>
        <p:nvSpPr>
          <p:cNvPr id="8" name="フッター プレースホルダ 7"/>
          <p:cNvSpPr>
            <a:spLocks noGrp="1"/>
          </p:cNvSpPr>
          <p:nvPr>
            <p:ph type="ftr" sz="quarter" idx="11"/>
          </p:nvPr>
        </p:nvSpPr>
        <p:spPr/>
        <p:txBody>
          <a:bodyPr/>
          <a:lstStyle/>
          <a:p>
            <a:endParaRPr kumimoji="0" lang="en-US"/>
          </a:p>
        </p:txBody>
      </p:sp>
      <p:sp>
        <p:nvSpPr>
          <p:cNvPr id="9" name="スライド番号プレースホルダ 8"/>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ACDF6120-F1F0-4C60-9FE9-39AC71A9C79D}" type="datetimeFigureOut">
              <a:rPr lang="en-US" smtClean="0"/>
              <a:pPr/>
              <a:t>8/20/2012</a:t>
            </a:fld>
            <a:endParaRPr lang="en-US"/>
          </a:p>
        </p:txBody>
      </p:sp>
      <p:sp>
        <p:nvSpPr>
          <p:cNvPr id="4" name="フッター プレースホルダ 3"/>
          <p:cNvSpPr>
            <a:spLocks noGrp="1"/>
          </p:cNvSpPr>
          <p:nvPr>
            <p:ph type="ftr" sz="quarter" idx="11"/>
          </p:nvPr>
        </p:nvSpPr>
        <p:spPr/>
        <p:txBody>
          <a:bodyPr/>
          <a:lstStyle/>
          <a:p>
            <a:endParaRPr kumimoji="0" lang="en-US"/>
          </a:p>
        </p:txBody>
      </p:sp>
      <p:sp>
        <p:nvSpPr>
          <p:cNvPr id="5" name="スライド番号プレースホルダ 4"/>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CDF6120-F1F0-4C60-9FE9-39AC71A9C79D}" type="datetimeFigureOut">
              <a:rPr lang="en-US" smtClean="0"/>
              <a:pPr/>
              <a:t>8/20/2012</a:t>
            </a:fld>
            <a:endParaRPr lang="en-US"/>
          </a:p>
        </p:txBody>
      </p:sp>
      <p:sp>
        <p:nvSpPr>
          <p:cNvPr id="3" name="フッター プレースホルダ 2"/>
          <p:cNvSpPr>
            <a:spLocks noGrp="1"/>
          </p:cNvSpPr>
          <p:nvPr>
            <p:ph type="ftr" sz="quarter" idx="11"/>
          </p:nvPr>
        </p:nvSpPr>
        <p:spPr/>
        <p:txBody>
          <a:bodyPr/>
          <a:lstStyle/>
          <a:p>
            <a:endParaRPr kumimoji="0" lang="en-US"/>
          </a:p>
        </p:txBody>
      </p:sp>
      <p:sp>
        <p:nvSpPr>
          <p:cNvPr id="4" name="スライド番号プレースホルダ 3"/>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ACDF6120-F1F0-4C60-9FE9-39AC71A9C79D}" type="datetimeFigureOut">
              <a:rPr lang="en-US" smtClean="0"/>
              <a:pPr/>
              <a:t>8/20/2012</a:t>
            </a:fld>
            <a:endParaRPr lang="en-US"/>
          </a:p>
        </p:txBody>
      </p:sp>
      <p:sp>
        <p:nvSpPr>
          <p:cNvPr id="6" name="フッター プレースホルダ 5"/>
          <p:cNvSpPr>
            <a:spLocks noGrp="1"/>
          </p:cNvSpPr>
          <p:nvPr>
            <p:ph type="ftr" sz="quarter" idx="11"/>
          </p:nvPr>
        </p:nvSpPr>
        <p:spPr/>
        <p:txBody>
          <a:bodyPr/>
          <a:lstStyle/>
          <a:p>
            <a:endParaRPr kumimoji="0" lang="en-US"/>
          </a:p>
        </p:txBody>
      </p:sp>
      <p:sp>
        <p:nvSpPr>
          <p:cNvPr id="7" name="スライド番号プレースホルダ 6"/>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ACDF6120-F1F0-4C60-9FE9-39AC71A9C79D}" type="datetimeFigureOut">
              <a:rPr lang="en-US" smtClean="0"/>
              <a:pPr/>
              <a:t>8/20/2012</a:t>
            </a:fld>
            <a:endParaRPr lang="en-US"/>
          </a:p>
        </p:txBody>
      </p:sp>
      <p:sp>
        <p:nvSpPr>
          <p:cNvPr id="6" name="フッター プレースホルダ 5"/>
          <p:cNvSpPr>
            <a:spLocks noGrp="1"/>
          </p:cNvSpPr>
          <p:nvPr>
            <p:ph type="ftr" sz="quarter" idx="11"/>
          </p:nvPr>
        </p:nvSpPr>
        <p:spPr/>
        <p:txBody>
          <a:bodyPr/>
          <a:lstStyle/>
          <a:p>
            <a:endParaRPr kumimoji="0" lang="en-US"/>
          </a:p>
        </p:txBody>
      </p:sp>
      <p:sp>
        <p:nvSpPr>
          <p:cNvPr id="7" name="スライド番号プレースホルダ 6"/>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ACDF6120-F1F0-4C60-9FE9-39AC71A9C79D}" type="datetimeFigureOut">
              <a:rPr lang="en-US" smtClean="0"/>
              <a:pPr/>
              <a:t>8/20/2012</a:t>
            </a:fld>
            <a:endParaRPr lang="en-US"/>
          </a:p>
        </p:txBody>
      </p:sp>
      <p:sp>
        <p:nvSpPr>
          <p:cNvPr id="5" name="フッター プレースホルダ 4"/>
          <p:cNvSpPr>
            <a:spLocks noGrp="1"/>
          </p:cNvSpPr>
          <p:nvPr>
            <p:ph type="ftr" sz="quarter" idx="11"/>
          </p:nvPr>
        </p:nvSpPr>
        <p:spPr/>
        <p:txBody>
          <a:bodyPr/>
          <a:lstStyle/>
          <a:p>
            <a:endParaRPr kumimoji="0" lang="en-US"/>
          </a:p>
        </p:txBody>
      </p:sp>
      <p:sp>
        <p:nvSpPr>
          <p:cNvPr id="6" name="スライド番号プレースホルダ 5"/>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ACDF6120-F1F0-4C60-9FE9-39AC71A9C79D}" type="datetimeFigureOut">
              <a:rPr lang="en-US" smtClean="0"/>
              <a:pPr/>
              <a:t>8/20/2012</a:t>
            </a:fld>
            <a:endParaRPr lang="en-US"/>
          </a:p>
        </p:txBody>
      </p:sp>
      <p:sp>
        <p:nvSpPr>
          <p:cNvPr id="5" name="フッター プレースホルダ 4"/>
          <p:cNvSpPr>
            <a:spLocks noGrp="1"/>
          </p:cNvSpPr>
          <p:nvPr>
            <p:ph type="ftr" sz="quarter" idx="11"/>
          </p:nvPr>
        </p:nvSpPr>
        <p:spPr/>
        <p:txBody>
          <a:bodyPr/>
          <a:lstStyle/>
          <a:p>
            <a:endParaRPr kumimoji="0" lang="en-US"/>
          </a:p>
        </p:txBody>
      </p:sp>
      <p:sp>
        <p:nvSpPr>
          <p:cNvPr id="6" name="スライド番号プレースホルダ 5"/>
          <p:cNvSpPr>
            <a:spLocks noGrp="1"/>
          </p:cNvSpPr>
          <p:nvPr>
            <p:ph type="sldNum" sz="quarter" idx="12"/>
          </p:nvPr>
        </p:nvSpPr>
        <p:spPr/>
        <p:txBody>
          <a:bodyPr/>
          <a:lstStyle/>
          <a:p>
            <a:fld id="{EA7C8D44-3667-46F6-9772-CC52308E2A7F}" type="slidenum">
              <a:rPr kumimoji="0" lang="en-US" smtClean="0"/>
              <a:pPr/>
              <a:t>&lt;#&gt;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DF6120-F1F0-4C60-9FE9-39AC71A9C79D}" type="datetimeFigureOut">
              <a:rPr lang="en-US" smtClean="0"/>
              <a:pPr/>
              <a:t>8/20/2012</a:t>
            </a:fld>
            <a:endParaRPr lang="en-US" sz="1400" dirty="0">
              <a:solidFill>
                <a:schemeClr val="tx2"/>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en-US" sz="1400" dirty="0">
              <a:solidFill>
                <a:schemeClr val="tx2"/>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eaLnBrk="1" latinLnBrk="0" hangingPunct="1"/>
            <a:fld id="{EA7C8D44-3667-46F6-9772-CC52308E2A7F}" type="slidenum">
              <a:rPr kumimoji="0" lang="en-US" smtClean="0"/>
              <a:pPr algn="l" eaLnBrk="1" latinLnBrk="0" hangingPunct="1"/>
              <a:t>&lt;#&gt;</a:t>
            </a:fld>
            <a:endParaRPr kumimoji="0" lang="en-US" sz="1600" dirty="0">
              <a:solidFill>
                <a:schemeClr val="tx2"/>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Autofit/>
          </a:bodyPr>
          <a:lstStyle/>
          <a:p>
            <a:r>
              <a:rPr kumimoji="1" lang="en-US" altLang="ja-JP" sz="3600" dirty="0" smtClean="0"/>
              <a:t>Exploratory</a:t>
            </a:r>
            <a:r>
              <a:rPr kumimoji="1" lang="ja-JP" altLang="en-US" sz="3600" dirty="0" smtClean="0"/>
              <a:t>　</a:t>
            </a:r>
            <a:r>
              <a:rPr kumimoji="1" lang="en-US" altLang="ja-JP" sz="3600" dirty="0" smtClean="0"/>
              <a:t>Data</a:t>
            </a:r>
            <a:r>
              <a:rPr kumimoji="1" lang="ja-JP" altLang="en-US" sz="3600" dirty="0" smtClean="0"/>
              <a:t>　</a:t>
            </a:r>
            <a:r>
              <a:rPr kumimoji="1" lang="en-US" altLang="ja-JP" sz="3600" dirty="0" smtClean="0"/>
              <a:t>Analysis</a:t>
            </a:r>
            <a:r>
              <a:rPr kumimoji="1" lang="ja-JP" altLang="en-US" sz="3600" dirty="0" smtClean="0"/>
              <a:t>　</a:t>
            </a:r>
            <a:r>
              <a:rPr kumimoji="1" lang="en-US" altLang="ja-JP" sz="3600" dirty="0" smtClean="0"/>
              <a:t>With Categorical Variables</a:t>
            </a:r>
            <a:br>
              <a:rPr kumimoji="1" lang="en-US" altLang="ja-JP" sz="3600" dirty="0" smtClean="0"/>
            </a:br>
            <a:r>
              <a:rPr lang="en-US" altLang="ja-JP" sz="3200" dirty="0" smtClean="0"/>
              <a:t>:An Improved Rank-by-Feature Framework and a Case Study</a:t>
            </a:r>
            <a:endParaRPr kumimoji="1" lang="ja-JP" altLang="en-US" sz="3600" dirty="0"/>
          </a:p>
        </p:txBody>
      </p:sp>
      <p:sp>
        <p:nvSpPr>
          <p:cNvPr id="3" name="サブタイトル 2"/>
          <p:cNvSpPr>
            <a:spLocks noGrp="1"/>
          </p:cNvSpPr>
          <p:nvPr>
            <p:ph type="subTitle" idx="1"/>
          </p:nvPr>
        </p:nvSpPr>
        <p:spPr>
          <a:xfrm>
            <a:off x="1371600" y="4124672"/>
            <a:ext cx="7448872" cy="1752600"/>
          </a:xfrm>
        </p:spPr>
        <p:txBody>
          <a:bodyPr>
            <a:normAutofit/>
          </a:bodyPr>
          <a:lstStyle/>
          <a:p>
            <a:pPr algn="l"/>
            <a:r>
              <a:rPr kumimoji="1" lang="en-US" altLang="ja-JP" sz="1800" dirty="0" err="1" smtClean="0"/>
              <a:t>Jinwook</a:t>
            </a:r>
            <a:r>
              <a:rPr kumimoji="1" lang="en-US" altLang="ja-JP" sz="1800" dirty="0" smtClean="0"/>
              <a:t> </a:t>
            </a:r>
            <a:r>
              <a:rPr kumimoji="1" lang="en-US" altLang="ja-JP" sz="1800" dirty="0" err="1" smtClean="0"/>
              <a:t>Seo</a:t>
            </a:r>
            <a:r>
              <a:rPr lang="en-US" altLang="ja-JP" sz="1800" dirty="0"/>
              <a:t>	</a:t>
            </a:r>
            <a:r>
              <a:rPr lang="en-US" altLang="ja-JP" sz="1800" dirty="0" smtClean="0"/>
              <a:t>		</a:t>
            </a:r>
            <a:r>
              <a:rPr kumimoji="1" lang="en-US" altLang="ja-JP" sz="1800" dirty="0" err="1" smtClean="0"/>
              <a:t>Resarch</a:t>
            </a:r>
            <a:r>
              <a:rPr kumimoji="1" lang="en-US" altLang="ja-JP" sz="1800" dirty="0" smtClean="0"/>
              <a:t> Center for Genetic Medicine</a:t>
            </a:r>
          </a:p>
          <a:p>
            <a:pPr algn="l"/>
            <a:r>
              <a:rPr kumimoji="1" lang="en-US" altLang="ja-JP" sz="1800" dirty="0" smtClean="0"/>
              <a:t>Heather </a:t>
            </a:r>
            <a:r>
              <a:rPr kumimoji="1" lang="en-US" altLang="ja-JP" sz="1800" dirty="0" err="1" smtClean="0"/>
              <a:t>Gordish-Dressman</a:t>
            </a:r>
            <a:r>
              <a:rPr kumimoji="1" lang="en-US" altLang="ja-JP" sz="1800" dirty="0" smtClean="0"/>
              <a:t>		</a:t>
            </a:r>
            <a:r>
              <a:rPr kumimoji="1" lang="en-US" altLang="ja-JP" sz="1800" dirty="0" err="1" smtClean="0"/>
              <a:t>Childlen’s</a:t>
            </a:r>
            <a:r>
              <a:rPr kumimoji="1" lang="en-US" altLang="ja-JP" sz="1800" dirty="0" smtClean="0"/>
              <a:t>  Research Institute</a:t>
            </a:r>
          </a:p>
          <a:p>
            <a:pPr algn="l"/>
            <a:endParaRPr kumimoji="1" lang="ja-JP" alt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Introduction</a:t>
            </a:r>
            <a:endParaRPr kumimoji="1" lang="ja-JP" altLang="en-US" dirty="0"/>
          </a:p>
        </p:txBody>
      </p:sp>
      <p:sp>
        <p:nvSpPr>
          <p:cNvPr id="3" name="コンテンツ プレースホルダ 2"/>
          <p:cNvSpPr>
            <a:spLocks noGrp="1"/>
          </p:cNvSpPr>
          <p:nvPr>
            <p:ph idx="1"/>
          </p:nvPr>
        </p:nvSpPr>
        <p:spPr/>
        <p:txBody>
          <a:bodyPr/>
          <a:lstStyle/>
          <a:p>
            <a:r>
              <a:rPr lang="ja-JP" altLang="en-US" dirty="0"/>
              <a:t>生物</a:t>
            </a:r>
            <a:r>
              <a:rPr lang="ja-JP" altLang="en-US" dirty="0" smtClean="0"/>
              <a:t>医学</a:t>
            </a:r>
            <a:r>
              <a:rPr lang="ja-JP" altLang="en-US" dirty="0"/>
              <a:t>の</a:t>
            </a:r>
            <a:r>
              <a:rPr kumimoji="1" lang="ja-JP" altLang="en-US" dirty="0" smtClean="0"/>
              <a:t>分野では遺伝子型（</a:t>
            </a:r>
            <a:r>
              <a:rPr kumimoji="1" lang="en-US" altLang="ja-JP" dirty="0" smtClean="0"/>
              <a:t>genotype</a:t>
            </a:r>
            <a:r>
              <a:rPr kumimoji="1" lang="ja-JP" altLang="en-US" dirty="0" smtClean="0"/>
              <a:t>）と表現型（</a:t>
            </a:r>
            <a:r>
              <a:rPr kumimoji="1" lang="en-US" altLang="ja-JP" dirty="0" smtClean="0"/>
              <a:t>phenotype</a:t>
            </a:r>
            <a:r>
              <a:rPr kumimoji="1" lang="ja-JP" altLang="en-US" dirty="0" smtClean="0"/>
              <a:t>）の関連性を見つけ出す研究がなされている．</a:t>
            </a:r>
            <a:endParaRPr kumimoji="1" lang="en-US" altLang="ja-JP" dirty="0" smtClean="0"/>
          </a:p>
          <a:p>
            <a:pPr lvl="1"/>
            <a:r>
              <a:rPr lang="en-US" altLang="ja-JP" dirty="0" smtClean="0"/>
              <a:t>Ex.</a:t>
            </a:r>
            <a:r>
              <a:rPr lang="ja-JP" altLang="en-US" dirty="0" smtClean="0"/>
              <a:t>血液型　遺伝子型＝</a:t>
            </a:r>
            <a:r>
              <a:rPr lang="en-US" altLang="ja-JP" dirty="0" smtClean="0"/>
              <a:t>AO</a:t>
            </a:r>
            <a:r>
              <a:rPr lang="ja-JP" altLang="en-US" dirty="0" err="1"/>
              <a:t>，</a:t>
            </a:r>
            <a:r>
              <a:rPr lang="en-US" altLang="ja-JP" dirty="0" smtClean="0"/>
              <a:t>AA…</a:t>
            </a:r>
            <a:endParaRPr lang="en-US" altLang="ja-JP" dirty="0"/>
          </a:p>
          <a:p>
            <a:pPr lvl="1">
              <a:buNone/>
            </a:pPr>
            <a:r>
              <a:rPr lang="ja-JP" altLang="en-US" dirty="0" smtClean="0"/>
              <a:t>　　　　　　　　 表現型＝</a:t>
            </a:r>
            <a:r>
              <a:rPr lang="en-US" altLang="ja-JP" dirty="0" smtClean="0"/>
              <a:t>A</a:t>
            </a:r>
            <a:r>
              <a:rPr lang="ja-JP" altLang="en-US" dirty="0" smtClean="0"/>
              <a:t>型</a:t>
            </a:r>
            <a:endParaRPr lang="en-US" altLang="ja-JP" dirty="0"/>
          </a:p>
          <a:p>
            <a:r>
              <a:rPr kumimoji="1" lang="ja-JP" altLang="en-US" dirty="0" smtClean="0"/>
              <a:t>中には多くのカテゴリ変数が含まれている．</a:t>
            </a:r>
            <a:endParaRPr kumimoji="1" lang="en-US" altLang="ja-JP"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purpose</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カテゴリ変数のクラスタリング分析を行うための</a:t>
            </a:r>
            <a:r>
              <a:rPr lang="ja-JP" altLang="en-US" dirty="0"/>
              <a:t>機能</a:t>
            </a:r>
            <a:r>
              <a:rPr lang="ja-JP" altLang="en-US" dirty="0" smtClean="0"/>
              <a:t>を</a:t>
            </a:r>
            <a:r>
              <a:rPr lang="ja-JP" altLang="en-US" dirty="0"/>
              <a:t>搭載</a:t>
            </a:r>
            <a:r>
              <a:rPr lang="ja-JP" altLang="en-US" dirty="0" smtClean="0"/>
              <a:t>した</a:t>
            </a:r>
            <a:r>
              <a:rPr lang="en-US" altLang="ja-JP" dirty="0" smtClean="0"/>
              <a:t>HCE</a:t>
            </a:r>
            <a:r>
              <a:rPr lang="ja-JP" altLang="en-US" dirty="0" smtClean="0"/>
              <a:t>の実装</a:t>
            </a:r>
            <a:endParaRPr lang="en-US" altLang="ja-JP" dirty="0"/>
          </a:p>
          <a:p>
            <a:pPr lvl="1"/>
            <a:r>
              <a:rPr kumimoji="1" lang="ja-JP" altLang="en-US" dirty="0" smtClean="0"/>
              <a:t>新たな評価尺度の追加</a:t>
            </a:r>
            <a:endParaRPr kumimoji="1" lang="en-US" altLang="ja-JP" dirty="0" smtClean="0"/>
          </a:p>
          <a:p>
            <a:pPr lvl="1"/>
            <a:r>
              <a:rPr lang="ja-JP" altLang="en-US" dirty="0" smtClean="0"/>
              <a:t>カテゴリ変数毎でのクラスタ比較機能</a:t>
            </a:r>
            <a:endParaRPr kumimoji="1" lang="en-US" altLang="ja-JP" dirty="0" smtClean="0"/>
          </a:p>
          <a:p>
            <a:pPr>
              <a:buNone/>
            </a:pPr>
            <a:endParaRPr kumimoji="1" lang="en-US" altLang="ja-JP"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NewRankingCriteria</a:t>
            </a:r>
            <a:endParaRPr lang="ja-JP" altLang="en-US" dirty="0"/>
          </a:p>
        </p:txBody>
      </p:sp>
      <p:pic>
        <p:nvPicPr>
          <p:cNvPr id="2050" name="Picture 2"/>
          <p:cNvPicPr>
            <a:picLocks noGrp="1" noChangeAspect="1" noChangeArrowheads="1"/>
          </p:cNvPicPr>
          <p:nvPr>
            <p:ph idx="1"/>
          </p:nvPr>
        </p:nvPicPr>
        <p:blipFill>
          <a:blip r:embed="rId2" cstate="print"/>
          <a:stretch>
            <a:fillRect/>
          </a:stretch>
        </p:blipFill>
        <p:spPr>
          <a:xfrm>
            <a:off x="1331640" y="2996952"/>
            <a:ext cx="5981700" cy="2809875"/>
          </a:xfrm>
        </p:spPr>
      </p:pic>
      <p:sp>
        <p:nvSpPr>
          <p:cNvPr id="7" name="正方形/長方形 6"/>
          <p:cNvSpPr/>
          <p:nvPr/>
        </p:nvSpPr>
        <p:spPr>
          <a:xfrm>
            <a:off x="5436096" y="3068960"/>
            <a:ext cx="1368152" cy="720080"/>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solidFill>
                <a:schemeClr val="bg1"/>
              </a:solidFill>
              <a:latin typeface="+mn-ea"/>
            </a:endParaRPr>
          </a:p>
        </p:txBody>
      </p:sp>
      <p:sp>
        <p:nvSpPr>
          <p:cNvPr id="14" name="コンテンツ プレースホルダ 2"/>
          <p:cNvSpPr txBox="1">
            <a:spLocks/>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ja-JP" altLang="en-US" sz="3200" dirty="0" smtClean="0"/>
              <a:t>カテゴリ変数間の相関の有意性を示す</a:t>
            </a:r>
            <a:r>
              <a:rPr kumimoji="1" lang="en-US" altLang="ja-JP" sz="3200" dirty="0" smtClean="0"/>
              <a:t>P</a:t>
            </a:r>
            <a:r>
              <a:rPr kumimoji="1" lang="ja-JP" altLang="en-US" sz="3200" dirty="0" smtClean="0"/>
              <a:t>値を</a:t>
            </a:r>
            <a:r>
              <a:rPr kumimoji="1" lang="en-US" altLang="ja-JP" sz="3200" dirty="0" err="1" smtClean="0"/>
              <a:t>ScoreOverView</a:t>
            </a:r>
            <a:r>
              <a:rPr kumimoji="1" lang="ja-JP" altLang="en-US" sz="3200" dirty="0" smtClean="0"/>
              <a:t>で表示した．</a:t>
            </a:r>
            <a:endParaRPr kumimoji="1" lang="en-US" altLang="ja-JP"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Data</a:t>
            </a:r>
            <a:r>
              <a:rPr lang="ja-JP" altLang="en-US" dirty="0"/>
              <a:t> </a:t>
            </a:r>
            <a:r>
              <a:rPr kumimoji="1" lang="en-US" altLang="ja-JP" dirty="0" smtClean="0"/>
              <a:t>partitioning</a:t>
            </a:r>
            <a:endParaRPr kumimoji="1" lang="ja-JP" altLang="en-US" dirty="0"/>
          </a:p>
        </p:txBody>
      </p:sp>
      <p:pic>
        <p:nvPicPr>
          <p:cNvPr id="1026" name="Picture 2"/>
          <p:cNvPicPr>
            <a:picLocks noChangeAspect="1" noChangeArrowheads="1"/>
          </p:cNvPicPr>
          <p:nvPr/>
        </p:nvPicPr>
        <p:blipFill>
          <a:blip r:embed="rId2" cstate="print"/>
          <a:srcRect/>
          <a:stretch>
            <a:fillRect/>
          </a:stretch>
        </p:blipFill>
        <p:spPr bwMode="auto">
          <a:xfrm>
            <a:off x="1010137" y="1813942"/>
            <a:ext cx="6226159" cy="1903090"/>
          </a:xfrm>
          <a:prstGeom prst="rect">
            <a:avLst/>
          </a:prstGeom>
          <a:noFill/>
          <a:ln w="9525">
            <a:noFill/>
            <a:miter lim="800000"/>
            <a:headEnd/>
            <a:tailEnd/>
          </a:ln>
        </p:spPr>
      </p:pic>
      <p:pic>
        <p:nvPicPr>
          <p:cNvPr id="1027" name="Picture 3"/>
          <p:cNvPicPr>
            <a:picLocks noGrp="1" noChangeAspect="1" noChangeArrowheads="1"/>
          </p:cNvPicPr>
          <p:nvPr>
            <p:ph idx="1"/>
          </p:nvPr>
        </p:nvPicPr>
        <p:blipFill>
          <a:blip r:embed="rId3" cstate="print"/>
          <a:srcRect/>
          <a:stretch>
            <a:fillRect/>
          </a:stretch>
        </p:blipFill>
        <p:spPr bwMode="auto">
          <a:xfrm>
            <a:off x="1115616" y="4005064"/>
            <a:ext cx="6100564" cy="2103643"/>
          </a:xfrm>
          <a:prstGeom prst="rect">
            <a:avLst/>
          </a:prstGeom>
          <a:noFill/>
          <a:ln w="9525">
            <a:noFill/>
            <a:miter lim="800000"/>
            <a:headEnd/>
            <a:tailEnd/>
          </a:ln>
        </p:spPr>
      </p:pic>
      <p:sp>
        <p:nvSpPr>
          <p:cNvPr id="7" name="正方形/長方形 6"/>
          <p:cNvSpPr/>
          <p:nvPr/>
        </p:nvSpPr>
        <p:spPr>
          <a:xfrm>
            <a:off x="3275856" y="1916832"/>
            <a:ext cx="1800200" cy="1296144"/>
          </a:xfrm>
          <a:prstGeom prst="rect">
            <a:avLst/>
          </a:prstGeom>
          <a:noFill/>
          <a:ln w="76200">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solidFill>
                <a:srgbClr val="00B0F0"/>
              </a:solidFill>
              <a:latin typeface="+mn-ea"/>
            </a:endParaRPr>
          </a:p>
        </p:txBody>
      </p:sp>
      <p:sp>
        <p:nvSpPr>
          <p:cNvPr id="8" name="正方形/長方形 7"/>
          <p:cNvSpPr/>
          <p:nvPr/>
        </p:nvSpPr>
        <p:spPr>
          <a:xfrm>
            <a:off x="5148064" y="1916832"/>
            <a:ext cx="1008112" cy="1296144"/>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solidFill>
                <a:srgbClr val="00B0F0"/>
              </a:solidFill>
              <a:latin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Comparison of Clustering for</a:t>
            </a:r>
            <a:br>
              <a:rPr kumimoji="1" lang="en-US" altLang="ja-JP" dirty="0" smtClean="0"/>
            </a:br>
            <a:r>
              <a:rPr kumimoji="1" lang="en-US" altLang="ja-JP" dirty="0" smtClean="0"/>
              <a:t>two partitions</a:t>
            </a:r>
            <a:endParaRPr kumimoji="1" lang="ja-JP" alt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899592" y="1700808"/>
            <a:ext cx="7014343" cy="3880275"/>
          </a:xfrm>
          <a:prstGeom prst="rect">
            <a:avLst/>
          </a:prstGeom>
          <a:noFill/>
          <a:ln w="9525">
            <a:noFill/>
            <a:miter lim="800000"/>
            <a:headEnd/>
            <a:tailEnd/>
          </a:ln>
        </p:spPr>
      </p:pic>
      <p:sp>
        <p:nvSpPr>
          <p:cNvPr id="5" name="正方形/長方形 4"/>
          <p:cNvSpPr/>
          <p:nvPr/>
        </p:nvSpPr>
        <p:spPr>
          <a:xfrm>
            <a:off x="1115616" y="3789040"/>
            <a:ext cx="3312368" cy="1656184"/>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solidFill>
                <a:srgbClr val="00B0F0"/>
              </a:solidFill>
              <a:latin typeface="+mn-ea"/>
            </a:endParaRPr>
          </a:p>
        </p:txBody>
      </p:sp>
      <p:sp>
        <p:nvSpPr>
          <p:cNvPr id="6" name="正方形/長方形 5"/>
          <p:cNvSpPr/>
          <p:nvPr/>
        </p:nvSpPr>
        <p:spPr>
          <a:xfrm>
            <a:off x="4499992" y="3789040"/>
            <a:ext cx="3240360" cy="1656184"/>
          </a:xfrm>
          <a:prstGeom prst="rect">
            <a:avLst/>
          </a:prstGeom>
          <a:noFill/>
          <a:ln w="76200">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solidFill>
                <a:srgbClr val="00B0F0"/>
              </a:solidFill>
              <a:latin typeface="+mn-ea"/>
            </a:endParaRPr>
          </a:p>
        </p:txBody>
      </p:sp>
      <p:sp>
        <p:nvSpPr>
          <p:cNvPr id="7" name="正方形/長方形 6"/>
          <p:cNvSpPr/>
          <p:nvPr/>
        </p:nvSpPr>
        <p:spPr>
          <a:xfrm>
            <a:off x="1115616" y="5445224"/>
            <a:ext cx="3312368" cy="432048"/>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solidFill>
                  <a:schemeClr val="tx1"/>
                </a:solidFill>
                <a:latin typeface="+mn-ea"/>
              </a:rPr>
              <a:t>カテゴリ変数</a:t>
            </a:r>
            <a:r>
              <a:rPr kumimoji="1" lang="en-US" altLang="ja-JP" sz="1600" dirty="0" smtClean="0">
                <a:solidFill>
                  <a:schemeClr val="tx1"/>
                </a:solidFill>
                <a:latin typeface="+mn-ea"/>
              </a:rPr>
              <a:t>B</a:t>
            </a:r>
            <a:r>
              <a:rPr kumimoji="1" lang="ja-JP" altLang="en-US" sz="1600" dirty="0" smtClean="0">
                <a:solidFill>
                  <a:schemeClr val="tx1"/>
                </a:solidFill>
                <a:latin typeface="+mn-ea"/>
              </a:rPr>
              <a:t>のクラスタリング結果</a:t>
            </a:r>
            <a:endParaRPr kumimoji="1" lang="ja-JP" altLang="en-US" sz="1600" dirty="0">
              <a:solidFill>
                <a:schemeClr val="tx1"/>
              </a:solidFill>
              <a:latin typeface="+mn-ea"/>
            </a:endParaRPr>
          </a:p>
        </p:txBody>
      </p:sp>
      <p:sp>
        <p:nvSpPr>
          <p:cNvPr id="8" name="正方形/長方形 7"/>
          <p:cNvSpPr/>
          <p:nvPr/>
        </p:nvSpPr>
        <p:spPr>
          <a:xfrm>
            <a:off x="4499992" y="5445224"/>
            <a:ext cx="3312368" cy="432048"/>
          </a:xfrm>
          <a:prstGeom prst="rect">
            <a:avLst/>
          </a:prstGeom>
          <a:noFill/>
          <a:ln w="76200">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kumimoji="1" lang="ja-JP" altLang="en-US" sz="1600" dirty="0" smtClean="0">
                <a:solidFill>
                  <a:schemeClr val="tx1"/>
                </a:solidFill>
                <a:latin typeface="+mn-ea"/>
              </a:rPr>
              <a:t>カテゴリ変数</a:t>
            </a:r>
            <a:r>
              <a:rPr kumimoji="1" lang="en-US" altLang="ja-JP" sz="1600" dirty="0" smtClean="0">
                <a:solidFill>
                  <a:schemeClr val="tx1"/>
                </a:solidFill>
                <a:latin typeface="+mn-ea"/>
              </a:rPr>
              <a:t>A</a:t>
            </a:r>
            <a:r>
              <a:rPr kumimoji="1" lang="ja-JP" altLang="en-US" sz="1600" dirty="0" smtClean="0">
                <a:solidFill>
                  <a:schemeClr val="tx1"/>
                </a:solidFill>
                <a:latin typeface="+mn-ea"/>
              </a:rPr>
              <a:t>のクラスタリング結果</a:t>
            </a:r>
            <a:endParaRPr kumimoji="1" lang="ja-JP" altLang="en-US" sz="1600" dirty="0">
              <a:solidFill>
                <a:schemeClr val="tx1"/>
              </a:solidFill>
              <a:latin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Cluster Similarity</a:t>
            </a:r>
            <a:endParaRPr kumimoji="1" lang="ja-JP" altLang="en-US" dirty="0"/>
          </a:p>
        </p:txBody>
      </p:sp>
      <p:pic>
        <p:nvPicPr>
          <p:cNvPr id="4099" name="Picture 3"/>
          <p:cNvPicPr>
            <a:picLocks noChangeAspect="1" noChangeArrowheads="1"/>
          </p:cNvPicPr>
          <p:nvPr/>
        </p:nvPicPr>
        <p:blipFill>
          <a:blip r:embed="rId2" cstate="print"/>
          <a:srcRect/>
          <a:stretch>
            <a:fillRect/>
          </a:stretch>
        </p:blipFill>
        <p:spPr bwMode="auto">
          <a:xfrm>
            <a:off x="1115616" y="1556792"/>
            <a:ext cx="6912768" cy="5100232"/>
          </a:xfrm>
          <a:prstGeom prst="rect">
            <a:avLst/>
          </a:prstGeom>
          <a:noFill/>
          <a:ln w="9525">
            <a:noFill/>
            <a:miter lim="800000"/>
            <a:headEnd/>
            <a:tailEnd/>
          </a:ln>
        </p:spPr>
      </p:pic>
      <p:sp>
        <p:nvSpPr>
          <p:cNvPr id="6" name="コンテンツ プレースホルダ 5"/>
          <p:cNvSpPr>
            <a:spLocks noGrp="1"/>
          </p:cNvSpPr>
          <p:nvPr>
            <p:ph idx="1"/>
          </p:nvPr>
        </p:nvSpPr>
        <p:spPr/>
        <p:txBody>
          <a:bodyPr/>
          <a:lstStyle/>
          <a:p>
            <a:endParaRPr kumimoji="1" lang="ja-JP" altLang="en-US" dirty="0"/>
          </a:p>
        </p:txBody>
      </p:sp>
      <p:sp>
        <p:nvSpPr>
          <p:cNvPr id="8" name="正方形/長方形 7"/>
          <p:cNvSpPr/>
          <p:nvPr/>
        </p:nvSpPr>
        <p:spPr>
          <a:xfrm>
            <a:off x="2843808" y="3140968"/>
            <a:ext cx="1440160" cy="1440160"/>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solidFill>
                <a:srgbClr val="00B0F0"/>
              </a:solidFill>
              <a:latin typeface="+mn-ea"/>
            </a:endParaRPr>
          </a:p>
        </p:txBody>
      </p:sp>
      <p:sp>
        <p:nvSpPr>
          <p:cNvPr id="10" name="正方形/長方形 9"/>
          <p:cNvSpPr/>
          <p:nvPr/>
        </p:nvSpPr>
        <p:spPr>
          <a:xfrm>
            <a:off x="4572000" y="3140968"/>
            <a:ext cx="864096" cy="1440160"/>
          </a:xfrm>
          <a:prstGeom prst="rect">
            <a:avLst/>
          </a:prstGeom>
          <a:noFill/>
          <a:ln w="76200">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solidFill>
                <a:srgbClr val="00B0F0"/>
              </a:solidFill>
              <a:latin typeface="+mn-ea"/>
            </a:endParaRPr>
          </a:p>
        </p:txBody>
      </p:sp>
      <p:sp>
        <p:nvSpPr>
          <p:cNvPr id="12" name="上矢印 11"/>
          <p:cNvSpPr/>
          <p:nvPr/>
        </p:nvSpPr>
        <p:spPr>
          <a:xfrm rot="5400000">
            <a:off x="3203848" y="4077072"/>
            <a:ext cx="72008" cy="1512168"/>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3333FF"/>
              </a:solidFill>
            </a:endParaRPr>
          </a:p>
        </p:txBody>
      </p:sp>
      <p:sp>
        <p:nvSpPr>
          <p:cNvPr id="13" name="上矢印 12"/>
          <p:cNvSpPr/>
          <p:nvPr/>
        </p:nvSpPr>
        <p:spPr>
          <a:xfrm rot="10800000">
            <a:off x="2339752" y="4941168"/>
            <a:ext cx="72008" cy="1368152"/>
          </a:xfrm>
          <a:prstGeom prst="upArrow">
            <a:avLst/>
          </a:prstGeom>
          <a:solidFill>
            <a:srgbClr val="3333FF"/>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3333FF"/>
              </a:solidFill>
            </a:endParaRPr>
          </a:p>
        </p:txBody>
      </p:sp>
      <p:sp>
        <p:nvSpPr>
          <p:cNvPr id="15" name="円/楕円 14"/>
          <p:cNvSpPr/>
          <p:nvPr/>
        </p:nvSpPr>
        <p:spPr>
          <a:xfrm>
            <a:off x="2411760" y="5805264"/>
            <a:ext cx="423664" cy="161033"/>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減算記号 15"/>
          <p:cNvSpPr/>
          <p:nvPr/>
        </p:nvSpPr>
        <p:spPr>
          <a:xfrm>
            <a:off x="3779912" y="5013176"/>
            <a:ext cx="2520280" cy="72008"/>
          </a:xfrm>
          <a:prstGeom prst="mathMinus">
            <a:avLst/>
          </a:prstGeom>
          <a:noFill/>
          <a:ln>
            <a:solidFill>
              <a:srgbClr val="FFC000">
                <a:alpha val="4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Case study</a:t>
            </a:r>
            <a:endParaRPr kumimoji="1" lang="ja-JP" altLang="en-US" dirty="0"/>
          </a:p>
        </p:txBody>
      </p:sp>
      <p:sp>
        <p:nvSpPr>
          <p:cNvPr id="3" name="コンテンツ プレースホルダ 2"/>
          <p:cNvSpPr>
            <a:spLocks noGrp="1"/>
          </p:cNvSpPr>
          <p:nvPr>
            <p:ph idx="1"/>
          </p:nvPr>
        </p:nvSpPr>
        <p:spPr/>
        <p:txBody>
          <a:bodyPr>
            <a:normAutofit/>
          </a:bodyPr>
          <a:lstStyle/>
          <a:p>
            <a:r>
              <a:rPr kumimoji="1" lang="ja-JP" altLang="en-US" dirty="0" smtClean="0"/>
              <a:t>目的</a:t>
            </a:r>
            <a:endParaRPr kumimoji="1" lang="en-US" altLang="ja-JP" dirty="0" smtClean="0"/>
          </a:p>
          <a:p>
            <a:pPr lvl="1"/>
            <a:r>
              <a:rPr lang="en-US" altLang="ja-JP" dirty="0" smtClean="0"/>
              <a:t>HCE</a:t>
            </a:r>
            <a:r>
              <a:rPr lang="ja-JP" altLang="en-US" dirty="0" smtClean="0"/>
              <a:t>に実装したカテゴリ変数に関する機能の有用性を明らかにする事</a:t>
            </a:r>
            <a:endParaRPr lang="en-US" altLang="ja-JP" dirty="0"/>
          </a:p>
          <a:p>
            <a:r>
              <a:rPr lang="en-US" altLang="ja-JP" dirty="0" smtClean="0"/>
              <a:t>2</a:t>
            </a:r>
            <a:r>
              <a:rPr lang="ja-JP" altLang="en-US" dirty="0" smtClean="0"/>
              <a:t>カ月間生物</a:t>
            </a:r>
            <a:r>
              <a:rPr lang="ja-JP" altLang="en-US" dirty="0"/>
              <a:t>医学</a:t>
            </a:r>
            <a:r>
              <a:rPr lang="ja-JP" altLang="en-US" dirty="0" smtClean="0"/>
              <a:t>の</a:t>
            </a:r>
            <a:r>
              <a:rPr lang="ja-JP" altLang="en-US" dirty="0"/>
              <a:t>研究</a:t>
            </a:r>
            <a:r>
              <a:rPr lang="ja-JP" altLang="en-US" dirty="0" smtClean="0"/>
              <a:t>チームに</a:t>
            </a:r>
            <a:r>
              <a:rPr lang="en-US" altLang="ja-JP" dirty="0" smtClean="0"/>
              <a:t>HCE</a:t>
            </a:r>
            <a:r>
              <a:rPr lang="ja-JP" altLang="en-US" dirty="0" smtClean="0"/>
              <a:t>を使用してもらった</a:t>
            </a:r>
            <a:endParaRPr lang="en-US" altLang="ja-JP" dirty="0"/>
          </a:p>
          <a:p>
            <a:pPr lvl="1"/>
            <a:r>
              <a:rPr lang="ja-JP" altLang="en-US" dirty="0" smtClean="0"/>
              <a:t>カテゴリ</a:t>
            </a:r>
            <a:r>
              <a:rPr lang="ja-JP" altLang="en-US" dirty="0"/>
              <a:t>変数</a:t>
            </a:r>
            <a:r>
              <a:rPr lang="ja-JP" altLang="en-US" dirty="0" smtClean="0"/>
              <a:t>はデータの解析に取り入れられたか</a:t>
            </a:r>
            <a:endParaRPr lang="en-US" altLang="ja-JP" dirty="0" smtClean="0"/>
          </a:p>
          <a:p>
            <a:pPr lvl="1"/>
            <a:r>
              <a:rPr lang="ja-JP" altLang="en-US" dirty="0"/>
              <a:t>改良</a:t>
            </a:r>
            <a:r>
              <a:rPr lang="ja-JP" altLang="en-US" dirty="0" smtClean="0"/>
              <a:t>した</a:t>
            </a:r>
            <a:r>
              <a:rPr lang="en-US" altLang="ja-JP" dirty="0" err="1" smtClean="0"/>
              <a:t>ScoreOverView</a:t>
            </a:r>
            <a:r>
              <a:rPr lang="ja-JP" altLang="en-US" dirty="0" smtClean="0"/>
              <a:t>は解析作業に役立つか</a:t>
            </a:r>
            <a:endParaRPr lang="en-US" altLang="ja-JP" dirty="0" smtClean="0"/>
          </a:p>
          <a:p>
            <a:pPr lvl="1"/>
            <a:r>
              <a:rPr lang="ja-JP" altLang="en-US" dirty="0"/>
              <a:t>さら</a:t>
            </a:r>
            <a:r>
              <a:rPr lang="ja-JP" altLang="en-US" dirty="0" smtClean="0"/>
              <a:t>なる改良点はないか</a:t>
            </a:r>
            <a:endParaRPr lang="en-US" altLang="ja-JP"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dataset</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成人</a:t>
            </a:r>
            <a:r>
              <a:rPr kumimoji="1" lang="en-US" altLang="ja-JP" dirty="0" smtClean="0"/>
              <a:t>1242</a:t>
            </a:r>
            <a:r>
              <a:rPr kumimoji="1" lang="ja-JP" altLang="en-US" dirty="0" smtClean="0"/>
              <a:t>人の遺伝子データ（</a:t>
            </a:r>
            <a:r>
              <a:rPr kumimoji="1" lang="en-US" altLang="ja-JP" dirty="0" err="1" smtClean="0"/>
              <a:t>FAMuSS</a:t>
            </a:r>
            <a:r>
              <a:rPr kumimoji="1" lang="ja-JP" altLang="en-US" dirty="0" smtClean="0"/>
              <a:t>）</a:t>
            </a:r>
            <a:endParaRPr kumimoji="1" lang="en-US" altLang="ja-JP" dirty="0" smtClean="0"/>
          </a:p>
          <a:p>
            <a:pPr lvl="1"/>
            <a:r>
              <a:rPr kumimoji="1" lang="en-US" altLang="ja-JP" dirty="0" smtClean="0"/>
              <a:t>23</a:t>
            </a:r>
            <a:r>
              <a:rPr kumimoji="1" lang="ja-JP" altLang="en-US" dirty="0" smtClean="0"/>
              <a:t>の</a:t>
            </a:r>
            <a:r>
              <a:rPr kumimoji="1" lang="en-US" altLang="ja-JP" dirty="0" smtClean="0"/>
              <a:t>SNP</a:t>
            </a:r>
            <a:r>
              <a:rPr kumimoji="1" lang="ja-JP" altLang="en-US" dirty="0" smtClean="0"/>
              <a:t>（一塩基多系）</a:t>
            </a:r>
            <a:r>
              <a:rPr kumimoji="1" lang="en-US" altLang="ja-JP" dirty="0" smtClean="0"/>
              <a:t>,</a:t>
            </a:r>
            <a:r>
              <a:rPr kumimoji="1" lang="ja-JP" altLang="en-US" dirty="0" smtClean="0"/>
              <a:t>体重，身長，既往歴など</a:t>
            </a:r>
            <a:endParaRPr kumimoji="1" lang="en-US" altLang="ja-JP" dirty="0" smtClean="0"/>
          </a:p>
          <a:p>
            <a:pPr lvl="1"/>
            <a:r>
              <a:rPr lang="ja-JP" altLang="en-US" dirty="0" smtClean="0"/>
              <a:t>約半数</a:t>
            </a:r>
            <a:r>
              <a:rPr lang="ja-JP" altLang="en-US" dirty="0"/>
              <a:t>の</a:t>
            </a:r>
            <a:r>
              <a:rPr lang="ja-JP" altLang="en-US" dirty="0" smtClean="0"/>
              <a:t>遺伝子型をデータセットとして用いた</a:t>
            </a:r>
            <a:endParaRPr lang="en-US" altLang="ja-JP" dirty="0" smtClean="0"/>
          </a:p>
          <a:p>
            <a:pPr lvl="1"/>
            <a:r>
              <a:rPr kumimoji="1" lang="ja-JP" altLang="en-US" dirty="0" smtClean="0"/>
              <a:t>列成分に遺伝子型，横列に被験者</a:t>
            </a:r>
            <a:endParaRPr kumimoji="1" lang="en-US" altLang="ja-JP" dirty="0" smtClean="0"/>
          </a:p>
          <a:p>
            <a:r>
              <a:rPr lang="en-US" altLang="ja-JP" dirty="0"/>
              <a:t>4</a:t>
            </a:r>
            <a:r>
              <a:rPr lang="ja-JP" altLang="en-US" dirty="0" smtClean="0"/>
              <a:t>人の研究者からなる研究チーム</a:t>
            </a:r>
            <a:endParaRPr lang="en-US" altLang="ja-JP" dirty="0" smtClean="0"/>
          </a:p>
          <a:p>
            <a:pPr lvl="1"/>
            <a:r>
              <a:rPr lang="ja-JP" altLang="en-US" dirty="0" smtClean="0"/>
              <a:t>遺伝学者，生物医学工学者，生物統計学者，情報システム設計者</a:t>
            </a:r>
            <a:endParaRPr lang="en-US" altLang="ja-JP"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Conclusion</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新たな評価尺度を採用した</a:t>
            </a:r>
            <a:endParaRPr kumimoji="1" lang="en-US" altLang="ja-JP" dirty="0" smtClean="0"/>
          </a:p>
          <a:p>
            <a:r>
              <a:rPr lang="ja-JP" altLang="en-US" dirty="0"/>
              <a:t>ケーススタディ</a:t>
            </a:r>
            <a:r>
              <a:rPr lang="ja-JP" altLang="en-US" dirty="0" smtClean="0"/>
              <a:t>を通じて，カテゴリごとのクラスタリング分析の比較に有効であることを確認した．</a:t>
            </a:r>
            <a:endParaRPr lang="en-US" altLang="ja-JP" dirty="0" smtClean="0"/>
          </a:p>
          <a:p>
            <a:r>
              <a:rPr kumimoji="1" lang="en-US" altLang="ja-JP" dirty="0" smtClean="0"/>
              <a:t>Fisheye</a:t>
            </a:r>
            <a:r>
              <a:rPr lang="ja-JP" altLang="en-US" dirty="0" smtClean="0"/>
              <a:t> </a:t>
            </a:r>
            <a:r>
              <a:rPr kumimoji="1" lang="en-US" altLang="ja-JP" dirty="0" smtClean="0"/>
              <a:t>view</a:t>
            </a:r>
            <a:r>
              <a:rPr kumimoji="1" lang="ja-JP" altLang="en-US" dirty="0" smtClean="0"/>
              <a:t>を採用する事で分析の視認性がよりあがる？？？</a:t>
            </a:r>
            <a:endParaRPr kumimoji="1" lang="en-US" altLang="ja-JP"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5123" name="Picture 3"/>
          <p:cNvPicPr>
            <a:picLocks noGrp="1" noChangeAspect="1" noChangeArrowheads="1"/>
          </p:cNvPicPr>
          <p:nvPr>
            <p:ph idx="1"/>
          </p:nvPr>
        </p:nvPicPr>
        <p:blipFill>
          <a:blip r:embed="rId2" cstate="print"/>
          <a:srcRect/>
          <a:stretch>
            <a:fillRect/>
          </a:stretch>
        </p:blipFill>
        <p:spPr bwMode="auto">
          <a:xfrm>
            <a:off x="1547664" y="1844824"/>
            <a:ext cx="4543425" cy="158115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554</TotalTime>
  <Words>265</Words>
  <Application>Microsoft Office PowerPoint</Application>
  <PresentationFormat>画面に合わせる (4:3)</PresentationFormat>
  <Paragraphs>37</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Office テーマ</vt:lpstr>
      <vt:lpstr>Exploratory　Data　Analysis　With Categorical Variables :An Improved Rank-by-Feature Framework and a Case Study</vt:lpstr>
      <vt:lpstr>Introduction</vt:lpstr>
      <vt:lpstr>purpose</vt:lpstr>
      <vt:lpstr>NewRankingCriteria</vt:lpstr>
      <vt:lpstr>Data partitioning</vt:lpstr>
      <vt:lpstr>Comparison of Clustering for two partitions</vt:lpstr>
      <vt:lpstr>Cluster Similarity</vt:lpstr>
      <vt:lpstr>Case study</vt:lpstr>
      <vt:lpstr>dataset</vt:lpstr>
      <vt:lpstr>Conclusion</vt:lpstr>
      <vt:lpstr>スライド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Exploratory　Data　Analysis　With Categorical Variables :An Improved Rank-by-Feature Framework and a Case Study</dc:title>
  <dc:creator>nakano</dc:creator>
  <cp:lastModifiedBy>nakano</cp:lastModifiedBy>
  <cp:revision>1</cp:revision>
  <dcterms:created xsi:type="dcterms:W3CDTF">2012-08-20T14:19:31Z</dcterms:created>
  <dcterms:modified xsi:type="dcterms:W3CDTF">2012-08-20T23:34:26Z</dcterms:modified>
</cp:coreProperties>
</file>