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58" r:id="rId4"/>
    <p:sldId id="259" r:id="rId5"/>
    <p:sldId id="260" r:id="rId6"/>
    <p:sldId id="263" r:id="rId7"/>
    <p:sldId id="264" r:id="rId8"/>
    <p:sldId id="265" r:id="rId9"/>
    <p:sldId id="266" r:id="rId10"/>
    <p:sldId id="267" r:id="rId11"/>
    <p:sldId id="268" r:id="rId12"/>
    <p:sldId id="269" r:id="rId13"/>
    <p:sldId id="272" r:id="rId14"/>
    <p:sldId id="270" r:id="rId15"/>
    <p:sldId id="273" r:id="rId16"/>
    <p:sldId id="271" r:id="rId17"/>
    <p:sldId id="274" r:id="rId18"/>
    <p:sldId id="275" r:id="rId19"/>
    <p:sldId id="276" r:id="rId20"/>
    <p:sldId id="277" r:id="rId21"/>
    <p:sldId id="278"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115" d="100"/>
          <a:sy n="115" d="100"/>
        </p:scale>
        <p:origin x="147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0E6974-5E5A-4A10-8AC0-216EF360AE8A}" type="datetimeFigureOut">
              <a:rPr kumimoji="1" lang="ja-JP" altLang="en-US" smtClean="0"/>
              <a:t>2017/12/8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B03516-AFCF-48F9-9DD5-90C4C1EBA55A}" type="slidenum">
              <a:rPr kumimoji="1" lang="ja-JP" altLang="en-US" smtClean="0"/>
              <a:t>‹#›</a:t>
            </a:fld>
            <a:endParaRPr kumimoji="1" lang="ja-JP" altLang="en-US"/>
          </a:p>
        </p:txBody>
      </p:sp>
    </p:spTree>
    <p:extLst>
      <p:ext uri="{BB962C8B-B14F-4D97-AF65-F5344CB8AC3E}">
        <p14:creationId xmlns:p14="http://schemas.microsoft.com/office/powerpoint/2010/main" val="272396249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12B4142-F9AC-46E7-B5B4-FC60345EE2A3}" type="datetime1">
              <a:rPr kumimoji="1" lang="ja-JP" altLang="en-US" smtClean="0"/>
              <a:t>2017/12/8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D7CCD0C-040A-48B6-8CF6-5B7D1BB7ED84}" type="slidenum">
              <a:rPr kumimoji="1" lang="ja-JP" altLang="en-US" smtClean="0"/>
              <a:t>‹#›</a:t>
            </a:fld>
            <a:endParaRPr kumimoji="1" lang="ja-JP" altLang="en-US"/>
          </a:p>
        </p:txBody>
      </p:sp>
    </p:spTree>
    <p:extLst>
      <p:ext uri="{BB962C8B-B14F-4D97-AF65-F5344CB8AC3E}">
        <p14:creationId xmlns:p14="http://schemas.microsoft.com/office/powerpoint/2010/main" val="4017042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2220EC9-4D72-4DEB-A094-76E2ACE53CAD}" type="datetime1">
              <a:rPr kumimoji="1" lang="ja-JP" altLang="en-US" smtClean="0"/>
              <a:t>2017/12/8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D7CCD0C-040A-48B6-8CF6-5B7D1BB7ED84}" type="slidenum">
              <a:rPr kumimoji="1" lang="ja-JP" altLang="en-US" smtClean="0"/>
              <a:t>‹#›</a:t>
            </a:fld>
            <a:endParaRPr kumimoji="1" lang="ja-JP" altLang="en-US"/>
          </a:p>
        </p:txBody>
      </p:sp>
    </p:spTree>
    <p:extLst>
      <p:ext uri="{BB962C8B-B14F-4D97-AF65-F5344CB8AC3E}">
        <p14:creationId xmlns:p14="http://schemas.microsoft.com/office/powerpoint/2010/main" val="1788819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82B3631-1281-4FFA-9429-10C15BE855FA}" type="datetime1">
              <a:rPr kumimoji="1" lang="ja-JP" altLang="en-US" smtClean="0"/>
              <a:t>2017/12/8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D7CCD0C-040A-48B6-8CF6-5B7D1BB7ED84}" type="slidenum">
              <a:rPr kumimoji="1" lang="ja-JP" altLang="en-US" smtClean="0"/>
              <a:t>‹#›</a:t>
            </a:fld>
            <a:endParaRPr kumimoji="1" lang="ja-JP" altLang="en-US"/>
          </a:p>
        </p:txBody>
      </p:sp>
    </p:spTree>
    <p:extLst>
      <p:ext uri="{BB962C8B-B14F-4D97-AF65-F5344CB8AC3E}">
        <p14:creationId xmlns:p14="http://schemas.microsoft.com/office/powerpoint/2010/main" val="676953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C7F8A59-DE79-4E9B-870D-A7B914E5F9DB}" type="datetime1">
              <a:rPr kumimoji="1" lang="ja-JP" altLang="en-US" smtClean="0"/>
              <a:t>2017/12/8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D7CCD0C-040A-48B6-8CF6-5B7D1BB7ED84}" type="slidenum">
              <a:rPr kumimoji="1" lang="ja-JP" altLang="en-US" smtClean="0"/>
              <a:t>‹#›</a:t>
            </a:fld>
            <a:endParaRPr kumimoji="1" lang="ja-JP" altLang="en-US"/>
          </a:p>
        </p:txBody>
      </p:sp>
    </p:spTree>
    <p:extLst>
      <p:ext uri="{BB962C8B-B14F-4D97-AF65-F5344CB8AC3E}">
        <p14:creationId xmlns:p14="http://schemas.microsoft.com/office/powerpoint/2010/main" val="2206529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00A027-1D27-4EB5-A507-B44010FE17A3}" type="datetime1">
              <a:rPr kumimoji="1" lang="ja-JP" altLang="en-US" smtClean="0"/>
              <a:t>2017/12/8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D7CCD0C-040A-48B6-8CF6-5B7D1BB7ED84}" type="slidenum">
              <a:rPr kumimoji="1" lang="ja-JP" altLang="en-US" smtClean="0"/>
              <a:t>‹#›</a:t>
            </a:fld>
            <a:endParaRPr kumimoji="1" lang="ja-JP" altLang="en-US"/>
          </a:p>
        </p:txBody>
      </p:sp>
    </p:spTree>
    <p:extLst>
      <p:ext uri="{BB962C8B-B14F-4D97-AF65-F5344CB8AC3E}">
        <p14:creationId xmlns:p14="http://schemas.microsoft.com/office/powerpoint/2010/main" val="2156877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BAEF236-AC59-4920-98FC-F9F168B50C5C}" type="datetime1">
              <a:rPr kumimoji="1" lang="ja-JP" altLang="en-US" smtClean="0"/>
              <a:t>2017/12/8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D7CCD0C-040A-48B6-8CF6-5B7D1BB7ED84}" type="slidenum">
              <a:rPr kumimoji="1" lang="ja-JP" altLang="en-US" smtClean="0"/>
              <a:t>‹#›</a:t>
            </a:fld>
            <a:endParaRPr kumimoji="1" lang="ja-JP" altLang="en-US"/>
          </a:p>
        </p:txBody>
      </p:sp>
    </p:spTree>
    <p:extLst>
      <p:ext uri="{BB962C8B-B14F-4D97-AF65-F5344CB8AC3E}">
        <p14:creationId xmlns:p14="http://schemas.microsoft.com/office/powerpoint/2010/main" val="3508856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B3F8CC-5EB1-4A48-8D21-9185073B2B4B}" type="datetime1">
              <a:rPr kumimoji="1" lang="ja-JP" altLang="en-US" smtClean="0"/>
              <a:t>2017/12/8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D7CCD0C-040A-48B6-8CF6-5B7D1BB7ED84}" type="slidenum">
              <a:rPr kumimoji="1" lang="ja-JP" altLang="en-US" smtClean="0"/>
              <a:t>‹#›</a:t>
            </a:fld>
            <a:endParaRPr kumimoji="1" lang="ja-JP" altLang="en-US"/>
          </a:p>
        </p:txBody>
      </p:sp>
    </p:spTree>
    <p:extLst>
      <p:ext uri="{BB962C8B-B14F-4D97-AF65-F5344CB8AC3E}">
        <p14:creationId xmlns:p14="http://schemas.microsoft.com/office/powerpoint/2010/main" val="2003097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59DDA52-6977-4790-B8C8-C1DDC3A13117}" type="datetime1">
              <a:rPr kumimoji="1" lang="ja-JP" altLang="en-US" smtClean="0"/>
              <a:t>2017/12/8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D7CCD0C-040A-48B6-8CF6-5B7D1BB7ED84}" type="slidenum">
              <a:rPr kumimoji="1" lang="ja-JP" altLang="en-US" smtClean="0"/>
              <a:t>‹#›</a:t>
            </a:fld>
            <a:endParaRPr kumimoji="1" lang="ja-JP" altLang="en-US"/>
          </a:p>
        </p:txBody>
      </p:sp>
    </p:spTree>
    <p:extLst>
      <p:ext uri="{BB962C8B-B14F-4D97-AF65-F5344CB8AC3E}">
        <p14:creationId xmlns:p14="http://schemas.microsoft.com/office/powerpoint/2010/main" val="4074684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F093FF5-F30C-45F8-9323-CFEB53FE3CE4}" type="datetime1">
              <a:rPr kumimoji="1" lang="ja-JP" altLang="en-US" smtClean="0"/>
              <a:t>2017/12/8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D7CCD0C-040A-48B6-8CF6-5B7D1BB7ED84}" type="slidenum">
              <a:rPr kumimoji="1" lang="ja-JP" altLang="en-US" smtClean="0"/>
              <a:t>‹#›</a:t>
            </a:fld>
            <a:endParaRPr kumimoji="1" lang="ja-JP" altLang="en-US"/>
          </a:p>
        </p:txBody>
      </p:sp>
    </p:spTree>
    <p:extLst>
      <p:ext uri="{BB962C8B-B14F-4D97-AF65-F5344CB8AC3E}">
        <p14:creationId xmlns:p14="http://schemas.microsoft.com/office/powerpoint/2010/main" val="3942961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84606B1-2BC9-4908-B64A-02620C245C39}" type="datetime1">
              <a:rPr kumimoji="1" lang="ja-JP" altLang="en-US" smtClean="0"/>
              <a:t>2017/12/8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D7CCD0C-040A-48B6-8CF6-5B7D1BB7ED84}" type="slidenum">
              <a:rPr kumimoji="1" lang="ja-JP" altLang="en-US" smtClean="0"/>
              <a:t>‹#›</a:t>
            </a:fld>
            <a:endParaRPr kumimoji="1" lang="ja-JP" altLang="en-US"/>
          </a:p>
        </p:txBody>
      </p:sp>
    </p:spTree>
    <p:extLst>
      <p:ext uri="{BB962C8B-B14F-4D97-AF65-F5344CB8AC3E}">
        <p14:creationId xmlns:p14="http://schemas.microsoft.com/office/powerpoint/2010/main" val="92417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1241E16-E91F-498F-ACC5-1E25C2186E60}" type="datetime1">
              <a:rPr kumimoji="1" lang="ja-JP" altLang="en-US" smtClean="0"/>
              <a:t>2017/12/8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D7CCD0C-040A-48B6-8CF6-5B7D1BB7ED84}" type="slidenum">
              <a:rPr kumimoji="1" lang="ja-JP" altLang="en-US" smtClean="0"/>
              <a:t>‹#›</a:t>
            </a:fld>
            <a:endParaRPr kumimoji="1" lang="ja-JP" altLang="en-US"/>
          </a:p>
        </p:txBody>
      </p:sp>
    </p:spTree>
    <p:extLst>
      <p:ext uri="{BB962C8B-B14F-4D97-AF65-F5344CB8AC3E}">
        <p14:creationId xmlns:p14="http://schemas.microsoft.com/office/powerpoint/2010/main" val="3740471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34C657-26A3-4607-86CF-29DE3A8CC833}" type="datetime1">
              <a:rPr kumimoji="1" lang="ja-JP" altLang="en-US" smtClean="0"/>
              <a:t>2017/12/8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7CCD0C-040A-48B6-8CF6-5B7D1BB7ED84}" type="slidenum">
              <a:rPr kumimoji="1" lang="ja-JP" altLang="en-US" smtClean="0"/>
              <a:t>‹#›</a:t>
            </a:fld>
            <a:endParaRPr kumimoji="1" lang="ja-JP" altLang="en-US"/>
          </a:p>
        </p:txBody>
      </p:sp>
    </p:spTree>
    <p:extLst>
      <p:ext uri="{BB962C8B-B14F-4D97-AF65-F5344CB8AC3E}">
        <p14:creationId xmlns:p14="http://schemas.microsoft.com/office/powerpoint/2010/main" val="36705561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AE35D7-2221-4383-BC55-4D48F8E6ECC8}"/>
              </a:ext>
            </a:extLst>
          </p:cNvPr>
          <p:cNvSpPr>
            <a:spLocks noGrp="1"/>
          </p:cNvSpPr>
          <p:nvPr>
            <p:ph type="ctrTitle"/>
          </p:nvPr>
        </p:nvSpPr>
        <p:spPr>
          <a:xfrm>
            <a:off x="685800" y="1122363"/>
            <a:ext cx="7772400" cy="2387600"/>
          </a:xfrm>
        </p:spPr>
        <p:txBody>
          <a:bodyPr/>
          <a:lstStyle/>
          <a:p>
            <a:r>
              <a:rPr lang="en-US" altLang="ja-JP" dirty="0"/>
              <a:t>Mining Email Social Networks</a:t>
            </a:r>
            <a:endParaRPr kumimoji="1" lang="ja-JP" altLang="en-US" dirty="0"/>
          </a:p>
        </p:txBody>
      </p:sp>
      <p:sp>
        <p:nvSpPr>
          <p:cNvPr id="3" name="サブタイトル 2">
            <a:extLst>
              <a:ext uri="{FF2B5EF4-FFF2-40B4-BE49-F238E27FC236}">
                <a16:creationId xmlns:a16="http://schemas.microsoft.com/office/drawing/2014/main" id="{5E0E61C2-D444-4A3B-8D04-5925036375D0}"/>
              </a:ext>
            </a:extLst>
          </p:cNvPr>
          <p:cNvSpPr>
            <a:spLocks noGrp="1"/>
          </p:cNvSpPr>
          <p:nvPr>
            <p:ph type="subTitle" idx="1"/>
          </p:nvPr>
        </p:nvSpPr>
        <p:spPr/>
        <p:txBody>
          <a:bodyPr/>
          <a:lstStyle/>
          <a:p>
            <a:r>
              <a:rPr lang="en-US" altLang="ja-JP" dirty="0"/>
              <a:t>Christian Bird, Alex Gourley,</a:t>
            </a:r>
          </a:p>
          <a:p>
            <a:r>
              <a:rPr lang="en-US" altLang="ja-JP" dirty="0" err="1"/>
              <a:t>Prem</a:t>
            </a:r>
            <a:r>
              <a:rPr lang="en-US" altLang="ja-JP" dirty="0"/>
              <a:t> </a:t>
            </a:r>
            <a:r>
              <a:rPr lang="en-US" altLang="ja-JP" dirty="0" err="1"/>
              <a:t>Devanbu</a:t>
            </a:r>
            <a:r>
              <a:rPr lang="en-US" altLang="ja-JP" dirty="0"/>
              <a:t>, Michael Gertz</a:t>
            </a:r>
          </a:p>
          <a:p>
            <a:r>
              <a:rPr lang="en-US" altLang="ja-JP" dirty="0"/>
              <a:t>Anand Swaminathan</a:t>
            </a:r>
            <a:endParaRPr kumimoji="1" lang="ja-JP" altLang="en-US" dirty="0"/>
          </a:p>
        </p:txBody>
      </p:sp>
      <p:sp>
        <p:nvSpPr>
          <p:cNvPr id="4" name="スライド番号プレースホルダー 3">
            <a:extLst>
              <a:ext uri="{FF2B5EF4-FFF2-40B4-BE49-F238E27FC236}">
                <a16:creationId xmlns:a16="http://schemas.microsoft.com/office/drawing/2014/main" id="{B8CBD8D4-8BE8-4715-AF36-FA33A9C8D426}"/>
              </a:ext>
            </a:extLst>
          </p:cNvPr>
          <p:cNvSpPr>
            <a:spLocks noGrp="1"/>
          </p:cNvSpPr>
          <p:nvPr>
            <p:ph type="sldNum" sz="quarter" idx="12"/>
          </p:nvPr>
        </p:nvSpPr>
        <p:spPr/>
        <p:txBody>
          <a:bodyPr/>
          <a:lstStyle/>
          <a:p>
            <a:fld id="{0D7CCD0C-040A-48B6-8CF6-5B7D1BB7ED84}" type="slidenum">
              <a:rPr kumimoji="1" lang="ja-JP" altLang="en-US" smtClean="0"/>
              <a:t>1</a:t>
            </a:fld>
            <a:endParaRPr kumimoji="1" lang="ja-JP" altLang="en-US"/>
          </a:p>
        </p:txBody>
      </p:sp>
      <p:sp>
        <p:nvSpPr>
          <p:cNvPr id="5" name="テキスト ボックス 4">
            <a:extLst>
              <a:ext uri="{FF2B5EF4-FFF2-40B4-BE49-F238E27FC236}">
                <a16:creationId xmlns:a16="http://schemas.microsoft.com/office/drawing/2014/main" id="{DC28B2A9-777D-46A4-B9D8-EEB127E2ABBB}"/>
              </a:ext>
            </a:extLst>
          </p:cNvPr>
          <p:cNvSpPr txBox="1"/>
          <p:nvPr/>
        </p:nvSpPr>
        <p:spPr>
          <a:xfrm>
            <a:off x="475988" y="6356351"/>
            <a:ext cx="2815851" cy="307777"/>
          </a:xfrm>
          <a:prstGeom prst="rect">
            <a:avLst/>
          </a:prstGeom>
          <a:noFill/>
        </p:spPr>
        <p:txBody>
          <a:bodyPr wrap="square" rtlCol="0">
            <a:spAutoFit/>
          </a:bodyPr>
          <a:lstStyle/>
          <a:p>
            <a:r>
              <a:rPr kumimoji="1" lang="ja-JP" altLang="en-US" sz="1400" dirty="0"/>
              <a:t>発表者　</a:t>
            </a:r>
            <a:r>
              <a:rPr kumimoji="1" lang="en-US" altLang="ja-JP" sz="1400" dirty="0" smtClean="0"/>
              <a:t>60206194</a:t>
            </a:r>
            <a:r>
              <a:rPr kumimoji="1" lang="ja-JP" altLang="en-US" sz="1400" dirty="0" smtClean="0"/>
              <a:t>　野口耕二</a:t>
            </a:r>
            <a:r>
              <a:rPr kumimoji="1" lang="ja-JP" altLang="en-US" sz="1400" dirty="0"/>
              <a:t>朗</a:t>
            </a:r>
          </a:p>
        </p:txBody>
      </p:sp>
    </p:spTree>
    <p:extLst>
      <p:ext uri="{BB962C8B-B14F-4D97-AF65-F5344CB8AC3E}">
        <p14:creationId xmlns:p14="http://schemas.microsoft.com/office/powerpoint/2010/main" val="35812067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9BA66CC-956A-4DB6-A824-76A37FC21CED}"/>
              </a:ext>
            </a:extLst>
          </p:cNvPr>
          <p:cNvSpPr>
            <a:spLocks noGrp="1"/>
          </p:cNvSpPr>
          <p:nvPr>
            <p:ph type="title"/>
          </p:nvPr>
        </p:nvSpPr>
        <p:spPr/>
        <p:txBody>
          <a:bodyPr/>
          <a:lstStyle/>
          <a:p>
            <a:pPr algn="ctr"/>
            <a:r>
              <a:rPr kumimoji="1" lang="ja-JP" altLang="en-US" dirty="0"/>
              <a:t>目次</a:t>
            </a:r>
          </a:p>
        </p:txBody>
      </p:sp>
      <p:sp>
        <p:nvSpPr>
          <p:cNvPr id="3" name="コンテンツ プレースホルダー 2">
            <a:extLst>
              <a:ext uri="{FF2B5EF4-FFF2-40B4-BE49-F238E27FC236}">
                <a16:creationId xmlns:a16="http://schemas.microsoft.com/office/drawing/2014/main" id="{BB699080-6BB1-4129-826C-2D2AE5E699A8}"/>
              </a:ext>
            </a:extLst>
          </p:cNvPr>
          <p:cNvSpPr>
            <a:spLocks noGrp="1"/>
          </p:cNvSpPr>
          <p:nvPr>
            <p:ph idx="1"/>
          </p:nvPr>
        </p:nvSpPr>
        <p:spPr/>
        <p:txBody>
          <a:bodyPr/>
          <a:lstStyle/>
          <a:p>
            <a:r>
              <a:rPr lang="ja-JP" altLang="en-US" dirty="0"/>
              <a:t>背景・目的</a:t>
            </a:r>
            <a:endParaRPr lang="en-US" altLang="ja-JP" dirty="0"/>
          </a:p>
          <a:p>
            <a:endParaRPr kumimoji="1" lang="en-US" altLang="ja-JP" dirty="0"/>
          </a:p>
          <a:p>
            <a:r>
              <a:rPr lang="ja-JP" altLang="en-US" dirty="0"/>
              <a:t>前処理</a:t>
            </a:r>
            <a:endParaRPr lang="en-US" altLang="ja-JP" dirty="0"/>
          </a:p>
          <a:p>
            <a:endParaRPr kumimoji="1" lang="en-US" altLang="ja-JP" dirty="0"/>
          </a:p>
          <a:p>
            <a:r>
              <a:rPr lang="ja-JP" altLang="en-US" dirty="0"/>
              <a:t>ソーシャルネットワークの分析</a:t>
            </a:r>
            <a:endParaRPr lang="en-US" altLang="ja-JP" dirty="0"/>
          </a:p>
          <a:p>
            <a:endParaRPr kumimoji="1" lang="en-US" altLang="ja-JP" dirty="0"/>
          </a:p>
          <a:p>
            <a:r>
              <a:rPr lang="ja-JP" altLang="en-US" dirty="0"/>
              <a:t>まとめ</a:t>
            </a:r>
            <a:endParaRPr kumimoji="1" lang="ja-JP" altLang="en-US" dirty="0"/>
          </a:p>
        </p:txBody>
      </p:sp>
      <p:sp>
        <p:nvSpPr>
          <p:cNvPr id="4" name="スライド番号プレースホルダー 3">
            <a:extLst>
              <a:ext uri="{FF2B5EF4-FFF2-40B4-BE49-F238E27FC236}">
                <a16:creationId xmlns:a16="http://schemas.microsoft.com/office/drawing/2014/main" id="{98209326-84CC-4082-9516-77369B123E8F}"/>
              </a:ext>
            </a:extLst>
          </p:cNvPr>
          <p:cNvSpPr>
            <a:spLocks noGrp="1"/>
          </p:cNvSpPr>
          <p:nvPr>
            <p:ph type="sldNum" sz="quarter" idx="12"/>
          </p:nvPr>
        </p:nvSpPr>
        <p:spPr/>
        <p:txBody>
          <a:bodyPr/>
          <a:lstStyle/>
          <a:p>
            <a:fld id="{0D7CCD0C-040A-48B6-8CF6-5B7D1BB7ED84}" type="slidenum">
              <a:rPr kumimoji="1" lang="ja-JP" altLang="en-US" smtClean="0"/>
              <a:t>2</a:t>
            </a:fld>
            <a:endParaRPr kumimoji="1" lang="ja-JP" altLang="en-US"/>
          </a:p>
        </p:txBody>
      </p:sp>
    </p:spTree>
    <p:extLst>
      <p:ext uri="{BB962C8B-B14F-4D97-AF65-F5344CB8AC3E}">
        <p14:creationId xmlns:p14="http://schemas.microsoft.com/office/powerpoint/2010/main" val="3633878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4969F2E-3C8B-4FBA-8308-790ED10EAF33}"/>
              </a:ext>
            </a:extLst>
          </p:cNvPr>
          <p:cNvSpPr>
            <a:spLocks noGrp="1"/>
          </p:cNvSpPr>
          <p:nvPr>
            <p:ph type="title"/>
          </p:nvPr>
        </p:nvSpPr>
        <p:spPr>
          <a:xfrm>
            <a:off x="628650" y="2519602"/>
            <a:ext cx="7886700" cy="1325563"/>
          </a:xfrm>
        </p:spPr>
        <p:txBody>
          <a:bodyPr/>
          <a:lstStyle/>
          <a:p>
            <a:pPr algn="ctr"/>
            <a:r>
              <a:rPr kumimoji="1" lang="ja-JP" altLang="en-US" dirty="0"/>
              <a:t>背景・目的</a:t>
            </a:r>
          </a:p>
        </p:txBody>
      </p:sp>
      <p:sp>
        <p:nvSpPr>
          <p:cNvPr id="3" name="スライド番号プレースホルダー 2">
            <a:extLst>
              <a:ext uri="{FF2B5EF4-FFF2-40B4-BE49-F238E27FC236}">
                <a16:creationId xmlns:a16="http://schemas.microsoft.com/office/drawing/2014/main" id="{BDFE16F4-7549-4C90-AF19-2B02670E7E73}"/>
              </a:ext>
            </a:extLst>
          </p:cNvPr>
          <p:cNvSpPr>
            <a:spLocks noGrp="1"/>
          </p:cNvSpPr>
          <p:nvPr>
            <p:ph type="sldNum" sz="quarter" idx="12"/>
          </p:nvPr>
        </p:nvSpPr>
        <p:spPr/>
        <p:txBody>
          <a:bodyPr/>
          <a:lstStyle/>
          <a:p>
            <a:fld id="{0D7CCD0C-040A-48B6-8CF6-5B7D1BB7ED84}" type="slidenum">
              <a:rPr kumimoji="1" lang="ja-JP" altLang="en-US" smtClean="0"/>
              <a:t>3</a:t>
            </a:fld>
            <a:endParaRPr kumimoji="1" lang="ja-JP" altLang="en-US"/>
          </a:p>
        </p:txBody>
      </p:sp>
    </p:spTree>
    <p:extLst>
      <p:ext uri="{BB962C8B-B14F-4D97-AF65-F5344CB8AC3E}">
        <p14:creationId xmlns:p14="http://schemas.microsoft.com/office/powerpoint/2010/main" val="3124046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F101C8-C5A5-43B1-B956-3FDED6F191AA}"/>
              </a:ext>
            </a:extLst>
          </p:cNvPr>
          <p:cNvSpPr>
            <a:spLocks noGrp="1"/>
          </p:cNvSpPr>
          <p:nvPr>
            <p:ph type="title"/>
          </p:nvPr>
        </p:nvSpPr>
        <p:spPr/>
        <p:txBody>
          <a:bodyPr/>
          <a:lstStyle/>
          <a:p>
            <a:pPr algn="ctr"/>
            <a:r>
              <a:rPr kumimoji="1" lang="ja-JP" altLang="en-US" dirty="0"/>
              <a:t>背景</a:t>
            </a:r>
          </a:p>
        </p:txBody>
      </p:sp>
      <p:sp>
        <p:nvSpPr>
          <p:cNvPr id="3" name="コンテンツ プレースホルダー 2">
            <a:extLst>
              <a:ext uri="{FF2B5EF4-FFF2-40B4-BE49-F238E27FC236}">
                <a16:creationId xmlns:a16="http://schemas.microsoft.com/office/drawing/2014/main" id="{3B70173F-CF9C-46BB-A049-A83F53C8C03E}"/>
              </a:ext>
            </a:extLst>
          </p:cNvPr>
          <p:cNvSpPr>
            <a:spLocks noGrp="1"/>
          </p:cNvSpPr>
          <p:nvPr>
            <p:ph idx="1"/>
          </p:nvPr>
        </p:nvSpPr>
        <p:spPr/>
        <p:txBody>
          <a:bodyPr/>
          <a:lstStyle/>
          <a:p>
            <a:r>
              <a:rPr kumimoji="1" lang="ja-JP" altLang="en-US" dirty="0"/>
              <a:t>大規模開発では開発者間の交流は成果物と互いに影響を及ぼしあっている</a:t>
            </a:r>
            <a:endParaRPr kumimoji="1" lang="en-US" altLang="ja-JP" dirty="0"/>
          </a:p>
          <a:p>
            <a:endParaRPr kumimoji="1" lang="en-US" altLang="ja-JP" dirty="0"/>
          </a:p>
          <a:p>
            <a:r>
              <a:rPr kumimoji="1" lang="ja-JP" altLang="en-US" dirty="0"/>
              <a:t>開発者間</a:t>
            </a:r>
            <a:r>
              <a:rPr lang="ja-JP" altLang="en-US" dirty="0"/>
              <a:t>の交流を</a:t>
            </a:r>
            <a:r>
              <a:rPr lang="ja-JP" altLang="en-US" dirty="0" smtClean="0"/>
              <a:t>分析</a:t>
            </a:r>
            <a:r>
              <a:rPr lang="ja-JP" altLang="en-US" dirty="0" smtClean="0"/>
              <a:t>し</a:t>
            </a:r>
            <a:r>
              <a:rPr lang="ja-JP" altLang="en-US" dirty="0"/>
              <a:t>て</a:t>
            </a:r>
            <a:r>
              <a:rPr lang="ja-JP" altLang="en-US" dirty="0" smtClean="0"/>
              <a:t>，その</a:t>
            </a:r>
            <a:r>
              <a:rPr lang="ja-JP" altLang="en-US" dirty="0"/>
              <a:t>性質</a:t>
            </a:r>
            <a:r>
              <a:rPr lang="ja-JP" altLang="en-US" dirty="0" smtClean="0"/>
              <a:t>やそれが成果物</a:t>
            </a:r>
            <a:r>
              <a:rPr lang="ja-JP" altLang="en-US" dirty="0"/>
              <a:t>にどのように影響を与えているかを</a:t>
            </a:r>
            <a:r>
              <a:rPr lang="ja-JP" altLang="en-US" dirty="0" smtClean="0"/>
              <a:t>知りたい</a:t>
            </a:r>
            <a:endParaRPr lang="en-US" altLang="ja-JP" dirty="0"/>
          </a:p>
        </p:txBody>
      </p:sp>
      <p:sp>
        <p:nvSpPr>
          <p:cNvPr id="4" name="スライド番号プレースホルダー 3">
            <a:extLst>
              <a:ext uri="{FF2B5EF4-FFF2-40B4-BE49-F238E27FC236}">
                <a16:creationId xmlns:a16="http://schemas.microsoft.com/office/drawing/2014/main" id="{15218787-1764-4833-B38C-B9CC8D111CA0}"/>
              </a:ext>
            </a:extLst>
          </p:cNvPr>
          <p:cNvSpPr>
            <a:spLocks noGrp="1"/>
          </p:cNvSpPr>
          <p:nvPr>
            <p:ph type="sldNum" sz="quarter" idx="12"/>
          </p:nvPr>
        </p:nvSpPr>
        <p:spPr/>
        <p:txBody>
          <a:bodyPr/>
          <a:lstStyle/>
          <a:p>
            <a:fld id="{0D7CCD0C-040A-48B6-8CF6-5B7D1BB7ED84}" type="slidenum">
              <a:rPr kumimoji="1" lang="ja-JP" altLang="en-US" smtClean="0"/>
              <a:t>4</a:t>
            </a:fld>
            <a:endParaRPr kumimoji="1" lang="ja-JP" altLang="en-US"/>
          </a:p>
        </p:txBody>
      </p:sp>
    </p:spTree>
    <p:extLst>
      <p:ext uri="{BB962C8B-B14F-4D97-AF65-F5344CB8AC3E}">
        <p14:creationId xmlns:p14="http://schemas.microsoft.com/office/powerpoint/2010/main" val="3113354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A561F2-D89C-4585-8B01-65FE1CF7BD93}"/>
              </a:ext>
            </a:extLst>
          </p:cNvPr>
          <p:cNvSpPr>
            <a:spLocks noGrp="1"/>
          </p:cNvSpPr>
          <p:nvPr>
            <p:ph type="title"/>
          </p:nvPr>
        </p:nvSpPr>
        <p:spPr/>
        <p:txBody>
          <a:bodyPr/>
          <a:lstStyle/>
          <a:p>
            <a:pPr algn="ctr"/>
            <a:r>
              <a:rPr kumimoji="1" lang="ja-JP" altLang="en-US" dirty="0"/>
              <a:t>対象となるデータ</a:t>
            </a:r>
          </a:p>
        </p:txBody>
      </p:sp>
      <p:sp>
        <p:nvSpPr>
          <p:cNvPr id="3" name="コンテンツ プレースホルダー 2">
            <a:extLst>
              <a:ext uri="{FF2B5EF4-FFF2-40B4-BE49-F238E27FC236}">
                <a16:creationId xmlns:a16="http://schemas.microsoft.com/office/drawing/2014/main" id="{715CA61D-A8A2-4124-A047-2F484FFC6A7E}"/>
              </a:ext>
            </a:extLst>
          </p:cNvPr>
          <p:cNvSpPr>
            <a:spLocks noGrp="1"/>
          </p:cNvSpPr>
          <p:nvPr>
            <p:ph idx="1"/>
          </p:nvPr>
        </p:nvSpPr>
        <p:spPr/>
        <p:txBody>
          <a:bodyPr/>
          <a:lstStyle/>
          <a:p>
            <a:r>
              <a:rPr kumimoji="1" lang="ja-JP" altLang="en-US" dirty="0"/>
              <a:t>商用のソフトウェア開発での開発者間の</a:t>
            </a:r>
            <a:r>
              <a:rPr lang="ja-JP" altLang="en-US" dirty="0"/>
              <a:t>交流</a:t>
            </a:r>
            <a:r>
              <a:rPr kumimoji="1" lang="ja-JP" altLang="en-US" dirty="0"/>
              <a:t>はあらゆる事情が</a:t>
            </a:r>
            <a:r>
              <a:rPr kumimoji="1" lang="ja-JP" altLang="en-US" dirty="0" smtClean="0"/>
              <a:t>あり，扱えない</a:t>
            </a:r>
            <a:endParaRPr kumimoji="1" lang="en-US" altLang="ja-JP" dirty="0"/>
          </a:p>
          <a:p>
            <a:endParaRPr lang="en-US" altLang="ja-JP" dirty="0"/>
          </a:p>
          <a:p>
            <a:r>
              <a:rPr lang="ja-JP" altLang="en-US" dirty="0"/>
              <a:t>自由に扱える</a:t>
            </a:r>
            <a:r>
              <a:rPr lang="en-US" altLang="ja-JP" dirty="0"/>
              <a:t>OSS</a:t>
            </a:r>
            <a:r>
              <a:rPr lang="ja-JP" altLang="en-US" dirty="0"/>
              <a:t>のメーリングリストと</a:t>
            </a:r>
            <a:r>
              <a:rPr lang="en-US" altLang="ja-JP" dirty="0"/>
              <a:t>CVS</a:t>
            </a:r>
            <a:r>
              <a:rPr lang="ja-JP" altLang="en-US" dirty="0"/>
              <a:t>の履歴を扱う</a:t>
            </a:r>
            <a:endParaRPr lang="en-US" altLang="ja-JP" dirty="0"/>
          </a:p>
        </p:txBody>
      </p:sp>
      <p:sp>
        <p:nvSpPr>
          <p:cNvPr id="4" name="スライド番号プレースホルダー 3">
            <a:extLst>
              <a:ext uri="{FF2B5EF4-FFF2-40B4-BE49-F238E27FC236}">
                <a16:creationId xmlns:a16="http://schemas.microsoft.com/office/drawing/2014/main" id="{EBEAF2A9-621E-4F91-B4C0-A97352C24AF4}"/>
              </a:ext>
            </a:extLst>
          </p:cNvPr>
          <p:cNvSpPr>
            <a:spLocks noGrp="1"/>
          </p:cNvSpPr>
          <p:nvPr>
            <p:ph type="sldNum" sz="quarter" idx="12"/>
          </p:nvPr>
        </p:nvSpPr>
        <p:spPr/>
        <p:txBody>
          <a:bodyPr/>
          <a:lstStyle/>
          <a:p>
            <a:fld id="{0D7CCD0C-040A-48B6-8CF6-5B7D1BB7ED84}" type="slidenum">
              <a:rPr kumimoji="1" lang="ja-JP" altLang="en-US" smtClean="0"/>
              <a:t>5</a:t>
            </a:fld>
            <a:endParaRPr kumimoji="1" lang="ja-JP" altLang="en-US"/>
          </a:p>
        </p:txBody>
      </p:sp>
    </p:spTree>
    <p:extLst>
      <p:ext uri="{BB962C8B-B14F-4D97-AF65-F5344CB8AC3E}">
        <p14:creationId xmlns:p14="http://schemas.microsoft.com/office/powerpoint/2010/main" val="2831660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89EB66B-39ED-4DF3-AEA2-DE093C2CB1D3}"/>
              </a:ext>
            </a:extLst>
          </p:cNvPr>
          <p:cNvSpPr>
            <a:spLocks noGrp="1"/>
          </p:cNvSpPr>
          <p:nvPr>
            <p:ph type="title"/>
          </p:nvPr>
        </p:nvSpPr>
        <p:spPr/>
        <p:txBody>
          <a:bodyPr/>
          <a:lstStyle/>
          <a:p>
            <a:pPr algn="ctr"/>
            <a:r>
              <a:rPr kumimoji="1" lang="ja-JP" altLang="en-US" dirty="0"/>
              <a:t>ソーシャルネットワーク</a:t>
            </a:r>
          </a:p>
        </p:txBody>
      </p:sp>
      <p:sp>
        <p:nvSpPr>
          <p:cNvPr id="3" name="コンテンツ プレースホルダー 2">
            <a:extLst>
              <a:ext uri="{FF2B5EF4-FFF2-40B4-BE49-F238E27FC236}">
                <a16:creationId xmlns:a16="http://schemas.microsoft.com/office/drawing/2014/main" id="{9C63DFB0-4598-44CF-AAC5-974E99FE43DE}"/>
              </a:ext>
            </a:extLst>
          </p:cNvPr>
          <p:cNvSpPr>
            <a:spLocks noGrp="1"/>
          </p:cNvSpPr>
          <p:nvPr>
            <p:ph idx="1"/>
          </p:nvPr>
        </p:nvSpPr>
        <p:spPr/>
        <p:txBody>
          <a:bodyPr/>
          <a:lstStyle/>
          <a:p>
            <a:r>
              <a:rPr kumimoji="1" lang="ja-JP" altLang="en-US" dirty="0"/>
              <a:t>メーリングリストの中</a:t>
            </a:r>
            <a:r>
              <a:rPr kumimoji="1" lang="ja-JP" altLang="en-US" dirty="0" smtClean="0"/>
              <a:t>で，メール</a:t>
            </a:r>
            <a:r>
              <a:rPr kumimoji="1" lang="ja-JP" altLang="en-US" dirty="0"/>
              <a:t>の送信や返信が</a:t>
            </a:r>
            <a:r>
              <a:rPr lang="ja-JP" altLang="en-US" dirty="0"/>
              <a:t>どのように交わされているかを表すネットワーク</a:t>
            </a:r>
            <a:endParaRPr lang="en-US" altLang="ja-JP" dirty="0"/>
          </a:p>
          <a:p>
            <a:endParaRPr kumimoji="1" lang="en-US" altLang="ja-JP" dirty="0"/>
          </a:p>
          <a:p>
            <a:r>
              <a:rPr lang="ja-JP" altLang="en-US" dirty="0"/>
              <a:t>本論文であらゆる分析を行う際に用いられる</a:t>
            </a:r>
            <a:endParaRPr kumimoji="1" lang="ja-JP" altLang="en-US" dirty="0"/>
          </a:p>
        </p:txBody>
      </p:sp>
      <p:sp>
        <p:nvSpPr>
          <p:cNvPr id="4" name="スライド番号プレースホルダー 3">
            <a:extLst>
              <a:ext uri="{FF2B5EF4-FFF2-40B4-BE49-F238E27FC236}">
                <a16:creationId xmlns:a16="http://schemas.microsoft.com/office/drawing/2014/main" id="{7F80D59C-D913-455C-A7F4-73C8BBD68E6B}"/>
              </a:ext>
            </a:extLst>
          </p:cNvPr>
          <p:cNvSpPr>
            <a:spLocks noGrp="1"/>
          </p:cNvSpPr>
          <p:nvPr>
            <p:ph type="sldNum" sz="quarter" idx="12"/>
          </p:nvPr>
        </p:nvSpPr>
        <p:spPr/>
        <p:txBody>
          <a:bodyPr/>
          <a:lstStyle/>
          <a:p>
            <a:fld id="{0D7CCD0C-040A-48B6-8CF6-5B7D1BB7ED84}" type="slidenum">
              <a:rPr kumimoji="1" lang="ja-JP" altLang="en-US" smtClean="0"/>
              <a:t>6</a:t>
            </a:fld>
            <a:endParaRPr kumimoji="1" lang="ja-JP" altLang="en-US"/>
          </a:p>
        </p:txBody>
      </p:sp>
    </p:spTree>
    <p:extLst>
      <p:ext uri="{BB962C8B-B14F-4D97-AF65-F5344CB8AC3E}">
        <p14:creationId xmlns:p14="http://schemas.microsoft.com/office/powerpoint/2010/main" val="2202088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17A528-223C-4E8E-8AC8-8B5543BBD73A}"/>
              </a:ext>
            </a:extLst>
          </p:cNvPr>
          <p:cNvSpPr>
            <a:spLocks noGrp="1"/>
          </p:cNvSpPr>
          <p:nvPr>
            <p:ph type="title"/>
          </p:nvPr>
        </p:nvSpPr>
        <p:spPr/>
        <p:txBody>
          <a:bodyPr/>
          <a:lstStyle/>
          <a:p>
            <a:pPr algn="ctr"/>
            <a:r>
              <a:rPr kumimoji="1" lang="ja-JP" altLang="en-US" dirty="0"/>
              <a:t>目的</a:t>
            </a:r>
          </a:p>
        </p:txBody>
      </p:sp>
      <p:sp>
        <p:nvSpPr>
          <p:cNvPr id="3" name="コンテンツ プレースホルダー 2">
            <a:extLst>
              <a:ext uri="{FF2B5EF4-FFF2-40B4-BE49-F238E27FC236}">
                <a16:creationId xmlns:a16="http://schemas.microsoft.com/office/drawing/2014/main" id="{B939C063-CCAA-4DFC-ABC0-34DF80EAF6D7}"/>
              </a:ext>
            </a:extLst>
          </p:cNvPr>
          <p:cNvSpPr>
            <a:spLocks noGrp="1"/>
          </p:cNvSpPr>
          <p:nvPr>
            <p:ph idx="1"/>
          </p:nvPr>
        </p:nvSpPr>
        <p:spPr/>
        <p:txBody>
          <a:bodyPr/>
          <a:lstStyle/>
          <a:p>
            <a:r>
              <a:rPr lang="ja-JP" altLang="en-US" dirty="0"/>
              <a:t>ソーシャルネットワークの性質</a:t>
            </a:r>
            <a:r>
              <a:rPr lang="ja-JP" altLang="en-US" dirty="0" smtClean="0"/>
              <a:t>を</a:t>
            </a:r>
            <a:r>
              <a:rPr lang="ja-JP" altLang="en-US" dirty="0"/>
              <a:t>調</a:t>
            </a:r>
            <a:r>
              <a:rPr lang="ja-JP" altLang="en-US" dirty="0" smtClean="0"/>
              <a:t>べる</a:t>
            </a:r>
            <a:endParaRPr lang="en-US" altLang="ja-JP" dirty="0"/>
          </a:p>
          <a:p>
            <a:endParaRPr kumimoji="1" lang="en-US" altLang="ja-JP" dirty="0"/>
          </a:p>
          <a:p>
            <a:r>
              <a:rPr lang="ja-JP" altLang="en-US" dirty="0"/>
              <a:t>開発者間の交流</a:t>
            </a:r>
            <a:r>
              <a:rPr kumimoji="1" lang="ja-JP" altLang="en-US" dirty="0"/>
              <a:t>と開発者の活動の関係を調べる</a:t>
            </a:r>
            <a:endParaRPr kumimoji="1" lang="en-US" altLang="ja-JP" dirty="0"/>
          </a:p>
          <a:p>
            <a:endParaRPr kumimoji="1" lang="en-US" altLang="ja-JP" dirty="0"/>
          </a:p>
          <a:p>
            <a:r>
              <a:rPr lang="ja-JP" altLang="en-US" dirty="0"/>
              <a:t>開発者と非開発者の役割の違いを調べる</a:t>
            </a:r>
            <a:endParaRPr lang="en-US" altLang="ja-JP" dirty="0"/>
          </a:p>
        </p:txBody>
      </p:sp>
      <p:sp>
        <p:nvSpPr>
          <p:cNvPr id="4" name="スライド番号プレースホルダー 3">
            <a:extLst>
              <a:ext uri="{FF2B5EF4-FFF2-40B4-BE49-F238E27FC236}">
                <a16:creationId xmlns:a16="http://schemas.microsoft.com/office/drawing/2014/main" id="{25202E99-8F94-4D22-B8D1-52F7FA305C7E}"/>
              </a:ext>
            </a:extLst>
          </p:cNvPr>
          <p:cNvSpPr>
            <a:spLocks noGrp="1"/>
          </p:cNvSpPr>
          <p:nvPr>
            <p:ph type="sldNum" sz="quarter" idx="12"/>
          </p:nvPr>
        </p:nvSpPr>
        <p:spPr/>
        <p:txBody>
          <a:bodyPr/>
          <a:lstStyle/>
          <a:p>
            <a:fld id="{0D7CCD0C-040A-48B6-8CF6-5B7D1BB7ED84}" type="slidenum">
              <a:rPr kumimoji="1" lang="ja-JP" altLang="en-US" smtClean="0"/>
              <a:t>7</a:t>
            </a:fld>
            <a:endParaRPr kumimoji="1" lang="ja-JP" altLang="en-US"/>
          </a:p>
        </p:txBody>
      </p:sp>
    </p:spTree>
    <p:extLst>
      <p:ext uri="{BB962C8B-B14F-4D97-AF65-F5344CB8AC3E}">
        <p14:creationId xmlns:p14="http://schemas.microsoft.com/office/powerpoint/2010/main" val="2891822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24AAE7-425F-46BB-A5C0-5512948CB64F}"/>
              </a:ext>
            </a:extLst>
          </p:cNvPr>
          <p:cNvSpPr>
            <a:spLocks noGrp="1"/>
          </p:cNvSpPr>
          <p:nvPr>
            <p:ph type="title"/>
          </p:nvPr>
        </p:nvSpPr>
        <p:spPr>
          <a:xfrm>
            <a:off x="628650" y="2507076"/>
            <a:ext cx="7886700" cy="1325563"/>
          </a:xfrm>
        </p:spPr>
        <p:txBody>
          <a:bodyPr/>
          <a:lstStyle/>
          <a:p>
            <a:pPr algn="ctr"/>
            <a:r>
              <a:rPr kumimoji="1" lang="ja-JP" altLang="en-US" dirty="0"/>
              <a:t>前処理</a:t>
            </a:r>
          </a:p>
        </p:txBody>
      </p:sp>
      <p:sp>
        <p:nvSpPr>
          <p:cNvPr id="3" name="スライド番号プレースホルダー 2">
            <a:extLst>
              <a:ext uri="{FF2B5EF4-FFF2-40B4-BE49-F238E27FC236}">
                <a16:creationId xmlns:a16="http://schemas.microsoft.com/office/drawing/2014/main" id="{38409487-14D5-4BA3-A296-FDB07B2C3152}"/>
              </a:ext>
            </a:extLst>
          </p:cNvPr>
          <p:cNvSpPr>
            <a:spLocks noGrp="1"/>
          </p:cNvSpPr>
          <p:nvPr>
            <p:ph type="sldNum" sz="quarter" idx="12"/>
          </p:nvPr>
        </p:nvSpPr>
        <p:spPr/>
        <p:txBody>
          <a:bodyPr/>
          <a:lstStyle/>
          <a:p>
            <a:fld id="{0D7CCD0C-040A-48B6-8CF6-5B7D1BB7ED84}" type="slidenum">
              <a:rPr kumimoji="1" lang="ja-JP" altLang="en-US" smtClean="0"/>
              <a:t>8</a:t>
            </a:fld>
            <a:endParaRPr kumimoji="1" lang="ja-JP" altLang="en-US"/>
          </a:p>
        </p:txBody>
      </p:sp>
    </p:spTree>
    <p:extLst>
      <p:ext uri="{BB962C8B-B14F-4D97-AF65-F5344CB8AC3E}">
        <p14:creationId xmlns:p14="http://schemas.microsoft.com/office/powerpoint/2010/main" val="2381184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D32182-5F52-4B07-9E3F-ED028FF8DD32}"/>
              </a:ext>
            </a:extLst>
          </p:cNvPr>
          <p:cNvSpPr>
            <a:spLocks noGrp="1"/>
          </p:cNvSpPr>
          <p:nvPr>
            <p:ph type="title"/>
          </p:nvPr>
        </p:nvSpPr>
        <p:spPr/>
        <p:txBody>
          <a:bodyPr/>
          <a:lstStyle/>
          <a:p>
            <a:pPr algn="ctr"/>
            <a:r>
              <a:rPr kumimoji="1" lang="ja-JP" altLang="en-US" dirty="0"/>
              <a:t>ソーシャルネットワーク</a:t>
            </a:r>
            <a:r>
              <a:rPr kumimoji="1" lang="en-US" altLang="ja-JP" dirty="0"/>
              <a:t/>
            </a:r>
            <a:br>
              <a:rPr kumimoji="1" lang="en-US" altLang="ja-JP" dirty="0"/>
            </a:br>
            <a:r>
              <a:rPr kumimoji="1" lang="ja-JP" altLang="en-US" dirty="0"/>
              <a:t>構成時の問題点</a:t>
            </a:r>
          </a:p>
        </p:txBody>
      </p:sp>
      <p:sp>
        <p:nvSpPr>
          <p:cNvPr id="3" name="コンテンツ プレースホルダー 2">
            <a:extLst>
              <a:ext uri="{FF2B5EF4-FFF2-40B4-BE49-F238E27FC236}">
                <a16:creationId xmlns:a16="http://schemas.microsoft.com/office/drawing/2014/main" id="{3EE78577-A05D-4690-92C4-995A984CAD86}"/>
              </a:ext>
            </a:extLst>
          </p:cNvPr>
          <p:cNvSpPr>
            <a:spLocks noGrp="1"/>
          </p:cNvSpPr>
          <p:nvPr>
            <p:ph idx="1"/>
          </p:nvPr>
        </p:nvSpPr>
        <p:spPr/>
        <p:txBody>
          <a:bodyPr/>
          <a:lstStyle/>
          <a:p>
            <a:r>
              <a:rPr lang="en-US" altLang="ja-JP" dirty="0"/>
              <a:t>1</a:t>
            </a:r>
            <a:r>
              <a:rPr lang="ja-JP" altLang="en-US" dirty="0"/>
              <a:t>人の開発者が複数のメールアドレスを所有することがある</a:t>
            </a:r>
            <a:endParaRPr lang="en-US" altLang="ja-JP" dirty="0"/>
          </a:p>
          <a:p>
            <a:endParaRPr kumimoji="1" lang="en-US" altLang="ja-JP" dirty="0"/>
          </a:p>
          <a:p>
            <a:r>
              <a:rPr lang="ja-JP" altLang="en-US" dirty="0"/>
              <a:t>複数のメールアドレスは同じ人物のものと</a:t>
            </a:r>
            <a:r>
              <a:rPr lang="ja-JP" altLang="en-US" dirty="0" smtClean="0"/>
              <a:t>なり，後</a:t>
            </a:r>
            <a:r>
              <a:rPr lang="ja-JP" altLang="en-US" dirty="0"/>
              <a:t>の分析結果を誤ったものにしてしまう</a:t>
            </a:r>
            <a:endParaRPr lang="en-US" altLang="ja-JP" dirty="0"/>
          </a:p>
          <a:p>
            <a:endParaRPr kumimoji="1" lang="en-US" altLang="ja-JP" dirty="0"/>
          </a:p>
          <a:p>
            <a:r>
              <a:rPr kumimoji="1" lang="ja-JP" altLang="en-US" dirty="0"/>
              <a:t>同一人物の複数のメールアドレスをひとつのものとして扱う必要がある</a:t>
            </a:r>
          </a:p>
        </p:txBody>
      </p:sp>
      <p:sp>
        <p:nvSpPr>
          <p:cNvPr id="4" name="スライド番号プレースホルダー 3">
            <a:extLst>
              <a:ext uri="{FF2B5EF4-FFF2-40B4-BE49-F238E27FC236}">
                <a16:creationId xmlns:a16="http://schemas.microsoft.com/office/drawing/2014/main" id="{7865CA88-360F-4E12-8B64-5FDEDF2E751D}"/>
              </a:ext>
            </a:extLst>
          </p:cNvPr>
          <p:cNvSpPr>
            <a:spLocks noGrp="1"/>
          </p:cNvSpPr>
          <p:nvPr>
            <p:ph type="sldNum" sz="quarter" idx="12"/>
          </p:nvPr>
        </p:nvSpPr>
        <p:spPr/>
        <p:txBody>
          <a:bodyPr/>
          <a:lstStyle/>
          <a:p>
            <a:fld id="{0D7CCD0C-040A-48B6-8CF6-5B7D1BB7ED84}" type="slidenum">
              <a:rPr kumimoji="1" lang="ja-JP" altLang="en-US" smtClean="0"/>
              <a:t>9</a:t>
            </a:fld>
            <a:endParaRPr kumimoji="1" lang="ja-JP" altLang="en-US"/>
          </a:p>
        </p:txBody>
      </p:sp>
    </p:spTree>
    <p:extLst>
      <p:ext uri="{BB962C8B-B14F-4D97-AF65-F5344CB8AC3E}">
        <p14:creationId xmlns:p14="http://schemas.microsoft.com/office/powerpoint/2010/main" val="3284009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A3114A-03D3-4396-A49E-6CFB291FD332}"/>
              </a:ext>
            </a:extLst>
          </p:cNvPr>
          <p:cNvSpPr>
            <a:spLocks noGrp="1"/>
          </p:cNvSpPr>
          <p:nvPr>
            <p:ph type="title"/>
          </p:nvPr>
        </p:nvSpPr>
        <p:spPr/>
        <p:txBody>
          <a:bodyPr/>
          <a:lstStyle/>
          <a:p>
            <a:pPr algn="ctr"/>
            <a:r>
              <a:rPr lang="en-US" altLang="ja-JP" dirty="0"/>
              <a:t>ID</a:t>
            </a:r>
            <a:r>
              <a:rPr lang="ja-JP" altLang="en-US" dirty="0"/>
              <a:t>の作成</a:t>
            </a:r>
            <a:endParaRPr kumimoji="1" lang="ja-JP" altLang="en-US" dirty="0"/>
          </a:p>
        </p:txBody>
      </p:sp>
      <p:sp>
        <p:nvSpPr>
          <p:cNvPr id="4" name="スライド番号プレースホルダー 3">
            <a:extLst>
              <a:ext uri="{FF2B5EF4-FFF2-40B4-BE49-F238E27FC236}">
                <a16:creationId xmlns:a16="http://schemas.microsoft.com/office/drawing/2014/main" id="{ECFA6A37-695A-47EF-9F2F-C2B3394C19CC}"/>
              </a:ext>
            </a:extLst>
          </p:cNvPr>
          <p:cNvSpPr>
            <a:spLocks noGrp="1"/>
          </p:cNvSpPr>
          <p:nvPr>
            <p:ph type="sldNum" sz="quarter" idx="12"/>
          </p:nvPr>
        </p:nvSpPr>
        <p:spPr/>
        <p:txBody>
          <a:bodyPr/>
          <a:lstStyle/>
          <a:p>
            <a:fld id="{0D7CCD0C-040A-48B6-8CF6-5B7D1BB7ED84}" type="slidenum">
              <a:rPr kumimoji="1" lang="ja-JP" altLang="en-US" smtClean="0"/>
              <a:t>10</a:t>
            </a:fld>
            <a:endParaRPr kumimoji="1" lang="ja-JP" altLang="en-US"/>
          </a:p>
        </p:txBody>
      </p:sp>
      <p:sp>
        <p:nvSpPr>
          <p:cNvPr id="5" name="テキスト ボックス 4">
            <a:extLst>
              <a:ext uri="{FF2B5EF4-FFF2-40B4-BE49-F238E27FC236}">
                <a16:creationId xmlns:a16="http://schemas.microsoft.com/office/drawing/2014/main" id="{56E08C45-7148-475A-88B5-57CBFB24C3A3}"/>
              </a:ext>
            </a:extLst>
          </p:cNvPr>
          <p:cNvSpPr txBox="1"/>
          <p:nvPr/>
        </p:nvSpPr>
        <p:spPr>
          <a:xfrm>
            <a:off x="870559" y="3344450"/>
            <a:ext cx="7377830" cy="584775"/>
          </a:xfrm>
          <a:prstGeom prst="rect">
            <a:avLst/>
          </a:prstGeom>
          <a:noFill/>
        </p:spPr>
        <p:txBody>
          <a:bodyPr wrap="square" rtlCol="0">
            <a:spAutoFit/>
          </a:bodyPr>
          <a:lstStyle/>
          <a:p>
            <a:pPr algn="ctr"/>
            <a:r>
              <a:rPr kumimoji="1" lang="en-US" altLang="ja-JP" sz="3200" dirty="0"/>
              <a:t>“Kojiro</a:t>
            </a:r>
            <a:r>
              <a:rPr kumimoji="1" lang="ja-JP" altLang="en-US" sz="3200" dirty="0"/>
              <a:t> </a:t>
            </a:r>
            <a:r>
              <a:rPr kumimoji="1" lang="en-US" altLang="ja-JP" sz="3200" dirty="0"/>
              <a:t>Noguchi” &lt;KjrNog@wakayama.jp&gt;</a:t>
            </a:r>
            <a:endParaRPr kumimoji="1" lang="ja-JP" altLang="en-US" sz="3200" dirty="0"/>
          </a:p>
        </p:txBody>
      </p:sp>
      <p:sp>
        <p:nvSpPr>
          <p:cNvPr id="6" name="テキスト ボックス 5">
            <a:extLst>
              <a:ext uri="{FF2B5EF4-FFF2-40B4-BE49-F238E27FC236}">
                <a16:creationId xmlns:a16="http://schemas.microsoft.com/office/drawing/2014/main" id="{089B1BEC-3854-4269-8EEE-DB0C093B9B6C}"/>
              </a:ext>
            </a:extLst>
          </p:cNvPr>
          <p:cNvSpPr txBox="1"/>
          <p:nvPr/>
        </p:nvSpPr>
        <p:spPr>
          <a:xfrm>
            <a:off x="989557" y="5173249"/>
            <a:ext cx="7164888" cy="584775"/>
          </a:xfrm>
          <a:prstGeom prst="rect">
            <a:avLst/>
          </a:prstGeom>
          <a:noFill/>
        </p:spPr>
        <p:txBody>
          <a:bodyPr wrap="square" rtlCol="0">
            <a:spAutoFit/>
          </a:bodyPr>
          <a:lstStyle/>
          <a:p>
            <a:pPr algn="ctr"/>
            <a:r>
              <a:rPr kumimoji="1" lang="en-US" altLang="ja-JP" sz="3200" dirty="0"/>
              <a:t>&lt;Kojiro Noguchi , KjrNog@wekayama.jp&gt;</a:t>
            </a:r>
            <a:endParaRPr kumimoji="1" lang="ja-JP" altLang="en-US" sz="3200" dirty="0"/>
          </a:p>
        </p:txBody>
      </p:sp>
      <p:cxnSp>
        <p:nvCxnSpPr>
          <p:cNvPr id="8" name="直線コネクタ 7">
            <a:extLst>
              <a:ext uri="{FF2B5EF4-FFF2-40B4-BE49-F238E27FC236}">
                <a16:creationId xmlns:a16="http://schemas.microsoft.com/office/drawing/2014/main" id="{2A6E81FC-5614-4288-9242-831B3F58C11F}"/>
              </a:ext>
            </a:extLst>
          </p:cNvPr>
          <p:cNvCxnSpPr>
            <a:cxnSpLocks/>
          </p:cNvCxnSpPr>
          <p:nvPr/>
        </p:nvCxnSpPr>
        <p:spPr>
          <a:xfrm>
            <a:off x="1290181" y="3970750"/>
            <a:ext cx="2392471" cy="0"/>
          </a:xfrm>
          <a:prstGeom prst="line">
            <a:avLst/>
          </a:prstGeom>
          <a:ln w="28575"/>
        </p:spPr>
        <p:style>
          <a:lnRef idx="2">
            <a:schemeClr val="accent2"/>
          </a:lnRef>
          <a:fillRef idx="0">
            <a:schemeClr val="accent2"/>
          </a:fillRef>
          <a:effectRef idx="1">
            <a:schemeClr val="accent2"/>
          </a:effectRef>
          <a:fontRef idx="minor">
            <a:schemeClr val="tx1"/>
          </a:fontRef>
        </p:style>
      </p:cxnSp>
      <p:cxnSp>
        <p:nvCxnSpPr>
          <p:cNvPr id="12" name="直線コネクタ 11">
            <a:extLst>
              <a:ext uri="{FF2B5EF4-FFF2-40B4-BE49-F238E27FC236}">
                <a16:creationId xmlns:a16="http://schemas.microsoft.com/office/drawing/2014/main" id="{E6E1FF85-5715-4545-AAE7-5F6174778EE1}"/>
              </a:ext>
            </a:extLst>
          </p:cNvPr>
          <p:cNvCxnSpPr>
            <a:cxnSpLocks/>
          </p:cNvCxnSpPr>
          <p:nvPr/>
        </p:nvCxnSpPr>
        <p:spPr>
          <a:xfrm>
            <a:off x="4173255" y="3970750"/>
            <a:ext cx="3630460" cy="0"/>
          </a:xfrm>
          <a:prstGeom prst="line">
            <a:avLst/>
          </a:prstGeom>
          <a:ln w="28575">
            <a:solidFill>
              <a:schemeClr val="accent5">
                <a:lumMod val="75000"/>
              </a:schemeClr>
            </a:solidFill>
          </a:ln>
        </p:spPr>
        <p:style>
          <a:lnRef idx="2">
            <a:schemeClr val="accent2"/>
          </a:lnRef>
          <a:fillRef idx="0">
            <a:schemeClr val="accent2"/>
          </a:fillRef>
          <a:effectRef idx="1">
            <a:schemeClr val="accent2"/>
          </a:effectRef>
          <a:fontRef idx="minor">
            <a:schemeClr val="tx1"/>
          </a:fontRef>
        </p:style>
      </p:cxnSp>
      <p:cxnSp>
        <p:nvCxnSpPr>
          <p:cNvPr id="14" name="直線コネクタ 13">
            <a:extLst>
              <a:ext uri="{FF2B5EF4-FFF2-40B4-BE49-F238E27FC236}">
                <a16:creationId xmlns:a16="http://schemas.microsoft.com/office/drawing/2014/main" id="{BAE72986-0BDF-41E3-A255-A8E3C7BF2DE6}"/>
              </a:ext>
            </a:extLst>
          </p:cNvPr>
          <p:cNvCxnSpPr>
            <a:cxnSpLocks/>
          </p:cNvCxnSpPr>
          <p:nvPr/>
        </p:nvCxnSpPr>
        <p:spPr>
          <a:xfrm>
            <a:off x="1392477" y="5722534"/>
            <a:ext cx="2392471" cy="0"/>
          </a:xfrm>
          <a:prstGeom prst="line">
            <a:avLst/>
          </a:prstGeom>
          <a:ln w="28575"/>
        </p:spPr>
        <p:style>
          <a:lnRef idx="2">
            <a:schemeClr val="accent2"/>
          </a:lnRef>
          <a:fillRef idx="0">
            <a:schemeClr val="accent2"/>
          </a:fillRef>
          <a:effectRef idx="1">
            <a:schemeClr val="accent2"/>
          </a:effectRef>
          <a:fontRef idx="minor">
            <a:schemeClr val="tx1"/>
          </a:fontRef>
        </p:style>
      </p:cxnSp>
      <p:cxnSp>
        <p:nvCxnSpPr>
          <p:cNvPr id="15" name="直線コネクタ 14">
            <a:extLst>
              <a:ext uri="{FF2B5EF4-FFF2-40B4-BE49-F238E27FC236}">
                <a16:creationId xmlns:a16="http://schemas.microsoft.com/office/drawing/2014/main" id="{223BE7AD-C6AA-48EC-979D-034641BBBB0E}"/>
              </a:ext>
            </a:extLst>
          </p:cNvPr>
          <p:cNvCxnSpPr>
            <a:cxnSpLocks/>
          </p:cNvCxnSpPr>
          <p:nvPr/>
        </p:nvCxnSpPr>
        <p:spPr>
          <a:xfrm>
            <a:off x="4125239" y="5722534"/>
            <a:ext cx="3630460" cy="0"/>
          </a:xfrm>
          <a:prstGeom prst="line">
            <a:avLst/>
          </a:prstGeom>
          <a:ln w="19050">
            <a:solidFill>
              <a:schemeClr val="accent5">
                <a:lumMod val="75000"/>
              </a:schemeClr>
            </a:solidFill>
          </a:ln>
        </p:spPr>
        <p:style>
          <a:lnRef idx="2">
            <a:schemeClr val="dk1"/>
          </a:lnRef>
          <a:fillRef idx="0">
            <a:schemeClr val="dk1"/>
          </a:fillRef>
          <a:effectRef idx="1">
            <a:schemeClr val="dk1"/>
          </a:effectRef>
          <a:fontRef idx="minor">
            <a:schemeClr val="tx1"/>
          </a:fontRef>
        </p:style>
      </p:cxnSp>
      <p:cxnSp>
        <p:nvCxnSpPr>
          <p:cNvPr id="17" name="直線矢印コネクタ 16">
            <a:extLst>
              <a:ext uri="{FF2B5EF4-FFF2-40B4-BE49-F238E27FC236}">
                <a16:creationId xmlns:a16="http://schemas.microsoft.com/office/drawing/2014/main" id="{02FAED6F-946E-4505-9B93-157148A2E24A}"/>
              </a:ext>
            </a:extLst>
          </p:cNvPr>
          <p:cNvCxnSpPr/>
          <p:nvPr/>
        </p:nvCxnSpPr>
        <p:spPr>
          <a:xfrm>
            <a:off x="2467627" y="4096010"/>
            <a:ext cx="0" cy="107723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直線矢印コネクタ 18">
            <a:extLst>
              <a:ext uri="{FF2B5EF4-FFF2-40B4-BE49-F238E27FC236}">
                <a16:creationId xmlns:a16="http://schemas.microsoft.com/office/drawing/2014/main" id="{0CA1802A-6322-45C4-8096-087A87F33A48}"/>
              </a:ext>
            </a:extLst>
          </p:cNvPr>
          <p:cNvCxnSpPr/>
          <p:nvPr/>
        </p:nvCxnSpPr>
        <p:spPr>
          <a:xfrm>
            <a:off x="5977002" y="4096010"/>
            <a:ext cx="0" cy="107723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コンテンツ プレースホルダー 2">
            <a:extLst>
              <a:ext uri="{FF2B5EF4-FFF2-40B4-BE49-F238E27FC236}">
                <a16:creationId xmlns:a16="http://schemas.microsoft.com/office/drawing/2014/main" id="{333A7B52-452E-4866-AE4D-61D72F43B07A}"/>
              </a:ext>
            </a:extLst>
          </p:cNvPr>
          <p:cNvSpPr>
            <a:spLocks noGrp="1"/>
          </p:cNvSpPr>
          <p:nvPr>
            <p:ph idx="1"/>
          </p:nvPr>
        </p:nvSpPr>
        <p:spPr>
          <a:xfrm>
            <a:off x="628650" y="1825625"/>
            <a:ext cx="7886700" cy="969540"/>
          </a:xfrm>
        </p:spPr>
        <p:txBody>
          <a:bodyPr>
            <a:normAutofit/>
          </a:bodyPr>
          <a:lstStyle/>
          <a:p>
            <a:r>
              <a:rPr lang="en-US" altLang="ja-JP" dirty="0"/>
              <a:t>&lt;</a:t>
            </a:r>
            <a:r>
              <a:rPr lang="en-US" altLang="ja-JP" dirty="0" err="1"/>
              <a:t>name,email</a:t>
            </a:r>
            <a:r>
              <a:rPr lang="en-US" altLang="ja-JP" dirty="0"/>
              <a:t>&gt;</a:t>
            </a:r>
            <a:r>
              <a:rPr lang="ja-JP" altLang="en-US" dirty="0"/>
              <a:t>という形の</a:t>
            </a:r>
            <a:r>
              <a:rPr lang="en-US" altLang="ja-JP" dirty="0"/>
              <a:t>ID</a:t>
            </a:r>
            <a:r>
              <a:rPr lang="ja-JP" altLang="en-US" dirty="0"/>
              <a:t>をメールアドレスから作成する</a:t>
            </a:r>
            <a:endParaRPr lang="en-US" altLang="ja-JP" dirty="0"/>
          </a:p>
        </p:txBody>
      </p:sp>
    </p:spTree>
    <p:extLst>
      <p:ext uri="{BB962C8B-B14F-4D97-AF65-F5344CB8AC3E}">
        <p14:creationId xmlns:p14="http://schemas.microsoft.com/office/powerpoint/2010/main" val="30137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3CAC16-991A-4AF2-8848-53DBF1627CA5}"/>
              </a:ext>
            </a:extLst>
          </p:cNvPr>
          <p:cNvSpPr>
            <a:spLocks noGrp="1"/>
          </p:cNvSpPr>
          <p:nvPr>
            <p:ph type="title"/>
          </p:nvPr>
        </p:nvSpPr>
        <p:spPr/>
        <p:txBody>
          <a:bodyPr/>
          <a:lstStyle/>
          <a:p>
            <a:pPr algn="ctr"/>
            <a:r>
              <a:rPr kumimoji="1" lang="ja-JP" altLang="en-US" dirty="0"/>
              <a:t>クラスタリングアルゴリズム</a:t>
            </a:r>
          </a:p>
        </p:txBody>
      </p:sp>
      <p:sp>
        <p:nvSpPr>
          <p:cNvPr id="3" name="コンテンツ プレースホルダー 2">
            <a:extLst>
              <a:ext uri="{FF2B5EF4-FFF2-40B4-BE49-F238E27FC236}">
                <a16:creationId xmlns:a16="http://schemas.microsoft.com/office/drawing/2014/main" id="{2886E274-2825-4E84-B784-3F320ECC5777}"/>
              </a:ext>
            </a:extLst>
          </p:cNvPr>
          <p:cNvSpPr>
            <a:spLocks noGrp="1"/>
          </p:cNvSpPr>
          <p:nvPr>
            <p:ph idx="1"/>
          </p:nvPr>
        </p:nvSpPr>
        <p:spPr>
          <a:xfrm>
            <a:off x="628650" y="1825626"/>
            <a:ext cx="7886700" cy="3660774"/>
          </a:xfrm>
        </p:spPr>
        <p:txBody>
          <a:bodyPr>
            <a:normAutofit/>
          </a:bodyPr>
          <a:lstStyle/>
          <a:p>
            <a:r>
              <a:rPr kumimoji="1" lang="ja-JP" altLang="en-US" dirty="0"/>
              <a:t>すべての</a:t>
            </a:r>
            <a:r>
              <a:rPr kumimoji="1" lang="en-US" altLang="ja-JP" dirty="0" smtClean="0"/>
              <a:t>ID</a:t>
            </a:r>
            <a:r>
              <a:rPr lang="ja-JP" altLang="en-US" dirty="0" smtClean="0"/>
              <a:t>の間の３種類の類似度</a:t>
            </a:r>
            <a:endParaRPr kumimoji="1" lang="en-US" altLang="ja-JP" dirty="0"/>
          </a:p>
          <a:p>
            <a:pPr lvl="1"/>
            <a:r>
              <a:rPr kumimoji="1" lang="en-US" altLang="ja-JP" dirty="0"/>
              <a:t>2</a:t>
            </a:r>
            <a:r>
              <a:rPr kumimoji="1" lang="ja-JP" altLang="en-US" dirty="0" err="1"/>
              <a:t>つの</a:t>
            </a:r>
            <a:r>
              <a:rPr kumimoji="1" lang="en-US" altLang="ja-JP" dirty="0"/>
              <a:t>ID</a:t>
            </a:r>
            <a:r>
              <a:rPr kumimoji="1" lang="ja-JP" altLang="en-US" dirty="0"/>
              <a:t>の</a:t>
            </a:r>
            <a:r>
              <a:rPr kumimoji="1" lang="en-US" altLang="ja-JP" dirty="0"/>
              <a:t>name</a:t>
            </a:r>
            <a:r>
              <a:rPr kumimoji="1" lang="ja-JP" altLang="en-US" dirty="0"/>
              <a:t>の</a:t>
            </a:r>
            <a:r>
              <a:rPr kumimoji="1" lang="ja-JP" altLang="en-US" dirty="0" smtClean="0"/>
              <a:t>類似度</a:t>
            </a:r>
            <a:endParaRPr kumimoji="1" lang="en-US" altLang="ja-JP" dirty="0"/>
          </a:p>
          <a:p>
            <a:pPr lvl="1"/>
            <a:r>
              <a:rPr lang="en-US" altLang="ja-JP" dirty="0"/>
              <a:t>2</a:t>
            </a:r>
            <a:r>
              <a:rPr lang="ja-JP" altLang="en-US" dirty="0" err="1"/>
              <a:t>つの</a:t>
            </a:r>
            <a:r>
              <a:rPr lang="en-US" altLang="ja-JP" dirty="0"/>
              <a:t>ID</a:t>
            </a:r>
            <a:r>
              <a:rPr lang="ja-JP" altLang="en-US" dirty="0"/>
              <a:t>の</a:t>
            </a:r>
            <a:r>
              <a:rPr lang="en-US" altLang="ja-JP" dirty="0"/>
              <a:t>name</a:t>
            </a:r>
            <a:r>
              <a:rPr lang="ja-JP" altLang="en-US" dirty="0"/>
              <a:t>と</a:t>
            </a:r>
            <a:r>
              <a:rPr lang="en-US" altLang="ja-JP" dirty="0"/>
              <a:t>email</a:t>
            </a:r>
            <a:r>
              <a:rPr lang="ja-JP" altLang="en-US" dirty="0"/>
              <a:t>の</a:t>
            </a:r>
            <a:r>
              <a:rPr lang="ja-JP" altLang="en-US" dirty="0" smtClean="0"/>
              <a:t>類似度</a:t>
            </a:r>
            <a:endParaRPr lang="en-US" altLang="ja-JP" dirty="0"/>
          </a:p>
          <a:p>
            <a:pPr lvl="1"/>
            <a:r>
              <a:rPr kumimoji="1" lang="en-US" altLang="ja-JP" dirty="0"/>
              <a:t>2</a:t>
            </a:r>
            <a:r>
              <a:rPr kumimoji="1" lang="ja-JP" altLang="en-US" dirty="0" err="1"/>
              <a:t>つの</a:t>
            </a:r>
            <a:r>
              <a:rPr kumimoji="1" lang="en-US" altLang="ja-JP" dirty="0"/>
              <a:t>ID</a:t>
            </a:r>
            <a:r>
              <a:rPr kumimoji="1" lang="ja-JP" altLang="en-US" dirty="0"/>
              <a:t>の</a:t>
            </a:r>
            <a:r>
              <a:rPr kumimoji="1" lang="en-US" altLang="ja-JP" dirty="0"/>
              <a:t>email</a:t>
            </a:r>
            <a:r>
              <a:rPr kumimoji="1" lang="ja-JP" altLang="en-US" dirty="0"/>
              <a:t>の</a:t>
            </a:r>
            <a:r>
              <a:rPr kumimoji="1" lang="ja-JP" altLang="en-US" dirty="0" smtClean="0"/>
              <a:t>類似度</a:t>
            </a:r>
            <a:endParaRPr lang="en-US" altLang="ja-JP" dirty="0"/>
          </a:p>
          <a:p>
            <a:pPr marL="0" indent="0">
              <a:buNone/>
            </a:pPr>
            <a:r>
              <a:rPr kumimoji="1" lang="ja-JP" altLang="en-US" dirty="0" smtClean="0"/>
              <a:t>を計算する</a:t>
            </a:r>
            <a:endParaRPr kumimoji="1" lang="en-US" altLang="ja-JP" dirty="0"/>
          </a:p>
          <a:p>
            <a:r>
              <a:rPr lang="ja-JP" altLang="en-US" dirty="0"/>
              <a:t>上記の類似度の</a:t>
            </a:r>
            <a:r>
              <a:rPr lang="ja-JP" altLang="en-US" dirty="0" smtClean="0"/>
              <a:t>うち，最大</a:t>
            </a:r>
            <a:r>
              <a:rPr lang="ja-JP" altLang="en-US" dirty="0"/>
              <a:t>のものを</a:t>
            </a:r>
            <a:r>
              <a:rPr lang="en-US" altLang="ja-JP" dirty="0"/>
              <a:t>2</a:t>
            </a:r>
            <a:r>
              <a:rPr lang="ja-JP" altLang="en-US" dirty="0" err="1"/>
              <a:t>つの</a:t>
            </a:r>
            <a:r>
              <a:rPr lang="en-US" altLang="ja-JP" dirty="0"/>
              <a:t>ID</a:t>
            </a:r>
            <a:r>
              <a:rPr lang="ja-JP" altLang="en-US" dirty="0"/>
              <a:t>の間の類似度と</a:t>
            </a:r>
            <a:r>
              <a:rPr lang="ja-JP" altLang="en-US" dirty="0" smtClean="0"/>
              <a:t>し，その</a:t>
            </a:r>
            <a:r>
              <a:rPr lang="ja-JP" altLang="en-US" dirty="0"/>
              <a:t>類似度がしきい値を超えるものを同じ</a:t>
            </a:r>
            <a:r>
              <a:rPr lang="ja-JP" altLang="en-US" dirty="0" smtClean="0"/>
              <a:t>クラスター（集団）に</a:t>
            </a:r>
            <a:r>
              <a:rPr lang="ja-JP" altLang="en-US" dirty="0"/>
              <a:t>入れる</a:t>
            </a:r>
            <a:endParaRPr kumimoji="1" lang="en-US" altLang="ja-JP" dirty="0"/>
          </a:p>
        </p:txBody>
      </p:sp>
      <p:sp>
        <p:nvSpPr>
          <p:cNvPr id="4" name="スライド番号プレースホルダー 3">
            <a:extLst>
              <a:ext uri="{FF2B5EF4-FFF2-40B4-BE49-F238E27FC236}">
                <a16:creationId xmlns:a16="http://schemas.microsoft.com/office/drawing/2014/main" id="{53248AB4-00C6-4DBA-9330-B3B1CB527676}"/>
              </a:ext>
            </a:extLst>
          </p:cNvPr>
          <p:cNvSpPr>
            <a:spLocks noGrp="1"/>
          </p:cNvSpPr>
          <p:nvPr>
            <p:ph type="sldNum" sz="quarter" idx="12"/>
          </p:nvPr>
        </p:nvSpPr>
        <p:spPr/>
        <p:txBody>
          <a:bodyPr/>
          <a:lstStyle/>
          <a:p>
            <a:fld id="{0D7CCD0C-040A-48B6-8CF6-5B7D1BB7ED84}" type="slidenum">
              <a:rPr kumimoji="1" lang="ja-JP" altLang="en-US" smtClean="0"/>
              <a:t>11</a:t>
            </a:fld>
            <a:endParaRPr kumimoji="1" lang="ja-JP" altLang="en-US"/>
          </a:p>
        </p:txBody>
      </p:sp>
    </p:spTree>
    <p:extLst>
      <p:ext uri="{BB962C8B-B14F-4D97-AF65-F5344CB8AC3E}">
        <p14:creationId xmlns:p14="http://schemas.microsoft.com/office/powerpoint/2010/main" val="581523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89C9FB-E66B-45C7-AFD5-511A7586FB10}"/>
              </a:ext>
            </a:extLst>
          </p:cNvPr>
          <p:cNvSpPr>
            <a:spLocks noGrp="1"/>
          </p:cNvSpPr>
          <p:nvPr>
            <p:ph type="title"/>
          </p:nvPr>
        </p:nvSpPr>
        <p:spPr>
          <a:xfrm>
            <a:off x="628650" y="2431920"/>
            <a:ext cx="7886700" cy="1325563"/>
          </a:xfrm>
        </p:spPr>
        <p:txBody>
          <a:bodyPr>
            <a:normAutofit/>
          </a:bodyPr>
          <a:lstStyle/>
          <a:p>
            <a:pPr algn="ctr"/>
            <a:r>
              <a:rPr kumimoji="1" lang="ja-JP" altLang="en-US" sz="4000" dirty="0"/>
              <a:t>ソーシャルネットワークの分析</a:t>
            </a:r>
          </a:p>
        </p:txBody>
      </p:sp>
      <p:sp>
        <p:nvSpPr>
          <p:cNvPr id="3" name="スライド番号プレースホルダー 2">
            <a:extLst>
              <a:ext uri="{FF2B5EF4-FFF2-40B4-BE49-F238E27FC236}">
                <a16:creationId xmlns:a16="http://schemas.microsoft.com/office/drawing/2014/main" id="{6BBC0A13-6F67-445C-B4F1-E322AFDB8FDA}"/>
              </a:ext>
            </a:extLst>
          </p:cNvPr>
          <p:cNvSpPr>
            <a:spLocks noGrp="1"/>
          </p:cNvSpPr>
          <p:nvPr>
            <p:ph type="sldNum" sz="quarter" idx="12"/>
          </p:nvPr>
        </p:nvSpPr>
        <p:spPr/>
        <p:txBody>
          <a:bodyPr/>
          <a:lstStyle/>
          <a:p>
            <a:fld id="{0D7CCD0C-040A-48B6-8CF6-5B7D1BB7ED84}" type="slidenum">
              <a:rPr kumimoji="1" lang="ja-JP" altLang="en-US" smtClean="0"/>
              <a:t>12</a:t>
            </a:fld>
            <a:endParaRPr kumimoji="1" lang="ja-JP" altLang="en-US"/>
          </a:p>
        </p:txBody>
      </p:sp>
    </p:spTree>
    <p:extLst>
      <p:ext uri="{BB962C8B-B14F-4D97-AF65-F5344CB8AC3E}">
        <p14:creationId xmlns:p14="http://schemas.microsoft.com/office/powerpoint/2010/main" val="2696755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C45204-D5E1-4DAE-9CAF-D12C04BCD8F8}"/>
              </a:ext>
            </a:extLst>
          </p:cNvPr>
          <p:cNvSpPr>
            <a:spLocks noGrp="1"/>
          </p:cNvSpPr>
          <p:nvPr>
            <p:ph type="title"/>
          </p:nvPr>
        </p:nvSpPr>
        <p:spPr/>
        <p:txBody>
          <a:bodyPr/>
          <a:lstStyle/>
          <a:p>
            <a:pPr algn="ctr"/>
            <a:r>
              <a:rPr kumimoji="1" lang="ja-JP" altLang="en-US" dirty="0"/>
              <a:t>用いたデータ</a:t>
            </a:r>
          </a:p>
        </p:txBody>
      </p:sp>
      <p:sp>
        <p:nvSpPr>
          <p:cNvPr id="3" name="コンテンツ プレースホルダー 2">
            <a:extLst>
              <a:ext uri="{FF2B5EF4-FFF2-40B4-BE49-F238E27FC236}">
                <a16:creationId xmlns:a16="http://schemas.microsoft.com/office/drawing/2014/main" id="{3B7E6F74-D164-45BE-9529-526C09187AE5}"/>
              </a:ext>
            </a:extLst>
          </p:cNvPr>
          <p:cNvSpPr>
            <a:spLocks noGrp="1"/>
          </p:cNvSpPr>
          <p:nvPr>
            <p:ph idx="1"/>
          </p:nvPr>
        </p:nvSpPr>
        <p:spPr/>
        <p:txBody>
          <a:bodyPr/>
          <a:lstStyle/>
          <a:p>
            <a:r>
              <a:rPr kumimoji="1" lang="en-US" altLang="ja-JP" dirty="0"/>
              <a:t>Apache</a:t>
            </a:r>
            <a:r>
              <a:rPr kumimoji="1" lang="ja-JP" altLang="en-US" dirty="0"/>
              <a:t>の</a:t>
            </a:r>
            <a:r>
              <a:rPr kumimoji="1" lang="en-US" altLang="ja-JP" dirty="0"/>
              <a:t>1999</a:t>
            </a:r>
            <a:r>
              <a:rPr kumimoji="1" lang="ja-JP" altLang="en-US" dirty="0"/>
              <a:t>年から</a:t>
            </a:r>
            <a:r>
              <a:rPr kumimoji="1" lang="en-US" altLang="ja-JP" dirty="0"/>
              <a:t>2006</a:t>
            </a:r>
            <a:r>
              <a:rPr kumimoji="1" lang="ja-JP" altLang="en-US" dirty="0" smtClean="0"/>
              <a:t>年のメーリングリスト</a:t>
            </a:r>
            <a:r>
              <a:rPr kumimoji="1" lang="ja-JP" altLang="en-US" dirty="0"/>
              <a:t>の</a:t>
            </a:r>
            <a:r>
              <a:rPr lang="en-US" altLang="ja-JP" dirty="0"/>
              <a:t>101,637</a:t>
            </a:r>
            <a:r>
              <a:rPr lang="ja-JP" altLang="en-US" dirty="0"/>
              <a:t>件のメール</a:t>
            </a:r>
            <a:endParaRPr lang="en-US" altLang="ja-JP" dirty="0"/>
          </a:p>
          <a:p>
            <a:endParaRPr kumimoji="1" lang="en-US" altLang="ja-JP" dirty="0"/>
          </a:p>
          <a:p>
            <a:r>
              <a:rPr lang="ja-JP" altLang="en-US" dirty="0"/>
              <a:t>その期間</a:t>
            </a:r>
            <a:r>
              <a:rPr lang="ja-JP" altLang="en-US" dirty="0" smtClean="0"/>
              <a:t>の</a:t>
            </a:r>
            <a:r>
              <a:rPr lang="en-US" altLang="ja-JP" dirty="0" smtClean="0"/>
              <a:t>Apache</a:t>
            </a:r>
            <a:r>
              <a:rPr lang="ja-JP" altLang="en-US" dirty="0" smtClean="0"/>
              <a:t>の</a:t>
            </a:r>
            <a:r>
              <a:rPr lang="en-US" altLang="ja-JP" dirty="0" smtClean="0"/>
              <a:t>CVS</a:t>
            </a:r>
            <a:r>
              <a:rPr lang="ja-JP" altLang="en-US" dirty="0"/>
              <a:t>の履歴</a:t>
            </a:r>
            <a:endParaRPr kumimoji="1" lang="ja-JP" altLang="en-US" dirty="0"/>
          </a:p>
        </p:txBody>
      </p:sp>
      <p:sp>
        <p:nvSpPr>
          <p:cNvPr id="4" name="スライド番号プレースホルダー 3">
            <a:extLst>
              <a:ext uri="{FF2B5EF4-FFF2-40B4-BE49-F238E27FC236}">
                <a16:creationId xmlns:a16="http://schemas.microsoft.com/office/drawing/2014/main" id="{CFA01F75-C65B-4DDE-BDCB-D158D87DE0C6}"/>
              </a:ext>
            </a:extLst>
          </p:cNvPr>
          <p:cNvSpPr>
            <a:spLocks noGrp="1"/>
          </p:cNvSpPr>
          <p:nvPr>
            <p:ph type="sldNum" sz="quarter" idx="12"/>
          </p:nvPr>
        </p:nvSpPr>
        <p:spPr/>
        <p:txBody>
          <a:bodyPr/>
          <a:lstStyle/>
          <a:p>
            <a:fld id="{0D7CCD0C-040A-48B6-8CF6-5B7D1BB7ED84}" type="slidenum">
              <a:rPr kumimoji="1" lang="ja-JP" altLang="en-US" smtClean="0"/>
              <a:t>13</a:t>
            </a:fld>
            <a:endParaRPr kumimoji="1" lang="ja-JP" altLang="en-US" dirty="0"/>
          </a:p>
        </p:txBody>
      </p:sp>
    </p:spTree>
    <p:extLst>
      <p:ext uri="{BB962C8B-B14F-4D97-AF65-F5344CB8AC3E}">
        <p14:creationId xmlns:p14="http://schemas.microsoft.com/office/powerpoint/2010/main" val="30598502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00BE1D-5BB2-43D4-BB22-45C969475D04}"/>
              </a:ext>
            </a:extLst>
          </p:cNvPr>
          <p:cNvSpPr>
            <a:spLocks noGrp="1"/>
          </p:cNvSpPr>
          <p:nvPr>
            <p:ph type="title"/>
          </p:nvPr>
        </p:nvSpPr>
        <p:spPr/>
        <p:txBody>
          <a:bodyPr>
            <a:normAutofit/>
          </a:bodyPr>
          <a:lstStyle/>
          <a:p>
            <a:pPr algn="ctr"/>
            <a:r>
              <a:rPr kumimoji="1" lang="ja-JP" altLang="en-US" sz="4000" dirty="0"/>
              <a:t>ソーシャルネットワークの詳細</a:t>
            </a:r>
          </a:p>
        </p:txBody>
      </p:sp>
      <p:sp>
        <p:nvSpPr>
          <p:cNvPr id="3" name="コンテンツ プレースホルダー 2">
            <a:extLst>
              <a:ext uri="{FF2B5EF4-FFF2-40B4-BE49-F238E27FC236}">
                <a16:creationId xmlns:a16="http://schemas.microsoft.com/office/drawing/2014/main" id="{642092A9-9FED-473E-AF56-E775BF28DF86}"/>
              </a:ext>
            </a:extLst>
          </p:cNvPr>
          <p:cNvSpPr>
            <a:spLocks noGrp="1"/>
          </p:cNvSpPr>
          <p:nvPr>
            <p:ph idx="1"/>
          </p:nvPr>
        </p:nvSpPr>
        <p:spPr>
          <a:xfrm>
            <a:off x="628650" y="1825625"/>
            <a:ext cx="7886700" cy="879997"/>
          </a:xfrm>
        </p:spPr>
        <p:txBody>
          <a:bodyPr/>
          <a:lstStyle/>
          <a:p>
            <a:r>
              <a:rPr kumimoji="1" lang="ja-JP" altLang="en-US" dirty="0"/>
              <a:t>ソーシャルネットワークは有向グラフ</a:t>
            </a:r>
          </a:p>
        </p:txBody>
      </p:sp>
      <p:sp>
        <p:nvSpPr>
          <p:cNvPr id="4" name="スライド番号プレースホルダー 3">
            <a:extLst>
              <a:ext uri="{FF2B5EF4-FFF2-40B4-BE49-F238E27FC236}">
                <a16:creationId xmlns:a16="http://schemas.microsoft.com/office/drawing/2014/main" id="{65C5BAAA-E088-44E7-A197-44B385FB0C75}"/>
              </a:ext>
            </a:extLst>
          </p:cNvPr>
          <p:cNvSpPr>
            <a:spLocks noGrp="1"/>
          </p:cNvSpPr>
          <p:nvPr>
            <p:ph type="sldNum" sz="quarter" idx="12"/>
          </p:nvPr>
        </p:nvSpPr>
        <p:spPr/>
        <p:txBody>
          <a:bodyPr/>
          <a:lstStyle/>
          <a:p>
            <a:fld id="{0D7CCD0C-040A-48B6-8CF6-5B7D1BB7ED84}" type="slidenum">
              <a:rPr kumimoji="1" lang="ja-JP" altLang="en-US" smtClean="0"/>
              <a:t>14</a:t>
            </a:fld>
            <a:endParaRPr kumimoji="1" lang="ja-JP" altLang="en-US"/>
          </a:p>
        </p:txBody>
      </p:sp>
      <p:sp>
        <p:nvSpPr>
          <p:cNvPr id="5" name="楕円 4">
            <a:extLst>
              <a:ext uri="{FF2B5EF4-FFF2-40B4-BE49-F238E27FC236}">
                <a16:creationId xmlns:a16="http://schemas.microsoft.com/office/drawing/2014/main" id="{322AB206-E515-4788-9068-1ADC38503ED2}"/>
              </a:ext>
            </a:extLst>
          </p:cNvPr>
          <p:cNvSpPr/>
          <p:nvPr/>
        </p:nvSpPr>
        <p:spPr>
          <a:xfrm>
            <a:off x="2272169" y="2968669"/>
            <a:ext cx="1628384" cy="105218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34ADA3E0-1EBE-4B84-9E06-3DE752B9C35C}"/>
              </a:ext>
            </a:extLst>
          </p:cNvPr>
          <p:cNvSpPr txBox="1"/>
          <p:nvPr/>
        </p:nvSpPr>
        <p:spPr>
          <a:xfrm>
            <a:off x="2685529" y="3269293"/>
            <a:ext cx="776613" cy="369332"/>
          </a:xfrm>
          <a:prstGeom prst="rect">
            <a:avLst/>
          </a:prstGeom>
          <a:noFill/>
        </p:spPr>
        <p:txBody>
          <a:bodyPr wrap="square" rtlCol="0">
            <a:spAutoFit/>
          </a:bodyPr>
          <a:lstStyle/>
          <a:p>
            <a:pPr algn="ctr"/>
            <a:r>
              <a:rPr kumimoji="1" lang="en-US" altLang="ja-JP" dirty="0"/>
              <a:t>A</a:t>
            </a:r>
            <a:endParaRPr kumimoji="1" lang="ja-JP" altLang="en-US" dirty="0"/>
          </a:p>
        </p:txBody>
      </p:sp>
      <p:sp>
        <p:nvSpPr>
          <p:cNvPr id="7" name="楕円 6">
            <a:extLst>
              <a:ext uri="{FF2B5EF4-FFF2-40B4-BE49-F238E27FC236}">
                <a16:creationId xmlns:a16="http://schemas.microsoft.com/office/drawing/2014/main" id="{70994684-58E9-4800-9E95-08A9BF932AE4}"/>
              </a:ext>
            </a:extLst>
          </p:cNvPr>
          <p:cNvSpPr/>
          <p:nvPr/>
        </p:nvSpPr>
        <p:spPr>
          <a:xfrm>
            <a:off x="5318081" y="2968669"/>
            <a:ext cx="1628384" cy="105218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968431F6-51F1-4344-BE9B-4218D481E54B}"/>
              </a:ext>
            </a:extLst>
          </p:cNvPr>
          <p:cNvSpPr txBox="1"/>
          <p:nvPr/>
        </p:nvSpPr>
        <p:spPr>
          <a:xfrm>
            <a:off x="5731441" y="3269293"/>
            <a:ext cx="776613" cy="369332"/>
          </a:xfrm>
          <a:prstGeom prst="rect">
            <a:avLst/>
          </a:prstGeom>
          <a:noFill/>
        </p:spPr>
        <p:txBody>
          <a:bodyPr wrap="square" rtlCol="0">
            <a:spAutoFit/>
          </a:bodyPr>
          <a:lstStyle/>
          <a:p>
            <a:pPr algn="ctr"/>
            <a:r>
              <a:rPr kumimoji="1" lang="en-US" altLang="ja-JP" dirty="0"/>
              <a:t>B</a:t>
            </a:r>
            <a:endParaRPr kumimoji="1" lang="ja-JP" altLang="en-US" dirty="0"/>
          </a:p>
        </p:txBody>
      </p:sp>
      <p:cxnSp>
        <p:nvCxnSpPr>
          <p:cNvPr id="10" name="直線矢印コネクタ 9">
            <a:extLst>
              <a:ext uri="{FF2B5EF4-FFF2-40B4-BE49-F238E27FC236}">
                <a16:creationId xmlns:a16="http://schemas.microsoft.com/office/drawing/2014/main" id="{D0A1BE74-F77E-4075-B315-48D7891FD7C2}"/>
              </a:ext>
            </a:extLst>
          </p:cNvPr>
          <p:cNvCxnSpPr>
            <a:stCxn id="5" idx="6"/>
            <a:endCxn id="7" idx="2"/>
          </p:cNvCxnSpPr>
          <p:nvPr/>
        </p:nvCxnSpPr>
        <p:spPr>
          <a:xfrm>
            <a:off x="3900553" y="3494762"/>
            <a:ext cx="141752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1" name="テキスト ボックス 10">
            <a:extLst>
              <a:ext uri="{FF2B5EF4-FFF2-40B4-BE49-F238E27FC236}">
                <a16:creationId xmlns:a16="http://schemas.microsoft.com/office/drawing/2014/main" id="{3EDEC198-0A44-44B2-9E81-3422D3078C14}"/>
              </a:ext>
            </a:extLst>
          </p:cNvPr>
          <p:cNvSpPr txBox="1"/>
          <p:nvPr/>
        </p:nvSpPr>
        <p:spPr>
          <a:xfrm>
            <a:off x="2272169" y="4059869"/>
            <a:ext cx="1676009" cy="523220"/>
          </a:xfrm>
          <a:prstGeom prst="rect">
            <a:avLst/>
          </a:prstGeom>
          <a:noFill/>
        </p:spPr>
        <p:txBody>
          <a:bodyPr wrap="square" rtlCol="0">
            <a:spAutoFit/>
          </a:bodyPr>
          <a:lstStyle/>
          <a:p>
            <a:pPr algn="ctr"/>
            <a:r>
              <a:rPr kumimoji="1" lang="ja-JP" altLang="en-US" sz="1400" dirty="0"/>
              <a:t>メーリングリストへメールを送信</a:t>
            </a:r>
          </a:p>
        </p:txBody>
      </p:sp>
      <p:sp>
        <p:nvSpPr>
          <p:cNvPr id="12" name="テキスト ボックス 11">
            <a:extLst>
              <a:ext uri="{FF2B5EF4-FFF2-40B4-BE49-F238E27FC236}">
                <a16:creationId xmlns:a16="http://schemas.microsoft.com/office/drawing/2014/main" id="{595606BB-BFC6-4657-94A7-CDD32B641164}"/>
              </a:ext>
            </a:extLst>
          </p:cNvPr>
          <p:cNvSpPr txBox="1"/>
          <p:nvPr/>
        </p:nvSpPr>
        <p:spPr>
          <a:xfrm>
            <a:off x="5270456" y="4125141"/>
            <a:ext cx="1676009" cy="523220"/>
          </a:xfrm>
          <a:prstGeom prst="rect">
            <a:avLst/>
          </a:prstGeom>
          <a:noFill/>
        </p:spPr>
        <p:txBody>
          <a:bodyPr wrap="square" rtlCol="0">
            <a:spAutoFit/>
          </a:bodyPr>
          <a:lstStyle/>
          <a:p>
            <a:pPr algn="ctr"/>
            <a:r>
              <a:rPr kumimoji="1" lang="en-US" altLang="ja-JP" sz="1400" dirty="0"/>
              <a:t>A</a:t>
            </a:r>
            <a:r>
              <a:rPr kumimoji="1" lang="ja-JP" altLang="en-US" sz="1400" dirty="0"/>
              <a:t>に対してメールを返信</a:t>
            </a:r>
          </a:p>
        </p:txBody>
      </p:sp>
      <p:sp>
        <p:nvSpPr>
          <p:cNvPr id="13" name="コンテンツ プレースホルダー 2">
            <a:extLst>
              <a:ext uri="{FF2B5EF4-FFF2-40B4-BE49-F238E27FC236}">
                <a16:creationId xmlns:a16="http://schemas.microsoft.com/office/drawing/2014/main" id="{642092A9-9FED-473E-AF56-E775BF28DF86}"/>
              </a:ext>
            </a:extLst>
          </p:cNvPr>
          <p:cNvSpPr txBox="1">
            <a:spLocks/>
          </p:cNvSpPr>
          <p:nvPr/>
        </p:nvSpPr>
        <p:spPr>
          <a:xfrm>
            <a:off x="665967" y="4905624"/>
            <a:ext cx="7886700" cy="8799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dirty="0" smtClean="0"/>
              <a:t>出次数が多いほど，その人がコミュニティの中で重要な人物であることを示す</a:t>
            </a:r>
            <a:endParaRPr lang="ja-JP" altLang="en-US" dirty="0"/>
          </a:p>
        </p:txBody>
      </p:sp>
    </p:spTree>
    <p:extLst>
      <p:ext uri="{BB962C8B-B14F-4D97-AF65-F5344CB8AC3E}">
        <p14:creationId xmlns:p14="http://schemas.microsoft.com/office/powerpoint/2010/main" val="980143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85616A-A95F-4AE5-9D11-D8538A589B09}"/>
              </a:ext>
            </a:extLst>
          </p:cNvPr>
          <p:cNvSpPr>
            <a:spLocks noGrp="1"/>
          </p:cNvSpPr>
          <p:nvPr>
            <p:ph type="title"/>
          </p:nvPr>
        </p:nvSpPr>
        <p:spPr/>
        <p:txBody>
          <a:bodyPr>
            <a:normAutofit/>
          </a:bodyPr>
          <a:lstStyle/>
          <a:p>
            <a:pPr algn="ctr"/>
            <a:r>
              <a:rPr lang="ja-JP" altLang="en-US" sz="3600" dirty="0"/>
              <a:t>入</a:t>
            </a:r>
            <a:r>
              <a:rPr lang="ja-JP" altLang="en-US" sz="3600" dirty="0" smtClean="0"/>
              <a:t>次数</a:t>
            </a:r>
            <a:r>
              <a:rPr lang="en-US" altLang="ja-JP" sz="3600" dirty="0" smtClean="0"/>
              <a:t>(in-degree)</a:t>
            </a:r>
            <a:r>
              <a:rPr lang="ja-JP" altLang="en-US" sz="3600" dirty="0" smtClean="0"/>
              <a:t>と出次数</a:t>
            </a:r>
            <a:r>
              <a:rPr lang="en-US" altLang="ja-JP" sz="3600" dirty="0" smtClean="0"/>
              <a:t>(out-degree)</a:t>
            </a:r>
            <a:endParaRPr kumimoji="1" lang="ja-JP" altLang="en-US" sz="3600" dirty="0"/>
          </a:p>
        </p:txBody>
      </p:sp>
      <p:sp>
        <p:nvSpPr>
          <p:cNvPr id="4" name="スライド番号プレースホルダー 3">
            <a:extLst>
              <a:ext uri="{FF2B5EF4-FFF2-40B4-BE49-F238E27FC236}">
                <a16:creationId xmlns:a16="http://schemas.microsoft.com/office/drawing/2014/main" id="{DD1D3282-40D9-4D1A-B5C6-EB9DA903BE22}"/>
              </a:ext>
            </a:extLst>
          </p:cNvPr>
          <p:cNvSpPr>
            <a:spLocks noGrp="1"/>
          </p:cNvSpPr>
          <p:nvPr>
            <p:ph type="sldNum" sz="quarter" idx="12"/>
          </p:nvPr>
        </p:nvSpPr>
        <p:spPr/>
        <p:txBody>
          <a:bodyPr/>
          <a:lstStyle/>
          <a:p>
            <a:fld id="{0D7CCD0C-040A-48B6-8CF6-5B7D1BB7ED84}" type="slidenum">
              <a:rPr kumimoji="1" lang="ja-JP" altLang="en-US" smtClean="0"/>
              <a:t>15</a:t>
            </a:fld>
            <a:endParaRPr kumimoji="1" lang="ja-JP" altLang="en-US"/>
          </a:p>
        </p:txBody>
      </p:sp>
      <p:sp>
        <p:nvSpPr>
          <p:cNvPr id="5" name="楕円 4">
            <a:extLst>
              <a:ext uri="{FF2B5EF4-FFF2-40B4-BE49-F238E27FC236}">
                <a16:creationId xmlns:a16="http://schemas.microsoft.com/office/drawing/2014/main" id="{27A295EF-AEAD-4BBB-A584-95BDB9A8EFE6}"/>
              </a:ext>
            </a:extLst>
          </p:cNvPr>
          <p:cNvSpPr/>
          <p:nvPr/>
        </p:nvSpPr>
        <p:spPr>
          <a:xfrm>
            <a:off x="1395347" y="3632548"/>
            <a:ext cx="1628384" cy="105218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93E1E2B2-3715-477F-8257-E13B90AD666C}"/>
              </a:ext>
            </a:extLst>
          </p:cNvPr>
          <p:cNvSpPr txBox="1"/>
          <p:nvPr/>
        </p:nvSpPr>
        <p:spPr>
          <a:xfrm>
            <a:off x="1808707" y="3933172"/>
            <a:ext cx="776613" cy="369332"/>
          </a:xfrm>
          <a:prstGeom prst="rect">
            <a:avLst/>
          </a:prstGeom>
          <a:noFill/>
        </p:spPr>
        <p:txBody>
          <a:bodyPr wrap="square" rtlCol="0">
            <a:spAutoFit/>
          </a:bodyPr>
          <a:lstStyle/>
          <a:p>
            <a:pPr algn="ctr"/>
            <a:r>
              <a:rPr kumimoji="1" lang="en-US" altLang="ja-JP" dirty="0"/>
              <a:t>A</a:t>
            </a:r>
            <a:endParaRPr kumimoji="1" lang="ja-JP" altLang="en-US" dirty="0"/>
          </a:p>
        </p:txBody>
      </p:sp>
      <p:cxnSp>
        <p:nvCxnSpPr>
          <p:cNvPr id="8" name="直線矢印コネクタ 7">
            <a:extLst>
              <a:ext uri="{FF2B5EF4-FFF2-40B4-BE49-F238E27FC236}">
                <a16:creationId xmlns:a16="http://schemas.microsoft.com/office/drawing/2014/main" id="{2D93017D-D82B-4212-94DD-3723F5B6E2C9}"/>
              </a:ext>
            </a:extLst>
          </p:cNvPr>
          <p:cNvCxnSpPr>
            <a:cxnSpLocks/>
          </p:cNvCxnSpPr>
          <p:nvPr/>
        </p:nvCxnSpPr>
        <p:spPr>
          <a:xfrm flipH="1">
            <a:off x="2247118" y="3081403"/>
            <a:ext cx="233035" cy="5511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直線矢印コネクタ 9">
            <a:extLst>
              <a:ext uri="{FF2B5EF4-FFF2-40B4-BE49-F238E27FC236}">
                <a16:creationId xmlns:a16="http://schemas.microsoft.com/office/drawing/2014/main" id="{C72F3CFE-7EC1-4094-B06F-F192CEF4B248}"/>
              </a:ext>
            </a:extLst>
          </p:cNvPr>
          <p:cNvCxnSpPr>
            <a:cxnSpLocks/>
            <a:endCxn id="5" idx="7"/>
          </p:cNvCxnSpPr>
          <p:nvPr/>
        </p:nvCxnSpPr>
        <p:spPr>
          <a:xfrm flipH="1">
            <a:off x="2785260" y="3356975"/>
            <a:ext cx="847290" cy="429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直線矢印コネクタ 11">
            <a:extLst>
              <a:ext uri="{FF2B5EF4-FFF2-40B4-BE49-F238E27FC236}">
                <a16:creationId xmlns:a16="http://schemas.microsoft.com/office/drawing/2014/main" id="{007EF990-85E2-4E5C-A8FF-222067DE62CC}"/>
              </a:ext>
            </a:extLst>
          </p:cNvPr>
          <p:cNvCxnSpPr>
            <a:cxnSpLocks/>
            <a:endCxn id="5" idx="3"/>
          </p:cNvCxnSpPr>
          <p:nvPr/>
        </p:nvCxnSpPr>
        <p:spPr>
          <a:xfrm flipV="1">
            <a:off x="1164921" y="4530645"/>
            <a:ext cx="468897" cy="5677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a:extLst>
              <a:ext uri="{FF2B5EF4-FFF2-40B4-BE49-F238E27FC236}">
                <a16:creationId xmlns:a16="http://schemas.microsoft.com/office/drawing/2014/main" id="{5E1364F5-F305-4101-B79B-038B850A72F4}"/>
              </a:ext>
            </a:extLst>
          </p:cNvPr>
          <p:cNvCxnSpPr>
            <a:cxnSpLocks/>
            <a:endCxn id="5" idx="5"/>
          </p:cNvCxnSpPr>
          <p:nvPr/>
        </p:nvCxnSpPr>
        <p:spPr>
          <a:xfrm flipH="1" flipV="1">
            <a:off x="2785260" y="4530645"/>
            <a:ext cx="423645" cy="5677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テキスト ボックス 17">
            <a:extLst>
              <a:ext uri="{FF2B5EF4-FFF2-40B4-BE49-F238E27FC236}">
                <a16:creationId xmlns:a16="http://schemas.microsoft.com/office/drawing/2014/main" id="{13952611-316C-4588-AD1F-062CE34728F3}"/>
              </a:ext>
            </a:extLst>
          </p:cNvPr>
          <p:cNvSpPr txBox="1"/>
          <p:nvPr/>
        </p:nvSpPr>
        <p:spPr>
          <a:xfrm>
            <a:off x="1739813" y="5674290"/>
            <a:ext cx="914400" cy="369332"/>
          </a:xfrm>
          <a:prstGeom prst="rect">
            <a:avLst/>
          </a:prstGeom>
          <a:noFill/>
        </p:spPr>
        <p:txBody>
          <a:bodyPr wrap="square" rtlCol="0">
            <a:spAutoFit/>
          </a:bodyPr>
          <a:lstStyle/>
          <a:p>
            <a:r>
              <a:rPr kumimoji="1" lang="ja-JP" altLang="en-US" dirty="0"/>
              <a:t>入次数</a:t>
            </a:r>
          </a:p>
        </p:txBody>
      </p:sp>
      <p:sp>
        <p:nvSpPr>
          <p:cNvPr id="19" name="楕円 18">
            <a:extLst>
              <a:ext uri="{FF2B5EF4-FFF2-40B4-BE49-F238E27FC236}">
                <a16:creationId xmlns:a16="http://schemas.microsoft.com/office/drawing/2014/main" id="{C1D83CF6-19C8-4781-84F3-3E2738B2677E}"/>
              </a:ext>
            </a:extLst>
          </p:cNvPr>
          <p:cNvSpPr/>
          <p:nvPr/>
        </p:nvSpPr>
        <p:spPr>
          <a:xfrm>
            <a:off x="5881752" y="3653823"/>
            <a:ext cx="1628384" cy="105218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098D72B8-6A66-485B-BB55-DF59986DF61A}"/>
              </a:ext>
            </a:extLst>
          </p:cNvPr>
          <p:cNvSpPr txBox="1"/>
          <p:nvPr/>
        </p:nvSpPr>
        <p:spPr>
          <a:xfrm>
            <a:off x="6295112" y="3954447"/>
            <a:ext cx="776613" cy="369332"/>
          </a:xfrm>
          <a:prstGeom prst="rect">
            <a:avLst/>
          </a:prstGeom>
          <a:noFill/>
        </p:spPr>
        <p:txBody>
          <a:bodyPr wrap="square" rtlCol="0">
            <a:spAutoFit/>
          </a:bodyPr>
          <a:lstStyle/>
          <a:p>
            <a:pPr algn="ctr"/>
            <a:r>
              <a:rPr kumimoji="1" lang="en-US" altLang="ja-JP" dirty="0"/>
              <a:t>A</a:t>
            </a:r>
            <a:endParaRPr kumimoji="1" lang="ja-JP" altLang="en-US" dirty="0"/>
          </a:p>
        </p:txBody>
      </p:sp>
      <p:cxnSp>
        <p:nvCxnSpPr>
          <p:cNvPr id="21" name="直線矢印コネクタ 20">
            <a:extLst>
              <a:ext uri="{FF2B5EF4-FFF2-40B4-BE49-F238E27FC236}">
                <a16:creationId xmlns:a16="http://schemas.microsoft.com/office/drawing/2014/main" id="{47D00440-F21E-4DAA-8D11-3CD7FF5DF3D7}"/>
              </a:ext>
            </a:extLst>
          </p:cNvPr>
          <p:cNvCxnSpPr>
            <a:cxnSpLocks/>
            <a:stCxn id="19" idx="2"/>
          </p:cNvCxnSpPr>
          <p:nvPr/>
        </p:nvCxnSpPr>
        <p:spPr>
          <a:xfrm flipH="1" flipV="1">
            <a:off x="5311036" y="3954447"/>
            <a:ext cx="570716" cy="2254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a:extLst>
              <a:ext uri="{FF2B5EF4-FFF2-40B4-BE49-F238E27FC236}">
                <a16:creationId xmlns:a16="http://schemas.microsoft.com/office/drawing/2014/main" id="{21366559-7C0A-4C57-9857-869A99F920E7}"/>
              </a:ext>
            </a:extLst>
          </p:cNvPr>
          <p:cNvCxnSpPr>
            <a:cxnSpLocks/>
            <a:stCxn id="19" idx="0"/>
          </p:cNvCxnSpPr>
          <p:nvPr/>
        </p:nvCxnSpPr>
        <p:spPr>
          <a:xfrm flipV="1">
            <a:off x="6695944" y="3081403"/>
            <a:ext cx="375781" cy="5724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直線矢印コネクタ 26">
            <a:extLst>
              <a:ext uri="{FF2B5EF4-FFF2-40B4-BE49-F238E27FC236}">
                <a16:creationId xmlns:a16="http://schemas.microsoft.com/office/drawing/2014/main" id="{A6ADDC1A-4158-41CB-9BF8-477D3DC8F6BB}"/>
              </a:ext>
            </a:extLst>
          </p:cNvPr>
          <p:cNvCxnSpPr>
            <a:cxnSpLocks/>
            <a:stCxn id="19" idx="4"/>
          </p:cNvCxnSpPr>
          <p:nvPr/>
        </p:nvCxnSpPr>
        <p:spPr>
          <a:xfrm>
            <a:off x="6695944" y="4706009"/>
            <a:ext cx="375781" cy="5925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直線矢印コネクタ 29">
            <a:extLst>
              <a:ext uri="{FF2B5EF4-FFF2-40B4-BE49-F238E27FC236}">
                <a16:creationId xmlns:a16="http://schemas.microsoft.com/office/drawing/2014/main" id="{736F1A28-C1F1-4406-B5FF-78074FC7282E}"/>
              </a:ext>
            </a:extLst>
          </p:cNvPr>
          <p:cNvCxnSpPr>
            <a:cxnSpLocks/>
            <a:stCxn id="19" idx="6"/>
          </p:cNvCxnSpPr>
          <p:nvPr/>
        </p:nvCxnSpPr>
        <p:spPr>
          <a:xfrm>
            <a:off x="7510136" y="4179916"/>
            <a:ext cx="65892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80821D6A-9961-47AD-BD5B-CCB551E94B42}"/>
              </a:ext>
            </a:extLst>
          </p:cNvPr>
          <p:cNvSpPr txBox="1"/>
          <p:nvPr/>
        </p:nvSpPr>
        <p:spPr>
          <a:xfrm>
            <a:off x="6226218" y="5674290"/>
            <a:ext cx="914400" cy="369332"/>
          </a:xfrm>
          <a:prstGeom prst="rect">
            <a:avLst/>
          </a:prstGeom>
          <a:noFill/>
        </p:spPr>
        <p:txBody>
          <a:bodyPr wrap="square" rtlCol="0">
            <a:spAutoFit/>
          </a:bodyPr>
          <a:lstStyle/>
          <a:p>
            <a:r>
              <a:rPr kumimoji="1" lang="ja-JP" altLang="en-US" dirty="0"/>
              <a:t>出次数</a:t>
            </a:r>
          </a:p>
        </p:txBody>
      </p:sp>
      <p:sp>
        <p:nvSpPr>
          <p:cNvPr id="35" name="コンテンツ プレースホルダー 2">
            <a:extLst>
              <a:ext uri="{FF2B5EF4-FFF2-40B4-BE49-F238E27FC236}">
                <a16:creationId xmlns:a16="http://schemas.microsoft.com/office/drawing/2014/main" id="{E9DBDD9D-667F-4592-B697-52CC912E794A}"/>
              </a:ext>
            </a:extLst>
          </p:cNvPr>
          <p:cNvSpPr>
            <a:spLocks noGrp="1"/>
          </p:cNvSpPr>
          <p:nvPr>
            <p:ph idx="1"/>
          </p:nvPr>
        </p:nvSpPr>
        <p:spPr>
          <a:xfrm>
            <a:off x="628650" y="1825626"/>
            <a:ext cx="7886700" cy="1117665"/>
          </a:xfrm>
        </p:spPr>
        <p:txBody>
          <a:bodyPr/>
          <a:lstStyle/>
          <a:p>
            <a:r>
              <a:rPr kumimoji="1" lang="ja-JP" altLang="en-US" dirty="0"/>
              <a:t>入次数はメールを返信した</a:t>
            </a:r>
            <a:r>
              <a:rPr kumimoji="1" lang="ja-JP" altLang="en-US" dirty="0" smtClean="0"/>
              <a:t>数，出</a:t>
            </a:r>
            <a:r>
              <a:rPr kumimoji="1" lang="ja-JP" altLang="en-US" dirty="0"/>
              <a:t>次数はメールを送信して返信された数を示す</a:t>
            </a:r>
            <a:endParaRPr kumimoji="1" lang="en-US" altLang="ja-JP" dirty="0"/>
          </a:p>
        </p:txBody>
      </p:sp>
    </p:spTree>
    <p:extLst>
      <p:ext uri="{BB962C8B-B14F-4D97-AF65-F5344CB8AC3E}">
        <p14:creationId xmlns:p14="http://schemas.microsoft.com/office/powerpoint/2010/main" val="31465443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9F41C6-26ED-4B60-8F37-A554EA147EEC}"/>
              </a:ext>
            </a:extLst>
          </p:cNvPr>
          <p:cNvSpPr>
            <a:spLocks noGrp="1"/>
          </p:cNvSpPr>
          <p:nvPr>
            <p:ph type="title"/>
          </p:nvPr>
        </p:nvSpPr>
        <p:spPr/>
        <p:txBody>
          <a:bodyPr>
            <a:normAutofit/>
          </a:bodyPr>
          <a:lstStyle/>
          <a:p>
            <a:pPr algn="ctr"/>
            <a:r>
              <a:rPr kumimoji="1" lang="ja-JP" altLang="en-US" sz="4000" dirty="0"/>
              <a:t>ソーシャルネットワークの性質</a:t>
            </a:r>
          </a:p>
        </p:txBody>
      </p:sp>
      <p:sp>
        <p:nvSpPr>
          <p:cNvPr id="3" name="コンテンツ プレースホルダー 2">
            <a:extLst>
              <a:ext uri="{FF2B5EF4-FFF2-40B4-BE49-F238E27FC236}">
                <a16:creationId xmlns:a16="http://schemas.microsoft.com/office/drawing/2014/main" id="{836432DD-6407-4146-9CC6-67B26BC1C245}"/>
              </a:ext>
            </a:extLst>
          </p:cNvPr>
          <p:cNvSpPr>
            <a:spLocks noGrp="1"/>
          </p:cNvSpPr>
          <p:nvPr>
            <p:ph idx="1"/>
          </p:nvPr>
        </p:nvSpPr>
        <p:spPr>
          <a:xfrm>
            <a:off x="628650" y="1825626"/>
            <a:ext cx="7886700" cy="1381038"/>
          </a:xfrm>
        </p:spPr>
        <p:txBody>
          <a:bodyPr/>
          <a:lstStyle/>
          <a:p>
            <a:r>
              <a:rPr kumimoji="1" lang="ja-JP" altLang="en-US" dirty="0"/>
              <a:t>下のグラフの縦軸はどちらも</a:t>
            </a:r>
            <a:r>
              <a:rPr kumimoji="1" lang="en-US" altLang="ja-JP" dirty="0"/>
              <a:t>ML</a:t>
            </a:r>
            <a:r>
              <a:rPr kumimoji="1" lang="ja-JP" altLang="en-US" dirty="0"/>
              <a:t>の</a:t>
            </a:r>
            <a:r>
              <a:rPr kumimoji="1" lang="ja-JP" altLang="en-US" dirty="0" smtClean="0"/>
              <a:t>参加者数，左</a:t>
            </a:r>
            <a:r>
              <a:rPr kumimoji="1" lang="ja-JP" altLang="en-US" dirty="0"/>
              <a:t>のグラフの横軸はメール</a:t>
            </a:r>
            <a:r>
              <a:rPr kumimoji="1" lang="ja-JP" altLang="en-US" dirty="0" smtClean="0"/>
              <a:t>送信数，</a:t>
            </a:r>
            <a:r>
              <a:rPr lang="ja-JP" altLang="en-US" dirty="0" smtClean="0"/>
              <a:t>右</a:t>
            </a:r>
            <a:r>
              <a:rPr lang="ja-JP" altLang="en-US" dirty="0"/>
              <a:t>のグラフの横軸は返信数</a:t>
            </a:r>
            <a:endParaRPr lang="en-US" altLang="ja-JP" dirty="0"/>
          </a:p>
        </p:txBody>
      </p:sp>
      <p:sp>
        <p:nvSpPr>
          <p:cNvPr id="4" name="スライド番号プレースホルダー 3">
            <a:extLst>
              <a:ext uri="{FF2B5EF4-FFF2-40B4-BE49-F238E27FC236}">
                <a16:creationId xmlns:a16="http://schemas.microsoft.com/office/drawing/2014/main" id="{07A463ED-A649-4E89-B1E4-52110AFA3EE5}"/>
              </a:ext>
            </a:extLst>
          </p:cNvPr>
          <p:cNvSpPr>
            <a:spLocks noGrp="1"/>
          </p:cNvSpPr>
          <p:nvPr>
            <p:ph type="sldNum" sz="quarter" idx="12"/>
          </p:nvPr>
        </p:nvSpPr>
        <p:spPr/>
        <p:txBody>
          <a:bodyPr/>
          <a:lstStyle/>
          <a:p>
            <a:fld id="{0D7CCD0C-040A-48B6-8CF6-5B7D1BB7ED84}" type="slidenum">
              <a:rPr kumimoji="1" lang="ja-JP" altLang="en-US" smtClean="0"/>
              <a:t>16</a:t>
            </a:fld>
            <a:endParaRPr kumimoji="1" lang="ja-JP" altLang="en-US"/>
          </a:p>
        </p:txBody>
      </p:sp>
      <p:pic>
        <p:nvPicPr>
          <p:cNvPr id="5" name="図 4">
            <a:extLst>
              <a:ext uri="{FF2B5EF4-FFF2-40B4-BE49-F238E27FC236}">
                <a16:creationId xmlns:a16="http://schemas.microsoft.com/office/drawing/2014/main" id="{8B19105F-894D-435A-A28C-ABD0985D5305}"/>
              </a:ext>
            </a:extLst>
          </p:cNvPr>
          <p:cNvPicPr>
            <a:picLocks noChangeAspect="1"/>
          </p:cNvPicPr>
          <p:nvPr/>
        </p:nvPicPr>
        <p:blipFill>
          <a:blip r:embed="rId2"/>
          <a:stretch>
            <a:fillRect/>
          </a:stretch>
        </p:blipFill>
        <p:spPr>
          <a:xfrm>
            <a:off x="1658622" y="3206664"/>
            <a:ext cx="5847824" cy="3011256"/>
          </a:xfrm>
          <a:prstGeom prst="rect">
            <a:avLst/>
          </a:prstGeom>
        </p:spPr>
      </p:pic>
    </p:spTree>
    <p:extLst>
      <p:ext uri="{BB962C8B-B14F-4D97-AF65-F5344CB8AC3E}">
        <p14:creationId xmlns:p14="http://schemas.microsoft.com/office/powerpoint/2010/main" val="2739802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9F41C6-26ED-4B60-8F37-A554EA147EEC}"/>
              </a:ext>
            </a:extLst>
          </p:cNvPr>
          <p:cNvSpPr>
            <a:spLocks noGrp="1"/>
          </p:cNvSpPr>
          <p:nvPr>
            <p:ph type="title"/>
          </p:nvPr>
        </p:nvSpPr>
        <p:spPr/>
        <p:txBody>
          <a:bodyPr>
            <a:normAutofit/>
          </a:bodyPr>
          <a:lstStyle/>
          <a:p>
            <a:pPr algn="ctr"/>
            <a:r>
              <a:rPr kumimoji="1" lang="ja-JP" altLang="en-US" sz="4000" dirty="0"/>
              <a:t>ソーシャルネットワークの性質</a:t>
            </a:r>
          </a:p>
        </p:txBody>
      </p:sp>
      <p:sp>
        <p:nvSpPr>
          <p:cNvPr id="3" name="コンテンツ プレースホルダー 2">
            <a:extLst>
              <a:ext uri="{FF2B5EF4-FFF2-40B4-BE49-F238E27FC236}">
                <a16:creationId xmlns:a16="http://schemas.microsoft.com/office/drawing/2014/main" id="{836432DD-6407-4146-9CC6-67B26BC1C245}"/>
              </a:ext>
            </a:extLst>
          </p:cNvPr>
          <p:cNvSpPr>
            <a:spLocks noGrp="1"/>
          </p:cNvSpPr>
          <p:nvPr>
            <p:ph idx="1"/>
          </p:nvPr>
        </p:nvSpPr>
        <p:spPr>
          <a:xfrm>
            <a:off x="628650" y="1620982"/>
            <a:ext cx="7886700" cy="1704109"/>
          </a:xfrm>
        </p:spPr>
        <p:txBody>
          <a:bodyPr>
            <a:normAutofit fontScale="92500" lnSpcReduction="20000"/>
          </a:bodyPr>
          <a:lstStyle/>
          <a:p>
            <a:r>
              <a:rPr kumimoji="1" lang="ja-JP" altLang="en-US" dirty="0"/>
              <a:t>下のグラフの縦軸はどちらも</a:t>
            </a:r>
            <a:r>
              <a:rPr kumimoji="1" lang="en-US" altLang="ja-JP" dirty="0"/>
              <a:t>ML</a:t>
            </a:r>
            <a:r>
              <a:rPr kumimoji="1" lang="ja-JP" altLang="en-US" dirty="0"/>
              <a:t>の</a:t>
            </a:r>
            <a:r>
              <a:rPr kumimoji="1" lang="ja-JP" altLang="en-US" dirty="0" smtClean="0"/>
              <a:t>参加者数，左</a:t>
            </a:r>
            <a:r>
              <a:rPr kumimoji="1" lang="ja-JP" altLang="en-US" dirty="0"/>
              <a:t>のグラフの横軸</a:t>
            </a:r>
            <a:r>
              <a:rPr kumimoji="1" lang="ja-JP" altLang="en-US" dirty="0" smtClean="0"/>
              <a:t>が</a:t>
            </a:r>
            <a:r>
              <a:rPr lang="ja-JP" altLang="en-US" dirty="0"/>
              <a:t>出</a:t>
            </a:r>
            <a:r>
              <a:rPr kumimoji="1" lang="ja-JP" altLang="en-US" dirty="0" smtClean="0"/>
              <a:t>次数，右</a:t>
            </a:r>
            <a:r>
              <a:rPr kumimoji="1" lang="ja-JP" altLang="en-US" dirty="0"/>
              <a:t>のグラフの横軸</a:t>
            </a:r>
            <a:r>
              <a:rPr kumimoji="1" lang="ja-JP" altLang="en-US" dirty="0" smtClean="0"/>
              <a:t>が入次数</a:t>
            </a:r>
            <a:endParaRPr kumimoji="1" lang="en-US" altLang="ja-JP" dirty="0" smtClean="0"/>
          </a:p>
          <a:p>
            <a:r>
              <a:rPr lang="ja-JP" altLang="en-US" dirty="0"/>
              <a:t>少数</a:t>
            </a:r>
            <a:r>
              <a:rPr lang="ja-JP" altLang="en-US" dirty="0" smtClean="0"/>
              <a:t>の人がコミュニティ内のかなり多くの人と交流していることが分かる</a:t>
            </a:r>
            <a:endParaRPr kumimoji="1" lang="en-US" altLang="ja-JP" dirty="0"/>
          </a:p>
        </p:txBody>
      </p:sp>
      <p:sp>
        <p:nvSpPr>
          <p:cNvPr id="4" name="スライド番号プレースホルダー 3">
            <a:extLst>
              <a:ext uri="{FF2B5EF4-FFF2-40B4-BE49-F238E27FC236}">
                <a16:creationId xmlns:a16="http://schemas.microsoft.com/office/drawing/2014/main" id="{07A463ED-A649-4E89-B1E4-52110AFA3EE5}"/>
              </a:ext>
            </a:extLst>
          </p:cNvPr>
          <p:cNvSpPr>
            <a:spLocks noGrp="1"/>
          </p:cNvSpPr>
          <p:nvPr>
            <p:ph type="sldNum" sz="quarter" idx="12"/>
          </p:nvPr>
        </p:nvSpPr>
        <p:spPr/>
        <p:txBody>
          <a:bodyPr/>
          <a:lstStyle/>
          <a:p>
            <a:fld id="{0D7CCD0C-040A-48B6-8CF6-5B7D1BB7ED84}" type="slidenum">
              <a:rPr kumimoji="1" lang="ja-JP" altLang="en-US" smtClean="0"/>
              <a:t>17</a:t>
            </a:fld>
            <a:endParaRPr kumimoji="1" lang="ja-JP" altLang="en-US"/>
          </a:p>
        </p:txBody>
      </p:sp>
      <p:pic>
        <p:nvPicPr>
          <p:cNvPr id="6" name="図 5">
            <a:extLst>
              <a:ext uri="{FF2B5EF4-FFF2-40B4-BE49-F238E27FC236}">
                <a16:creationId xmlns:a16="http://schemas.microsoft.com/office/drawing/2014/main" id="{4E0D8AB9-40EE-4C25-AA96-DF13646FEAC8}"/>
              </a:ext>
            </a:extLst>
          </p:cNvPr>
          <p:cNvPicPr>
            <a:picLocks noChangeAspect="1"/>
          </p:cNvPicPr>
          <p:nvPr/>
        </p:nvPicPr>
        <p:blipFill>
          <a:blip r:embed="rId2"/>
          <a:stretch>
            <a:fillRect/>
          </a:stretch>
        </p:blipFill>
        <p:spPr>
          <a:xfrm>
            <a:off x="1168409" y="3325091"/>
            <a:ext cx="6597552" cy="3031260"/>
          </a:xfrm>
          <a:prstGeom prst="rect">
            <a:avLst/>
          </a:prstGeom>
        </p:spPr>
      </p:pic>
    </p:spTree>
    <p:extLst>
      <p:ext uri="{BB962C8B-B14F-4D97-AF65-F5344CB8AC3E}">
        <p14:creationId xmlns:p14="http://schemas.microsoft.com/office/powerpoint/2010/main" val="1063037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C4C5AE-C5C4-42C6-A5C0-9C4D2603C818}"/>
              </a:ext>
            </a:extLst>
          </p:cNvPr>
          <p:cNvSpPr>
            <a:spLocks noGrp="1"/>
          </p:cNvSpPr>
          <p:nvPr>
            <p:ph type="title"/>
          </p:nvPr>
        </p:nvSpPr>
        <p:spPr/>
        <p:txBody>
          <a:bodyPr/>
          <a:lstStyle/>
          <a:p>
            <a:pPr algn="ctr"/>
            <a:r>
              <a:rPr kumimoji="1" lang="ja-JP" altLang="en-US" dirty="0"/>
              <a:t>開発者間の交流と活動の関係</a:t>
            </a:r>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C450FD9C-7B3E-47D9-BFF4-BF42891A5EDE}"/>
                  </a:ext>
                </a:extLst>
              </p:cNvPr>
              <p:cNvSpPr>
                <a:spLocks noGrp="1"/>
              </p:cNvSpPr>
              <p:nvPr>
                <p:ph idx="1"/>
              </p:nvPr>
            </p:nvSpPr>
            <p:spPr>
              <a:xfrm>
                <a:off x="628650" y="1825625"/>
                <a:ext cx="7886700" cy="2120074"/>
              </a:xfrm>
            </p:spPr>
            <p:txBody>
              <a:bodyPr/>
              <a:lstStyle/>
              <a:p>
                <a:r>
                  <a:rPr kumimoji="1" lang="ja-JP" altLang="en-US" dirty="0"/>
                  <a:t>ある開発者がどれだけ重要な役割を持っているかを知るために中心性を計算する</a:t>
                </a:r>
                <a:endParaRPr kumimoji="1" lang="en-US" altLang="ja-JP" dirty="0"/>
              </a:p>
              <a:p>
                <a:r>
                  <a:rPr kumimoji="1" lang="ja-JP" altLang="en-US" dirty="0"/>
                  <a:t>グラフの最短路のうちノード</a:t>
                </a:r>
                <a14:m>
                  <m:oMath xmlns:m="http://schemas.openxmlformats.org/officeDocument/2006/math">
                    <m:r>
                      <a:rPr lang="en-US" altLang="ja-JP" i="1">
                        <a:latin typeface="Cambria Math" panose="02040503050406030204" pitchFamily="18" charset="0"/>
                      </a:rPr>
                      <m:t>𝑣</m:t>
                    </m:r>
                  </m:oMath>
                </a14:m>
                <a:r>
                  <a:rPr kumimoji="1" lang="ja-JP" altLang="en-US" dirty="0"/>
                  <a:t>を通るのはどれだけあるかを示す</a:t>
                </a:r>
              </a:p>
            </p:txBody>
          </p:sp>
        </mc:Choice>
        <mc:Fallback xmlns="">
          <p:sp>
            <p:nvSpPr>
              <p:cNvPr id="3" name="コンテンツ プレースホルダー 2">
                <a:extLst>
                  <a:ext uri="{FF2B5EF4-FFF2-40B4-BE49-F238E27FC236}">
                    <a16:creationId xmlns:a16="http://schemas.microsoft.com/office/drawing/2014/main" id="{C450FD9C-7B3E-47D9-BFF4-BF42891A5EDE}"/>
                  </a:ext>
                </a:extLst>
              </p:cNvPr>
              <p:cNvSpPr>
                <a:spLocks noGrp="1" noRot="1" noChangeAspect="1" noMove="1" noResize="1" noEditPoints="1" noAdjustHandles="1" noChangeArrowheads="1" noChangeShapeType="1" noTextEdit="1"/>
              </p:cNvSpPr>
              <p:nvPr>
                <p:ph idx="1"/>
              </p:nvPr>
            </p:nvSpPr>
            <p:spPr>
              <a:xfrm>
                <a:off x="628650" y="1825625"/>
                <a:ext cx="7886700" cy="2120074"/>
              </a:xfrm>
              <a:blipFill>
                <a:blip r:embed="rId2"/>
                <a:stretch>
                  <a:fillRect l="-1391" t="-4598" r="-1159"/>
                </a:stretch>
              </a:blipFill>
            </p:spPr>
            <p:txBody>
              <a:bodyPr/>
              <a:lstStyle/>
              <a:p>
                <a:r>
                  <a:rPr lang="ja-JP" altLang="en-US">
                    <a:noFill/>
                  </a:rPr>
                  <a:t> </a:t>
                </a:r>
              </a:p>
            </p:txBody>
          </p:sp>
        </mc:Fallback>
      </mc:AlternateContent>
      <p:sp>
        <p:nvSpPr>
          <p:cNvPr id="4" name="スライド番号プレースホルダー 3">
            <a:extLst>
              <a:ext uri="{FF2B5EF4-FFF2-40B4-BE49-F238E27FC236}">
                <a16:creationId xmlns:a16="http://schemas.microsoft.com/office/drawing/2014/main" id="{F9F173E2-7253-4217-92FF-CDB2E61456FB}"/>
              </a:ext>
            </a:extLst>
          </p:cNvPr>
          <p:cNvSpPr>
            <a:spLocks noGrp="1"/>
          </p:cNvSpPr>
          <p:nvPr>
            <p:ph type="sldNum" sz="quarter" idx="12"/>
          </p:nvPr>
        </p:nvSpPr>
        <p:spPr/>
        <p:txBody>
          <a:bodyPr/>
          <a:lstStyle/>
          <a:p>
            <a:fld id="{0D7CCD0C-040A-48B6-8CF6-5B7D1BB7ED84}" type="slidenum">
              <a:rPr kumimoji="1" lang="ja-JP" altLang="en-US" smtClean="0"/>
              <a:t>18</a:t>
            </a:fld>
            <a:endParaRPr kumimoji="1" lang="ja-JP" altLang="en-US"/>
          </a:p>
        </p:txBody>
      </p:sp>
      <mc:AlternateContent xmlns:mc="http://schemas.openxmlformats.org/markup-compatibility/2006" xmlns:a14="http://schemas.microsoft.com/office/drawing/2010/main">
        <mc:Choice Requires="a14">
          <p:sp>
            <p:nvSpPr>
              <p:cNvPr id="5" name="コンテンツ プレースホルダー 2">
                <a:extLst>
                  <a:ext uri="{FF2B5EF4-FFF2-40B4-BE49-F238E27FC236}">
                    <a16:creationId xmlns:a16="http://schemas.microsoft.com/office/drawing/2014/main" id="{65868C9C-8668-4F1F-B3B9-0BA2C324F17A}"/>
                  </a:ext>
                </a:extLst>
              </p:cNvPr>
              <p:cNvSpPr txBox="1">
                <a:spLocks/>
              </p:cNvSpPr>
              <p:nvPr/>
            </p:nvSpPr>
            <p:spPr>
              <a:xfrm>
                <a:off x="628650" y="4345444"/>
                <a:ext cx="7886700" cy="103030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14:m>
                  <m:oMathPara xmlns:m="http://schemas.openxmlformats.org/officeDocument/2006/math">
                    <m:oMathParaPr>
                      <m:jc m:val="centerGroup"/>
                    </m:oMathParaPr>
                    <m:oMath xmlns:m="http://schemas.openxmlformats.org/officeDocument/2006/math">
                      <m:r>
                        <a:rPr lang="ja-JP" altLang="en-US" i="1">
                          <a:latin typeface="Cambria Math" panose="02040503050406030204" pitchFamily="18" charset="0"/>
                        </a:rPr>
                        <m:t>中心性</m:t>
                      </m:r>
                      <m:r>
                        <a:rPr lang="ja-JP" altLang="en-US" i="1" smtClean="0">
                          <a:latin typeface="Cambria Math" panose="02040503050406030204" pitchFamily="18" charset="0"/>
                        </a:rPr>
                        <m:t>：</m:t>
                      </m:r>
                      <m:r>
                        <a:rPr lang="en-US" altLang="ja-JP" b="0" i="1" smtClean="0">
                          <a:latin typeface="Cambria Math" panose="02040503050406030204" pitchFamily="18" charset="0"/>
                        </a:rPr>
                        <m:t>𝐵𝑊</m:t>
                      </m:r>
                      <m:d>
                        <m:dPr>
                          <m:ctrlPr>
                            <a:rPr lang="en-US" altLang="ja-JP" b="0" i="1" smtClean="0">
                              <a:latin typeface="Cambria Math" panose="02040503050406030204" pitchFamily="18" charset="0"/>
                            </a:rPr>
                          </m:ctrlPr>
                        </m:dPr>
                        <m:e>
                          <m:r>
                            <a:rPr lang="en-US" altLang="ja-JP" b="0" i="1" smtClean="0">
                              <a:latin typeface="Cambria Math" panose="02040503050406030204" pitchFamily="18" charset="0"/>
                            </a:rPr>
                            <m:t>𝑣</m:t>
                          </m:r>
                        </m:e>
                      </m:d>
                      <m:r>
                        <a:rPr lang="en-US" altLang="ja-JP" b="0" i="1" smtClean="0">
                          <a:latin typeface="Cambria Math" panose="02040503050406030204" pitchFamily="18" charset="0"/>
                        </a:rPr>
                        <m:t>=</m:t>
                      </m:r>
                      <m:nary>
                        <m:naryPr>
                          <m:chr m:val="∑"/>
                          <m:supHide m:val="on"/>
                          <m:ctrlPr>
                            <a:rPr lang="en-US" altLang="ja-JP" b="0" i="1" smtClean="0">
                              <a:latin typeface="Cambria Math" panose="02040503050406030204" pitchFamily="18" charset="0"/>
                            </a:rPr>
                          </m:ctrlPr>
                        </m:naryPr>
                        <m:sub>
                          <m:r>
                            <m:rPr>
                              <m:brk m:alnAt="7"/>
                            </m:rPr>
                            <a:rPr lang="en-US" altLang="ja-JP" b="0" i="1" smtClean="0">
                              <a:latin typeface="Cambria Math" panose="02040503050406030204" pitchFamily="18" charset="0"/>
                            </a:rPr>
                            <m:t>𝑖</m:t>
                          </m:r>
                          <m:r>
                            <a:rPr lang="en-US" altLang="ja-JP" b="0" i="1" smtClean="0">
                              <a:latin typeface="Cambria Math" panose="02040503050406030204" pitchFamily="18" charset="0"/>
                            </a:rPr>
                            <m:t>,</m:t>
                          </m:r>
                          <m:r>
                            <a:rPr lang="en-US" altLang="ja-JP" b="0" i="1" smtClean="0">
                              <a:latin typeface="Cambria Math" panose="02040503050406030204" pitchFamily="18" charset="0"/>
                            </a:rPr>
                            <m:t>𝑗</m:t>
                          </m:r>
                          <m:r>
                            <a:rPr lang="en-US" altLang="ja-JP" b="0" i="1" smtClean="0">
                              <a:latin typeface="Cambria Math" panose="02040503050406030204" pitchFamily="18" charset="0"/>
                            </a:rPr>
                            <m:t>,</m:t>
                          </m:r>
                          <m:r>
                            <a:rPr lang="en-US" altLang="ja-JP" b="0" i="1" smtClean="0">
                              <a:latin typeface="Cambria Math" panose="02040503050406030204" pitchFamily="18" charset="0"/>
                            </a:rPr>
                            <m:t>𝑖</m:t>
                          </m:r>
                          <m:r>
                            <a:rPr lang="en-US" altLang="ja-JP" b="0" i="1" smtClean="0">
                              <a:latin typeface="Cambria Math" panose="02040503050406030204" pitchFamily="18" charset="0"/>
                              <a:ea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𝑗</m:t>
                          </m:r>
                          <m:r>
                            <a:rPr lang="en-US" altLang="ja-JP" b="0" i="1" smtClean="0">
                              <a:latin typeface="Cambria Math" panose="02040503050406030204" pitchFamily="18" charset="0"/>
                              <a:ea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𝑖</m:t>
                          </m:r>
                          <m:r>
                            <a:rPr lang="en-US" altLang="ja-JP" b="0" i="1" smtClean="0">
                              <a:latin typeface="Cambria Math" panose="02040503050406030204" pitchFamily="18" charset="0"/>
                              <a:ea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𝑣</m:t>
                          </m:r>
                          <m:r>
                            <a:rPr lang="en-US" altLang="ja-JP" b="0" i="1" smtClean="0">
                              <a:latin typeface="Cambria Math" panose="02040503050406030204" pitchFamily="18" charset="0"/>
                              <a:ea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𝑗</m:t>
                          </m:r>
                          <m:r>
                            <a:rPr lang="en-US" altLang="ja-JP" b="0" i="1" smtClean="0">
                              <a:latin typeface="Cambria Math" panose="02040503050406030204" pitchFamily="18" charset="0"/>
                              <a:ea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𝑢</m:t>
                          </m:r>
                        </m:sub>
                        <m:sup/>
                        <m:e>
                          <m:f>
                            <m:fPr>
                              <m:ctrlPr>
                                <a:rPr lang="en-US" altLang="ja-JP" b="0" i="1" smtClean="0">
                                  <a:latin typeface="Cambria Math" panose="02040503050406030204" pitchFamily="18" charset="0"/>
                                </a:rPr>
                              </m:ctrlPr>
                            </m:fPr>
                            <m:num>
                              <m:sSub>
                                <m:sSubPr>
                                  <m:ctrlPr>
                                    <a:rPr lang="en-US" altLang="ja-JP" i="1">
                                      <a:latin typeface="Cambria Math" panose="02040503050406030204" pitchFamily="18" charset="0"/>
                                    </a:rPr>
                                  </m:ctrlPr>
                                </m:sSubPr>
                                <m:e>
                                  <m:r>
                                    <a:rPr lang="en-US" altLang="ja-JP" i="1">
                                      <a:latin typeface="Cambria Math" panose="02040503050406030204" pitchFamily="18" charset="0"/>
                                    </a:rPr>
                                    <m:t>𝑔</m:t>
                                  </m:r>
                                </m:e>
                                <m:sub>
                                  <m:r>
                                    <a:rPr lang="en-US" altLang="ja-JP" i="1">
                                      <a:latin typeface="Cambria Math" panose="02040503050406030204" pitchFamily="18" charset="0"/>
                                    </a:rPr>
                                    <m:t>𝑖</m:t>
                                  </m:r>
                                  <m:r>
                                    <a:rPr lang="en-US" altLang="ja-JP" b="0" i="1" smtClean="0">
                                      <a:latin typeface="Cambria Math" panose="02040503050406030204" pitchFamily="18" charset="0"/>
                                    </a:rPr>
                                    <m:t>𝑣</m:t>
                                  </m:r>
                                  <m:r>
                                    <a:rPr lang="en-US" altLang="ja-JP" i="1">
                                      <a:latin typeface="Cambria Math" panose="02040503050406030204" pitchFamily="18" charset="0"/>
                                    </a:rPr>
                                    <m:t>𝑗</m:t>
                                  </m:r>
                                </m:sub>
                              </m:sSub>
                            </m:num>
                            <m:den>
                              <m:sSub>
                                <m:sSubPr>
                                  <m:ctrlPr>
                                    <a:rPr lang="en-US" altLang="ja-JP" b="0" i="1" smtClean="0">
                                      <a:latin typeface="Cambria Math" panose="02040503050406030204" pitchFamily="18" charset="0"/>
                                    </a:rPr>
                                  </m:ctrlPr>
                                </m:sSubPr>
                                <m:e>
                                  <m:r>
                                    <a:rPr lang="en-US" altLang="ja-JP" b="0" i="1" smtClean="0">
                                      <a:latin typeface="Cambria Math" panose="02040503050406030204" pitchFamily="18" charset="0"/>
                                    </a:rPr>
                                    <m:t>𝑔</m:t>
                                  </m:r>
                                </m:e>
                                <m:sub>
                                  <m:r>
                                    <a:rPr lang="en-US" altLang="ja-JP" b="0" i="1" smtClean="0">
                                      <a:latin typeface="Cambria Math" panose="02040503050406030204" pitchFamily="18" charset="0"/>
                                    </a:rPr>
                                    <m:t>𝑖𝑗</m:t>
                                  </m:r>
                                </m:sub>
                              </m:sSub>
                            </m:den>
                          </m:f>
                        </m:e>
                      </m:nary>
                    </m:oMath>
                  </m:oMathPara>
                </a14:m>
                <a:endParaRPr lang="ja-JP" altLang="en-US" dirty="0"/>
              </a:p>
            </p:txBody>
          </p:sp>
        </mc:Choice>
        <mc:Fallback xmlns="">
          <p:sp>
            <p:nvSpPr>
              <p:cNvPr id="5" name="コンテンツ プレースホルダー 2">
                <a:extLst>
                  <a:ext uri="{FF2B5EF4-FFF2-40B4-BE49-F238E27FC236}">
                    <a16:creationId xmlns:a16="http://schemas.microsoft.com/office/drawing/2014/main" id="{65868C9C-8668-4F1F-B3B9-0BA2C324F17A}"/>
                  </a:ext>
                </a:extLst>
              </p:cNvPr>
              <p:cNvSpPr txBox="1">
                <a:spLocks noRot="1" noChangeAspect="1" noMove="1" noResize="1" noEditPoints="1" noAdjustHandles="1" noChangeArrowheads="1" noChangeShapeType="1" noTextEdit="1"/>
              </p:cNvSpPr>
              <p:nvPr/>
            </p:nvSpPr>
            <p:spPr>
              <a:xfrm>
                <a:off x="628650" y="4345444"/>
                <a:ext cx="7886700" cy="1030309"/>
              </a:xfrm>
              <a:prstGeom prst="rect">
                <a:avLst/>
              </a:prstGeom>
              <a:blipFill>
                <a:blip r:embed="rId3"/>
                <a:stretch>
                  <a:fillRect/>
                </a:stretch>
              </a:blipFill>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6" name="正方形/長方形 5"/>
              <p:cNvSpPr/>
              <p:nvPr/>
            </p:nvSpPr>
            <p:spPr>
              <a:xfrm>
                <a:off x="2457611" y="5658002"/>
                <a:ext cx="4390689" cy="690958"/>
              </a:xfrm>
              <a:prstGeom prst="rect">
                <a:avLst/>
              </a:prstGeom>
            </p:spPr>
            <p:txBody>
              <a:bodyPr wrap="none">
                <a:spAutoFit/>
              </a:bodyPr>
              <a:lstStyle/>
              <a:p>
                <a14:m>
                  <m:oMath xmlns:m="http://schemas.openxmlformats.org/officeDocument/2006/math">
                    <m:sSub>
                      <m:sSubPr>
                        <m:ctrlPr>
                          <a:rPr lang="en-US" altLang="ja-JP" i="1">
                            <a:latin typeface="Cambria Math" panose="02040503050406030204" pitchFamily="18" charset="0"/>
                          </a:rPr>
                        </m:ctrlPr>
                      </m:sSubPr>
                      <m:e>
                        <m:r>
                          <a:rPr lang="en-US" altLang="ja-JP" i="1">
                            <a:latin typeface="Cambria Math" panose="02040503050406030204" pitchFamily="18" charset="0"/>
                          </a:rPr>
                          <m:t>𝑔</m:t>
                        </m:r>
                      </m:e>
                      <m:sub>
                        <m:r>
                          <a:rPr lang="en-US" altLang="ja-JP" i="1">
                            <a:latin typeface="Cambria Math" panose="02040503050406030204" pitchFamily="18" charset="0"/>
                          </a:rPr>
                          <m:t>𝑖𝑗</m:t>
                        </m:r>
                      </m:sub>
                    </m:sSub>
                  </m:oMath>
                </a14:m>
                <a:r>
                  <a:rPr lang="ja-JP" altLang="en-US" dirty="0"/>
                  <a:t>：各最短</a:t>
                </a:r>
                <a:r>
                  <a:rPr lang="ja-JP" altLang="en-US" dirty="0" smtClean="0"/>
                  <a:t>路</a:t>
                </a:r>
                <a:endParaRPr lang="en-US" altLang="ja-JP" dirty="0" smtClean="0"/>
              </a:p>
              <a:p>
                <a14:m>
                  <m:oMath xmlns:m="http://schemas.openxmlformats.org/officeDocument/2006/math">
                    <m:sSub>
                      <m:sSubPr>
                        <m:ctrlPr>
                          <a:rPr lang="en-US" altLang="ja-JP" i="1" smtClean="0">
                            <a:latin typeface="Cambria Math" panose="02040503050406030204" pitchFamily="18" charset="0"/>
                          </a:rPr>
                        </m:ctrlPr>
                      </m:sSubPr>
                      <m:e>
                        <m:r>
                          <a:rPr lang="en-US" altLang="ja-JP" i="1">
                            <a:latin typeface="Cambria Math" panose="02040503050406030204" pitchFamily="18" charset="0"/>
                          </a:rPr>
                          <m:t>𝑔</m:t>
                        </m:r>
                      </m:e>
                      <m:sub>
                        <m:r>
                          <a:rPr lang="en-US" altLang="ja-JP" i="1">
                            <a:latin typeface="Cambria Math" panose="02040503050406030204" pitchFamily="18" charset="0"/>
                          </a:rPr>
                          <m:t>𝑖</m:t>
                        </m:r>
                        <m:r>
                          <a:rPr lang="en-US" altLang="ja-JP" i="1">
                            <a:latin typeface="Cambria Math" panose="02040503050406030204" pitchFamily="18" charset="0"/>
                          </a:rPr>
                          <m:t>𝑣</m:t>
                        </m:r>
                        <m:r>
                          <a:rPr lang="en-US" altLang="ja-JP" i="1">
                            <a:latin typeface="Cambria Math" panose="02040503050406030204" pitchFamily="18" charset="0"/>
                          </a:rPr>
                          <m:t>𝑗</m:t>
                        </m:r>
                      </m:sub>
                    </m:sSub>
                  </m:oMath>
                </a14:m>
                <a:r>
                  <a:rPr lang="ja-JP" altLang="en-US" dirty="0" smtClean="0"/>
                  <a:t>：各最短路のうちノード</a:t>
                </a:r>
                <a14:m>
                  <m:oMath xmlns:m="http://schemas.openxmlformats.org/officeDocument/2006/math">
                    <m:r>
                      <a:rPr lang="en-US" altLang="ja-JP" i="1">
                        <a:latin typeface="Cambria Math" panose="02040503050406030204" pitchFamily="18" charset="0"/>
                      </a:rPr>
                      <m:t>𝑣</m:t>
                    </m:r>
                  </m:oMath>
                </a14:m>
                <a:r>
                  <a:rPr lang="ja-JP" altLang="en-US" dirty="0" smtClean="0"/>
                  <a:t>を通るもの</a:t>
                </a:r>
                <a:endParaRPr lang="en-US" altLang="ja-JP" dirty="0" smtClean="0"/>
              </a:p>
            </p:txBody>
          </p:sp>
        </mc:Choice>
        <mc:Fallback>
          <p:sp>
            <p:nvSpPr>
              <p:cNvPr id="6" name="正方形/長方形 5"/>
              <p:cNvSpPr>
                <a:spLocks noRot="1" noChangeAspect="1" noMove="1" noResize="1" noEditPoints="1" noAdjustHandles="1" noChangeArrowheads="1" noChangeShapeType="1" noTextEdit="1"/>
              </p:cNvSpPr>
              <p:nvPr/>
            </p:nvSpPr>
            <p:spPr>
              <a:xfrm>
                <a:off x="2457611" y="5658002"/>
                <a:ext cx="4390689" cy="690958"/>
              </a:xfrm>
              <a:prstGeom prst="rect">
                <a:avLst/>
              </a:prstGeom>
              <a:blipFill>
                <a:blip r:embed="rId4"/>
                <a:stretch>
                  <a:fillRect t="-2655" r="-694" b="-11504"/>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630097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2ADFDD-50D9-4D8E-AE77-77447C610DF1}"/>
              </a:ext>
            </a:extLst>
          </p:cNvPr>
          <p:cNvSpPr>
            <a:spLocks noGrp="1"/>
          </p:cNvSpPr>
          <p:nvPr>
            <p:ph type="title"/>
          </p:nvPr>
        </p:nvSpPr>
        <p:spPr/>
        <p:txBody>
          <a:bodyPr/>
          <a:lstStyle/>
          <a:p>
            <a:pPr algn="ctr"/>
            <a:r>
              <a:rPr kumimoji="1" lang="ja-JP" altLang="en-US" dirty="0"/>
              <a:t>開発者間の交流と活動の関係</a:t>
            </a:r>
          </a:p>
        </p:txBody>
      </p:sp>
      <p:sp>
        <p:nvSpPr>
          <p:cNvPr id="3" name="コンテンツ プレースホルダー 2">
            <a:extLst>
              <a:ext uri="{FF2B5EF4-FFF2-40B4-BE49-F238E27FC236}">
                <a16:creationId xmlns:a16="http://schemas.microsoft.com/office/drawing/2014/main" id="{F63713FA-2375-40F7-9C1A-B3C4860098C5}"/>
              </a:ext>
            </a:extLst>
          </p:cNvPr>
          <p:cNvSpPr>
            <a:spLocks noGrp="1"/>
          </p:cNvSpPr>
          <p:nvPr>
            <p:ph idx="1"/>
          </p:nvPr>
        </p:nvSpPr>
        <p:spPr>
          <a:xfrm>
            <a:off x="628650" y="1825625"/>
            <a:ext cx="7886700" cy="1642534"/>
          </a:xfrm>
        </p:spPr>
        <p:txBody>
          <a:bodyPr>
            <a:normAutofit fontScale="92500" lnSpcReduction="20000"/>
          </a:bodyPr>
          <a:lstStyle/>
          <a:p>
            <a:r>
              <a:rPr kumimoji="1" lang="ja-JP" altLang="en-US" dirty="0"/>
              <a:t>ソースコードを書き換える役割を持つ開発者と入</a:t>
            </a:r>
            <a:r>
              <a:rPr kumimoji="1" lang="ja-JP" altLang="en-US" dirty="0" smtClean="0"/>
              <a:t>次数，出次数，中心性</a:t>
            </a:r>
            <a:r>
              <a:rPr kumimoji="1" lang="ja-JP" altLang="en-US" dirty="0"/>
              <a:t>が大きい相関が</a:t>
            </a:r>
            <a:r>
              <a:rPr kumimoji="1" lang="ja-JP" altLang="en-US"/>
              <a:t>ある</a:t>
            </a:r>
            <a:r>
              <a:rPr kumimoji="1" lang="ja-JP" altLang="en-US" smtClean="0"/>
              <a:t>ことが分かる</a:t>
            </a:r>
            <a:endParaRPr kumimoji="1" lang="en-US" altLang="ja-JP" dirty="0" smtClean="0"/>
          </a:p>
          <a:p>
            <a:r>
              <a:rPr lang="ja-JP" altLang="en-US" dirty="0" smtClean="0"/>
              <a:t>ソース</a:t>
            </a:r>
            <a:r>
              <a:rPr lang="ja-JP" altLang="en-US" dirty="0"/>
              <a:t>コード</a:t>
            </a:r>
            <a:r>
              <a:rPr lang="ja-JP" altLang="en-US" dirty="0" smtClean="0"/>
              <a:t>を書き換える開発者はコミュニティ内の多くの人と交流していることが分かる</a:t>
            </a:r>
            <a:endParaRPr kumimoji="1" lang="ja-JP" altLang="en-US" dirty="0"/>
          </a:p>
        </p:txBody>
      </p:sp>
      <p:sp>
        <p:nvSpPr>
          <p:cNvPr id="4" name="スライド番号プレースホルダー 3">
            <a:extLst>
              <a:ext uri="{FF2B5EF4-FFF2-40B4-BE49-F238E27FC236}">
                <a16:creationId xmlns:a16="http://schemas.microsoft.com/office/drawing/2014/main" id="{19A143C8-B60D-4514-983E-90954A0372B8}"/>
              </a:ext>
            </a:extLst>
          </p:cNvPr>
          <p:cNvSpPr>
            <a:spLocks noGrp="1"/>
          </p:cNvSpPr>
          <p:nvPr>
            <p:ph type="sldNum" sz="quarter" idx="12"/>
          </p:nvPr>
        </p:nvSpPr>
        <p:spPr/>
        <p:txBody>
          <a:bodyPr/>
          <a:lstStyle/>
          <a:p>
            <a:fld id="{0D7CCD0C-040A-48B6-8CF6-5B7D1BB7ED84}" type="slidenum">
              <a:rPr kumimoji="1" lang="ja-JP" altLang="en-US" smtClean="0"/>
              <a:t>19</a:t>
            </a:fld>
            <a:endParaRPr kumimoji="1" lang="ja-JP" altLang="en-US"/>
          </a:p>
        </p:txBody>
      </p:sp>
      <p:pic>
        <p:nvPicPr>
          <p:cNvPr id="5" name="図 4">
            <a:extLst>
              <a:ext uri="{FF2B5EF4-FFF2-40B4-BE49-F238E27FC236}">
                <a16:creationId xmlns:a16="http://schemas.microsoft.com/office/drawing/2014/main" id="{1904CB80-B837-48D0-9BBE-B03DEFD17B7B}"/>
              </a:ext>
            </a:extLst>
          </p:cNvPr>
          <p:cNvPicPr>
            <a:picLocks noChangeAspect="1"/>
          </p:cNvPicPr>
          <p:nvPr/>
        </p:nvPicPr>
        <p:blipFill>
          <a:blip r:embed="rId2"/>
          <a:stretch>
            <a:fillRect/>
          </a:stretch>
        </p:blipFill>
        <p:spPr>
          <a:xfrm>
            <a:off x="230655" y="3706175"/>
            <a:ext cx="8667235" cy="2130954"/>
          </a:xfrm>
          <a:prstGeom prst="rect">
            <a:avLst/>
          </a:prstGeom>
        </p:spPr>
      </p:pic>
      <p:sp>
        <p:nvSpPr>
          <p:cNvPr id="6" name="楕円 5">
            <a:extLst>
              <a:ext uri="{FF2B5EF4-FFF2-40B4-BE49-F238E27FC236}">
                <a16:creationId xmlns:a16="http://schemas.microsoft.com/office/drawing/2014/main" id="{0C3F3428-3163-4D4D-9719-6A42BE804FEC}"/>
              </a:ext>
            </a:extLst>
          </p:cNvPr>
          <p:cNvSpPr/>
          <p:nvPr/>
        </p:nvSpPr>
        <p:spPr>
          <a:xfrm>
            <a:off x="4313911" y="4308953"/>
            <a:ext cx="2550352" cy="325677"/>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3289DFA0-C4F7-4071-A1D7-69DFEA31E881}"/>
              </a:ext>
            </a:extLst>
          </p:cNvPr>
          <p:cNvSpPr txBox="1"/>
          <p:nvPr/>
        </p:nvSpPr>
        <p:spPr>
          <a:xfrm>
            <a:off x="2793304" y="5837129"/>
            <a:ext cx="3795386" cy="646331"/>
          </a:xfrm>
          <a:prstGeom prst="rect">
            <a:avLst/>
          </a:prstGeom>
          <a:noFill/>
        </p:spPr>
        <p:txBody>
          <a:bodyPr wrap="square" rtlCol="0">
            <a:spAutoFit/>
          </a:bodyPr>
          <a:lstStyle/>
          <a:p>
            <a:pPr algn="ctr"/>
            <a:r>
              <a:rPr kumimoji="1" lang="ja-JP" altLang="en-US" dirty="0"/>
              <a:t>開発者の活動とソーシャルネットワークの相関を示す図</a:t>
            </a:r>
          </a:p>
        </p:txBody>
      </p:sp>
    </p:spTree>
    <p:extLst>
      <p:ext uri="{BB962C8B-B14F-4D97-AF65-F5344CB8AC3E}">
        <p14:creationId xmlns:p14="http://schemas.microsoft.com/office/powerpoint/2010/main" val="1413534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1C754C-7904-4934-BE9D-2F286A149C27}"/>
              </a:ext>
            </a:extLst>
          </p:cNvPr>
          <p:cNvSpPr>
            <a:spLocks noGrp="1"/>
          </p:cNvSpPr>
          <p:nvPr>
            <p:ph type="title"/>
          </p:nvPr>
        </p:nvSpPr>
        <p:spPr/>
        <p:txBody>
          <a:bodyPr>
            <a:normAutofit/>
          </a:bodyPr>
          <a:lstStyle/>
          <a:p>
            <a:pPr algn="ctr"/>
            <a:r>
              <a:rPr kumimoji="1" lang="ja-JP" altLang="en-US" sz="4000" dirty="0"/>
              <a:t>開発者と非開発者の役割の違い</a:t>
            </a:r>
          </a:p>
        </p:txBody>
      </p:sp>
      <p:sp>
        <p:nvSpPr>
          <p:cNvPr id="3" name="コンテンツ プレースホルダー 2">
            <a:extLst>
              <a:ext uri="{FF2B5EF4-FFF2-40B4-BE49-F238E27FC236}">
                <a16:creationId xmlns:a16="http://schemas.microsoft.com/office/drawing/2014/main" id="{A86AC2C0-4ACB-4485-9BDA-C1B6DA150EB9}"/>
              </a:ext>
            </a:extLst>
          </p:cNvPr>
          <p:cNvSpPr>
            <a:spLocks noGrp="1"/>
          </p:cNvSpPr>
          <p:nvPr>
            <p:ph idx="1"/>
          </p:nvPr>
        </p:nvSpPr>
        <p:spPr>
          <a:xfrm>
            <a:off x="628650" y="1825625"/>
            <a:ext cx="7886700" cy="1957235"/>
          </a:xfrm>
        </p:spPr>
        <p:txBody>
          <a:bodyPr>
            <a:normAutofit/>
          </a:bodyPr>
          <a:lstStyle/>
          <a:p>
            <a:r>
              <a:rPr kumimoji="1" lang="ja-JP" altLang="en-US" dirty="0" smtClean="0"/>
              <a:t>開発者と非開発者の中心性，出次数，入次数を比較すると，大きい差があることが分かる</a:t>
            </a:r>
            <a:endParaRPr kumimoji="1" lang="en-US" altLang="ja-JP" dirty="0" smtClean="0"/>
          </a:p>
          <a:p>
            <a:r>
              <a:rPr lang="ja-JP" altLang="en-US" dirty="0"/>
              <a:t>開発者</a:t>
            </a:r>
            <a:r>
              <a:rPr lang="ja-JP" altLang="en-US" dirty="0" smtClean="0"/>
              <a:t>のほうが非開発者より重要な役割を担っていることが分かる</a:t>
            </a:r>
            <a:endParaRPr kumimoji="1" lang="ja-JP" altLang="en-US" dirty="0"/>
          </a:p>
        </p:txBody>
      </p:sp>
      <p:sp>
        <p:nvSpPr>
          <p:cNvPr id="4" name="スライド番号プレースホルダー 3">
            <a:extLst>
              <a:ext uri="{FF2B5EF4-FFF2-40B4-BE49-F238E27FC236}">
                <a16:creationId xmlns:a16="http://schemas.microsoft.com/office/drawing/2014/main" id="{485D3E09-AD83-4482-8144-238E29AEB5D4}"/>
              </a:ext>
            </a:extLst>
          </p:cNvPr>
          <p:cNvSpPr>
            <a:spLocks noGrp="1"/>
          </p:cNvSpPr>
          <p:nvPr>
            <p:ph type="sldNum" sz="quarter" idx="12"/>
          </p:nvPr>
        </p:nvSpPr>
        <p:spPr/>
        <p:txBody>
          <a:bodyPr/>
          <a:lstStyle/>
          <a:p>
            <a:fld id="{0D7CCD0C-040A-48B6-8CF6-5B7D1BB7ED84}" type="slidenum">
              <a:rPr kumimoji="1" lang="ja-JP" altLang="en-US" smtClean="0"/>
              <a:t>20</a:t>
            </a:fld>
            <a:endParaRPr kumimoji="1" lang="ja-JP" altLang="en-US"/>
          </a:p>
        </p:txBody>
      </p:sp>
      <p:pic>
        <p:nvPicPr>
          <p:cNvPr id="5" name="図 4">
            <a:extLst>
              <a:ext uri="{FF2B5EF4-FFF2-40B4-BE49-F238E27FC236}">
                <a16:creationId xmlns:a16="http://schemas.microsoft.com/office/drawing/2014/main" id="{468E0E67-D1A6-48D8-A9CB-4449B5FDCFC3}"/>
              </a:ext>
            </a:extLst>
          </p:cNvPr>
          <p:cNvPicPr>
            <a:picLocks noChangeAspect="1"/>
          </p:cNvPicPr>
          <p:nvPr/>
        </p:nvPicPr>
        <p:blipFill>
          <a:blip r:embed="rId2"/>
          <a:stretch>
            <a:fillRect/>
          </a:stretch>
        </p:blipFill>
        <p:spPr>
          <a:xfrm>
            <a:off x="817101" y="3917796"/>
            <a:ext cx="7509798" cy="1975469"/>
          </a:xfrm>
          <a:prstGeom prst="rect">
            <a:avLst/>
          </a:prstGeom>
        </p:spPr>
      </p:pic>
      <p:sp>
        <p:nvSpPr>
          <p:cNvPr id="7" name="角丸四角形 6"/>
          <p:cNvSpPr/>
          <p:nvPr/>
        </p:nvSpPr>
        <p:spPr>
          <a:xfrm>
            <a:off x="2635135" y="4738255"/>
            <a:ext cx="2709949" cy="972589"/>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3289DFA0-C4F7-4071-A1D7-69DFEA31E881}"/>
              </a:ext>
            </a:extLst>
          </p:cNvPr>
          <p:cNvSpPr txBox="1"/>
          <p:nvPr/>
        </p:nvSpPr>
        <p:spPr>
          <a:xfrm>
            <a:off x="2527069" y="5884972"/>
            <a:ext cx="4089862" cy="646331"/>
          </a:xfrm>
          <a:prstGeom prst="rect">
            <a:avLst/>
          </a:prstGeom>
          <a:noFill/>
        </p:spPr>
        <p:txBody>
          <a:bodyPr wrap="square" rtlCol="0">
            <a:spAutoFit/>
          </a:bodyPr>
          <a:lstStyle/>
          <a:p>
            <a:pPr algn="ctr"/>
            <a:r>
              <a:rPr kumimoji="1" lang="ja-JP" altLang="en-US" dirty="0" smtClean="0"/>
              <a:t>開発者</a:t>
            </a:r>
            <a:r>
              <a:rPr kumimoji="1" lang="ja-JP" altLang="en-US" dirty="0" smtClean="0"/>
              <a:t>と非開発者の中心性，出次数，入次数の違いを示す図</a:t>
            </a:r>
            <a:endParaRPr kumimoji="1" lang="ja-JP" altLang="en-US" dirty="0"/>
          </a:p>
        </p:txBody>
      </p:sp>
    </p:spTree>
    <p:extLst>
      <p:ext uri="{BB962C8B-B14F-4D97-AF65-F5344CB8AC3E}">
        <p14:creationId xmlns:p14="http://schemas.microsoft.com/office/powerpoint/2010/main" val="38334188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ソーシャルネットワークを見ると，小数の人がかなり多くの人と交流していることが分かった</a:t>
            </a:r>
            <a:endParaRPr kumimoji="1" lang="en-US" altLang="ja-JP" dirty="0" smtClean="0"/>
          </a:p>
          <a:p>
            <a:endParaRPr lang="en-US" altLang="ja-JP" dirty="0"/>
          </a:p>
          <a:p>
            <a:r>
              <a:rPr kumimoji="1" lang="ja-JP" altLang="en-US" dirty="0" smtClean="0"/>
              <a:t>開発者間の交流と活動にはかなり強い関係があることが分かった</a:t>
            </a:r>
            <a:endParaRPr kumimoji="1" lang="en-US" altLang="ja-JP" dirty="0" smtClean="0"/>
          </a:p>
          <a:p>
            <a:endParaRPr lang="en-US" altLang="ja-JP" dirty="0"/>
          </a:p>
          <a:p>
            <a:r>
              <a:rPr kumimoji="1" lang="ja-JP" altLang="en-US" dirty="0" smtClean="0"/>
              <a:t>開発者は非開発者に比べ，重要な役割を持っていることが分かった</a:t>
            </a:r>
            <a:endParaRPr kumimoji="1" lang="ja-JP" altLang="en-US" dirty="0"/>
          </a:p>
        </p:txBody>
      </p:sp>
      <p:sp>
        <p:nvSpPr>
          <p:cNvPr id="4" name="スライド番号プレースホルダー 3"/>
          <p:cNvSpPr>
            <a:spLocks noGrp="1"/>
          </p:cNvSpPr>
          <p:nvPr>
            <p:ph type="sldNum" sz="quarter" idx="12"/>
          </p:nvPr>
        </p:nvSpPr>
        <p:spPr/>
        <p:txBody>
          <a:bodyPr/>
          <a:lstStyle/>
          <a:p>
            <a:fld id="{0D7CCD0C-040A-48B6-8CF6-5B7D1BB7ED84}" type="slidenum">
              <a:rPr kumimoji="1" lang="ja-JP" altLang="en-US" smtClean="0"/>
              <a:t>21</a:t>
            </a:fld>
            <a:endParaRPr kumimoji="1" lang="ja-JP" altLang="en-US"/>
          </a:p>
        </p:txBody>
      </p:sp>
    </p:spTree>
    <p:extLst>
      <p:ext uri="{BB962C8B-B14F-4D97-AF65-F5344CB8AC3E}">
        <p14:creationId xmlns:p14="http://schemas.microsoft.com/office/powerpoint/2010/main" val="266478852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1401</TotalTime>
  <Words>736</Words>
  <Application>Microsoft Office PowerPoint</Application>
  <PresentationFormat>画面に合わせる (4:3)</PresentationFormat>
  <Paragraphs>114</Paragraphs>
  <Slides>21</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21</vt:i4>
      </vt:variant>
    </vt:vector>
  </HeadingPairs>
  <TitlesOfParts>
    <vt:vector size="28" baseType="lpstr">
      <vt:lpstr>游ゴシック</vt:lpstr>
      <vt:lpstr>游ゴシック Light</vt:lpstr>
      <vt:lpstr>Arial</vt:lpstr>
      <vt:lpstr>Calibri</vt:lpstr>
      <vt:lpstr>Calibri Light</vt:lpstr>
      <vt:lpstr>Cambria Math</vt:lpstr>
      <vt:lpstr>Office テーマ</vt:lpstr>
      <vt:lpstr>Mining Email Social Networks</vt:lpstr>
      <vt:lpstr>目次</vt:lpstr>
      <vt:lpstr>背景・目的</vt:lpstr>
      <vt:lpstr>背景</vt:lpstr>
      <vt:lpstr>対象となるデータ</vt:lpstr>
      <vt:lpstr>ソーシャルネットワーク</vt:lpstr>
      <vt:lpstr>目的</vt:lpstr>
      <vt:lpstr>前処理</vt:lpstr>
      <vt:lpstr>ソーシャルネットワーク 構成時の問題点</vt:lpstr>
      <vt:lpstr>IDの作成</vt:lpstr>
      <vt:lpstr>クラスタリングアルゴリズム</vt:lpstr>
      <vt:lpstr>ソーシャルネットワークの分析</vt:lpstr>
      <vt:lpstr>用いたデータ</vt:lpstr>
      <vt:lpstr>ソーシャルネットワークの詳細</vt:lpstr>
      <vt:lpstr>入次数(in-degree)と出次数(out-degree)</vt:lpstr>
      <vt:lpstr>ソーシャルネットワークの性質</vt:lpstr>
      <vt:lpstr>ソーシャルネットワークの性質</vt:lpstr>
      <vt:lpstr>開発者間の交流と活動の関係</vt:lpstr>
      <vt:lpstr>開発者間の交流と活動の関係</vt:lpstr>
      <vt:lpstr>開発者と非開発者の役割の違い</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Mining Email Social Networks</dc:title>
  <dc:creator>kojiro</dc:creator>
  <cp:lastModifiedBy>Administrator</cp:lastModifiedBy>
  <cp:revision>42</cp:revision>
  <dcterms:created xsi:type="dcterms:W3CDTF">2017-12-06T22:58:48Z</dcterms:created>
  <dcterms:modified xsi:type="dcterms:W3CDTF">2017-12-08T03:16:33Z</dcterms:modified>
</cp:coreProperties>
</file>