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25"/>
  </p:notesMasterIdLst>
  <p:sldIdLst>
    <p:sldId id="256" r:id="rId2"/>
    <p:sldId id="257" r:id="rId3"/>
    <p:sldId id="260" r:id="rId4"/>
    <p:sldId id="265" r:id="rId5"/>
    <p:sldId id="273" r:id="rId6"/>
    <p:sldId id="268" r:id="rId7"/>
    <p:sldId id="272" r:id="rId8"/>
    <p:sldId id="274" r:id="rId9"/>
    <p:sldId id="270" r:id="rId10"/>
    <p:sldId id="271" r:id="rId11"/>
    <p:sldId id="275" r:id="rId12"/>
    <p:sldId id="266" r:id="rId13"/>
    <p:sldId id="278" r:id="rId14"/>
    <p:sldId id="276" r:id="rId15"/>
    <p:sldId id="277" r:id="rId16"/>
    <p:sldId id="279" r:id="rId17"/>
    <p:sldId id="280" r:id="rId18"/>
    <p:sldId id="282" r:id="rId19"/>
    <p:sldId id="258" r:id="rId20"/>
    <p:sldId id="281" r:id="rId21"/>
    <p:sldId id="263" r:id="rId22"/>
    <p:sldId id="264" r:id="rId23"/>
    <p:sldId id="269" r:id="rId2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85" autoAdjust="0"/>
    <p:restoredTop sz="94660"/>
  </p:normalViewPr>
  <p:slideViewPr>
    <p:cSldViewPr snapToGrid="0">
      <p:cViewPr varScale="1">
        <p:scale>
          <a:sx n="74" d="100"/>
          <a:sy n="74" d="100"/>
        </p:scale>
        <p:origin x="130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4B26C0-88BD-40D2-A698-426E02B4F76C}" type="datetimeFigureOut">
              <a:rPr kumimoji="1" lang="ja-JP" altLang="en-US" smtClean="0"/>
              <a:t>2016/1/12</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6EFEA8-7B2E-4FBD-8879-194BE7C1C97A}" type="slidenum">
              <a:rPr kumimoji="1" lang="ja-JP" altLang="en-US" smtClean="0"/>
              <a:t>‹#›</a:t>
            </a:fld>
            <a:endParaRPr kumimoji="1" lang="ja-JP" altLang="en-US"/>
          </a:p>
        </p:txBody>
      </p:sp>
    </p:spTree>
    <p:extLst>
      <p:ext uri="{BB962C8B-B14F-4D97-AF65-F5344CB8AC3E}">
        <p14:creationId xmlns:p14="http://schemas.microsoft.com/office/powerpoint/2010/main" val="146131750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666EFEA8-7B2E-4FBD-8879-194BE7C1C97A}" type="slidenum">
              <a:rPr kumimoji="1" lang="ja-JP" altLang="en-US" smtClean="0"/>
              <a:t>0</a:t>
            </a:fld>
            <a:endParaRPr kumimoji="1" lang="ja-JP" altLang="en-US"/>
          </a:p>
        </p:txBody>
      </p:sp>
    </p:spTree>
    <p:extLst>
      <p:ext uri="{BB962C8B-B14F-4D97-AF65-F5344CB8AC3E}">
        <p14:creationId xmlns:p14="http://schemas.microsoft.com/office/powerpoint/2010/main" val="946866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C746B2D7-9A41-490D-9C10-E50C91236DDF}" type="datetime1">
              <a:rPr kumimoji="1" lang="ja-JP" altLang="en-US" smtClean="0"/>
              <a:t>2016/1/12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026BFE9-F7DF-47B0-9ABF-24AE6E946254}" type="slidenum">
              <a:rPr kumimoji="1" lang="ja-JP" altLang="en-US" smtClean="0"/>
              <a:t>‹#›</a:t>
            </a:fld>
            <a:endParaRPr kumimoji="1" lang="ja-JP" altLang="en-US"/>
          </a:p>
        </p:txBody>
      </p:sp>
    </p:spTree>
    <p:extLst>
      <p:ext uri="{BB962C8B-B14F-4D97-AF65-F5344CB8AC3E}">
        <p14:creationId xmlns:p14="http://schemas.microsoft.com/office/powerpoint/2010/main" val="3292135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2989091-E23C-4E8A-8E5B-5E593452B02C}" type="datetime1">
              <a:rPr kumimoji="1" lang="ja-JP" altLang="en-US" smtClean="0"/>
              <a:t>2016/1/12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026BFE9-F7DF-47B0-9ABF-24AE6E946254}" type="slidenum">
              <a:rPr kumimoji="1" lang="ja-JP" altLang="en-US" smtClean="0"/>
              <a:t>‹#›</a:t>
            </a:fld>
            <a:endParaRPr kumimoji="1" lang="ja-JP" altLang="en-US"/>
          </a:p>
        </p:txBody>
      </p:sp>
    </p:spTree>
    <p:extLst>
      <p:ext uri="{BB962C8B-B14F-4D97-AF65-F5344CB8AC3E}">
        <p14:creationId xmlns:p14="http://schemas.microsoft.com/office/powerpoint/2010/main" val="458325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C2265EA9-D945-4F01-8F06-66EDBD4D6CD8}" type="datetime1">
              <a:rPr kumimoji="1" lang="ja-JP" altLang="en-US" smtClean="0"/>
              <a:t>2016/1/12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026BFE9-F7DF-47B0-9ABF-24AE6E946254}" type="slidenum">
              <a:rPr kumimoji="1" lang="ja-JP" altLang="en-US" smtClean="0"/>
              <a:t>‹#›</a:t>
            </a:fld>
            <a:endParaRPr kumimoji="1" lang="ja-JP" altLang="en-US"/>
          </a:p>
        </p:txBody>
      </p:sp>
    </p:spTree>
    <p:extLst>
      <p:ext uri="{BB962C8B-B14F-4D97-AF65-F5344CB8AC3E}">
        <p14:creationId xmlns:p14="http://schemas.microsoft.com/office/powerpoint/2010/main" val="229443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973A3493-C629-47C0-844E-0D46EEE83046}" type="datetime1">
              <a:rPr kumimoji="1" lang="ja-JP" altLang="en-US" smtClean="0"/>
              <a:t>2016/1/12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026BFE9-F7DF-47B0-9ABF-24AE6E946254}" type="slidenum">
              <a:rPr kumimoji="1" lang="ja-JP" altLang="en-US" smtClean="0"/>
              <a:t>‹#›</a:t>
            </a:fld>
            <a:endParaRPr kumimoji="1" lang="ja-JP" altLang="en-US"/>
          </a:p>
        </p:txBody>
      </p:sp>
    </p:spTree>
    <p:extLst>
      <p:ext uri="{BB962C8B-B14F-4D97-AF65-F5344CB8AC3E}">
        <p14:creationId xmlns:p14="http://schemas.microsoft.com/office/powerpoint/2010/main" val="3566264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E268FDF9-1ACB-4D9A-ADD1-475AAC4870F0}" type="datetime1">
              <a:rPr kumimoji="1" lang="ja-JP" altLang="en-US" smtClean="0"/>
              <a:t>2016/1/12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026BFE9-F7DF-47B0-9ABF-24AE6E946254}" type="slidenum">
              <a:rPr kumimoji="1" lang="ja-JP" altLang="en-US" smtClean="0"/>
              <a:t>‹#›</a:t>
            </a:fld>
            <a:endParaRPr kumimoji="1" lang="ja-JP" altLang="en-US"/>
          </a:p>
        </p:txBody>
      </p:sp>
    </p:spTree>
    <p:extLst>
      <p:ext uri="{BB962C8B-B14F-4D97-AF65-F5344CB8AC3E}">
        <p14:creationId xmlns:p14="http://schemas.microsoft.com/office/powerpoint/2010/main" val="261536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25F4CA3E-F432-41A4-8B22-932EE9E58B7E}" type="datetime1">
              <a:rPr kumimoji="1" lang="ja-JP" altLang="en-US" smtClean="0"/>
              <a:t>2016/1/12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026BFE9-F7DF-47B0-9ABF-24AE6E946254}" type="slidenum">
              <a:rPr kumimoji="1" lang="ja-JP" altLang="en-US" smtClean="0"/>
              <a:t>‹#›</a:t>
            </a:fld>
            <a:endParaRPr kumimoji="1" lang="ja-JP" altLang="en-US"/>
          </a:p>
        </p:txBody>
      </p:sp>
    </p:spTree>
    <p:extLst>
      <p:ext uri="{BB962C8B-B14F-4D97-AF65-F5344CB8AC3E}">
        <p14:creationId xmlns:p14="http://schemas.microsoft.com/office/powerpoint/2010/main" val="2172636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5B2817-9B0A-43F4-AE25-2F736513BA29}" type="datetime1">
              <a:rPr kumimoji="1" lang="ja-JP" altLang="en-US" smtClean="0"/>
              <a:t>2016/1/12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026BFE9-F7DF-47B0-9ABF-24AE6E946254}" type="slidenum">
              <a:rPr kumimoji="1" lang="ja-JP" altLang="en-US" smtClean="0"/>
              <a:t>‹#›</a:t>
            </a:fld>
            <a:endParaRPr kumimoji="1" lang="ja-JP" altLang="en-US"/>
          </a:p>
        </p:txBody>
      </p:sp>
    </p:spTree>
    <p:extLst>
      <p:ext uri="{BB962C8B-B14F-4D97-AF65-F5344CB8AC3E}">
        <p14:creationId xmlns:p14="http://schemas.microsoft.com/office/powerpoint/2010/main" val="1563838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5C7CEAA-6A55-4570-868B-C8CEB18D82E1}" type="datetime1">
              <a:rPr kumimoji="1" lang="ja-JP" altLang="en-US" smtClean="0"/>
              <a:t>2016/1/12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026BFE9-F7DF-47B0-9ABF-24AE6E946254}" type="slidenum">
              <a:rPr kumimoji="1" lang="ja-JP" altLang="en-US" smtClean="0"/>
              <a:t>‹#›</a:t>
            </a:fld>
            <a:endParaRPr kumimoji="1" lang="ja-JP" altLang="en-US"/>
          </a:p>
        </p:txBody>
      </p:sp>
    </p:spTree>
    <p:extLst>
      <p:ext uri="{BB962C8B-B14F-4D97-AF65-F5344CB8AC3E}">
        <p14:creationId xmlns:p14="http://schemas.microsoft.com/office/powerpoint/2010/main" val="1987406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6CC95554-456E-4E03-84B0-3F416E7114E2}" type="datetime1">
              <a:rPr kumimoji="1" lang="ja-JP" altLang="en-US" smtClean="0"/>
              <a:t>2016/1/12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026BFE9-F7DF-47B0-9ABF-24AE6E946254}" type="slidenum">
              <a:rPr kumimoji="1" lang="ja-JP" altLang="en-US" smtClean="0"/>
              <a:t>‹#›</a:t>
            </a:fld>
            <a:endParaRPr kumimoji="1" lang="ja-JP" altLang="en-US"/>
          </a:p>
        </p:txBody>
      </p:sp>
    </p:spTree>
    <p:extLst>
      <p:ext uri="{BB962C8B-B14F-4D97-AF65-F5344CB8AC3E}">
        <p14:creationId xmlns:p14="http://schemas.microsoft.com/office/powerpoint/2010/main" val="4203797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CFF8699B-1C8D-48A6-AA50-B37F5E4E9154}" type="datetime1">
              <a:rPr kumimoji="1" lang="ja-JP" altLang="en-US" smtClean="0"/>
              <a:t>2016/1/12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026BFE9-F7DF-47B0-9ABF-24AE6E946254}" type="slidenum">
              <a:rPr kumimoji="1" lang="ja-JP" altLang="en-US" smtClean="0"/>
              <a:t>‹#›</a:t>
            </a:fld>
            <a:endParaRPr kumimoji="1" lang="ja-JP" altLang="en-US"/>
          </a:p>
        </p:txBody>
      </p:sp>
    </p:spTree>
    <p:extLst>
      <p:ext uri="{BB962C8B-B14F-4D97-AF65-F5344CB8AC3E}">
        <p14:creationId xmlns:p14="http://schemas.microsoft.com/office/powerpoint/2010/main" val="3051401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6A72CE5-3010-4156-95BC-6D6F77D7F89E}" type="datetime1">
              <a:rPr kumimoji="1" lang="ja-JP" altLang="en-US" smtClean="0"/>
              <a:t>2016/1/12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026BFE9-F7DF-47B0-9ABF-24AE6E946254}" type="slidenum">
              <a:rPr kumimoji="1" lang="ja-JP" altLang="en-US" smtClean="0"/>
              <a:t>‹#›</a:t>
            </a:fld>
            <a:endParaRPr kumimoji="1" lang="ja-JP" altLang="en-US"/>
          </a:p>
        </p:txBody>
      </p:sp>
    </p:spTree>
    <p:extLst>
      <p:ext uri="{BB962C8B-B14F-4D97-AF65-F5344CB8AC3E}">
        <p14:creationId xmlns:p14="http://schemas.microsoft.com/office/powerpoint/2010/main" val="11244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9B3C08-8C8B-4F2D-B0FB-D34810942FAA}" type="datetime1">
              <a:rPr kumimoji="1" lang="ja-JP" altLang="en-US" smtClean="0"/>
              <a:t>2016/1/12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26BFE9-F7DF-47B0-9ABF-24AE6E946254}" type="slidenum">
              <a:rPr kumimoji="1" lang="ja-JP" altLang="en-US" smtClean="0"/>
              <a:t>‹#›</a:t>
            </a:fld>
            <a:endParaRPr kumimoji="1" lang="ja-JP" altLang="en-US"/>
          </a:p>
        </p:txBody>
      </p:sp>
    </p:spTree>
    <p:extLst>
      <p:ext uri="{BB962C8B-B14F-4D97-AF65-F5344CB8AC3E}">
        <p14:creationId xmlns:p14="http://schemas.microsoft.com/office/powerpoint/2010/main" val="40241306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kumimoji="1" lang="en-US" altLang="ja-JP" dirty="0" smtClean="0"/>
              <a:t>Open Borders? Immigration in Open Source projects</a:t>
            </a:r>
            <a:endParaRPr kumimoji="1" lang="ja-JP" altLang="en-US" dirty="0"/>
          </a:p>
        </p:txBody>
      </p:sp>
      <p:sp>
        <p:nvSpPr>
          <p:cNvPr id="3" name="サブタイトル 2"/>
          <p:cNvSpPr>
            <a:spLocks noGrp="1"/>
          </p:cNvSpPr>
          <p:nvPr>
            <p:ph type="subTitle" idx="1"/>
          </p:nvPr>
        </p:nvSpPr>
        <p:spPr/>
        <p:txBody>
          <a:bodyPr/>
          <a:lstStyle/>
          <a:p>
            <a:r>
              <a:rPr lang="en-US" altLang="ja-JP" dirty="0"/>
              <a:t>Christian Bird, Alex </a:t>
            </a:r>
            <a:r>
              <a:rPr lang="en-US" altLang="ja-JP" dirty="0" err="1"/>
              <a:t>Gourley</a:t>
            </a:r>
            <a:r>
              <a:rPr lang="en-US" altLang="ja-JP" dirty="0"/>
              <a:t>, </a:t>
            </a:r>
            <a:r>
              <a:rPr lang="en-US" altLang="ja-JP" dirty="0" err="1"/>
              <a:t>Prem</a:t>
            </a:r>
            <a:r>
              <a:rPr lang="en-US" altLang="ja-JP" dirty="0"/>
              <a:t> </a:t>
            </a:r>
            <a:r>
              <a:rPr lang="en-US" altLang="ja-JP" dirty="0" err="1" smtClean="0"/>
              <a:t>Devanbu</a:t>
            </a:r>
            <a:endParaRPr lang="en-US" altLang="ja-JP" dirty="0" smtClean="0"/>
          </a:p>
          <a:p>
            <a:r>
              <a:rPr lang="en-US" altLang="ja-JP" dirty="0" err="1"/>
              <a:t>Anand</a:t>
            </a:r>
            <a:r>
              <a:rPr lang="en-US" altLang="ja-JP" dirty="0"/>
              <a:t> </a:t>
            </a:r>
            <a:r>
              <a:rPr lang="en-US" altLang="ja-JP" dirty="0" err="1"/>
              <a:t>Swaminathan</a:t>
            </a:r>
            <a:r>
              <a:rPr lang="en-US" altLang="ja-JP" dirty="0"/>
              <a:t>, Greta Hsu</a:t>
            </a:r>
          </a:p>
          <a:p>
            <a:r>
              <a:rPr lang="en-US" altLang="ja-JP" dirty="0"/>
              <a:t>Graduate School of Business</a:t>
            </a:r>
            <a:endParaRPr kumimoji="1" lang="ja-JP" altLang="en-US" dirty="0"/>
          </a:p>
        </p:txBody>
      </p:sp>
      <p:sp>
        <p:nvSpPr>
          <p:cNvPr id="4" name="テキスト ボックス 3"/>
          <p:cNvSpPr txBox="1"/>
          <p:nvPr/>
        </p:nvSpPr>
        <p:spPr>
          <a:xfrm>
            <a:off x="141668" y="6359879"/>
            <a:ext cx="7199290" cy="369332"/>
          </a:xfrm>
          <a:prstGeom prst="rect">
            <a:avLst/>
          </a:prstGeom>
          <a:noFill/>
        </p:spPr>
        <p:txBody>
          <a:bodyPr wrap="square" rtlCol="0">
            <a:spAutoFit/>
          </a:bodyPr>
          <a:lstStyle/>
          <a:p>
            <a:r>
              <a:rPr lang="en-US" altLang="ja-JP" dirty="0"/>
              <a:t>Fourth International Workshop on Mining Software Repositories (MSR'07)</a:t>
            </a:r>
            <a:endParaRPr kumimoji="1" lang="ja-JP" altLang="en-US" dirty="0"/>
          </a:p>
        </p:txBody>
      </p:sp>
    </p:spTree>
    <p:extLst>
      <p:ext uri="{BB962C8B-B14F-4D97-AF65-F5344CB8AC3E}">
        <p14:creationId xmlns:p14="http://schemas.microsoft.com/office/powerpoint/2010/main" val="3851208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背景</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FL</a:t>
            </a:r>
            <a:r>
              <a:rPr kumimoji="1" lang="en-US" altLang="ja-JP" dirty="0" smtClean="0"/>
              <a:t>OSS</a:t>
            </a:r>
            <a:r>
              <a:rPr kumimoji="1" lang="ja-JP" altLang="en-US" dirty="0" smtClean="0"/>
              <a:t>プロジェクトはほとんどがボランティア活動によって支えられて</a:t>
            </a:r>
            <a:r>
              <a:rPr lang="ja-JP" altLang="en-US" dirty="0"/>
              <a:t>おり</a:t>
            </a:r>
            <a:r>
              <a:rPr kumimoji="1" lang="ja-JP" altLang="en-US" dirty="0" smtClean="0"/>
              <a:t>管理者が必要</a:t>
            </a:r>
            <a:endParaRPr kumimoji="1" lang="en-US" altLang="ja-JP" dirty="0" smtClean="0"/>
          </a:p>
          <a:p>
            <a:endParaRPr lang="en-US" altLang="ja-JP" dirty="0"/>
          </a:p>
          <a:p>
            <a:r>
              <a:rPr kumimoji="1" lang="ja-JP" altLang="en-US" dirty="0" smtClean="0"/>
              <a:t>その管理者になるためには現在の管理者とコミュニケーションをとり管理者の信用を得ることが重要である</a:t>
            </a:r>
            <a:endParaRPr kumimoji="1" lang="en-US" altLang="ja-JP" dirty="0" smtClean="0"/>
          </a:p>
          <a:p>
            <a:endParaRPr lang="en-US" altLang="ja-JP" dirty="0"/>
          </a:p>
          <a:p>
            <a:r>
              <a:rPr kumimoji="1" lang="ja-JP" altLang="en-US" dirty="0" smtClean="0"/>
              <a:t>今回は</a:t>
            </a:r>
            <a:r>
              <a:rPr lang="ja-JP" altLang="en-US" dirty="0" smtClean="0"/>
              <a:t>その管理者になるまでになにが必要なのかを調べていく</a:t>
            </a:r>
            <a:endParaRPr kumimoji="1" lang="ja-JP" altLang="en-US" dirty="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1</a:t>
            </a:fld>
            <a:endParaRPr kumimoji="1" lang="ja-JP" altLang="en-US"/>
          </a:p>
        </p:txBody>
      </p:sp>
    </p:spTree>
    <p:extLst>
      <p:ext uri="{BB962C8B-B14F-4D97-AF65-F5344CB8AC3E}">
        <p14:creationId xmlns:p14="http://schemas.microsoft.com/office/powerpoint/2010/main" val="198552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関連研究</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FLOSS</a:t>
            </a:r>
            <a:r>
              <a:rPr lang="ja-JP" altLang="en-US" dirty="0" smtClean="0"/>
              <a:t>の開発者を見つけるにあたって</a:t>
            </a:r>
            <a:endParaRPr lang="en-US" altLang="ja-JP" dirty="0" smtClean="0"/>
          </a:p>
          <a:p>
            <a:r>
              <a:rPr kumimoji="1" lang="ja-JP" altLang="en-US" dirty="0" smtClean="0"/>
              <a:t>三つの大きな要素</a:t>
            </a:r>
            <a:endParaRPr kumimoji="1" lang="en-US" altLang="ja-JP" dirty="0" smtClean="0"/>
          </a:p>
          <a:p>
            <a:endParaRPr kumimoji="1" lang="en-US" altLang="ja-JP" dirty="0" smtClean="0"/>
          </a:p>
          <a:p>
            <a:r>
              <a:rPr lang="ja-JP" altLang="en-US" dirty="0" smtClean="0"/>
              <a:t>社会的地位（コミュニティでの地位）</a:t>
            </a:r>
            <a:endParaRPr lang="en-US" altLang="ja-JP" dirty="0" smtClean="0"/>
          </a:p>
          <a:p>
            <a:r>
              <a:rPr lang="ja-JP" altLang="en-US" dirty="0" smtClean="0"/>
              <a:t>技術レベル</a:t>
            </a:r>
            <a:endParaRPr lang="en-US" altLang="ja-JP" dirty="0" smtClean="0"/>
          </a:p>
          <a:p>
            <a:pPr lvl="1"/>
            <a:r>
              <a:rPr lang="ja-JP" altLang="en-US" dirty="0"/>
              <a:t>上</a:t>
            </a:r>
            <a:r>
              <a:rPr lang="ja-JP" altLang="en-US" dirty="0" smtClean="0"/>
              <a:t>の二つは時間とともに上昇していく</a:t>
            </a:r>
            <a:endParaRPr lang="en-US" altLang="ja-JP" dirty="0"/>
          </a:p>
          <a:p>
            <a:pPr lvl="1"/>
            <a:endParaRPr kumimoji="1" lang="en-US" altLang="ja-JP" dirty="0" smtClean="0"/>
          </a:p>
          <a:p>
            <a:r>
              <a:rPr lang="ja-JP" altLang="en-US" dirty="0" smtClean="0"/>
              <a:t>技術的な関与（パッチ投稿など）</a:t>
            </a:r>
            <a:endParaRPr kumimoji="1" lang="en-US" altLang="ja-JP" dirty="0" smtClean="0"/>
          </a:p>
          <a:p>
            <a:pPr lvl="1"/>
            <a:r>
              <a:rPr lang="ja-JP" altLang="en-US" dirty="0"/>
              <a:t>維持</a:t>
            </a:r>
            <a:r>
              <a:rPr lang="ja-JP" altLang="en-US" dirty="0" smtClean="0"/>
              <a:t>するのは難しく時間と共に減っていく</a:t>
            </a:r>
            <a:endParaRPr kumimoji="1" lang="ja-JP" altLang="en-US" dirty="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2</a:t>
            </a:fld>
            <a:endParaRPr kumimoji="1" lang="ja-JP" altLang="en-US"/>
          </a:p>
        </p:txBody>
      </p:sp>
    </p:spTree>
    <p:extLst>
      <p:ext uri="{BB962C8B-B14F-4D97-AF65-F5344CB8AC3E}">
        <p14:creationId xmlns:p14="http://schemas.microsoft.com/office/powerpoint/2010/main" val="167266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開発者になる可能性はある時期までは上昇しつづけ、その後に減少していくのではないか</a:t>
            </a:r>
            <a:endParaRPr kumimoji="1" lang="en-US" altLang="ja-JP" dirty="0" smtClean="0"/>
          </a:p>
          <a:p>
            <a:endParaRPr lang="en-US" altLang="ja-JP" dirty="0"/>
          </a:p>
          <a:p>
            <a:r>
              <a:rPr kumimoji="1" lang="ja-JP" altLang="en-US" dirty="0" smtClean="0"/>
              <a:t>技術的</a:t>
            </a:r>
            <a:r>
              <a:rPr lang="ja-JP" altLang="en-US" dirty="0" smtClean="0"/>
              <a:t>アプローチ（パッチ投稿など）の数</a:t>
            </a:r>
            <a:r>
              <a:rPr kumimoji="1" lang="ja-JP" altLang="en-US" dirty="0" smtClean="0"/>
              <a:t>は開発者になる可能性が上がるのではないか</a:t>
            </a:r>
            <a:endParaRPr kumimoji="1" lang="en-US" altLang="ja-JP" dirty="0" smtClean="0"/>
          </a:p>
          <a:p>
            <a:endParaRPr lang="en-US" altLang="ja-JP" dirty="0"/>
          </a:p>
          <a:p>
            <a:r>
              <a:rPr kumimoji="1" lang="ja-JP" altLang="en-US" dirty="0" smtClean="0"/>
              <a:t>その人の社会的地位は開発者の可能性に影響を与えているのではないか</a:t>
            </a:r>
            <a:endParaRPr kumimoji="1" lang="ja-JP" altLang="en-US" dirty="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3</a:t>
            </a:fld>
            <a:endParaRPr kumimoji="1" lang="ja-JP" altLang="en-US"/>
          </a:p>
        </p:txBody>
      </p:sp>
    </p:spTree>
    <p:extLst>
      <p:ext uri="{BB962C8B-B14F-4D97-AF65-F5344CB8AC3E}">
        <p14:creationId xmlns:p14="http://schemas.microsoft.com/office/powerpoint/2010/main" val="878954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アプローチ１</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まず本当に開発者の確率がある時期まで増加していきその後に減っていくのかを調べるために</a:t>
            </a:r>
            <a:r>
              <a:rPr lang="ja-JP" altLang="en-US" dirty="0" smtClean="0"/>
              <a:t>　ハザード比をつかって検証する</a:t>
            </a:r>
            <a:endParaRPr lang="en-US" altLang="ja-JP" dirty="0" smtClean="0"/>
          </a:p>
          <a:p>
            <a:endParaRPr kumimoji="1" lang="en-US" altLang="ja-JP" dirty="0"/>
          </a:p>
          <a:p>
            <a:r>
              <a:rPr lang="ja-JP" altLang="en-US" dirty="0" smtClean="0"/>
              <a:t>ハザード比</a:t>
            </a:r>
            <a:endParaRPr lang="en-US" altLang="ja-JP" dirty="0" smtClean="0"/>
          </a:p>
          <a:p>
            <a:pPr lvl="1"/>
            <a:r>
              <a:rPr lang="ja-JP" altLang="en-US" dirty="0"/>
              <a:t>あるものが一定時間後に予測しているものになる確率を</a:t>
            </a:r>
            <a:r>
              <a:rPr lang="ja-JP" altLang="en-US" dirty="0" smtClean="0"/>
              <a:t>表した図</a:t>
            </a:r>
            <a:endParaRPr lang="en-US" altLang="ja-JP" dirty="0"/>
          </a:p>
          <a:p>
            <a:r>
              <a:rPr kumimoji="1" lang="ja-JP" altLang="en-US" dirty="0" smtClean="0"/>
              <a:t>今回は年単位で開発者になっている確率を調べる</a:t>
            </a:r>
            <a:endParaRPr kumimoji="1" lang="en-US" altLang="ja-JP" dirty="0" smtClean="0"/>
          </a:p>
          <a:p>
            <a:r>
              <a:rPr kumimoji="1" lang="ja-JP" altLang="en-US" dirty="0" smtClean="0"/>
              <a:t>対象プロジェクト</a:t>
            </a:r>
            <a:r>
              <a:rPr lang="ja-JP" altLang="en-US" dirty="0"/>
              <a:t>　</a:t>
            </a:r>
            <a:r>
              <a:rPr lang="ja-JP" altLang="en-US" dirty="0" smtClean="0"/>
              <a:t>　</a:t>
            </a:r>
            <a:r>
              <a:rPr lang="en-US" altLang="ja-JP" dirty="0" err="1" smtClean="0"/>
              <a:t>Phostgres</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4</a:t>
            </a:fld>
            <a:endParaRPr kumimoji="1" lang="ja-JP" altLang="en-US"/>
          </a:p>
        </p:txBody>
      </p:sp>
    </p:spTree>
    <p:extLst>
      <p:ext uri="{BB962C8B-B14F-4D97-AF65-F5344CB8AC3E}">
        <p14:creationId xmlns:p14="http://schemas.microsoft.com/office/powerpoint/2010/main" val="2681460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結果：ハザード比</a:t>
            </a:r>
            <a:endParaRPr kumimoji="1" lang="ja-JP" altLang="en-US" dirty="0"/>
          </a:p>
        </p:txBody>
      </p:sp>
      <p:pic>
        <p:nvPicPr>
          <p:cNvPr id="5" name="コンテンツ プレースホルダー 4"/>
          <p:cNvPicPr>
            <a:picLocks noGrp="1" noChangeAspect="1"/>
          </p:cNvPicPr>
          <p:nvPr>
            <p:ph idx="1"/>
          </p:nvPr>
        </p:nvPicPr>
        <p:blipFill>
          <a:blip r:embed="rId2"/>
          <a:stretch>
            <a:fillRect/>
          </a:stretch>
        </p:blipFill>
        <p:spPr>
          <a:xfrm>
            <a:off x="1057927" y="1802885"/>
            <a:ext cx="7028145" cy="4918591"/>
          </a:xfrm>
          <a:prstGeom prst="rect">
            <a:avLst/>
          </a:prstGeom>
        </p:spPr>
      </p:pic>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5</a:t>
            </a:fld>
            <a:endParaRPr kumimoji="1" lang="ja-JP" altLang="en-US"/>
          </a:p>
        </p:txBody>
      </p:sp>
    </p:spTree>
    <p:extLst>
      <p:ext uri="{BB962C8B-B14F-4D97-AF65-F5344CB8AC3E}">
        <p14:creationId xmlns:p14="http://schemas.microsoft.com/office/powerpoint/2010/main" val="3838743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アプローチ２</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ハザード比で見た結果確かにある時期まで開発者になる確率は上がっていきそしてその後低下していっていることが理解できる</a:t>
            </a:r>
            <a:endParaRPr kumimoji="1" lang="en-US" altLang="ja-JP" dirty="0" smtClean="0"/>
          </a:p>
          <a:p>
            <a:endParaRPr lang="en-US" altLang="ja-JP" dirty="0"/>
          </a:p>
          <a:p>
            <a:r>
              <a:rPr lang="ja-JP" altLang="en-US" dirty="0"/>
              <a:t>次</a:t>
            </a:r>
            <a:r>
              <a:rPr lang="ja-JP" altLang="en-US" dirty="0" smtClean="0"/>
              <a:t>にこの</a:t>
            </a:r>
            <a:r>
              <a:rPr kumimoji="1" lang="ja-JP" altLang="en-US" dirty="0" smtClean="0"/>
              <a:t>上昇した原因を突き止めるためにハザード比分析を行っていく</a:t>
            </a:r>
            <a:endParaRPr kumimoji="1" lang="en-US" altLang="ja-JP" dirty="0" smtClean="0"/>
          </a:p>
          <a:p>
            <a:endParaRPr lang="en-US" altLang="ja-JP" dirty="0"/>
          </a:p>
          <a:p>
            <a:r>
              <a:rPr lang="ja-JP" altLang="en-US" dirty="0" smtClean="0"/>
              <a:t>対象プロジェクト</a:t>
            </a:r>
            <a:r>
              <a:rPr lang="en-US" altLang="ja-JP" dirty="0" smtClean="0"/>
              <a:t>Apache </a:t>
            </a:r>
            <a:r>
              <a:rPr lang="en-US" altLang="ja-JP" dirty="0" err="1" smtClean="0"/>
              <a:t>Phostgres</a:t>
            </a:r>
            <a:r>
              <a:rPr lang="en-US" altLang="ja-JP" dirty="0" smtClean="0"/>
              <a:t> Python</a:t>
            </a:r>
          </a:p>
          <a:p>
            <a:r>
              <a:rPr lang="ja-JP" altLang="en-US" dirty="0" smtClean="0"/>
              <a:t>理由　成功した大きな</a:t>
            </a:r>
            <a:r>
              <a:rPr lang="en-US" altLang="ja-JP" dirty="0" smtClean="0"/>
              <a:t>FLOSS</a:t>
            </a:r>
            <a:r>
              <a:rPr lang="ja-JP" altLang="en-US" dirty="0" smtClean="0"/>
              <a:t>プロジェクト</a:t>
            </a:r>
            <a:endParaRPr kumimoji="1" lang="ja-JP" altLang="en-US" dirty="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6</a:t>
            </a:fld>
            <a:endParaRPr kumimoji="1" lang="ja-JP" altLang="en-US"/>
          </a:p>
        </p:txBody>
      </p:sp>
    </p:spTree>
    <p:extLst>
      <p:ext uri="{BB962C8B-B14F-4D97-AF65-F5344CB8AC3E}">
        <p14:creationId xmlns:p14="http://schemas.microsoft.com/office/powerpoint/2010/main" val="3317565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ハザード比分析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ハザード比分析は時間依存の確率をモデル化　（</a:t>
            </a:r>
            <a:r>
              <a:rPr lang="ja-JP" altLang="en-US" dirty="0"/>
              <a:t>病気になってからのいつまで生き残ったなど</a:t>
            </a:r>
            <a:r>
              <a:rPr kumimoji="1" lang="ja-JP" altLang="en-US" dirty="0" smtClean="0"/>
              <a:t>）</a:t>
            </a:r>
            <a:endParaRPr kumimoji="1" lang="en-US" altLang="ja-JP" dirty="0" smtClean="0"/>
          </a:p>
          <a:p>
            <a:endParaRPr lang="en-US" altLang="ja-JP" dirty="0"/>
          </a:p>
          <a:p>
            <a:r>
              <a:rPr kumimoji="1" lang="ja-JP" altLang="en-US" dirty="0" smtClean="0"/>
              <a:t>その現象がいつどんな「要因」によって発生し、どの程度の期間起こっていたのか調べることができるもの</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7</a:t>
            </a:fld>
            <a:endParaRPr kumimoji="1" lang="ja-JP" altLang="en-US"/>
          </a:p>
        </p:txBody>
      </p:sp>
    </p:spTree>
    <p:extLst>
      <p:ext uri="{BB962C8B-B14F-4D97-AF65-F5344CB8AC3E}">
        <p14:creationId xmlns:p14="http://schemas.microsoft.com/office/powerpoint/2010/main" val="293246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ハザード比分析について</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まず時間</a:t>
            </a:r>
            <a:r>
              <a:rPr kumimoji="1" lang="ja-JP" altLang="en-US" dirty="0" err="1" smtClean="0"/>
              <a:t>ｔ</a:t>
            </a:r>
            <a:r>
              <a:rPr kumimoji="1" lang="ja-JP" altLang="en-US" dirty="0" smtClean="0"/>
              <a:t>の間隔である単位</a:t>
            </a:r>
            <a:r>
              <a:rPr kumimoji="1" lang="en-US" altLang="ja-JP" dirty="0" smtClean="0"/>
              <a:t>Δ</a:t>
            </a:r>
            <a:r>
              <a:rPr kumimoji="1" lang="ja-JP" altLang="en-US" dirty="0" err="1" smtClean="0"/>
              <a:t>ｔ</a:t>
            </a:r>
            <a:r>
              <a:rPr kumimoji="1" lang="ja-JP" altLang="en-US" dirty="0" smtClean="0"/>
              <a:t>の間になにか重要な「要因」が起こりその間に終了していても考慮しないこと</a:t>
            </a:r>
            <a:endParaRPr kumimoji="1" lang="en-US" altLang="ja-JP" dirty="0" smtClean="0"/>
          </a:p>
          <a:p>
            <a:endParaRPr lang="en-US" altLang="ja-JP" dirty="0" smtClean="0"/>
          </a:p>
          <a:p>
            <a:r>
              <a:rPr lang="ja-JP" altLang="en-US" dirty="0" smtClean="0"/>
              <a:t>ハザード比の関数式</a:t>
            </a:r>
            <a:r>
              <a:rPr lang="en-US" altLang="ja-JP" dirty="0" smtClean="0"/>
              <a:t>λ</a:t>
            </a:r>
            <a:r>
              <a:rPr lang="ja-JP" altLang="en-US" dirty="0" smtClean="0"/>
              <a:t>（ｔ）</a:t>
            </a:r>
            <a:endParaRPr lang="en-US" altLang="ja-JP" dirty="0"/>
          </a:p>
          <a:p>
            <a:endParaRPr lang="en-US" altLang="ja-JP" dirty="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8</a:t>
            </a:fld>
            <a:endParaRPr kumimoji="1" lang="ja-JP" altLang="en-US"/>
          </a:p>
        </p:txBody>
      </p:sp>
      <p:pic>
        <p:nvPicPr>
          <p:cNvPr id="5" name="図 4"/>
          <p:cNvPicPr>
            <a:picLocks noChangeAspect="1"/>
          </p:cNvPicPr>
          <p:nvPr/>
        </p:nvPicPr>
        <p:blipFill>
          <a:blip r:embed="rId2"/>
          <a:stretch>
            <a:fillRect/>
          </a:stretch>
        </p:blipFill>
        <p:spPr>
          <a:xfrm>
            <a:off x="628650" y="4457676"/>
            <a:ext cx="7800975" cy="1400175"/>
          </a:xfrm>
          <a:prstGeom prst="rect">
            <a:avLst/>
          </a:prstGeom>
        </p:spPr>
      </p:pic>
    </p:spTree>
    <p:extLst>
      <p:ext uri="{BB962C8B-B14F-4D97-AF65-F5344CB8AC3E}">
        <p14:creationId xmlns:p14="http://schemas.microsoft.com/office/powerpoint/2010/main" val="2252998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628650" y="1085529"/>
            <a:ext cx="7886700" cy="4351338"/>
          </a:xfrm>
        </p:spPr>
        <p:txBody>
          <a:bodyPr/>
          <a:lstStyle/>
          <a:p>
            <a:endParaRPr kumimoji="1" lang="en-US" altLang="ja-JP" dirty="0" smtClean="0"/>
          </a:p>
          <a:p>
            <a:r>
              <a:rPr kumimoji="1" lang="ja-JP" altLang="en-US" dirty="0" smtClean="0"/>
              <a:t>「要因」がまだ起こってない</a:t>
            </a:r>
            <a:r>
              <a:rPr lang="ja-JP" altLang="en-US" dirty="0" smtClean="0"/>
              <a:t>場合も考慮する</a:t>
            </a:r>
            <a:endParaRPr lang="en-US" altLang="ja-JP" dirty="0" smtClean="0"/>
          </a:p>
          <a:p>
            <a:endParaRPr lang="en-US" altLang="ja-JP" dirty="0"/>
          </a:p>
          <a:p>
            <a:r>
              <a:rPr lang="ja-JP" altLang="en-US" dirty="0" smtClean="0"/>
              <a:t>「要因」が時間</a:t>
            </a:r>
            <a:r>
              <a:rPr lang="en-US" altLang="ja-JP" dirty="0" smtClean="0"/>
              <a:t>X</a:t>
            </a:r>
            <a:r>
              <a:rPr lang="ja-JP" altLang="en-US" dirty="0" smtClean="0"/>
              <a:t>で発生すると仮定し、</a:t>
            </a:r>
            <a:r>
              <a:rPr lang="en-US" altLang="ja-JP" dirty="0" smtClean="0"/>
              <a:t>X</a:t>
            </a:r>
            <a:r>
              <a:rPr lang="ja-JP" altLang="en-US" dirty="0" smtClean="0"/>
              <a:t>が</a:t>
            </a:r>
            <a:r>
              <a:rPr lang="ja-JP" altLang="en-US" dirty="0" err="1" smtClean="0"/>
              <a:t>ｔ</a:t>
            </a:r>
            <a:r>
              <a:rPr lang="ja-JP" altLang="en-US" dirty="0" smtClean="0"/>
              <a:t>より後と考えた時の式</a:t>
            </a:r>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9</a:t>
            </a:fld>
            <a:endParaRPr kumimoji="1" lang="ja-JP" altLang="en-US"/>
          </a:p>
        </p:txBody>
      </p:sp>
      <p:pic>
        <p:nvPicPr>
          <p:cNvPr id="5" name="図 4"/>
          <p:cNvPicPr>
            <a:picLocks noChangeAspect="1"/>
          </p:cNvPicPr>
          <p:nvPr/>
        </p:nvPicPr>
        <p:blipFill>
          <a:blip r:embed="rId2"/>
          <a:stretch>
            <a:fillRect/>
          </a:stretch>
        </p:blipFill>
        <p:spPr>
          <a:xfrm>
            <a:off x="628650" y="3437880"/>
            <a:ext cx="7189953" cy="1497131"/>
          </a:xfrm>
          <a:prstGeom prst="rect">
            <a:avLst/>
          </a:prstGeom>
        </p:spPr>
      </p:pic>
      <p:sp>
        <p:nvSpPr>
          <p:cNvPr id="6" name="コンテンツ プレースホルダー 2"/>
          <p:cNvSpPr txBox="1">
            <a:spLocks/>
          </p:cNvSpPr>
          <p:nvPr/>
        </p:nvSpPr>
        <p:spPr>
          <a:xfrm>
            <a:off x="628650" y="4831706"/>
            <a:ext cx="7886700" cy="1654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smtClean="0"/>
              <a:t>「要因」が定数の場合</a:t>
            </a:r>
            <a:endParaRPr lang="en-US" altLang="ja-JP" dirty="0" smtClean="0"/>
          </a:p>
          <a:p>
            <a:endParaRPr lang="ja-JP" altLang="en-US" dirty="0"/>
          </a:p>
        </p:txBody>
      </p:sp>
      <p:pic>
        <p:nvPicPr>
          <p:cNvPr id="7" name="図 6"/>
          <p:cNvPicPr>
            <a:picLocks noChangeAspect="1"/>
          </p:cNvPicPr>
          <p:nvPr/>
        </p:nvPicPr>
        <p:blipFill>
          <a:blip r:embed="rId3"/>
          <a:stretch>
            <a:fillRect/>
          </a:stretch>
        </p:blipFill>
        <p:spPr>
          <a:xfrm>
            <a:off x="628650" y="5480461"/>
            <a:ext cx="4959803" cy="930582"/>
          </a:xfrm>
          <a:prstGeom prst="rect">
            <a:avLst/>
          </a:prstGeom>
        </p:spPr>
      </p:pic>
      <p:sp>
        <p:nvSpPr>
          <p:cNvPr id="8" name="タイトル 1"/>
          <p:cNvSpPr>
            <a:spLocks noGrp="1"/>
          </p:cNvSpPr>
          <p:nvPr>
            <p:ph type="title"/>
          </p:nvPr>
        </p:nvSpPr>
        <p:spPr>
          <a:xfrm>
            <a:off x="628650" y="365126"/>
            <a:ext cx="7886700" cy="1325563"/>
          </a:xfrm>
        </p:spPr>
        <p:txBody>
          <a:bodyPr/>
          <a:lstStyle/>
          <a:p>
            <a:r>
              <a:rPr kumimoji="1" lang="ja-JP" altLang="en-US" dirty="0" smtClean="0"/>
              <a:t>ハザード比分析について</a:t>
            </a:r>
            <a:endParaRPr kumimoji="1" lang="ja-JP" altLang="en-US" dirty="0"/>
          </a:p>
        </p:txBody>
      </p:sp>
    </p:spTree>
    <p:extLst>
      <p:ext uri="{BB962C8B-B14F-4D97-AF65-F5344CB8AC3E}">
        <p14:creationId xmlns:p14="http://schemas.microsoft.com/office/powerpoint/2010/main" val="3326777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ハザード比分析について</a:t>
            </a:r>
            <a:endParaRPr kumimoji="1" lang="ja-JP" altLang="en-US" dirty="0"/>
          </a:p>
        </p:txBody>
      </p:sp>
      <p:sp>
        <p:nvSpPr>
          <p:cNvPr id="3" name="コンテンツ プレースホルダー 2"/>
          <p:cNvSpPr>
            <a:spLocks noGrp="1"/>
          </p:cNvSpPr>
          <p:nvPr>
            <p:ph idx="1"/>
          </p:nvPr>
        </p:nvSpPr>
        <p:spPr>
          <a:xfrm>
            <a:off x="628650" y="1825624"/>
            <a:ext cx="7886700" cy="4895851"/>
          </a:xfrm>
        </p:spPr>
        <p:txBody>
          <a:bodyPr>
            <a:normAutofit/>
          </a:bodyPr>
          <a:lstStyle/>
          <a:p>
            <a:r>
              <a:rPr kumimoji="1" lang="ja-JP" altLang="en-US" dirty="0" smtClean="0"/>
              <a:t>「要因」が複数ある場合</a:t>
            </a:r>
            <a:endParaRPr kumimoji="1" lang="en-US" altLang="ja-JP" dirty="0" smtClean="0"/>
          </a:p>
          <a:p>
            <a:endParaRPr lang="en-US" altLang="ja-JP" dirty="0"/>
          </a:p>
          <a:p>
            <a:pPr marL="0" indent="0">
              <a:buNone/>
            </a:pPr>
            <a:endParaRPr kumimoji="1" lang="en-US" altLang="ja-JP" dirty="0" smtClean="0"/>
          </a:p>
          <a:p>
            <a:r>
              <a:rPr kumimoji="1" lang="ja-JP" altLang="en-US" dirty="0" smtClean="0"/>
              <a:t>複数のものが要因で、それによって単調でない依存期間が起こるとすると区分向上指数ハザード比モデルが必要になる</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10</a:t>
            </a:fld>
            <a:endParaRPr kumimoji="1" lang="ja-JP" altLang="en-US" dirty="0"/>
          </a:p>
        </p:txBody>
      </p:sp>
      <p:pic>
        <p:nvPicPr>
          <p:cNvPr id="6" name="図 5"/>
          <p:cNvPicPr>
            <a:picLocks noChangeAspect="1"/>
          </p:cNvPicPr>
          <p:nvPr/>
        </p:nvPicPr>
        <p:blipFill>
          <a:blip r:embed="rId2"/>
          <a:stretch>
            <a:fillRect/>
          </a:stretch>
        </p:blipFill>
        <p:spPr>
          <a:xfrm>
            <a:off x="752973" y="4540723"/>
            <a:ext cx="7200900" cy="1371600"/>
          </a:xfrm>
          <a:prstGeom prst="rect">
            <a:avLst/>
          </a:prstGeom>
        </p:spPr>
      </p:pic>
      <p:pic>
        <p:nvPicPr>
          <p:cNvPr id="7" name="図 6"/>
          <p:cNvPicPr>
            <a:picLocks noChangeAspect="1"/>
          </p:cNvPicPr>
          <p:nvPr/>
        </p:nvPicPr>
        <p:blipFill>
          <a:blip r:embed="rId3"/>
          <a:stretch>
            <a:fillRect/>
          </a:stretch>
        </p:blipFill>
        <p:spPr>
          <a:xfrm>
            <a:off x="752973" y="2430698"/>
            <a:ext cx="3800475" cy="752475"/>
          </a:xfrm>
          <a:prstGeom prst="rect">
            <a:avLst/>
          </a:prstGeom>
        </p:spPr>
      </p:pic>
      <p:sp>
        <p:nvSpPr>
          <p:cNvPr id="10" name="テキスト ボックス 9"/>
          <p:cNvSpPr txBox="1"/>
          <p:nvPr/>
        </p:nvSpPr>
        <p:spPr>
          <a:xfrm>
            <a:off x="4807844" y="6128933"/>
            <a:ext cx="2678806" cy="461665"/>
          </a:xfrm>
          <a:prstGeom prst="rect">
            <a:avLst/>
          </a:prstGeom>
          <a:noFill/>
        </p:spPr>
        <p:txBody>
          <a:bodyPr wrap="square" rtlCol="0">
            <a:spAutoFit/>
          </a:bodyPr>
          <a:lstStyle/>
          <a:p>
            <a:r>
              <a:rPr kumimoji="1" lang="ja-JP" altLang="en-US" sz="2400" dirty="0" smtClean="0"/>
              <a:t>区間</a:t>
            </a:r>
            <a:endParaRPr kumimoji="1" lang="ja-JP" altLang="en-US" sz="2400" dirty="0"/>
          </a:p>
        </p:txBody>
      </p:sp>
      <p:sp>
        <p:nvSpPr>
          <p:cNvPr id="11" name="左中かっこ 10"/>
          <p:cNvSpPr/>
          <p:nvPr/>
        </p:nvSpPr>
        <p:spPr>
          <a:xfrm rot="16200000">
            <a:off x="5016905" y="5507873"/>
            <a:ext cx="269290" cy="870285"/>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 name="テキスト ボックス 13"/>
          <p:cNvSpPr txBox="1"/>
          <p:nvPr/>
        </p:nvSpPr>
        <p:spPr>
          <a:xfrm>
            <a:off x="3181082" y="4540722"/>
            <a:ext cx="953036" cy="461665"/>
          </a:xfrm>
          <a:prstGeom prst="rect">
            <a:avLst/>
          </a:prstGeom>
          <a:noFill/>
        </p:spPr>
        <p:txBody>
          <a:bodyPr wrap="square" rtlCol="0">
            <a:spAutoFit/>
          </a:bodyPr>
          <a:lstStyle/>
          <a:p>
            <a:r>
              <a:rPr kumimoji="1" lang="ja-JP" altLang="en-US" sz="2400" dirty="0" smtClean="0"/>
              <a:t>定数</a:t>
            </a:r>
            <a:endParaRPr kumimoji="1" lang="ja-JP" altLang="en-US" sz="2400" dirty="0"/>
          </a:p>
        </p:txBody>
      </p:sp>
      <p:pic>
        <p:nvPicPr>
          <p:cNvPr id="15" name="図 14"/>
          <p:cNvPicPr>
            <a:picLocks noChangeAspect="1"/>
          </p:cNvPicPr>
          <p:nvPr/>
        </p:nvPicPr>
        <p:blipFill>
          <a:blip r:embed="rId4"/>
          <a:stretch>
            <a:fillRect/>
          </a:stretch>
        </p:blipFill>
        <p:spPr>
          <a:xfrm>
            <a:off x="4781550" y="2430698"/>
            <a:ext cx="3733800" cy="790575"/>
          </a:xfrm>
          <a:prstGeom prst="rect">
            <a:avLst/>
          </a:prstGeom>
        </p:spPr>
      </p:pic>
    </p:spTree>
    <p:extLst>
      <p:ext uri="{BB962C8B-B14F-4D97-AF65-F5344CB8AC3E}">
        <p14:creationId xmlns:p14="http://schemas.microsoft.com/office/powerpoint/2010/main" val="3107276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調査要因</a:t>
            </a:r>
            <a:endParaRPr kumimoji="1" lang="ja-JP" altLang="en-US" dirty="0"/>
          </a:p>
        </p:txBody>
      </p:sp>
      <p:sp>
        <p:nvSpPr>
          <p:cNvPr id="3" name="コンテンツ プレースホルダー 2"/>
          <p:cNvSpPr>
            <a:spLocks noGrp="1"/>
          </p:cNvSpPr>
          <p:nvPr>
            <p:ph idx="1"/>
          </p:nvPr>
        </p:nvSpPr>
        <p:spPr>
          <a:xfrm>
            <a:off x="377825" y="1487488"/>
            <a:ext cx="8388350" cy="4868863"/>
          </a:xfrm>
        </p:spPr>
        <p:txBody>
          <a:bodyPr>
            <a:normAutofit/>
          </a:bodyPr>
          <a:lstStyle/>
          <a:p>
            <a:r>
              <a:rPr kumimoji="1" lang="ja-JP" altLang="en-US" dirty="0" smtClean="0"/>
              <a:t>Ｎは記録数（総数）</a:t>
            </a:r>
            <a:r>
              <a:rPr lang="ja-JP" altLang="en-US" dirty="0" smtClean="0"/>
              <a:t>　</a:t>
            </a:r>
            <a:r>
              <a:rPr lang="ja-JP" altLang="en-US" dirty="0" err="1" smtClean="0"/>
              <a:t>ｃ</a:t>
            </a:r>
            <a:r>
              <a:rPr lang="ja-JP" altLang="en-US" dirty="0"/>
              <a:t>は</a:t>
            </a:r>
            <a:r>
              <a:rPr lang="ja-JP" altLang="en-US" dirty="0" smtClean="0"/>
              <a:t>候補者数</a:t>
            </a:r>
            <a:r>
              <a:rPr lang="ja-JP" altLang="en-US" dirty="0"/>
              <a:t>　</a:t>
            </a:r>
            <a:r>
              <a:rPr lang="en-US" altLang="ja-JP" dirty="0" smtClean="0"/>
              <a:t>			</a:t>
            </a:r>
            <a:r>
              <a:rPr lang="ja-JP" altLang="en-US" dirty="0" smtClean="0"/>
              <a:t>　　　　</a:t>
            </a:r>
            <a:r>
              <a:rPr lang="en-US" altLang="ja-JP" dirty="0" err="1" smtClean="0"/>
              <a:t>i</a:t>
            </a:r>
            <a:r>
              <a:rPr lang="ja-JP" altLang="en-US" dirty="0"/>
              <a:t>は</a:t>
            </a:r>
            <a:r>
              <a:rPr lang="ja-JP" altLang="en-US" dirty="0" smtClean="0"/>
              <a:t>最終的に開発者になった数</a:t>
            </a:r>
            <a:endParaRPr lang="en-US" altLang="ja-JP" dirty="0" smtClean="0"/>
          </a:p>
          <a:p>
            <a:r>
              <a:rPr lang="ja-JP" altLang="en-US" dirty="0" smtClean="0"/>
              <a:t>パッチ投稿したかどうか（</a:t>
            </a:r>
            <a:r>
              <a:rPr lang="en-US" altLang="ja-JP" dirty="0" smtClean="0"/>
              <a:t>patch</a:t>
            </a:r>
            <a:r>
              <a:rPr lang="ja-JP" altLang="en-US" dirty="0" smtClean="0"/>
              <a:t>）</a:t>
            </a:r>
            <a:endParaRPr lang="en-US" altLang="ja-JP" dirty="0" smtClean="0"/>
          </a:p>
          <a:p>
            <a:r>
              <a:rPr lang="en-US" altLang="ja-JP" dirty="0" err="1" smtClean="0"/>
              <a:t>Indegree</a:t>
            </a:r>
            <a:r>
              <a:rPr lang="ja-JP" altLang="en-US" dirty="0" smtClean="0"/>
              <a:t>の全体の割合（</a:t>
            </a:r>
            <a:r>
              <a:rPr lang="en-US" altLang="ja-JP" dirty="0" err="1" smtClean="0"/>
              <a:t>indegree</a:t>
            </a:r>
            <a:r>
              <a:rPr lang="ja-JP" altLang="en-US" dirty="0" smtClean="0"/>
              <a:t>）</a:t>
            </a:r>
            <a:endParaRPr lang="en-US" altLang="ja-JP" dirty="0" smtClean="0"/>
          </a:p>
          <a:p>
            <a:r>
              <a:rPr lang="ja-JP" altLang="en-US" dirty="0" smtClean="0"/>
              <a:t>パッチ投稿が反映された確率（</a:t>
            </a:r>
            <a:r>
              <a:rPr lang="en-US" altLang="ja-JP" dirty="0" err="1" smtClean="0"/>
              <a:t>success_pct</a:t>
            </a:r>
            <a:r>
              <a:rPr lang="ja-JP" altLang="en-US" dirty="0" smtClean="0"/>
              <a:t>）</a:t>
            </a:r>
            <a:endParaRPr lang="en-US" altLang="ja-JP" dirty="0" smtClean="0"/>
          </a:p>
          <a:p>
            <a:r>
              <a:rPr lang="ja-JP" altLang="en-US" dirty="0" smtClean="0"/>
              <a:t>調べる月までにメッセージを送った総数（</a:t>
            </a:r>
            <a:r>
              <a:rPr lang="en-US" altLang="ja-JP" dirty="0" err="1" smtClean="0"/>
              <a:t>sent_cum</a:t>
            </a:r>
            <a:r>
              <a:rPr lang="ja-JP" altLang="en-US" dirty="0" smtClean="0"/>
              <a:t>）</a:t>
            </a:r>
            <a:endParaRPr lang="en-US" altLang="ja-JP" dirty="0" smtClean="0"/>
          </a:p>
          <a:p>
            <a:r>
              <a:rPr lang="ja-JP" altLang="en-US" dirty="0"/>
              <a:t>一</a:t>
            </a:r>
            <a:r>
              <a:rPr lang="ja-JP" altLang="en-US" dirty="0" smtClean="0"/>
              <a:t>つのコミュニティ内に何人開発者がいる（</a:t>
            </a:r>
            <a:r>
              <a:rPr lang="en-US" altLang="ja-JP" dirty="0" err="1" smtClean="0"/>
              <a:t>dev_cum</a:t>
            </a:r>
            <a:r>
              <a:rPr lang="ja-JP" altLang="en-US" dirty="0" smtClean="0"/>
              <a:t>）</a:t>
            </a:r>
            <a:endParaRPr lang="en-US" altLang="ja-JP" dirty="0" smtClean="0"/>
          </a:p>
          <a:p>
            <a:r>
              <a:rPr lang="ja-JP" altLang="en-US" dirty="0" smtClean="0"/>
              <a:t>プロジェクト期間中の観察されていない時間を操作するための変数で単純にカレンダー年数</a:t>
            </a:r>
            <a:r>
              <a:rPr lang="en-US" altLang="ja-JP" dirty="0" smtClean="0"/>
              <a:t>(</a:t>
            </a:r>
            <a:r>
              <a:rPr lang="en-US" altLang="ja-JP" dirty="0" err="1" smtClean="0"/>
              <a:t>time_trend</a:t>
            </a:r>
            <a:r>
              <a:rPr lang="en-US" altLang="ja-JP" dirty="0" smtClean="0"/>
              <a:t>)</a:t>
            </a:r>
          </a:p>
          <a:p>
            <a:endParaRPr lang="en-US" altLang="ja-JP" dirty="0" smtClean="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11</a:t>
            </a:fld>
            <a:endParaRPr kumimoji="1" lang="ja-JP" altLang="en-US"/>
          </a:p>
        </p:txBody>
      </p:sp>
    </p:spTree>
    <p:extLst>
      <p:ext uri="{BB962C8B-B14F-4D97-AF65-F5344CB8AC3E}">
        <p14:creationId xmlns:p14="http://schemas.microsoft.com/office/powerpoint/2010/main" val="31742389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12</a:t>
            </a:fld>
            <a:endParaRPr kumimoji="1" lang="ja-JP" altLang="en-US"/>
          </a:p>
        </p:txBody>
      </p:sp>
      <p:pic>
        <p:nvPicPr>
          <p:cNvPr id="5" name="図 4"/>
          <p:cNvPicPr>
            <a:picLocks noChangeAspect="1"/>
          </p:cNvPicPr>
          <p:nvPr/>
        </p:nvPicPr>
        <p:blipFill>
          <a:blip r:embed="rId2"/>
          <a:stretch>
            <a:fillRect/>
          </a:stretch>
        </p:blipFill>
        <p:spPr>
          <a:xfrm>
            <a:off x="1421504" y="231821"/>
            <a:ext cx="5983847" cy="6891708"/>
          </a:xfrm>
          <a:prstGeom prst="rect">
            <a:avLst/>
          </a:prstGeom>
        </p:spPr>
      </p:pic>
    </p:spTree>
    <p:extLst>
      <p:ext uri="{BB962C8B-B14F-4D97-AF65-F5344CB8AC3E}">
        <p14:creationId xmlns:p14="http://schemas.microsoft.com/office/powerpoint/2010/main" val="6910113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13</a:t>
            </a:fld>
            <a:endParaRPr kumimoji="1" lang="ja-JP" altLang="en-US"/>
          </a:p>
        </p:txBody>
      </p:sp>
      <p:pic>
        <p:nvPicPr>
          <p:cNvPr id="5" name="図 4"/>
          <p:cNvPicPr>
            <a:picLocks noChangeAspect="1"/>
          </p:cNvPicPr>
          <p:nvPr/>
        </p:nvPicPr>
        <p:blipFill>
          <a:blip r:embed="rId2"/>
          <a:stretch>
            <a:fillRect/>
          </a:stretch>
        </p:blipFill>
        <p:spPr>
          <a:xfrm>
            <a:off x="0" y="1027907"/>
            <a:ext cx="9144000" cy="4698149"/>
          </a:xfrm>
          <a:prstGeom prst="rect">
            <a:avLst/>
          </a:prstGeom>
        </p:spPr>
      </p:pic>
    </p:spTree>
    <p:extLst>
      <p:ext uri="{BB962C8B-B14F-4D97-AF65-F5344CB8AC3E}">
        <p14:creationId xmlns:p14="http://schemas.microsoft.com/office/powerpoint/2010/main" val="24144046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lang="en-US" altLang="ja-JP" dirty="0" err="1" smtClean="0"/>
              <a:t>Pach</a:t>
            </a:r>
            <a:endParaRPr lang="en-US" altLang="ja-JP" dirty="0" smtClean="0"/>
          </a:p>
          <a:p>
            <a:pPr lvl="1"/>
            <a:r>
              <a:rPr kumimoji="1" lang="en-US" altLang="ja-JP" dirty="0" smtClean="0"/>
              <a:t>Apache</a:t>
            </a:r>
            <a:r>
              <a:rPr lang="ja-JP" altLang="en-US" dirty="0" smtClean="0"/>
              <a:t>のハザード比</a:t>
            </a:r>
            <a:r>
              <a:rPr lang="en-US" altLang="ja-JP" dirty="0" smtClean="0"/>
              <a:t>15</a:t>
            </a:r>
            <a:r>
              <a:rPr kumimoji="1" lang="ja-JP" altLang="en-US" dirty="0" smtClean="0"/>
              <a:t>（</a:t>
            </a:r>
            <a:r>
              <a:rPr kumimoji="1" lang="en-US" altLang="ja-JP" dirty="0" smtClean="0"/>
              <a:t>1500</a:t>
            </a:r>
            <a:r>
              <a:rPr lang="en-US" altLang="ja-JP" dirty="0"/>
              <a:t>%</a:t>
            </a:r>
            <a:r>
              <a:rPr lang="ja-JP" altLang="en-US" dirty="0" smtClean="0"/>
              <a:t>確率が上昇する</a:t>
            </a:r>
            <a:r>
              <a:rPr kumimoji="1" lang="ja-JP" altLang="en-US" dirty="0" smtClean="0"/>
              <a:t>）　　　</a:t>
            </a:r>
            <a:endParaRPr kumimoji="1" lang="en-US" altLang="ja-JP" dirty="0" smtClean="0"/>
          </a:p>
          <a:p>
            <a:pPr lvl="1"/>
            <a:r>
              <a:rPr kumimoji="1" lang="en-US" altLang="ja-JP" dirty="0" err="1" smtClean="0"/>
              <a:t>Physon</a:t>
            </a:r>
            <a:r>
              <a:rPr lang="ja-JP" altLang="en-US" dirty="0" smtClean="0"/>
              <a:t>のハザード比</a:t>
            </a:r>
            <a:r>
              <a:rPr lang="en-US" altLang="ja-JP" dirty="0" smtClean="0"/>
              <a:t>8</a:t>
            </a:r>
            <a:r>
              <a:rPr lang="ja-JP" altLang="en-US" dirty="0" smtClean="0"/>
              <a:t>（</a:t>
            </a:r>
            <a:r>
              <a:rPr lang="en-US" altLang="ja-JP" dirty="0" smtClean="0"/>
              <a:t>800%</a:t>
            </a:r>
            <a:r>
              <a:rPr lang="ja-JP" altLang="en-US" dirty="0" smtClean="0"/>
              <a:t>確率が上昇する）</a:t>
            </a:r>
            <a:endParaRPr lang="en-US" altLang="ja-JP" dirty="0" smtClean="0"/>
          </a:p>
          <a:p>
            <a:r>
              <a:rPr lang="en-US" altLang="ja-JP" dirty="0" err="1" smtClean="0"/>
              <a:t>Acceptance_rate</a:t>
            </a:r>
            <a:r>
              <a:rPr lang="ja-JP" altLang="en-US" dirty="0" smtClean="0"/>
              <a:t>（</a:t>
            </a:r>
            <a:r>
              <a:rPr lang="en-US" altLang="ja-JP" dirty="0" err="1" smtClean="0"/>
              <a:t>success_rate</a:t>
            </a:r>
            <a:r>
              <a:rPr lang="ja-JP" altLang="en-US" dirty="0" smtClean="0"/>
              <a:t>の言い替え）</a:t>
            </a:r>
            <a:endParaRPr lang="en-US" altLang="ja-JP" dirty="0" smtClean="0"/>
          </a:p>
          <a:p>
            <a:pPr lvl="1"/>
            <a:r>
              <a:rPr lang="en-US" altLang="ja-JP" dirty="0" smtClean="0"/>
              <a:t>Apache</a:t>
            </a:r>
            <a:r>
              <a:rPr lang="ja-JP" altLang="en-US" dirty="0" smtClean="0"/>
              <a:t>のハザード比</a:t>
            </a:r>
            <a:r>
              <a:rPr lang="en-US" altLang="ja-JP" dirty="0" smtClean="0"/>
              <a:t>3.8(380%</a:t>
            </a:r>
            <a:r>
              <a:rPr lang="ja-JP" altLang="en-US" dirty="0" smtClean="0"/>
              <a:t>確率が上昇する</a:t>
            </a:r>
            <a:r>
              <a:rPr lang="en-US" altLang="ja-JP" dirty="0" smtClean="0"/>
              <a:t>)</a:t>
            </a:r>
          </a:p>
          <a:p>
            <a:r>
              <a:rPr lang="en-US" altLang="ja-JP" dirty="0" err="1" smtClean="0"/>
              <a:t>Sent_cum</a:t>
            </a:r>
            <a:endParaRPr lang="en-US" altLang="ja-JP" dirty="0"/>
          </a:p>
          <a:p>
            <a:pPr lvl="1"/>
            <a:r>
              <a:rPr lang="en-US" altLang="ja-JP" dirty="0" smtClean="0"/>
              <a:t>Apache</a:t>
            </a:r>
            <a:r>
              <a:rPr lang="ja-JP" altLang="en-US" dirty="0" smtClean="0"/>
              <a:t>のハザード比</a:t>
            </a:r>
            <a:r>
              <a:rPr lang="en-US" altLang="ja-JP" dirty="0" smtClean="0"/>
              <a:t>2.5(250%</a:t>
            </a:r>
            <a:r>
              <a:rPr lang="ja-JP" altLang="en-US" dirty="0" smtClean="0"/>
              <a:t>確率が上昇する</a:t>
            </a:r>
            <a:r>
              <a:rPr lang="en-US" altLang="ja-JP" dirty="0" smtClean="0"/>
              <a:t>)</a:t>
            </a:r>
          </a:p>
          <a:p>
            <a:r>
              <a:rPr lang="en-US" altLang="ja-JP" dirty="0" err="1" smtClean="0"/>
              <a:t>Indegree</a:t>
            </a:r>
            <a:endParaRPr lang="en-US" altLang="ja-JP" dirty="0" smtClean="0"/>
          </a:p>
          <a:p>
            <a:pPr lvl="1"/>
            <a:r>
              <a:rPr lang="en-US" altLang="ja-JP" dirty="0" smtClean="0"/>
              <a:t>Apache</a:t>
            </a:r>
            <a:r>
              <a:rPr lang="ja-JP" altLang="en-US" dirty="0" smtClean="0"/>
              <a:t>のハザード比</a:t>
            </a:r>
            <a:r>
              <a:rPr lang="en-US" altLang="ja-JP" dirty="0" smtClean="0"/>
              <a:t>1.34</a:t>
            </a:r>
            <a:r>
              <a:rPr lang="ja-JP" altLang="en-US" dirty="0" smtClean="0"/>
              <a:t>（</a:t>
            </a:r>
            <a:r>
              <a:rPr lang="en-US" altLang="ja-JP" dirty="0" smtClean="0"/>
              <a:t>34%</a:t>
            </a:r>
            <a:r>
              <a:rPr lang="ja-JP" altLang="en-US" dirty="0" smtClean="0"/>
              <a:t>確率が上昇する）</a:t>
            </a:r>
            <a:endParaRPr lang="en-US" altLang="ja-JP" dirty="0" smtClean="0"/>
          </a:p>
          <a:p>
            <a:pPr lvl="1"/>
            <a:r>
              <a:rPr lang="en-US" altLang="ja-JP" dirty="0" err="1" smtClean="0"/>
              <a:t>Postgre</a:t>
            </a:r>
            <a:r>
              <a:rPr lang="ja-JP" altLang="en-US" dirty="0" smtClean="0"/>
              <a:t>のハザード比</a:t>
            </a:r>
            <a:r>
              <a:rPr lang="en-US" altLang="ja-JP" dirty="0" smtClean="0"/>
              <a:t>1.60</a:t>
            </a:r>
            <a:r>
              <a:rPr lang="ja-JP" altLang="en-US" dirty="0" smtClean="0"/>
              <a:t>（</a:t>
            </a:r>
            <a:r>
              <a:rPr lang="en-US" altLang="ja-JP" dirty="0" smtClean="0"/>
              <a:t>60%</a:t>
            </a:r>
            <a:r>
              <a:rPr lang="ja-JP" altLang="en-US" dirty="0" smtClean="0"/>
              <a:t>確率が上昇する）</a:t>
            </a:r>
            <a:endParaRPr lang="en-US" altLang="ja-JP" dirty="0" smtClean="0"/>
          </a:p>
          <a:p>
            <a:pPr lvl="1"/>
            <a:r>
              <a:rPr lang="en-US" altLang="ja-JP" dirty="0" smtClean="0"/>
              <a:t>Python</a:t>
            </a:r>
            <a:r>
              <a:rPr lang="ja-JP" altLang="en-US" dirty="0" smtClean="0"/>
              <a:t>のハザード比</a:t>
            </a:r>
            <a:r>
              <a:rPr lang="en-US" altLang="ja-JP" dirty="0" smtClean="0"/>
              <a:t>1.19</a:t>
            </a:r>
            <a:r>
              <a:rPr lang="ja-JP" altLang="en-US" dirty="0" smtClean="0"/>
              <a:t>（</a:t>
            </a:r>
            <a:r>
              <a:rPr lang="en-US" altLang="ja-JP" dirty="0" smtClean="0"/>
              <a:t>19%</a:t>
            </a:r>
            <a:r>
              <a:rPr lang="ja-JP" altLang="en-US" dirty="0" smtClean="0"/>
              <a:t>確率が上昇する）</a:t>
            </a:r>
            <a:endParaRPr lang="en-US" altLang="ja-JP" dirty="0" smtClean="0"/>
          </a:p>
          <a:p>
            <a:pPr lvl="1"/>
            <a:endParaRPr lang="en-US" altLang="ja-JP" dirty="0"/>
          </a:p>
          <a:p>
            <a:endParaRPr lang="en-US" altLang="ja-JP" dirty="0" smtClean="0"/>
          </a:p>
          <a:p>
            <a:pPr marL="0" indent="0">
              <a:buNone/>
            </a:pPr>
            <a:endParaRPr kumimoji="1" lang="en-US" altLang="ja-JP" dirty="0"/>
          </a:p>
          <a:p>
            <a:endParaRPr kumimoji="1" lang="en-US" altLang="ja-JP" dirty="0" smtClean="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14</a:t>
            </a:fld>
            <a:endParaRPr kumimoji="1" lang="ja-JP" altLang="en-US"/>
          </a:p>
        </p:txBody>
      </p:sp>
    </p:spTree>
    <p:extLst>
      <p:ext uri="{BB962C8B-B14F-4D97-AF65-F5344CB8AC3E}">
        <p14:creationId xmlns:p14="http://schemas.microsoft.com/office/powerpoint/2010/main" val="25085064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結論</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単調ではない依存について</a:t>
            </a:r>
            <a:endParaRPr kumimoji="1" lang="en-US" altLang="ja-JP" dirty="0" smtClean="0"/>
          </a:p>
          <a:p>
            <a:pPr lvl="1"/>
            <a:r>
              <a:rPr lang="ja-JP" altLang="en-US" dirty="0" smtClean="0"/>
              <a:t>三つともハザード比が増加し、一定期間後に減少する傾向があったが</a:t>
            </a:r>
            <a:r>
              <a:rPr lang="en-US" altLang="ja-JP" dirty="0" smtClean="0"/>
              <a:t>Python</a:t>
            </a:r>
            <a:r>
              <a:rPr lang="ja-JP" altLang="en-US" dirty="0" smtClean="0"/>
              <a:t>のみ統計的に有意ではなかった</a:t>
            </a:r>
            <a:endParaRPr lang="en-US" altLang="ja-JP" dirty="0" smtClean="0"/>
          </a:p>
          <a:p>
            <a:r>
              <a:rPr kumimoji="1" lang="ja-JP" altLang="en-US" dirty="0" smtClean="0"/>
              <a:t>パッチ投稿の影響</a:t>
            </a:r>
            <a:endParaRPr kumimoji="1" lang="en-US" altLang="ja-JP" dirty="0" smtClean="0"/>
          </a:p>
          <a:p>
            <a:pPr lvl="1"/>
            <a:r>
              <a:rPr lang="ja-JP" altLang="en-US" dirty="0" smtClean="0"/>
              <a:t>三つとも影響はあったが</a:t>
            </a:r>
            <a:r>
              <a:rPr lang="en-US" altLang="ja-JP" dirty="0" smtClean="0"/>
              <a:t>Postgres</a:t>
            </a:r>
            <a:r>
              <a:rPr lang="ja-JP" altLang="en-US" dirty="0" smtClean="0"/>
              <a:t>は統計的に有意ではなかった理由としては</a:t>
            </a:r>
            <a:r>
              <a:rPr lang="en-US" altLang="ja-JP" dirty="0" smtClean="0"/>
              <a:t>Postgres</a:t>
            </a:r>
            <a:r>
              <a:rPr lang="ja-JP" altLang="en-US" dirty="0" smtClean="0"/>
              <a:t>は非開発者のうちの</a:t>
            </a:r>
            <a:r>
              <a:rPr lang="en-US" altLang="ja-JP" dirty="0" smtClean="0"/>
              <a:t>50</a:t>
            </a:r>
            <a:r>
              <a:rPr lang="ja-JP" altLang="en-US" dirty="0" smtClean="0"/>
              <a:t>％がパッチ投稿をしており他の二つよりもパッチ投稿が一般的だからだろうと</a:t>
            </a:r>
            <a:endParaRPr lang="en-US" altLang="ja-JP" dirty="0" smtClean="0"/>
          </a:p>
          <a:p>
            <a:r>
              <a:rPr lang="ja-JP" altLang="en-US" dirty="0"/>
              <a:t>社会的地位について</a:t>
            </a:r>
            <a:endParaRPr lang="en-US" altLang="ja-JP" dirty="0"/>
          </a:p>
          <a:p>
            <a:pPr lvl="1"/>
            <a:r>
              <a:rPr lang="ja-JP" altLang="en-US" dirty="0"/>
              <a:t>影響は穏やかではあるが三つともに影響があった</a:t>
            </a:r>
          </a:p>
          <a:p>
            <a:endParaRPr lang="en-US" altLang="ja-JP" dirty="0" smtClean="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15</a:t>
            </a:fld>
            <a:endParaRPr kumimoji="1" lang="ja-JP" altLang="en-US"/>
          </a:p>
        </p:txBody>
      </p:sp>
    </p:spTree>
    <p:extLst>
      <p:ext uri="{BB962C8B-B14F-4D97-AF65-F5344CB8AC3E}">
        <p14:creationId xmlns:p14="http://schemas.microsoft.com/office/powerpoint/2010/main" val="901437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単調ではない変化は</a:t>
            </a:r>
            <a:r>
              <a:rPr kumimoji="1" lang="en-US" altLang="ja-JP" dirty="0" smtClean="0"/>
              <a:t>Apache</a:t>
            </a:r>
            <a:r>
              <a:rPr kumimoji="1" lang="ja-JP" altLang="en-US" dirty="0" smtClean="0"/>
              <a:t>と</a:t>
            </a:r>
            <a:r>
              <a:rPr kumimoji="1" lang="en-US" altLang="ja-JP" dirty="0" err="1" smtClean="0"/>
              <a:t>Phostgres</a:t>
            </a:r>
            <a:r>
              <a:rPr kumimoji="1" lang="ja-JP" altLang="en-US" dirty="0" smtClean="0"/>
              <a:t>に顕著に現れた</a:t>
            </a:r>
            <a:endParaRPr kumimoji="1" lang="en-US" altLang="ja-JP" dirty="0" smtClean="0"/>
          </a:p>
          <a:p>
            <a:endParaRPr lang="en-US" altLang="ja-JP" dirty="0"/>
          </a:p>
          <a:p>
            <a:r>
              <a:rPr kumimoji="1" lang="ja-JP" altLang="en-US" dirty="0" smtClean="0"/>
              <a:t>パッチ投稿による影響は</a:t>
            </a:r>
            <a:r>
              <a:rPr kumimoji="1" lang="en-US" altLang="ja-JP" dirty="0" smtClean="0"/>
              <a:t>Apache</a:t>
            </a:r>
            <a:r>
              <a:rPr kumimoji="1" lang="ja-JP" altLang="en-US" dirty="0" smtClean="0"/>
              <a:t>と</a:t>
            </a:r>
            <a:r>
              <a:rPr kumimoji="1" lang="en-US" altLang="ja-JP" dirty="0" smtClean="0"/>
              <a:t>Python</a:t>
            </a:r>
            <a:r>
              <a:rPr kumimoji="1" lang="ja-JP" altLang="en-US" dirty="0" smtClean="0"/>
              <a:t>に強い影響を与えた</a:t>
            </a:r>
            <a:endParaRPr kumimoji="1" lang="en-US" altLang="ja-JP" dirty="0" smtClean="0"/>
          </a:p>
          <a:p>
            <a:endParaRPr lang="en-US" altLang="ja-JP" dirty="0"/>
          </a:p>
          <a:p>
            <a:r>
              <a:rPr lang="ja-JP" altLang="en-US" dirty="0" smtClean="0"/>
              <a:t>社会的地位（コミュニティの地位）は穏やかではあるが三つともに影響を与えた</a:t>
            </a:r>
            <a:endParaRPr kumimoji="1" lang="ja-JP" altLang="en-US" dirty="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16</a:t>
            </a:fld>
            <a:endParaRPr kumimoji="1" lang="ja-JP" altLang="en-US"/>
          </a:p>
        </p:txBody>
      </p:sp>
    </p:spTree>
    <p:extLst>
      <p:ext uri="{BB962C8B-B14F-4D97-AF65-F5344CB8AC3E}">
        <p14:creationId xmlns:p14="http://schemas.microsoft.com/office/powerpoint/2010/main" val="2226107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所感</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変数の</a:t>
            </a:r>
            <a:r>
              <a:rPr kumimoji="1" lang="en-US" altLang="ja-JP" dirty="0" err="1" smtClean="0"/>
              <a:t>succes_rate</a:t>
            </a:r>
            <a:r>
              <a:rPr kumimoji="1" lang="ja-JP" altLang="en-US" dirty="0" smtClean="0"/>
              <a:t>を</a:t>
            </a:r>
            <a:r>
              <a:rPr kumimoji="1" lang="en-US" altLang="ja-JP" dirty="0" err="1" smtClean="0"/>
              <a:t>acceptance_rate</a:t>
            </a:r>
            <a:r>
              <a:rPr lang="ja-JP" altLang="en-US" dirty="0"/>
              <a:t>と</a:t>
            </a:r>
            <a:r>
              <a:rPr lang="ja-JP" altLang="en-US" dirty="0" smtClean="0"/>
              <a:t>途中で言い換えないでほしかった</a:t>
            </a:r>
            <a:endParaRPr lang="en-US" altLang="ja-JP" dirty="0" smtClean="0"/>
          </a:p>
          <a:p>
            <a:endParaRPr kumimoji="1" lang="en-US" altLang="ja-JP" dirty="0"/>
          </a:p>
          <a:p>
            <a:r>
              <a:rPr lang="ja-JP" altLang="en-US" dirty="0" smtClean="0"/>
              <a:t>勘違いかもしれないが計算ミスをしていそうな場所があり、理解できなかった</a:t>
            </a:r>
            <a:endParaRPr lang="en-US" altLang="ja-JP" dirty="0" smtClean="0"/>
          </a:p>
          <a:p>
            <a:endParaRPr kumimoji="1" lang="en-US" altLang="ja-JP" dirty="0"/>
          </a:p>
          <a:p>
            <a:r>
              <a:rPr kumimoji="1" lang="ja-JP" altLang="en-US" dirty="0" smtClean="0"/>
              <a:t>ミスではないかと感じた箇所について</a:t>
            </a:r>
            <a:endParaRPr kumimoji="1" lang="en-US" altLang="ja-JP" dirty="0" smtClean="0"/>
          </a:p>
          <a:p>
            <a:pPr lvl="1"/>
            <a:r>
              <a:rPr kumimoji="1" lang="en-US" altLang="ja-JP" dirty="0" err="1" smtClean="0"/>
              <a:t>Apach</a:t>
            </a:r>
            <a:r>
              <a:rPr kumimoji="1" lang="ja-JP" altLang="en-US" dirty="0" smtClean="0"/>
              <a:t>の</a:t>
            </a:r>
            <a:r>
              <a:rPr kumimoji="1" lang="en-US" altLang="ja-JP" dirty="0" err="1" smtClean="0"/>
              <a:t>Sent_cu</a:t>
            </a:r>
            <a:r>
              <a:rPr lang="en-US" altLang="ja-JP" dirty="0" err="1" smtClean="0"/>
              <a:t>m</a:t>
            </a:r>
            <a:r>
              <a:rPr lang="ja-JP" altLang="en-US" dirty="0" smtClean="0"/>
              <a:t>の値はおそらく</a:t>
            </a:r>
            <a:r>
              <a:rPr lang="en-US" altLang="ja-JP" dirty="0" smtClean="0"/>
              <a:t>e</a:t>
            </a:r>
            <a:r>
              <a:rPr lang="ja-JP" altLang="en-US" dirty="0" smtClean="0"/>
              <a:t>の指数計算で　　　ハザード比分析で求めた係数と分散をかけて計算しているのだがこの部分は</a:t>
            </a:r>
            <a:r>
              <a:rPr lang="en-US" altLang="ja-JP" dirty="0" err="1" smtClean="0"/>
              <a:t>Apach</a:t>
            </a:r>
            <a:r>
              <a:rPr lang="ja-JP" altLang="en-US" dirty="0" smtClean="0"/>
              <a:t>の係数と</a:t>
            </a:r>
            <a:r>
              <a:rPr lang="en-US" altLang="ja-JP" dirty="0" err="1" smtClean="0"/>
              <a:t>Phostgres</a:t>
            </a:r>
            <a:r>
              <a:rPr lang="ja-JP" altLang="en-US" dirty="0" smtClean="0"/>
              <a:t>の分散を計算している</a:t>
            </a:r>
            <a:endParaRPr lang="en-US" altLang="ja-JP" dirty="0" smtClean="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17</a:t>
            </a:fld>
            <a:endParaRPr kumimoji="1" lang="ja-JP" altLang="en-US"/>
          </a:p>
        </p:txBody>
      </p:sp>
    </p:spTree>
    <p:extLst>
      <p:ext uri="{BB962C8B-B14F-4D97-AF65-F5344CB8AC3E}">
        <p14:creationId xmlns:p14="http://schemas.microsoft.com/office/powerpoint/2010/main" val="529715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FLOSS</a:t>
            </a:r>
            <a:r>
              <a:rPr lang="ja-JP" altLang="en-US" dirty="0" smtClean="0"/>
              <a:t>プロジェクト</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Free </a:t>
            </a:r>
            <a:r>
              <a:rPr kumimoji="1" lang="en-US" altLang="ja-JP" dirty="0" err="1" smtClean="0"/>
              <a:t>Libre</a:t>
            </a:r>
            <a:r>
              <a:rPr kumimoji="1" lang="en-US" altLang="ja-JP" dirty="0" smtClean="0"/>
              <a:t> and Open Source Software</a:t>
            </a:r>
          </a:p>
          <a:p>
            <a:endParaRPr lang="en-US" altLang="ja-JP" dirty="0"/>
          </a:p>
          <a:p>
            <a:r>
              <a:rPr lang="ja-JP" altLang="en-US" dirty="0" smtClean="0"/>
              <a:t>フリーソフトの</a:t>
            </a:r>
            <a:r>
              <a:rPr lang="en-US" altLang="ja-JP" dirty="0" smtClean="0"/>
              <a:t>OSS</a:t>
            </a:r>
            <a:r>
              <a:rPr lang="ja-JP" altLang="en-US" dirty="0" smtClean="0"/>
              <a:t>ソフトウェアを呼ぶ呼称</a:t>
            </a:r>
            <a:endParaRPr kumimoji="1" lang="ja-JP" altLang="en-US" dirty="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18</a:t>
            </a:fld>
            <a:endParaRPr kumimoji="1" lang="ja-JP" altLang="en-US"/>
          </a:p>
        </p:txBody>
      </p:sp>
    </p:spTree>
    <p:extLst>
      <p:ext uri="{BB962C8B-B14F-4D97-AF65-F5344CB8AC3E}">
        <p14:creationId xmlns:p14="http://schemas.microsoft.com/office/powerpoint/2010/main" val="1275729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自己計算結果｛正しいか不明｝</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Pach</a:t>
            </a:r>
            <a:endParaRPr kumimoji="1" lang="en-US" altLang="ja-JP" dirty="0" smtClean="0"/>
          </a:p>
          <a:p>
            <a:pPr lvl="1"/>
            <a:r>
              <a:rPr lang="en-US" altLang="ja-JP" dirty="0" err="1"/>
              <a:t>Phostgres</a:t>
            </a:r>
            <a:r>
              <a:rPr lang="ja-JP" altLang="en-US" dirty="0"/>
              <a:t>のハザード比</a:t>
            </a:r>
            <a:r>
              <a:rPr lang="en-US" altLang="ja-JP" dirty="0"/>
              <a:t>2.66(266%</a:t>
            </a:r>
            <a:r>
              <a:rPr lang="ja-JP" altLang="en-US" dirty="0"/>
              <a:t>上昇する</a:t>
            </a:r>
            <a:r>
              <a:rPr lang="en-US" altLang="ja-JP" dirty="0"/>
              <a:t>)</a:t>
            </a:r>
          </a:p>
          <a:p>
            <a:r>
              <a:rPr lang="en-US" altLang="ja-JP" dirty="0" err="1" smtClean="0"/>
              <a:t>Acceptance_rate</a:t>
            </a:r>
            <a:endParaRPr lang="en-US" altLang="ja-JP" dirty="0"/>
          </a:p>
          <a:p>
            <a:pPr lvl="1"/>
            <a:r>
              <a:rPr lang="en-US" altLang="ja-JP" dirty="0" err="1"/>
              <a:t>Physon</a:t>
            </a:r>
            <a:r>
              <a:rPr lang="ja-JP" altLang="en-US" dirty="0"/>
              <a:t>のハザード比</a:t>
            </a:r>
            <a:r>
              <a:rPr lang="en-US" altLang="ja-JP" dirty="0"/>
              <a:t>1.04(4%</a:t>
            </a:r>
            <a:r>
              <a:rPr lang="ja-JP" altLang="en-US" dirty="0"/>
              <a:t>上昇する</a:t>
            </a:r>
            <a:r>
              <a:rPr lang="en-US" altLang="ja-JP" dirty="0"/>
              <a:t>)</a:t>
            </a:r>
          </a:p>
          <a:p>
            <a:pPr lvl="1"/>
            <a:r>
              <a:rPr lang="en-US" altLang="ja-JP" dirty="0" err="1"/>
              <a:t>Phostgres</a:t>
            </a:r>
            <a:r>
              <a:rPr lang="ja-JP" altLang="en-US" dirty="0"/>
              <a:t>のハザード比</a:t>
            </a:r>
            <a:r>
              <a:rPr lang="en-US" altLang="ja-JP" dirty="0"/>
              <a:t>1.03(3%</a:t>
            </a:r>
            <a:r>
              <a:rPr lang="ja-JP" altLang="en-US" dirty="0"/>
              <a:t>上昇する</a:t>
            </a:r>
            <a:r>
              <a:rPr lang="en-US" altLang="ja-JP" dirty="0"/>
              <a:t>)</a:t>
            </a:r>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19</a:t>
            </a:fld>
            <a:endParaRPr kumimoji="1" lang="ja-JP" altLang="en-US"/>
          </a:p>
        </p:txBody>
      </p:sp>
    </p:spTree>
    <p:extLst>
      <p:ext uri="{BB962C8B-B14F-4D97-AF65-F5344CB8AC3E}">
        <p14:creationId xmlns:p14="http://schemas.microsoft.com/office/powerpoint/2010/main" val="23667349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二章概要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ハザード比</a:t>
            </a:r>
            <a:r>
              <a:rPr lang="ja-JP" altLang="en-US" dirty="0" smtClean="0"/>
              <a:t>をモデル化するのに三つの指標がある</a:t>
            </a:r>
            <a:endParaRPr lang="en-US" altLang="ja-JP" dirty="0" smtClean="0"/>
          </a:p>
          <a:p>
            <a:endParaRPr kumimoji="1" lang="en-US" altLang="ja-JP" dirty="0"/>
          </a:p>
          <a:p>
            <a:r>
              <a:rPr lang="ja-JP" altLang="en-US" dirty="0" smtClean="0"/>
              <a:t>更新が遅いところは後に活発じゃなくなりやすい</a:t>
            </a:r>
            <a:endParaRPr lang="en-US" altLang="ja-JP" dirty="0" smtClean="0"/>
          </a:p>
          <a:p>
            <a:endParaRPr kumimoji="1" lang="en-US" altLang="ja-JP" dirty="0"/>
          </a:p>
          <a:p>
            <a:r>
              <a:rPr kumimoji="1" lang="ja-JP" altLang="en-US" dirty="0" smtClean="0"/>
              <a:t>最初のパッチを受け入れるのは</a:t>
            </a:r>
            <a:r>
              <a:rPr lang="ja-JP" altLang="en-US" dirty="0" smtClean="0"/>
              <a:t>技能習得には大事ということ</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20</a:t>
            </a:fld>
            <a:endParaRPr kumimoji="1" lang="ja-JP" altLang="en-US"/>
          </a:p>
        </p:txBody>
      </p:sp>
    </p:spTree>
    <p:extLst>
      <p:ext uri="{BB962C8B-B14F-4D97-AF65-F5344CB8AC3E}">
        <p14:creationId xmlns:p14="http://schemas.microsoft.com/office/powerpoint/2010/main" val="3368135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r>
              <a:rPr kumimoji="1" lang="en-US" altLang="ja-JP" dirty="0" smtClean="0"/>
              <a:t>Out degree</a:t>
            </a:r>
            <a:r>
              <a:rPr kumimoji="1" lang="ja-JP" altLang="en-US" dirty="0" smtClean="0"/>
              <a:t>　その人が外部にどれだけかかわっているか</a:t>
            </a:r>
            <a:endParaRPr kumimoji="1" lang="en-US" altLang="ja-JP" dirty="0" smtClean="0"/>
          </a:p>
          <a:p>
            <a:endParaRPr lang="en-US" altLang="ja-JP" dirty="0"/>
          </a:p>
          <a:p>
            <a:r>
              <a:rPr kumimoji="1" lang="en-US" altLang="ja-JP" dirty="0" smtClean="0"/>
              <a:t>In degree</a:t>
            </a:r>
            <a:r>
              <a:rPr kumimoji="1" lang="ja-JP" altLang="en-US" dirty="0" smtClean="0"/>
              <a:t>　その人の意見がどれだけ反応されたか</a:t>
            </a:r>
            <a:endParaRPr kumimoji="1" lang="ja-JP" altLang="en-US" dirty="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21</a:t>
            </a:fld>
            <a:endParaRPr kumimoji="1" lang="ja-JP" altLang="en-US"/>
          </a:p>
        </p:txBody>
      </p:sp>
    </p:spTree>
    <p:extLst>
      <p:ext uri="{BB962C8B-B14F-4D97-AF65-F5344CB8AC3E}">
        <p14:creationId xmlns:p14="http://schemas.microsoft.com/office/powerpoint/2010/main" val="20517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r>
              <a:rPr kumimoji="1" lang="en-US" altLang="ja-JP" dirty="0" err="1" smtClean="0"/>
              <a:t>Apach</a:t>
            </a:r>
            <a:r>
              <a:rPr kumimoji="1" lang="ja-JP" altLang="en-US" dirty="0" smtClean="0"/>
              <a:t>や</a:t>
            </a:r>
            <a:r>
              <a:rPr kumimoji="1" lang="en-US" altLang="ja-JP" dirty="0" smtClean="0"/>
              <a:t>Postgres</a:t>
            </a:r>
            <a:r>
              <a:rPr lang="ja-JP" altLang="en-US" dirty="0" smtClean="0"/>
              <a:t>は１０年以上のメーリングリストの履歴が残っており問題があるが今回使ったデータは過去五年分のデータのみを考慮していただけなので１９９９年１月５日から新しく加わった人数のデータを考慮するだけでよい</a:t>
            </a:r>
            <a:endParaRPr lang="en-US" altLang="ja-JP" dirty="0" smtClean="0"/>
          </a:p>
        </p:txBody>
      </p:sp>
      <p:sp>
        <p:nvSpPr>
          <p:cNvPr id="4" name="スライド番号プレースホルダー 3"/>
          <p:cNvSpPr>
            <a:spLocks noGrp="1"/>
          </p:cNvSpPr>
          <p:nvPr>
            <p:ph type="sldNum" sz="quarter" idx="12"/>
          </p:nvPr>
        </p:nvSpPr>
        <p:spPr/>
        <p:txBody>
          <a:bodyPr/>
          <a:lstStyle/>
          <a:p>
            <a:fld id="{D026BFE9-F7DF-47B0-9ABF-24AE6E946254}" type="slidenum">
              <a:rPr kumimoji="1" lang="ja-JP" altLang="en-US" smtClean="0"/>
              <a:t>22</a:t>
            </a:fld>
            <a:endParaRPr kumimoji="1" lang="ja-JP" altLang="en-US"/>
          </a:p>
        </p:txBody>
      </p:sp>
    </p:spTree>
    <p:extLst>
      <p:ext uri="{BB962C8B-B14F-4D97-AF65-F5344CB8AC3E}">
        <p14:creationId xmlns:p14="http://schemas.microsoft.com/office/powerpoint/2010/main" val="2340455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2547</TotalTime>
  <Words>801</Words>
  <Application>Microsoft Office PowerPoint</Application>
  <PresentationFormat>画面に合わせる (4:3)</PresentationFormat>
  <Paragraphs>148</Paragraphs>
  <Slides>23</Slides>
  <Notes>1</Notes>
  <HiddenSlides>5</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23</vt:i4>
      </vt:variant>
    </vt:vector>
  </HeadingPairs>
  <TitlesOfParts>
    <vt:vector size="28" baseType="lpstr">
      <vt:lpstr>ＭＳ Ｐゴシック</vt:lpstr>
      <vt:lpstr>Arial</vt:lpstr>
      <vt:lpstr>Calibri</vt:lpstr>
      <vt:lpstr>Calibri Light</vt:lpstr>
      <vt:lpstr>Office テーマ</vt:lpstr>
      <vt:lpstr>Open Borders? Immigration in Open Source projects</vt:lpstr>
      <vt:lpstr>背景</vt:lpstr>
      <vt:lpstr>関連研究</vt:lpstr>
      <vt:lpstr>仮説</vt:lpstr>
      <vt:lpstr>アプローチ１</vt:lpstr>
      <vt:lpstr>結果：ハザード比</vt:lpstr>
      <vt:lpstr>アプローチ２</vt:lpstr>
      <vt:lpstr>ハザード比分析</vt:lpstr>
      <vt:lpstr>ハザード比分析について</vt:lpstr>
      <vt:lpstr>ハザード比分析について</vt:lpstr>
      <vt:lpstr>ハザード比分析について</vt:lpstr>
      <vt:lpstr>調査要因</vt:lpstr>
      <vt:lpstr>PowerPoint プレゼンテーション</vt:lpstr>
      <vt:lpstr>PowerPoint プレゼンテーション</vt:lpstr>
      <vt:lpstr>結果</vt:lpstr>
      <vt:lpstr>結論</vt:lpstr>
      <vt:lpstr>まとめ</vt:lpstr>
      <vt:lpstr>所感</vt:lpstr>
      <vt:lpstr>FLOSSプロジェクト</vt:lpstr>
      <vt:lpstr>自己計算結果｛正しいか不明｝</vt:lpstr>
      <vt:lpstr>二章概要</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Borders? Immigration in Open Source projects</dc:title>
  <dc:creator>松浦遊也</dc:creator>
  <cp:lastModifiedBy>松浦遊也</cp:lastModifiedBy>
  <cp:revision>50</cp:revision>
  <dcterms:created xsi:type="dcterms:W3CDTF">2016-01-04T01:30:54Z</dcterms:created>
  <dcterms:modified xsi:type="dcterms:W3CDTF">2016-01-11T17:32:52Z</dcterms:modified>
</cp:coreProperties>
</file>