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 id="2147483702" r:id="rId2"/>
  </p:sldMasterIdLst>
  <p:sldIdLst>
    <p:sldId id="256" r:id="rId3"/>
    <p:sldId id="267" r:id="rId4"/>
    <p:sldId id="262" r:id="rId5"/>
    <p:sldId id="258" r:id="rId6"/>
    <p:sldId id="259" r:id="rId7"/>
    <p:sldId id="260" r:id="rId8"/>
    <p:sldId id="261" r:id="rId9"/>
    <p:sldId id="263" r:id="rId10"/>
    <p:sldId id="264" r:id="rId11"/>
    <p:sldId id="265"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0665F3FC-81C8-4347-B024-ED8152E616D8}">
          <p14:sldIdLst>
            <p14:sldId id="256"/>
            <p14:sldId id="267"/>
            <p14:sldId id="262"/>
            <p14:sldId id="258"/>
            <p14:sldId id="259"/>
            <p14:sldId id="260"/>
            <p14:sldId id="261"/>
            <p14:sldId id="263"/>
            <p14:sldId id="264"/>
            <p14:sldId id="265"/>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14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66925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1368346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0EBB0C4-6273-4C6E-B9BD-2EDC30F1CD52}"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6214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10/19/2015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66719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633845" y="2507551"/>
            <a:ext cx="3867150" cy="3680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7551"/>
            <a:ext cx="3886201" cy="3680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E6426E2C-56C1-4E0D-A793-0088A7FDD37E}" type="datetimeFigureOut">
              <a:rPr lang="en-US" smtClean="0"/>
              <a:t>10/19/2015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
        <p:nvSpPr>
          <p:cNvPr id="10" name="Title 9"/>
          <p:cNvSpPr>
            <a:spLocks noGrp="1"/>
          </p:cNvSpPr>
          <p:nvPr>
            <p:ph type="title"/>
          </p:nvPr>
        </p:nvSpPr>
        <p:spPr/>
        <p:txBody>
          <a:bodyPr/>
          <a:lstStyle/>
          <a:p>
            <a:r>
              <a:rPr lang="ja-JP" altLang="en-US" smtClean="0"/>
              <a:t>マスター タイトルの書式設定</a:t>
            </a:r>
            <a:endParaRPr lang="en-US" dirty="0"/>
          </a:p>
        </p:txBody>
      </p:sp>
    </p:spTree>
    <p:extLst>
      <p:ext uri="{BB962C8B-B14F-4D97-AF65-F5344CB8AC3E}">
        <p14:creationId xmlns:p14="http://schemas.microsoft.com/office/powerpoint/2010/main" val="1414251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8C39B41-D8B5-4052-B551-9B5525EAA8B6}" type="datetimeFigureOut">
              <a:rPr lang="en-US" smtClean="0"/>
              <a:t>10/19/2015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
        <p:nvSpPr>
          <p:cNvPr id="6" name="Title 5"/>
          <p:cNvSpPr>
            <a:spLocks noGrp="1"/>
          </p:cNvSpPr>
          <p:nvPr>
            <p:ph type="title"/>
          </p:nvPr>
        </p:nvSpPr>
        <p:spPr/>
        <p:txBody>
          <a:bodyPr/>
          <a:lstStyle/>
          <a:p>
            <a:r>
              <a:rPr lang="ja-JP" altLang="en-US" smtClean="0"/>
              <a:t>マスター タイトルの書式設定</a:t>
            </a:r>
            <a:endParaRPr lang="en-US"/>
          </a:p>
        </p:txBody>
      </p:sp>
    </p:spTree>
    <p:extLst>
      <p:ext uri="{BB962C8B-B14F-4D97-AF65-F5344CB8AC3E}">
        <p14:creationId xmlns:p14="http://schemas.microsoft.com/office/powerpoint/2010/main" val="1575229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10/19/2015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38714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2ABBEA6-7C60-4B02-AE87-00D78D8422AF}" type="datetimeFigureOut">
              <a:rPr lang="en-US" smtClean="0"/>
              <a:t>10/19/2015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24241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9CAD897-D46E-4AD2-BD9B-49DD3E640873}" type="datetimeFigureOut">
              <a:rPr lang="en-US" smtClean="0"/>
              <a:t>10/19/2015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40781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94551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E26F7E3A-B166-407D-9866-32884E7D5B37}"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03664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64693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1762002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0EBB0C4-6273-4C6E-B9BD-2EDC30F1CD52}"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47441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10/19/2015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97023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10/19/2015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49638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10/19/2015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69584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10/19/2015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83568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2ABBEA6-7C60-4B02-AE87-00D78D8422AF}" type="datetimeFigureOut">
              <a:rPr lang="en-US" smtClean="0"/>
              <a:t>10/19/2015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76136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9CAD897-D46E-4AD2-BD9B-49DD3E640873}" type="datetimeFigureOut">
              <a:rPr lang="en-US" smtClean="0"/>
              <a:t>10/19/2015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08340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8624D31-43A5-475A-80CF-332C9F6DCF35}"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9231063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8624D31-43A5-475A-80CF-332C9F6DCF35}"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57349754"/>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8624D31-43A5-475A-80CF-332C9F6DCF35}"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10878135"/>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8624D31-43A5-475A-80CF-332C9F6DCF35}"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83199400"/>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8624D31-43A5-475A-80CF-332C9F6DCF35}"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2067527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324647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10/19/2015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32241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98624D31-43A5-475A-80CF-332C9F6DCF35}" type="datetimeFigureOut">
              <a:rPr lang="en-US" smtClean="0"/>
              <a:t>10/19/2015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3383159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8624D31-43A5-475A-80CF-332C9F6DCF35}" type="datetimeFigureOut">
              <a:rPr lang="en-US" smtClean="0"/>
              <a:t>10/19/2015</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8653775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hf sldNum="0" hdr="0" ftr="0" dt="0"/>
  <p:txStyles>
    <p:title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lang="ja-JP" altLang="en-US" sz="3000" dirty="0"/>
              <a:t>ランダムとデータ要約について</a:t>
            </a:r>
            <a:endParaRPr lang="ja-JP" altLang="en-US" sz="3000" dirty="0"/>
          </a:p>
        </p:txBody>
      </p:sp>
      <p:sp>
        <p:nvSpPr>
          <p:cNvPr id="3" name="サブタイトル 2"/>
          <p:cNvSpPr>
            <a:spLocks noGrp="1"/>
          </p:cNvSpPr>
          <p:nvPr>
            <p:ph type="subTitle" idx="1"/>
          </p:nvPr>
        </p:nvSpPr>
        <p:spPr/>
        <p:txBody>
          <a:bodyPr/>
          <a:lstStyle/>
          <a:p>
            <a:r>
              <a:rPr kumimoji="1" lang="en-US" altLang="ja-JP" dirty="0" smtClean="0"/>
              <a:t>B</a:t>
            </a:r>
            <a:r>
              <a:rPr lang="en-US" altLang="ja-JP" dirty="0" smtClean="0"/>
              <a:t>3</a:t>
            </a:r>
            <a:r>
              <a:rPr lang="ja-JP" altLang="en-US" dirty="0" smtClean="0"/>
              <a:t>　</a:t>
            </a:r>
            <a:r>
              <a:rPr lang="en-US" altLang="ja-JP" dirty="0" smtClean="0"/>
              <a:t>60181052</a:t>
            </a:r>
            <a:r>
              <a:rPr lang="ja-JP" altLang="en-US" dirty="0" smtClean="0"/>
              <a:t>　宮崎智己</a:t>
            </a:r>
            <a:endParaRPr kumimoji="1" lang="ja-JP" altLang="en-US" dirty="0"/>
          </a:p>
        </p:txBody>
      </p:sp>
    </p:spTree>
    <p:extLst>
      <p:ext uri="{BB962C8B-B14F-4D97-AF65-F5344CB8AC3E}">
        <p14:creationId xmlns:p14="http://schemas.microsoft.com/office/powerpoint/2010/main" val="4289462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1" y="1314450"/>
            <a:ext cx="6447501" cy="512806"/>
          </a:xfrm>
        </p:spPr>
        <p:txBody>
          <a:bodyPr>
            <a:normAutofit fontScale="90000"/>
          </a:bodyPr>
          <a:lstStyle/>
          <a:p>
            <a:r>
              <a:rPr kumimoji="1" lang="ja-JP" altLang="en-US" dirty="0" smtClean="0"/>
              <a:t>資料</a:t>
            </a:r>
            <a:endParaRPr kumimoji="1" lang="ja-JP" altLang="en-US" dirty="0"/>
          </a:p>
        </p:txBody>
      </p:sp>
      <p:sp>
        <p:nvSpPr>
          <p:cNvPr id="3" name="コンテンツ プレースホルダー 2"/>
          <p:cNvSpPr>
            <a:spLocks noGrp="1"/>
          </p:cNvSpPr>
          <p:nvPr>
            <p:ph idx="1"/>
          </p:nvPr>
        </p:nvSpPr>
        <p:spPr>
          <a:xfrm>
            <a:off x="508001" y="1901397"/>
            <a:ext cx="6447501" cy="3486875"/>
          </a:xfrm>
        </p:spPr>
        <p:txBody>
          <a:bodyPr/>
          <a:lstStyle/>
          <a:p>
            <a:r>
              <a:rPr kumimoji="1" lang="ja-JP" altLang="en-US" dirty="0" smtClean="0"/>
              <a:t>医薬研究者の視点からみた道具としての統計学</a:t>
            </a:r>
            <a:endParaRPr kumimoji="1" lang="en-US" altLang="ja-JP" dirty="0" smtClean="0"/>
          </a:p>
          <a:p>
            <a:endParaRPr lang="en-US" altLang="ja-JP" dirty="0" smtClean="0"/>
          </a:p>
          <a:p>
            <a:r>
              <a:rPr kumimoji="1" lang="ja-JP" altLang="en-US" dirty="0" smtClean="0"/>
              <a:t>著者：奥田千恵子</a:t>
            </a:r>
            <a:endParaRPr kumimoji="1" lang="en-US" altLang="ja-JP" dirty="0" smtClean="0"/>
          </a:p>
          <a:p>
            <a:endParaRPr lang="en-US" altLang="ja-JP" dirty="0" smtClean="0"/>
          </a:p>
          <a:p>
            <a:r>
              <a:rPr kumimoji="1" lang="ja-JP" altLang="en-US" dirty="0" smtClean="0"/>
              <a:t>範囲</a:t>
            </a:r>
            <a:endParaRPr kumimoji="1" lang="en-US" altLang="ja-JP" dirty="0" smtClean="0"/>
          </a:p>
          <a:p>
            <a:pPr lvl="1"/>
            <a:r>
              <a:rPr lang="ja-JP" altLang="en-US" dirty="0" smtClean="0"/>
              <a:t>第３章　ランダム</a:t>
            </a:r>
            <a:endParaRPr lang="en-US" altLang="ja-JP" dirty="0" smtClean="0"/>
          </a:p>
          <a:p>
            <a:pPr lvl="1"/>
            <a:r>
              <a:rPr kumimoji="1" lang="ja-JP" altLang="en-US" dirty="0" smtClean="0"/>
              <a:t>第４章　データの要約</a:t>
            </a:r>
            <a:endParaRPr kumimoji="1" lang="ja-JP" altLang="en-US" dirty="0"/>
          </a:p>
        </p:txBody>
      </p:sp>
    </p:spTree>
    <p:extLst>
      <p:ext uri="{BB962C8B-B14F-4D97-AF65-F5344CB8AC3E}">
        <p14:creationId xmlns:p14="http://schemas.microsoft.com/office/powerpoint/2010/main" val="508635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1" y="1232072"/>
            <a:ext cx="6447501" cy="451022"/>
          </a:xfrm>
        </p:spPr>
        <p:txBody>
          <a:bodyPr>
            <a:normAutofit fontScale="90000"/>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a:xfrm>
            <a:off x="508001" y="1839613"/>
            <a:ext cx="6447501" cy="3548660"/>
          </a:xfrm>
        </p:spPr>
        <p:txBody>
          <a:bodyPr>
            <a:normAutofit fontScale="92500" lnSpcReduction="20000"/>
          </a:bodyPr>
          <a:lstStyle/>
          <a:p>
            <a:r>
              <a:rPr kumimoji="1" lang="ja-JP" altLang="en-US" dirty="0" smtClean="0"/>
              <a:t>第３章</a:t>
            </a:r>
            <a:endParaRPr kumimoji="1" lang="en-US" altLang="ja-JP" dirty="0" smtClean="0"/>
          </a:p>
          <a:p>
            <a:pPr lvl="1"/>
            <a:r>
              <a:rPr lang="ja-JP" altLang="en-US" dirty="0"/>
              <a:t>統計学</a:t>
            </a:r>
            <a:r>
              <a:rPr lang="ja-JP" altLang="en-US" dirty="0" smtClean="0"/>
              <a:t>におけるランダム</a:t>
            </a:r>
            <a:endParaRPr lang="en-US" altLang="ja-JP" dirty="0" smtClean="0"/>
          </a:p>
          <a:p>
            <a:pPr lvl="1"/>
            <a:r>
              <a:rPr kumimoji="1" lang="ja-JP" altLang="en-US" dirty="0" smtClean="0"/>
              <a:t>乱数表</a:t>
            </a:r>
            <a:endParaRPr kumimoji="1" lang="en-US" altLang="ja-JP" dirty="0" smtClean="0"/>
          </a:p>
          <a:p>
            <a:pPr lvl="1"/>
            <a:r>
              <a:rPr lang="ja-JP" altLang="en-US" dirty="0"/>
              <a:t>ガウス</a:t>
            </a:r>
            <a:r>
              <a:rPr lang="ja-JP" altLang="en-US" dirty="0" smtClean="0"/>
              <a:t>の誤差の法則</a:t>
            </a:r>
            <a:endParaRPr lang="en-US" altLang="ja-JP" dirty="0" smtClean="0"/>
          </a:p>
          <a:p>
            <a:pPr lvl="1"/>
            <a:endParaRPr kumimoji="1" lang="en-US" altLang="ja-JP" dirty="0"/>
          </a:p>
          <a:p>
            <a:pPr lvl="1"/>
            <a:endParaRPr lang="en-US" altLang="ja-JP" dirty="0" smtClean="0"/>
          </a:p>
          <a:p>
            <a:r>
              <a:rPr kumimoji="1" lang="ja-JP" altLang="en-US" dirty="0" smtClean="0"/>
              <a:t>第</a:t>
            </a:r>
            <a:r>
              <a:rPr lang="ja-JP" altLang="en-US" dirty="0" smtClean="0"/>
              <a:t>４</a:t>
            </a:r>
            <a:r>
              <a:rPr kumimoji="1" lang="ja-JP" altLang="en-US" dirty="0" smtClean="0"/>
              <a:t>章</a:t>
            </a:r>
            <a:endParaRPr kumimoji="1" lang="en-US" altLang="ja-JP" dirty="0" smtClean="0"/>
          </a:p>
          <a:p>
            <a:pPr lvl="1"/>
            <a:r>
              <a:rPr lang="ja-JP" altLang="en-US" dirty="0"/>
              <a:t>データ</a:t>
            </a:r>
            <a:r>
              <a:rPr lang="ja-JP" altLang="en-US" dirty="0" smtClean="0"/>
              <a:t>の中心性を示す代表値</a:t>
            </a:r>
            <a:endParaRPr lang="en-US" altLang="ja-JP" dirty="0" smtClean="0"/>
          </a:p>
          <a:p>
            <a:pPr lvl="1"/>
            <a:r>
              <a:rPr kumimoji="1" lang="ja-JP" altLang="en-US" dirty="0" smtClean="0"/>
              <a:t>標準偏差</a:t>
            </a:r>
            <a:endParaRPr kumimoji="1" lang="en-US" altLang="ja-JP" dirty="0" smtClean="0"/>
          </a:p>
          <a:p>
            <a:pPr lvl="1"/>
            <a:r>
              <a:rPr lang="ja-JP" altLang="en-US" dirty="0"/>
              <a:t>標</a:t>
            </a:r>
            <a:r>
              <a:rPr lang="ja-JP" altLang="en-US" dirty="0" smtClean="0"/>
              <a:t>準</a:t>
            </a:r>
            <a:r>
              <a:rPr lang="ja-JP" altLang="en-US" dirty="0"/>
              <a:t>偏差</a:t>
            </a:r>
            <a:r>
              <a:rPr lang="ja-JP" altLang="en-US" dirty="0" smtClean="0"/>
              <a:t>の性質と変動係数</a:t>
            </a:r>
            <a:endParaRPr lang="en-US" altLang="ja-JP" dirty="0" smtClean="0"/>
          </a:p>
          <a:p>
            <a:pPr lvl="1"/>
            <a:r>
              <a:rPr kumimoji="1" lang="ja-JP" altLang="en-US" dirty="0" smtClean="0"/>
              <a:t>その他のばらつきの指標</a:t>
            </a:r>
            <a:endParaRPr kumimoji="1" lang="ja-JP" altLang="en-US" dirty="0"/>
          </a:p>
        </p:txBody>
      </p:sp>
    </p:spTree>
    <p:extLst>
      <p:ext uri="{BB962C8B-B14F-4D97-AF65-F5344CB8AC3E}">
        <p14:creationId xmlns:p14="http://schemas.microsoft.com/office/powerpoint/2010/main" val="3040332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1" y="1363877"/>
            <a:ext cx="6447501" cy="784654"/>
          </a:xfrm>
        </p:spPr>
        <p:txBody>
          <a:bodyPr>
            <a:normAutofit/>
          </a:bodyPr>
          <a:lstStyle/>
          <a:p>
            <a:r>
              <a:rPr lang="ja-JP" altLang="en-US" sz="3200" dirty="0" smtClean="0"/>
              <a:t>統計学</a:t>
            </a:r>
            <a:r>
              <a:rPr lang="ja-JP" altLang="en-US" sz="3200" dirty="0"/>
              <a:t>におけるランダム</a:t>
            </a:r>
            <a:endParaRPr kumimoji="1" lang="ja-JP" altLang="en-US" sz="3200" dirty="0"/>
          </a:p>
        </p:txBody>
      </p:sp>
      <p:sp>
        <p:nvSpPr>
          <p:cNvPr id="3" name="コンテンツ プレースホルダー 2"/>
          <p:cNvSpPr>
            <a:spLocks noGrp="1"/>
          </p:cNvSpPr>
          <p:nvPr>
            <p:ph idx="1"/>
          </p:nvPr>
        </p:nvSpPr>
        <p:spPr>
          <a:xfrm>
            <a:off x="508001" y="2389488"/>
            <a:ext cx="6447501" cy="2998784"/>
          </a:xfrm>
        </p:spPr>
        <p:txBody>
          <a:bodyPr>
            <a:normAutofit fontScale="92500" lnSpcReduction="10000"/>
          </a:bodyPr>
          <a:lstStyle/>
          <a:p>
            <a:r>
              <a:rPr kumimoji="1" lang="ja-JP" altLang="en-US" dirty="0" smtClean="0"/>
              <a:t>ランダム</a:t>
            </a:r>
            <a:r>
              <a:rPr kumimoji="1" lang="en-US" altLang="ja-JP" dirty="0" smtClean="0"/>
              <a:t>(random)</a:t>
            </a:r>
          </a:p>
          <a:p>
            <a:pPr lvl="1"/>
            <a:r>
              <a:rPr lang="ja-JP" altLang="en-US" dirty="0"/>
              <a:t>次</a:t>
            </a:r>
            <a:r>
              <a:rPr lang="ja-JP" altLang="en-US" dirty="0" smtClean="0"/>
              <a:t>に</a:t>
            </a:r>
            <a:r>
              <a:rPr lang="ja-JP" altLang="en-US" dirty="0"/>
              <a:t>起</a:t>
            </a:r>
            <a:r>
              <a:rPr lang="ja-JP" altLang="en-US" dirty="0" smtClean="0"/>
              <a:t>こることが、それ以前に起きたこととまったく無関係に起こることをさす。</a:t>
            </a:r>
            <a:endParaRPr lang="en-US" altLang="ja-JP" dirty="0" smtClean="0"/>
          </a:p>
          <a:p>
            <a:pPr lvl="1"/>
            <a:r>
              <a:rPr lang="ja-JP" altLang="en-US" dirty="0" smtClean="0"/>
              <a:t>無作為、偶然などと訳される。</a:t>
            </a:r>
            <a:endParaRPr lang="en-US" altLang="ja-JP" dirty="0" smtClean="0"/>
          </a:p>
          <a:p>
            <a:endParaRPr lang="en-US" altLang="ja-JP" dirty="0" smtClean="0"/>
          </a:p>
          <a:p>
            <a:r>
              <a:rPr lang="ja-JP" altLang="en-US" dirty="0" smtClean="0"/>
              <a:t>無作為化</a:t>
            </a:r>
            <a:r>
              <a:rPr lang="en-US" altLang="ja-JP" dirty="0" smtClean="0"/>
              <a:t>(randomization)</a:t>
            </a:r>
            <a:endParaRPr lang="en-US" altLang="ja-JP" dirty="0"/>
          </a:p>
          <a:p>
            <a:pPr lvl="1"/>
            <a:r>
              <a:rPr lang="ja-JP" altLang="en-US" dirty="0" smtClean="0"/>
              <a:t>標本の抽出や、処置の割付をランダムにすること。</a:t>
            </a:r>
            <a:endParaRPr lang="en-US" altLang="ja-JP" dirty="0" smtClean="0"/>
          </a:p>
          <a:p>
            <a:pPr lvl="1"/>
            <a:r>
              <a:rPr lang="ja-JP" altLang="en-US" dirty="0" smtClean="0"/>
              <a:t>確率化ともいう</a:t>
            </a:r>
            <a:endParaRPr lang="en-US" altLang="ja-JP" dirty="0" smtClean="0"/>
          </a:p>
          <a:p>
            <a:pPr lvl="1"/>
            <a:r>
              <a:rPr lang="ja-JP" altLang="en-US" dirty="0"/>
              <a:t>一般的</a:t>
            </a:r>
            <a:r>
              <a:rPr lang="ja-JP" altLang="en-US" dirty="0" smtClean="0"/>
              <a:t>に乱数表を用いて行う</a:t>
            </a:r>
            <a:endParaRPr lang="en-US" altLang="ja-JP" dirty="0" smtClean="0"/>
          </a:p>
          <a:p>
            <a:pPr marL="0" indent="0">
              <a:buNone/>
            </a:pPr>
            <a:endParaRPr lang="en-US" altLang="ja-JP" dirty="0" smtClean="0"/>
          </a:p>
        </p:txBody>
      </p:sp>
    </p:spTree>
    <p:extLst>
      <p:ext uri="{BB962C8B-B14F-4D97-AF65-F5344CB8AC3E}">
        <p14:creationId xmlns:p14="http://schemas.microsoft.com/office/powerpoint/2010/main" val="12858529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1466335"/>
            <a:ext cx="6347714" cy="521260"/>
          </a:xfrm>
        </p:spPr>
        <p:txBody>
          <a:bodyPr>
            <a:noAutofit/>
          </a:bodyPr>
          <a:lstStyle/>
          <a:p>
            <a:r>
              <a:rPr lang="ja-JP" altLang="en-US" sz="3200" dirty="0" smtClean="0"/>
              <a:t>乱数</a:t>
            </a:r>
            <a:r>
              <a:rPr lang="ja-JP" altLang="en-US" sz="3200" dirty="0"/>
              <a:t>表</a:t>
            </a:r>
            <a:endParaRPr kumimoji="1" lang="ja-JP" altLang="en-US" sz="3200" dirty="0"/>
          </a:p>
        </p:txBody>
      </p:sp>
      <p:pic>
        <p:nvPicPr>
          <p:cNvPr id="9" name="コンテンツ プレースホルダー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08397" y="2513826"/>
            <a:ext cx="3137297" cy="2838808"/>
          </a:xfrm>
        </p:spPr>
      </p:pic>
      <p:sp>
        <p:nvSpPr>
          <p:cNvPr id="5" name="コンテンツ プレースホルダー 4"/>
          <p:cNvSpPr>
            <a:spLocks noGrp="1"/>
          </p:cNvSpPr>
          <p:nvPr>
            <p:ph sz="half" idx="2"/>
          </p:nvPr>
        </p:nvSpPr>
        <p:spPr/>
        <p:txBody>
          <a:bodyPr/>
          <a:lstStyle/>
          <a:p>
            <a:r>
              <a:rPr lang="ja-JP" altLang="en-US" dirty="0"/>
              <a:t>乱数</a:t>
            </a:r>
            <a:endParaRPr lang="en-US" altLang="ja-JP" dirty="0"/>
          </a:p>
          <a:p>
            <a:pPr lvl="1"/>
            <a:r>
              <a:rPr lang="ja-JP" altLang="en-US" dirty="0"/>
              <a:t>一定の範囲で、均一で同じ数字がもう一度出てくるまでの間隔に偏りがない数列</a:t>
            </a:r>
            <a:endParaRPr lang="en-US" altLang="ja-JP" dirty="0"/>
          </a:p>
          <a:p>
            <a:endParaRPr kumimoji="1" lang="en-US" altLang="ja-JP" dirty="0" smtClean="0"/>
          </a:p>
          <a:p>
            <a:r>
              <a:rPr lang="ja-JP" altLang="en-US" dirty="0" smtClean="0"/>
              <a:t>偶然誤差</a:t>
            </a:r>
            <a:endParaRPr lang="en-US" altLang="ja-JP" dirty="0" smtClean="0"/>
          </a:p>
          <a:p>
            <a:pPr lvl="1"/>
            <a:r>
              <a:rPr kumimoji="1" lang="ja-JP" altLang="en-US" dirty="0" smtClean="0"/>
              <a:t>乱数の出現個数</a:t>
            </a:r>
            <a:r>
              <a:rPr lang="ja-JP" altLang="en-US" dirty="0"/>
              <a:t>－</a:t>
            </a:r>
            <a:r>
              <a:rPr lang="ja-JP" altLang="en-US" dirty="0" smtClean="0"/>
              <a:t>期待値＝偶然誤差となる。</a:t>
            </a:r>
            <a:endParaRPr lang="en-US" altLang="ja-JP" dirty="0" smtClean="0"/>
          </a:p>
          <a:p>
            <a:pPr marL="342900" lvl="1" indent="0">
              <a:buNone/>
            </a:pPr>
            <a:endParaRPr kumimoji="1" lang="ja-JP" altLang="en-US" dirty="0"/>
          </a:p>
        </p:txBody>
      </p:sp>
    </p:spTree>
    <p:extLst>
      <p:ext uri="{BB962C8B-B14F-4D97-AF65-F5344CB8AC3E}">
        <p14:creationId xmlns:p14="http://schemas.microsoft.com/office/powerpoint/2010/main" val="1956653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599" y="839790"/>
            <a:ext cx="6347713" cy="1320800"/>
          </a:xfrm>
        </p:spPr>
        <p:txBody>
          <a:bodyPr>
            <a:normAutofit/>
          </a:bodyPr>
          <a:lstStyle/>
          <a:p>
            <a:r>
              <a:rPr kumimoji="1" lang="ja-JP" altLang="en-US" sz="3200" dirty="0" smtClean="0"/>
              <a:t>ガウスの誤差の法則</a:t>
            </a:r>
            <a:endParaRPr kumimoji="1" lang="ja-JP" altLang="en-US" sz="3200" dirty="0"/>
          </a:p>
        </p:txBody>
      </p:sp>
      <p:sp>
        <p:nvSpPr>
          <p:cNvPr id="3" name="コンテンツ プレースホルダー 2"/>
          <p:cNvSpPr>
            <a:spLocks noGrp="1"/>
          </p:cNvSpPr>
          <p:nvPr>
            <p:ph idx="1"/>
          </p:nvPr>
        </p:nvSpPr>
        <p:spPr/>
        <p:txBody>
          <a:bodyPr/>
          <a:lstStyle/>
          <a:p>
            <a:r>
              <a:rPr kumimoji="1" lang="ja-JP" altLang="en-US" dirty="0" smtClean="0"/>
              <a:t>正負同程度に起こる</a:t>
            </a:r>
            <a:endParaRPr kumimoji="1" lang="en-US" altLang="ja-JP" dirty="0" smtClean="0"/>
          </a:p>
          <a:p>
            <a:endParaRPr lang="en-US" altLang="ja-JP" dirty="0"/>
          </a:p>
          <a:p>
            <a:r>
              <a:rPr kumimoji="1" lang="ja-JP" altLang="en-US" dirty="0" smtClean="0"/>
              <a:t>絶対値の大きな誤差ほど生じにくい</a:t>
            </a:r>
            <a:endParaRPr kumimoji="1" lang="en-US" altLang="ja-JP" dirty="0" smtClean="0"/>
          </a:p>
          <a:p>
            <a:endParaRPr lang="en-US" altLang="ja-JP" dirty="0"/>
          </a:p>
          <a:p>
            <a:r>
              <a:rPr kumimoji="1" lang="ja-JP" altLang="en-US" dirty="0" smtClean="0"/>
              <a:t>データの平均値が真の値の推定値になる</a:t>
            </a:r>
            <a:endParaRPr kumimoji="1" lang="ja-JP" altLang="en-US" dirty="0"/>
          </a:p>
        </p:txBody>
      </p:sp>
    </p:spTree>
    <p:extLst>
      <p:ext uri="{BB962C8B-B14F-4D97-AF65-F5344CB8AC3E}">
        <p14:creationId xmlns:p14="http://schemas.microsoft.com/office/powerpoint/2010/main" val="2300038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1285102"/>
            <a:ext cx="6447501" cy="498905"/>
          </a:xfrm>
        </p:spPr>
        <p:txBody>
          <a:bodyPr>
            <a:normAutofit fontScale="90000"/>
          </a:bodyPr>
          <a:lstStyle/>
          <a:p>
            <a:r>
              <a:rPr lang="ja-JP" altLang="en-US" sz="2700" dirty="0" smtClean="0"/>
              <a:t>連続量のデータ</a:t>
            </a:r>
            <a:r>
              <a:rPr lang="ja-JP" altLang="en-US" sz="2700" dirty="0"/>
              <a:t>の中心性を示す</a:t>
            </a:r>
            <a:r>
              <a:rPr lang="ja-JP" altLang="en-US" sz="2700" dirty="0" smtClean="0"/>
              <a:t>代表値</a:t>
            </a:r>
            <a:r>
              <a:rPr lang="en-US" altLang="ja-JP" sz="2700" dirty="0" smtClean="0"/>
              <a:t>(</a:t>
            </a:r>
            <a:r>
              <a:rPr lang="ja-JP" altLang="en-US" sz="2700" dirty="0" smtClean="0"/>
              <a:t>１</a:t>
            </a:r>
            <a:r>
              <a:rPr lang="en-US" altLang="ja-JP" sz="2700" dirty="0" smtClean="0"/>
              <a:t>)</a:t>
            </a:r>
            <a:r>
              <a:rPr lang="ja-JP" altLang="en-US" dirty="0"/>
              <a:t/>
            </a:r>
            <a:br>
              <a:rPr lang="ja-JP" altLang="en-US" dirty="0"/>
            </a:br>
            <a:endParaRPr kumimoji="1" lang="ja-JP" altLang="en-US" dirty="0"/>
          </a:p>
        </p:txBody>
      </p:sp>
      <p:sp>
        <p:nvSpPr>
          <p:cNvPr id="3" name="コンテンツ プレースホルダー 2"/>
          <p:cNvSpPr>
            <a:spLocks noGrp="1"/>
          </p:cNvSpPr>
          <p:nvPr>
            <p:ph idx="1"/>
          </p:nvPr>
        </p:nvSpPr>
        <p:spPr>
          <a:xfrm>
            <a:off x="508001" y="1950823"/>
            <a:ext cx="6447501" cy="3437449"/>
          </a:xfrm>
        </p:spPr>
        <p:txBody>
          <a:bodyPr>
            <a:normAutofit fontScale="92500" lnSpcReduction="20000"/>
          </a:bodyPr>
          <a:lstStyle/>
          <a:p>
            <a:r>
              <a:rPr lang="ja-JP" altLang="en-US" dirty="0" smtClean="0"/>
              <a:t>連続量・・・長さ、重さなど</a:t>
            </a:r>
            <a:endParaRPr lang="en-US" altLang="ja-JP" dirty="0" smtClean="0"/>
          </a:p>
          <a:p>
            <a:endParaRPr lang="en-US" altLang="ja-JP" dirty="0" smtClean="0"/>
          </a:p>
          <a:p>
            <a:pPr marL="0" indent="0">
              <a:buNone/>
            </a:pPr>
            <a:r>
              <a:rPr lang="ja-JP" altLang="en-US" dirty="0" smtClean="0"/>
              <a:t>代表</a:t>
            </a:r>
            <a:r>
              <a:rPr lang="ja-JP" altLang="en-US" dirty="0"/>
              <a:t>値</a:t>
            </a:r>
            <a:endParaRPr lang="en-US" altLang="ja-JP" dirty="0" smtClean="0"/>
          </a:p>
          <a:p>
            <a:r>
              <a:rPr lang="ja-JP" altLang="en-US" dirty="0" smtClean="0"/>
              <a:t>相加平均値</a:t>
            </a:r>
            <a:endParaRPr lang="en-US" altLang="ja-JP" dirty="0" smtClean="0"/>
          </a:p>
          <a:p>
            <a:pPr lvl="1"/>
            <a:r>
              <a:rPr kumimoji="1" lang="ja-JP" altLang="en-US" dirty="0"/>
              <a:t>データ</a:t>
            </a:r>
            <a:r>
              <a:rPr kumimoji="1" lang="ja-JP" altLang="en-US" dirty="0" smtClean="0"/>
              <a:t>の総和で割った値</a:t>
            </a:r>
            <a:endParaRPr kumimoji="1" lang="en-US" altLang="ja-JP" dirty="0" smtClean="0"/>
          </a:p>
          <a:p>
            <a:pPr lvl="1"/>
            <a:r>
              <a:rPr lang="ja-JP" altLang="en-US" dirty="0" smtClean="0"/>
              <a:t>算術平均値、あるいは単に平均値とも</a:t>
            </a:r>
            <a:endParaRPr kumimoji="1" lang="en-US" altLang="ja-JP" dirty="0"/>
          </a:p>
          <a:p>
            <a:r>
              <a:rPr lang="ja-JP" altLang="en-US" dirty="0" smtClean="0"/>
              <a:t>中央</a:t>
            </a:r>
            <a:r>
              <a:rPr lang="ja-JP" altLang="en-US" dirty="0"/>
              <a:t>値</a:t>
            </a:r>
            <a:endParaRPr lang="en-US" altLang="ja-JP" dirty="0" smtClean="0"/>
          </a:p>
          <a:p>
            <a:pPr lvl="1"/>
            <a:r>
              <a:rPr kumimoji="1" lang="ja-JP" altLang="en-US" dirty="0"/>
              <a:t>大</a:t>
            </a:r>
            <a:r>
              <a:rPr kumimoji="1" lang="ja-JP" altLang="en-US" dirty="0" smtClean="0"/>
              <a:t>きさの</a:t>
            </a:r>
            <a:r>
              <a:rPr kumimoji="1" lang="ja-JP" altLang="en-US" dirty="0"/>
              <a:t>順</a:t>
            </a:r>
            <a:r>
              <a:rPr kumimoji="1" lang="ja-JP" altLang="en-US" dirty="0" smtClean="0"/>
              <a:t>に並べたときちょうど中央にある値</a:t>
            </a:r>
            <a:endParaRPr kumimoji="1" lang="en-US" altLang="ja-JP" dirty="0" smtClean="0"/>
          </a:p>
          <a:p>
            <a:r>
              <a:rPr lang="ja-JP" altLang="en-US" dirty="0" smtClean="0"/>
              <a:t>最頻値</a:t>
            </a:r>
            <a:endParaRPr lang="en-US" altLang="ja-JP" dirty="0" smtClean="0"/>
          </a:p>
          <a:p>
            <a:pPr lvl="1"/>
            <a:r>
              <a:rPr lang="ja-JP" altLang="en-US" dirty="0"/>
              <a:t>データ</a:t>
            </a:r>
            <a:r>
              <a:rPr lang="ja-JP" altLang="en-US" dirty="0" smtClean="0"/>
              <a:t>をいくつかの範囲に区切って集計したとき、もっとも頻繁に出現する値</a:t>
            </a:r>
            <a:endParaRPr lang="en-US" altLang="ja-JP" dirty="0" smtClean="0"/>
          </a:p>
        </p:txBody>
      </p:sp>
    </p:spTree>
    <p:extLst>
      <p:ext uri="{BB962C8B-B14F-4D97-AF65-F5344CB8AC3E}">
        <p14:creationId xmlns:p14="http://schemas.microsoft.com/office/powerpoint/2010/main" val="3883702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1" y="1244428"/>
            <a:ext cx="6447501" cy="1062682"/>
          </a:xfrm>
        </p:spPr>
        <p:txBody>
          <a:bodyPr>
            <a:noAutofit/>
          </a:bodyPr>
          <a:lstStyle/>
          <a:p>
            <a:r>
              <a:rPr lang="ja-JP" altLang="en-US" sz="2400" dirty="0"/>
              <a:t>連続量</a:t>
            </a:r>
            <a:r>
              <a:rPr lang="ja-JP" altLang="en-US" sz="2400" dirty="0"/>
              <a:t>の</a:t>
            </a:r>
            <a:r>
              <a:rPr lang="ja-JP" altLang="en-US" sz="2400" dirty="0"/>
              <a:t>データ</a:t>
            </a:r>
            <a:r>
              <a:rPr lang="ja-JP" altLang="en-US" sz="2400" dirty="0"/>
              <a:t>の中心性を示す</a:t>
            </a:r>
            <a:r>
              <a:rPr lang="ja-JP" altLang="en-US" sz="2400" dirty="0"/>
              <a:t>代表値</a:t>
            </a:r>
            <a:r>
              <a:rPr lang="en-US" altLang="ja-JP" sz="2400" dirty="0"/>
              <a:t>(</a:t>
            </a:r>
            <a:r>
              <a:rPr lang="ja-JP" altLang="en-US" sz="2400" dirty="0"/>
              <a:t>２</a:t>
            </a:r>
            <a:r>
              <a:rPr lang="en-US" altLang="ja-JP" sz="2400" dirty="0"/>
              <a:t>)</a:t>
            </a:r>
            <a:endParaRPr lang="ja-JP" altLang="en-US" sz="2400" dirty="0"/>
          </a:p>
        </p:txBody>
      </p:sp>
      <p:sp>
        <p:nvSpPr>
          <p:cNvPr id="3" name="コンテンツ プレースホルダー 2"/>
          <p:cNvSpPr>
            <a:spLocks noGrp="1"/>
          </p:cNvSpPr>
          <p:nvPr>
            <p:ph idx="1"/>
          </p:nvPr>
        </p:nvSpPr>
        <p:spPr>
          <a:xfrm>
            <a:off x="508001" y="1950823"/>
            <a:ext cx="6447501" cy="3437449"/>
          </a:xfrm>
        </p:spPr>
        <p:txBody>
          <a:bodyPr>
            <a:normAutofit fontScale="92500" lnSpcReduction="20000"/>
          </a:bodyPr>
          <a:lstStyle/>
          <a:p>
            <a:r>
              <a:rPr kumimoji="1" lang="ja-JP" altLang="en-US" dirty="0" smtClean="0"/>
              <a:t>相乗平均値</a:t>
            </a:r>
            <a:endParaRPr kumimoji="1" lang="en-US" altLang="ja-JP" dirty="0" smtClean="0"/>
          </a:p>
          <a:p>
            <a:pPr lvl="1"/>
            <a:r>
              <a:rPr lang="en-US" altLang="ja-JP" dirty="0" smtClean="0"/>
              <a:t>N</a:t>
            </a:r>
            <a:r>
              <a:rPr lang="ja-JP" altLang="en-US" dirty="0" smtClean="0"/>
              <a:t>個のデータの席の</a:t>
            </a:r>
            <a:r>
              <a:rPr lang="en-US" altLang="ja-JP" dirty="0"/>
              <a:t>N</a:t>
            </a:r>
            <a:r>
              <a:rPr lang="ja-JP" altLang="en-US" dirty="0" smtClean="0"/>
              <a:t>乗根をとったもの</a:t>
            </a:r>
            <a:endParaRPr lang="en-US" altLang="ja-JP" dirty="0" smtClean="0"/>
          </a:p>
          <a:p>
            <a:pPr lvl="1"/>
            <a:r>
              <a:rPr lang="ja-JP" altLang="en-US" dirty="0" smtClean="0"/>
              <a:t>相乗</a:t>
            </a:r>
            <a:r>
              <a:rPr lang="ja-JP" altLang="en-US" dirty="0"/>
              <a:t>平均値</a:t>
            </a:r>
            <a:r>
              <a:rPr lang="ja-JP" altLang="en-US" dirty="0" smtClean="0"/>
              <a:t>の対数は相加平均値に等しくなる</a:t>
            </a:r>
            <a:endParaRPr lang="en-US" altLang="ja-JP" dirty="0" smtClean="0"/>
          </a:p>
          <a:p>
            <a:pPr lvl="1"/>
            <a:endParaRPr lang="en-US" altLang="ja-JP" dirty="0"/>
          </a:p>
          <a:p>
            <a:r>
              <a:rPr lang="ja-JP" altLang="en-US" dirty="0" smtClean="0"/>
              <a:t>調和平均値</a:t>
            </a:r>
            <a:endParaRPr lang="en-US" altLang="ja-JP" dirty="0" smtClean="0"/>
          </a:p>
          <a:p>
            <a:pPr lvl="1"/>
            <a:r>
              <a:rPr lang="ja-JP" altLang="en-US" dirty="0"/>
              <a:t>データ</a:t>
            </a:r>
            <a:r>
              <a:rPr lang="ja-JP" altLang="en-US" dirty="0" smtClean="0"/>
              <a:t>の逆数の総和をデータ数で割って、それの逆数を取ったもの</a:t>
            </a:r>
            <a:endParaRPr lang="en-US" altLang="ja-JP" dirty="0" smtClean="0"/>
          </a:p>
          <a:p>
            <a:pPr lvl="1"/>
            <a:endParaRPr lang="en-US" altLang="ja-JP" dirty="0"/>
          </a:p>
          <a:p>
            <a:r>
              <a:rPr lang="ja-JP" altLang="en-US" dirty="0" smtClean="0"/>
              <a:t>調整平均値</a:t>
            </a:r>
            <a:endParaRPr lang="en-US" altLang="ja-JP" dirty="0" smtClean="0"/>
          </a:p>
          <a:p>
            <a:pPr lvl="1"/>
            <a:r>
              <a:rPr lang="ja-JP" altLang="en-US" dirty="0"/>
              <a:t>データ</a:t>
            </a:r>
            <a:r>
              <a:rPr lang="ja-JP" altLang="en-US" dirty="0" smtClean="0"/>
              <a:t>を</a:t>
            </a:r>
            <a:r>
              <a:rPr lang="ja-JP" altLang="en-US" dirty="0"/>
              <a:t>大</a:t>
            </a:r>
            <a:r>
              <a:rPr lang="ja-JP" altLang="en-US" dirty="0" smtClean="0"/>
              <a:t>きさの</a:t>
            </a:r>
            <a:r>
              <a:rPr lang="ja-JP" altLang="en-US" dirty="0"/>
              <a:t>順</a:t>
            </a:r>
            <a:r>
              <a:rPr lang="ja-JP" altLang="en-US" dirty="0" smtClean="0"/>
              <a:t>に並べ、中央値に近い部分のみを用いて平均値を求めたもの</a:t>
            </a:r>
            <a:endParaRPr lang="en-US" altLang="ja-JP" dirty="0" smtClean="0"/>
          </a:p>
        </p:txBody>
      </p:sp>
    </p:spTree>
    <p:extLst>
      <p:ext uri="{BB962C8B-B14F-4D97-AF65-F5344CB8AC3E}">
        <p14:creationId xmlns:p14="http://schemas.microsoft.com/office/powerpoint/2010/main" val="2315488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1" y="1124980"/>
            <a:ext cx="6447501" cy="500449"/>
          </a:xfrm>
        </p:spPr>
        <p:txBody>
          <a:bodyPr>
            <a:normAutofit fontScale="90000"/>
          </a:bodyPr>
          <a:lstStyle/>
          <a:p>
            <a:r>
              <a:rPr kumimoji="1" lang="ja-JP" altLang="en-US" dirty="0" smtClean="0"/>
              <a:t>標準偏差</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508001" y="1889040"/>
                <a:ext cx="6447501" cy="3499232"/>
              </a:xfrm>
            </p:spPr>
            <p:txBody>
              <a:bodyPr>
                <a:normAutofit fontScale="92500" lnSpcReduction="20000"/>
              </a:bodyPr>
              <a:lstStyle/>
              <a:p>
                <a:r>
                  <a:rPr kumimoji="1" lang="ja-JP" altLang="en-US" dirty="0" smtClean="0"/>
                  <a:t>データの標準値</a:t>
                </a:r>
                <a14:m>
                  <m:oMath xmlns:m="http://schemas.openxmlformats.org/officeDocument/2006/math">
                    <m:acc>
                      <m:accPr>
                        <m:chr m:val="̅"/>
                        <m:ctrlPr>
                          <a:rPr kumimoji="1" lang="ja-JP" altLang="en-US" i="1" smtClean="0">
                            <a:latin typeface="Cambria Math" panose="02040503050406030204" pitchFamily="18" charset="0"/>
                          </a:rPr>
                        </m:ctrlPr>
                      </m:accPr>
                      <m:e>
                        <m:r>
                          <a:rPr kumimoji="1" lang="en-US" altLang="ja-JP" b="0" i="1" smtClean="0">
                            <a:latin typeface="Cambria Math" panose="02040503050406030204" pitchFamily="18" charset="0"/>
                          </a:rPr>
                          <m:t>𝑋</m:t>
                        </m:r>
                      </m:e>
                    </m:acc>
                  </m:oMath>
                </a14:m>
                <a:r>
                  <a:rPr kumimoji="1" lang="ja-JP" altLang="en-US" dirty="0" smtClean="0"/>
                  <a:t>を用いたとき、個々のデータ、</a:t>
                </a:r>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1</m:t>
                        </m:r>
                      </m:sub>
                    </m:sSub>
                  </m:oMath>
                </a14:m>
                <a:r>
                  <a:rPr kumimoji="1" lang="en-US" altLang="ja-JP" dirty="0" smtClean="0"/>
                  <a:t>,</a:t>
                </a:r>
                <a14:m>
                  <m:oMath xmlns:m="http://schemas.openxmlformats.org/officeDocument/2006/math">
                    <m:sSub>
                      <m:sSubPr>
                        <m:ctrlPr>
                          <a:rPr kumimoji="1" lang="en-US" altLang="ja-JP" i="1" dirty="0" smtClean="0">
                            <a:latin typeface="Cambria Math" panose="02040503050406030204" pitchFamily="18" charset="0"/>
                          </a:rPr>
                        </m:ctrlPr>
                      </m:sSubPr>
                      <m:e>
                        <m:r>
                          <a:rPr kumimoji="1" lang="en-US" altLang="ja-JP" b="0" i="1" dirty="0" smtClean="0">
                            <a:latin typeface="Cambria Math" panose="02040503050406030204" pitchFamily="18" charset="0"/>
                          </a:rPr>
                          <m:t>𝑥</m:t>
                        </m:r>
                      </m:e>
                      <m:sub>
                        <m:r>
                          <a:rPr kumimoji="1" lang="en-US" altLang="ja-JP" b="0" i="1" dirty="0" smtClean="0">
                            <a:latin typeface="Cambria Math" panose="02040503050406030204" pitchFamily="18" charset="0"/>
                          </a:rPr>
                          <m:t>2</m:t>
                        </m:r>
                      </m:sub>
                    </m:sSub>
                    <m:r>
                      <a:rPr kumimoji="1" lang="en-US" altLang="ja-JP" b="0" i="1" dirty="0" smtClean="0">
                        <a:latin typeface="Cambria Math" panose="02040503050406030204" pitchFamily="18" charset="0"/>
                      </a:rPr>
                      <m:t>,</m:t>
                    </m:r>
                    <m:r>
                      <a:rPr lang="en-US" altLang="ja-JP" i="1" dirty="0">
                        <a:latin typeface="Cambria Math" panose="02040503050406030204" pitchFamily="18" charset="0"/>
                      </a:rPr>
                      <m:t>…</m:t>
                    </m:r>
                    <m:r>
                      <a:rPr lang="en-US" altLang="ja-JP" b="0" i="1" dirty="0" smtClean="0">
                        <a:latin typeface="Cambria Math" panose="02040503050406030204" pitchFamily="18" charset="0"/>
                      </a:rPr>
                      <m:t>,</m:t>
                    </m:r>
                    <m:sSub>
                      <m:sSubPr>
                        <m:ctrlPr>
                          <a:rPr kumimoji="1" lang="en-US" altLang="ja-JP" i="1" dirty="0" smtClean="0">
                            <a:latin typeface="Cambria Math" panose="02040503050406030204" pitchFamily="18" charset="0"/>
                          </a:rPr>
                        </m:ctrlPr>
                      </m:sSubPr>
                      <m:e>
                        <m:r>
                          <a:rPr kumimoji="1" lang="en-US" altLang="ja-JP" b="0" i="1" dirty="0" smtClean="0">
                            <a:latin typeface="Cambria Math" panose="02040503050406030204" pitchFamily="18" charset="0"/>
                          </a:rPr>
                          <m:t>𝑥</m:t>
                        </m:r>
                      </m:e>
                      <m:sub>
                        <m:r>
                          <a:rPr kumimoji="1" lang="en-US" altLang="ja-JP" b="0" i="1" dirty="0" smtClean="0">
                            <a:latin typeface="Cambria Math" panose="02040503050406030204" pitchFamily="18" charset="0"/>
                          </a:rPr>
                          <m:t>𝑛</m:t>
                        </m:r>
                      </m:sub>
                    </m:sSub>
                  </m:oMath>
                </a14:m>
                <a:r>
                  <a:rPr kumimoji="1" lang="ja-JP" altLang="en-US" dirty="0" smtClean="0"/>
                  <a:t>の平均値からのずれ</a:t>
                </a:r>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𝑖</m:t>
                        </m:r>
                      </m:sub>
                    </m:sSub>
                    <m:r>
                      <a:rPr kumimoji="1" lang="en-US" altLang="ja-JP" i="1" smtClean="0">
                        <a:latin typeface="Cambria Math" panose="02040503050406030204" pitchFamily="18" charset="0"/>
                        <a:ea typeface="Cambria Math" panose="02040503050406030204" pitchFamily="18" charset="0"/>
                      </a:rPr>
                      <m:t>−</m:t>
                    </m:r>
                    <m:acc>
                      <m:accPr>
                        <m:chr m:val="̅"/>
                        <m:ctrlPr>
                          <a:rPr kumimoji="1" lang="en-US" altLang="ja-JP"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𝑋</m:t>
                        </m:r>
                      </m:e>
                    </m:acc>
                  </m:oMath>
                </a14:m>
                <a:r>
                  <a:rPr kumimoji="1" lang="ja-JP" altLang="en-US" dirty="0" smtClean="0"/>
                  <a:t>のことを偏差という</a:t>
                </a:r>
                <a:endParaRPr kumimoji="1" lang="en-US" altLang="ja-JP" dirty="0" smtClean="0"/>
              </a:p>
              <a:p>
                <a:r>
                  <a:rPr lang="ja-JP" altLang="en-US" dirty="0"/>
                  <a:t>標</a:t>
                </a:r>
                <a:r>
                  <a:rPr lang="ja-JP" altLang="en-US" dirty="0" smtClean="0"/>
                  <a:t>準偏差</a:t>
                </a:r>
                <a:r>
                  <a:rPr lang="en-US" altLang="ja-JP" dirty="0" smtClean="0"/>
                  <a:t>(SD)</a:t>
                </a:r>
                <a:r>
                  <a:rPr lang="ja-JP" altLang="en-US" dirty="0" smtClean="0"/>
                  <a:t>はデータのばらつきの程度を表す。</a:t>
                </a:r>
                <a:endParaRPr kumimoji="1" lang="en-US" altLang="ja-JP" dirty="0"/>
              </a:p>
              <a:p>
                <a:r>
                  <a:rPr lang="ja-JP" altLang="en-US" dirty="0" smtClean="0"/>
                  <a:t>公式</a:t>
                </a:r>
                <a:endParaRPr kumimoji="1" lang="en-US" altLang="ja-JP" dirty="0" smtClean="0"/>
              </a:p>
              <a:p>
                <a:pPr marL="0" indent="0">
                  <a:buNone/>
                </a:pPr>
                <a:r>
                  <a:rPr kumimoji="1" lang="en-US" altLang="ja-JP" dirty="0" smtClean="0">
                    <a:ea typeface="Cambria Math" panose="02040503050406030204" pitchFamily="18" charset="0"/>
                  </a:rPr>
                  <a:t>	SD</a:t>
                </a:r>
                <a14:m>
                  <m:oMath xmlns:m="http://schemas.openxmlformats.org/officeDocument/2006/math">
                    <m:r>
                      <a:rPr kumimoji="1" lang="en-US" altLang="ja-JP" i="1" smtClean="0">
                        <a:latin typeface="Cambria Math" panose="02040503050406030204" pitchFamily="18" charset="0"/>
                        <a:ea typeface="Cambria Math" panose="02040503050406030204" pitchFamily="18" charset="0"/>
                      </a:rPr>
                      <m:t>=</m:t>
                    </m:r>
                    <m:rad>
                      <m:radPr>
                        <m:degHide m:val="on"/>
                        <m:ctrlPr>
                          <a:rPr kumimoji="1" lang="en-US" altLang="ja-JP" i="1" smtClean="0">
                            <a:latin typeface="Cambria Math" panose="02040503050406030204" pitchFamily="18" charset="0"/>
                            <a:ea typeface="Cambria Math" panose="02040503050406030204" pitchFamily="18" charset="0"/>
                          </a:rPr>
                        </m:ctrlPr>
                      </m:radPr>
                      <m:deg/>
                      <m:e>
                        <m:f>
                          <m:fPr>
                            <m:ctrlPr>
                              <a:rPr lang="en-US" altLang="ja-JP" i="1">
                                <a:latin typeface="Cambria Math" panose="02040503050406030204" pitchFamily="18" charset="0"/>
                                <a:ea typeface="Cambria Math" panose="02040503050406030204" pitchFamily="18" charset="0"/>
                              </a:rPr>
                            </m:ctrlPr>
                          </m:fPr>
                          <m:num>
                            <m:sSup>
                              <m:sSupPr>
                                <m:ctrlPr>
                                  <a:rPr lang="en-US" altLang="ja-JP" i="1">
                                    <a:latin typeface="Cambria Math" panose="02040503050406030204" pitchFamily="18" charset="0"/>
                                    <a:ea typeface="Cambria Math" panose="02040503050406030204" pitchFamily="18" charset="0"/>
                                  </a:rPr>
                                </m:ctrlPr>
                              </m:sSupPr>
                              <m:e>
                                <m:d>
                                  <m:dPr>
                                    <m:ctrlPr>
                                      <a:rPr lang="en-US" altLang="ja-JP" i="1">
                                        <a:latin typeface="Cambria Math" panose="02040503050406030204" pitchFamily="18" charset="0"/>
                                        <a:ea typeface="Cambria Math" panose="02040503050406030204" pitchFamily="18" charset="0"/>
                                      </a:rPr>
                                    </m:ctrlPr>
                                  </m:dPr>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𝑥</m:t>
                                        </m:r>
                                      </m:e>
                                      <m:sub>
                                        <m:r>
                                          <a:rPr lang="en-US" altLang="ja-JP" i="1">
                                            <a:latin typeface="Cambria Math" panose="02040503050406030204" pitchFamily="18" charset="0"/>
                                            <a:ea typeface="Cambria Math" panose="02040503050406030204" pitchFamily="18" charset="0"/>
                                          </a:rPr>
                                          <m:t>1</m:t>
                                        </m:r>
                                      </m:sub>
                                    </m:sSub>
                                    <m:r>
                                      <a:rPr lang="en-US" altLang="ja-JP" i="1">
                                        <a:latin typeface="Cambria Math" panose="02040503050406030204" pitchFamily="18" charset="0"/>
                                        <a:ea typeface="Cambria Math" panose="02040503050406030204" pitchFamily="18" charset="0"/>
                                      </a:rPr>
                                      <m:t>−</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𝑋</m:t>
                                        </m:r>
                                      </m:e>
                                    </m:acc>
                                  </m:e>
                                </m:d>
                              </m:e>
                              <m:sup>
                                <m:r>
                                  <a:rPr lang="en-US" altLang="ja-JP" i="1">
                                    <a:latin typeface="Cambria Math" panose="02040503050406030204" pitchFamily="18" charset="0"/>
                                    <a:ea typeface="Cambria Math" panose="02040503050406030204" pitchFamily="18" charset="0"/>
                                  </a:rPr>
                                  <m:t>2</m:t>
                                </m:r>
                              </m:sup>
                            </m:sSup>
                            <m:r>
                              <a:rPr lang="en-US" altLang="ja-JP" i="1">
                                <a:latin typeface="Cambria Math" panose="02040503050406030204" pitchFamily="18" charset="0"/>
                                <a:ea typeface="Cambria Math" panose="02040503050406030204" pitchFamily="18" charset="0"/>
                              </a:rPr>
                              <m:t>+</m:t>
                            </m:r>
                            <m:sSup>
                              <m:sSupPr>
                                <m:ctrlPr>
                                  <a:rPr lang="en-US" altLang="ja-JP" i="1">
                                    <a:latin typeface="Cambria Math" panose="02040503050406030204" pitchFamily="18" charset="0"/>
                                    <a:ea typeface="Cambria Math" panose="02040503050406030204" pitchFamily="18" charset="0"/>
                                  </a:rPr>
                                </m:ctrlPr>
                              </m:sSupPr>
                              <m:e>
                                <m:d>
                                  <m:dPr>
                                    <m:ctrlPr>
                                      <a:rPr lang="en-US" altLang="ja-JP" i="1">
                                        <a:latin typeface="Cambria Math" panose="02040503050406030204" pitchFamily="18" charset="0"/>
                                        <a:ea typeface="Cambria Math" panose="02040503050406030204" pitchFamily="18" charset="0"/>
                                      </a:rPr>
                                    </m:ctrlPr>
                                  </m:dPr>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𝑥</m:t>
                                        </m:r>
                                      </m:e>
                                      <m:sub>
                                        <m:r>
                                          <a:rPr lang="en-US" altLang="ja-JP" b="0" i="1" smtClean="0">
                                            <a:latin typeface="Cambria Math" panose="02040503050406030204" pitchFamily="18" charset="0"/>
                                            <a:ea typeface="Cambria Math" panose="02040503050406030204" pitchFamily="18" charset="0"/>
                                          </a:rPr>
                                          <m:t>2</m:t>
                                        </m:r>
                                      </m:sub>
                                    </m:sSub>
                                    <m:r>
                                      <a:rPr lang="en-US" altLang="ja-JP" i="1">
                                        <a:latin typeface="Cambria Math" panose="02040503050406030204" pitchFamily="18" charset="0"/>
                                        <a:ea typeface="Cambria Math" panose="02040503050406030204" pitchFamily="18" charset="0"/>
                                      </a:rPr>
                                      <m:t>−</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𝑋</m:t>
                                        </m:r>
                                      </m:e>
                                    </m:acc>
                                  </m:e>
                                </m:d>
                              </m:e>
                              <m:sup>
                                <m:r>
                                  <a:rPr lang="en-US" altLang="ja-JP" i="1">
                                    <a:latin typeface="Cambria Math" panose="02040503050406030204" pitchFamily="18" charset="0"/>
                                    <a:ea typeface="Cambria Math" panose="02040503050406030204" pitchFamily="18" charset="0"/>
                                  </a:rPr>
                                  <m:t>2</m:t>
                                </m:r>
                              </m:sup>
                            </m:sSup>
                            <m:r>
                              <a:rPr lang="en-US" altLang="ja-JP" b="0" i="1" smtClean="0">
                                <a:latin typeface="Cambria Math" panose="02040503050406030204" pitchFamily="18" charset="0"/>
                                <a:ea typeface="Cambria Math" panose="02040503050406030204" pitchFamily="18" charset="0"/>
                              </a:rPr>
                              <m:t>+</m:t>
                            </m:r>
                            <m:r>
                              <a:rPr lang="ja-JP" altLang="en-US" i="1">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m:t>
                            </m:r>
                            <m:sSup>
                              <m:sSupPr>
                                <m:ctrlPr>
                                  <a:rPr lang="en-US" altLang="ja-JP" i="1">
                                    <a:latin typeface="Cambria Math" panose="02040503050406030204" pitchFamily="18" charset="0"/>
                                    <a:ea typeface="Cambria Math" panose="02040503050406030204" pitchFamily="18" charset="0"/>
                                  </a:rPr>
                                </m:ctrlPr>
                              </m:sSupPr>
                              <m:e>
                                <m:d>
                                  <m:dPr>
                                    <m:ctrlPr>
                                      <a:rPr lang="en-US" altLang="ja-JP" i="1">
                                        <a:latin typeface="Cambria Math" panose="02040503050406030204" pitchFamily="18" charset="0"/>
                                        <a:ea typeface="Cambria Math" panose="02040503050406030204" pitchFamily="18" charset="0"/>
                                      </a:rPr>
                                    </m:ctrlPr>
                                  </m:dPr>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𝑥</m:t>
                                        </m:r>
                                      </m:e>
                                      <m:sub>
                                        <m:r>
                                          <a:rPr lang="en-US" altLang="ja-JP" b="0" i="1" smtClean="0">
                                            <a:latin typeface="Cambria Math" panose="02040503050406030204" pitchFamily="18" charset="0"/>
                                            <a:ea typeface="Cambria Math" panose="02040503050406030204" pitchFamily="18" charset="0"/>
                                          </a:rPr>
                                          <m:t>𝑛</m:t>
                                        </m:r>
                                      </m:sub>
                                    </m:sSub>
                                    <m:r>
                                      <a:rPr lang="en-US" altLang="ja-JP" i="1">
                                        <a:latin typeface="Cambria Math" panose="02040503050406030204" pitchFamily="18" charset="0"/>
                                        <a:ea typeface="Cambria Math" panose="02040503050406030204" pitchFamily="18" charset="0"/>
                                      </a:rPr>
                                      <m:t>−</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𝑋</m:t>
                                        </m:r>
                                      </m:e>
                                    </m:acc>
                                  </m:e>
                                </m:d>
                              </m:e>
                              <m:sup>
                                <m:r>
                                  <a:rPr lang="en-US" altLang="ja-JP" b="0" i="1" smtClean="0">
                                    <a:latin typeface="Cambria Math" panose="02040503050406030204" pitchFamily="18" charset="0"/>
                                    <a:ea typeface="Cambria Math" panose="02040503050406030204" pitchFamily="18" charset="0"/>
                                  </a:rPr>
                                  <m:t>2</m:t>
                                </m:r>
                              </m:sup>
                            </m:sSup>
                          </m:num>
                          <m:den>
                            <m:r>
                              <a:rPr lang="en-US" altLang="ja-JP" i="1">
                                <a:latin typeface="Cambria Math" panose="02040503050406030204" pitchFamily="18" charset="0"/>
                                <a:ea typeface="Cambria Math" panose="02040503050406030204" pitchFamily="18" charset="0"/>
                              </a:rPr>
                              <m:t>𝑛</m:t>
                            </m:r>
                            <m:r>
                              <a:rPr lang="en-US" altLang="ja-JP" i="1">
                                <a:latin typeface="Cambria Math" panose="02040503050406030204" pitchFamily="18" charset="0"/>
                                <a:ea typeface="Cambria Math" panose="02040503050406030204" pitchFamily="18" charset="0"/>
                              </a:rPr>
                              <m:t>−1</m:t>
                            </m:r>
                          </m:den>
                        </m:f>
                      </m:e>
                    </m:rad>
                  </m:oMath>
                </a14:m>
                <a:endParaRPr kumimoji="1" lang="en-US" altLang="ja-JP" dirty="0" smtClean="0">
                  <a:ea typeface="Cambria Math" panose="02040503050406030204" pitchFamily="18" charset="0"/>
                </a:endParaRPr>
              </a:p>
              <a:p>
                <a:pPr marL="0" indent="0">
                  <a:buNone/>
                </a:pPr>
                <a:endParaRPr kumimoji="1" lang="en-US" altLang="ja-JP" dirty="0"/>
              </a:p>
              <a:p>
                <a:pPr marL="0" indent="0">
                  <a:buNone/>
                </a:pPr>
                <a:endParaRPr kumimoji="1" lang="en-US" altLang="ja-JP" dirty="0" smtClean="0"/>
              </a:p>
              <a:p>
                <a:pPr marL="0" indent="0">
                  <a:buNone/>
                </a:pPr>
                <a:r>
                  <a:rPr kumimoji="1" lang="ja-JP" altLang="en-US" dirty="0" smtClean="0"/>
                  <a:t>上の公式では、自由度が</a:t>
                </a:r>
                <a:r>
                  <a:rPr kumimoji="1" lang="en-US" altLang="ja-JP" dirty="0" smtClean="0"/>
                  <a:t>n</a:t>
                </a:r>
                <a:r>
                  <a:rPr kumimoji="1" lang="ja-JP" altLang="en-US" dirty="0" smtClean="0"/>
                  <a:t>ではなく</a:t>
                </a:r>
                <a:r>
                  <a:rPr kumimoji="1" lang="en-US" altLang="ja-JP" dirty="0" smtClean="0"/>
                  <a:t>n-1</a:t>
                </a:r>
                <a:r>
                  <a:rPr lang="ja-JP" altLang="en-US" dirty="0" smtClean="0"/>
                  <a:t>を用いて計算している。</a:t>
                </a:r>
                <a:endParaRPr lang="en-US" altLang="ja-JP" dirty="0" smtClean="0"/>
              </a:p>
              <a:p>
                <a:pPr marL="0" indent="0">
                  <a:buNone/>
                </a:pPr>
                <a:r>
                  <a:rPr lang="ja-JP" altLang="en-US" dirty="0" smtClean="0"/>
                  <a:t>これ</a:t>
                </a:r>
                <a:r>
                  <a:rPr lang="ja-JP" altLang="en-US" dirty="0"/>
                  <a:t>は</a:t>
                </a:r>
                <a:r>
                  <a:rPr lang="ja-JP" altLang="en-US" dirty="0" smtClean="0"/>
                  <a:t>平均値を求める際に自由度ｎを用いており、そのために</a:t>
                </a:r>
                <a:r>
                  <a:rPr lang="en-US" altLang="ja-JP" dirty="0" smtClean="0"/>
                  <a:t>n-1</a:t>
                </a:r>
                <a:r>
                  <a:rPr lang="ja-JP" altLang="en-US" dirty="0" smtClean="0"/>
                  <a:t>個のデータが決まれば</a:t>
                </a:r>
                <a:r>
                  <a:rPr lang="en-US" altLang="ja-JP" dirty="0" smtClean="0"/>
                  <a:t>n</a:t>
                </a:r>
                <a:r>
                  <a:rPr lang="ja-JP" altLang="en-US" dirty="0" smtClean="0"/>
                  <a:t>番目のデータも必然的に決まるという考えからである。</a:t>
                </a:r>
                <a:endParaRPr lang="en-US" altLang="ja-JP"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508001" y="1889040"/>
                <a:ext cx="6447501" cy="3499232"/>
              </a:xfrm>
              <a:blipFill rotWithShape="0">
                <a:blip r:embed="rId2"/>
                <a:stretch>
                  <a:fillRect l="-567" t="-2265" b="-226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54370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1083790"/>
            <a:ext cx="6447501" cy="420130"/>
          </a:xfrm>
        </p:spPr>
        <p:txBody>
          <a:bodyPr>
            <a:normAutofit fontScale="90000"/>
          </a:bodyPr>
          <a:lstStyle/>
          <a:p>
            <a:r>
              <a:rPr kumimoji="1" lang="ja-JP" altLang="en-US" dirty="0" smtClean="0"/>
              <a:t>標準偏差の性質と変動係数</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508001" y="1901397"/>
                <a:ext cx="6447501" cy="3486875"/>
              </a:xfrm>
            </p:spPr>
            <p:txBody>
              <a:bodyPr>
                <a:normAutofit fontScale="85000" lnSpcReduction="20000"/>
              </a:bodyPr>
              <a:lstStyle/>
              <a:p>
                <a:r>
                  <a:rPr lang="ja-JP" altLang="en-US" dirty="0" smtClean="0"/>
                  <a:t>もともと小数のデータを扱っている場合、データ数が増えれば平均値に近い値が増えるため標準偏差が小さくなることがある。</a:t>
                </a:r>
                <a:endParaRPr lang="en-US" altLang="ja-JP" dirty="0" smtClean="0"/>
              </a:p>
              <a:p>
                <a:endParaRPr lang="en-US" altLang="ja-JP" dirty="0" smtClean="0"/>
              </a:p>
              <a:p>
                <a:r>
                  <a:rPr lang="ja-JP" altLang="en-US" dirty="0" smtClean="0"/>
                  <a:t>平均値</a:t>
                </a:r>
                <a:r>
                  <a:rPr lang="ja-JP" altLang="en-US" dirty="0"/>
                  <a:t>から大きくかけ離れた値が出る確率が０でないため、その値が含まれると標準偏差が逆に大きくなってしまう。</a:t>
                </a:r>
                <a:endParaRPr lang="en-US" altLang="ja-JP" dirty="0"/>
              </a:p>
              <a:p>
                <a:endParaRPr kumimoji="1" lang="en-US" altLang="ja-JP" dirty="0" smtClean="0"/>
              </a:p>
              <a:p>
                <a:endParaRPr lang="en-US" altLang="ja-JP" dirty="0"/>
              </a:p>
              <a:p>
                <a:r>
                  <a:rPr kumimoji="1" lang="ja-JP" altLang="en-US" dirty="0" smtClean="0"/>
                  <a:t>多くの値を扱う場合、標準偏差ではなく変動係数</a:t>
                </a:r>
                <a:r>
                  <a:rPr kumimoji="1" lang="en-US" altLang="ja-JP" dirty="0" smtClean="0"/>
                  <a:t>(CV)</a:t>
                </a:r>
                <a:r>
                  <a:rPr kumimoji="1" lang="ja-JP" altLang="en-US" dirty="0" smtClean="0"/>
                  <a:t>を用いるほうがよい。</a:t>
                </a:r>
                <a:endParaRPr lang="en-US" altLang="ja-JP" dirty="0"/>
              </a:p>
              <a:p>
                <a:r>
                  <a:rPr lang="ja-JP" altLang="en-US" dirty="0" smtClean="0"/>
                  <a:t>公式</a:t>
                </a:r>
                <a:endParaRPr lang="en-US" altLang="ja-JP" dirty="0" smtClean="0"/>
              </a:p>
              <a:p>
                <a:pPr marL="0" indent="0">
                  <a:buNone/>
                </a:pPr>
                <a:r>
                  <a:rPr kumimoji="1" lang="en-US" altLang="ja-JP" dirty="0" smtClean="0"/>
                  <a:t>	CV</a:t>
                </a:r>
                <a14:m>
                  <m:oMath xmlns:m="http://schemas.openxmlformats.org/officeDocument/2006/math">
                    <m:r>
                      <a:rPr kumimoji="1" lang="en-US" altLang="ja-JP" i="1" smtClean="0">
                        <a:latin typeface="Cambria Math" panose="02040503050406030204" pitchFamily="18" charset="0"/>
                        <a:ea typeface="Cambria Math" panose="02040503050406030204" pitchFamily="18" charset="0"/>
                      </a:rPr>
                      <m:t>=</m:t>
                    </m:r>
                    <m:f>
                      <m:fPr>
                        <m:ctrlPr>
                          <a:rPr kumimoji="1" lang="en-US" altLang="ja-JP" i="1" smtClean="0">
                            <a:latin typeface="Cambria Math" panose="02040503050406030204" pitchFamily="18" charset="0"/>
                          </a:rPr>
                        </m:ctrlPr>
                      </m:fPr>
                      <m:num>
                        <m:rad>
                          <m:radPr>
                            <m:degHide m:val="on"/>
                            <m:ctrlPr>
                              <a:rPr kumimoji="1" lang="en-US" altLang="ja-JP" i="1" smtClean="0">
                                <a:latin typeface="Cambria Math" panose="02040503050406030204" pitchFamily="18" charset="0"/>
                              </a:rPr>
                            </m:ctrlPr>
                          </m:radPr>
                          <m:deg/>
                          <m:e>
                            <m:f>
                              <m:fPr>
                                <m:ctrlPr>
                                  <a:rPr kumimoji="1" lang="en-US" altLang="ja-JP" i="1" smtClean="0">
                                    <a:latin typeface="Cambria Math" panose="02040503050406030204" pitchFamily="18" charset="0"/>
                                  </a:rPr>
                                </m:ctrlPr>
                              </m:fPr>
                              <m:num>
                                <m:sSup>
                                  <m:sSupPr>
                                    <m:ctrlPr>
                                      <a:rPr lang="en-US" altLang="ja-JP" i="1">
                                        <a:latin typeface="Cambria Math" panose="02040503050406030204" pitchFamily="18" charset="0"/>
                                        <a:ea typeface="Cambria Math" panose="02040503050406030204" pitchFamily="18" charset="0"/>
                                      </a:rPr>
                                    </m:ctrlPr>
                                  </m:sSupPr>
                                  <m:e>
                                    <m:d>
                                      <m:dPr>
                                        <m:ctrlPr>
                                          <a:rPr lang="en-US" altLang="ja-JP" i="1">
                                            <a:latin typeface="Cambria Math" panose="02040503050406030204" pitchFamily="18" charset="0"/>
                                            <a:ea typeface="Cambria Math" panose="02040503050406030204" pitchFamily="18" charset="0"/>
                                          </a:rPr>
                                        </m:ctrlPr>
                                      </m:dPr>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𝑥</m:t>
                                            </m:r>
                                          </m:e>
                                          <m:sub>
                                            <m:r>
                                              <a:rPr lang="en-US" altLang="ja-JP" i="1">
                                                <a:latin typeface="Cambria Math" panose="02040503050406030204" pitchFamily="18" charset="0"/>
                                                <a:ea typeface="Cambria Math" panose="02040503050406030204" pitchFamily="18" charset="0"/>
                                              </a:rPr>
                                              <m:t>1</m:t>
                                            </m:r>
                                          </m:sub>
                                        </m:sSub>
                                        <m:r>
                                          <a:rPr lang="en-US" altLang="ja-JP" i="1">
                                            <a:latin typeface="Cambria Math" panose="02040503050406030204" pitchFamily="18" charset="0"/>
                                            <a:ea typeface="Cambria Math" panose="02040503050406030204" pitchFamily="18" charset="0"/>
                                          </a:rPr>
                                          <m:t>−</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𝑋</m:t>
                                            </m:r>
                                          </m:e>
                                        </m:acc>
                                      </m:e>
                                    </m:d>
                                  </m:e>
                                  <m:sup>
                                    <m:r>
                                      <a:rPr lang="en-US" altLang="ja-JP" i="1">
                                        <a:latin typeface="Cambria Math" panose="02040503050406030204" pitchFamily="18" charset="0"/>
                                        <a:ea typeface="Cambria Math" panose="02040503050406030204" pitchFamily="18" charset="0"/>
                                      </a:rPr>
                                      <m:t>2</m:t>
                                    </m:r>
                                  </m:sup>
                                </m:sSup>
                                <m:r>
                                  <a:rPr lang="en-US" altLang="ja-JP" i="1">
                                    <a:latin typeface="Cambria Math" panose="02040503050406030204" pitchFamily="18" charset="0"/>
                                    <a:ea typeface="Cambria Math" panose="02040503050406030204" pitchFamily="18" charset="0"/>
                                  </a:rPr>
                                  <m:t>+</m:t>
                                </m:r>
                                <m:sSup>
                                  <m:sSupPr>
                                    <m:ctrlPr>
                                      <a:rPr lang="en-US" altLang="ja-JP" i="1">
                                        <a:latin typeface="Cambria Math" panose="02040503050406030204" pitchFamily="18" charset="0"/>
                                        <a:ea typeface="Cambria Math" panose="02040503050406030204" pitchFamily="18" charset="0"/>
                                      </a:rPr>
                                    </m:ctrlPr>
                                  </m:sSupPr>
                                  <m:e>
                                    <m:d>
                                      <m:dPr>
                                        <m:ctrlPr>
                                          <a:rPr lang="en-US" altLang="ja-JP" i="1">
                                            <a:latin typeface="Cambria Math" panose="02040503050406030204" pitchFamily="18" charset="0"/>
                                            <a:ea typeface="Cambria Math" panose="02040503050406030204" pitchFamily="18" charset="0"/>
                                          </a:rPr>
                                        </m:ctrlPr>
                                      </m:dPr>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𝑥</m:t>
                                            </m:r>
                                          </m:e>
                                          <m:sub>
                                            <m:r>
                                              <a:rPr lang="en-US" altLang="ja-JP" i="1">
                                                <a:latin typeface="Cambria Math" panose="02040503050406030204" pitchFamily="18" charset="0"/>
                                                <a:ea typeface="Cambria Math" panose="02040503050406030204" pitchFamily="18" charset="0"/>
                                              </a:rPr>
                                              <m:t>2</m:t>
                                            </m:r>
                                          </m:sub>
                                        </m:sSub>
                                        <m:r>
                                          <a:rPr lang="en-US" altLang="ja-JP" i="1">
                                            <a:latin typeface="Cambria Math" panose="02040503050406030204" pitchFamily="18" charset="0"/>
                                            <a:ea typeface="Cambria Math" panose="02040503050406030204" pitchFamily="18" charset="0"/>
                                          </a:rPr>
                                          <m:t>−</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𝑋</m:t>
                                            </m:r>
                                          </m:e>
                                        </m:acc>
                                      </m:e>
                                    </m:d>
                                  </m:e>
                                  <m:sup>
                                    <m:r>
                                      <a:rPr lang="en-US" altLang="ja-JP" i="1">
                                        <a:latin typeface="Cambria Math" panose="02040503050406030204" pitchFamily="18" charset="0"/>
                                        <a:ea typeface="Cambria Math" panose="02040503050406030204" pitchFamily="18" charset="0"/>
                                      </a:rPr>
                                      <m:t>2</m:t>
                                    </m:r>
                                  </m:sup>
                                </m:sSup>
                                <m:r>
                                  <a:rPr lang="en-US" altLang="ja-JP" i="1">
                                    <a:latin typeface="Cambria Math" panose="02040503050406030204" pitchFamily="18" charset="0"/>
                                    <a:ea typeface="Cambria Math" panose="02040503050406030204" pitchFamily="18" charset="0"/>
                                  </a:rPr>
                                  <m:t>+</m:t>
                                </m:r>
                                <m:r>
                                  <a:rPr lang="ja-JP" altLang="en-US" i="1">
                                    <a:latin typeface="Cambria Math" panose="02040503050406030204" pitchFamily="18" charset="0"/>
                                    <a:ea typeface="Cambria Math" panose="02040503050406030204" pitchFamily="18" charset="0"/>
                                  </a:rPr>
                                  <m:t>･･･</m:t>
                                </m:r>
                                <m:r>
                                  <a:rPr lang="en-US" altLang="ja-JP" i="1">
                                    <a:latin typeface="Cambria Math" panose="02040503050406030204" pitchFamily="18" charset="0"/>
                                    <a:ea typeface="Cambria Math" panose="02040503050406030204" pitchFamily="18" charset="0"/>
                                  </a:rPr>
                                  <m:t>+</m:t>
                                </m:r>
                                <m:sSup>
                                  <m:sSupPr>
                                    <m:ctrlPr>
                                      <a:rPr lang="en-US" altLang="ja-JP" i="1">
                                        <a:latin typeface="Cambria Math" panose="02040503050406030204" pitchFamily="18" charset="0"/>
                                        <a:ea typeface="Cambria Math" panose="02040503050406030204" pitchFamily="18" charset="0"/>
                                      </a:rPr>
                                    </m:ctrlPr>
                                  </m:sSupPr>
                                  <m:e>
                                    <m:d>
                                      <m:dPr>
                                        <m:ctrlPr>
                                          <a:rPr lang="en-US" altLang="ja-JP" i="1">
                                            <a:latin typeface="Cambria Math" panose="02040503050406030204" pitchFamily="18" charset="0"/>
                                            <a:ea typeface="Cambria Math" panose="02040503050406030204" pitchFamily="18" charset="0"/>
                                          </a:rPr>
                                        </m:ctrlPr>
                                      </m:dPr>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𝑥</m:t>
                                            </m:r>
                                          </m:e>
                                          <m:sub>
                                            <m:r>
                                              <a:rPr lang="en-US" altLang="ja-JP" i="1">
                                                <a:latin typeface="Cambria Math" panose="02040503050406030204" pitchFamily="18" charset="0"/>
                                                <a:ea typeface="Cambria Math" panose="02040503050406030204" pitchFamily="18" charset="0"/>
                                              </a:rPr>
                                              <m:t>𝑛</m:t>
                                            </m:r>
                                          </m:sub>
                                        </m:sSub>
                                        <m:r>
                                          <a:rPr lang="en-US" altLang="ja-JP" i="1">
                                            <a:latin typeface="Cambria Math" panose="02040503050406030204" pitchFamily="18" charset="0"/>
                                            <a:ea typeface="Cambria Math" panose="02040503050406030204" pitchFamily="18" charset="0"/>
                                          </a:rPr>
                                          <m:t>−</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𝑋</m:t>
                                            </m:r>
                                          </m:e>
                                        </m:acc>
                                      </m:e>
                                    </m:d>
                                  </m:e>
                                  <m:sup>
                                    <m:r>
                                      <a:rPr lang="en-US" altLang="ja-JP" i="1">
                                        <a:latin typeface="Cambria Math" panose="02040503050406030204" pitchFamily="18" charset="0"/>
                                        <a:ea typeface="Cambria Math" panose="02040503050406030204" pitchFamily="18" charset="0"/>
                                      </a:rPr>
                                      <m:t>2</m:t>
                                    </m:r>
                                  </m:sup>
                                </m:sSup>
                              </m:num>
                              <m:den>
                                <m:r>
                                  <a:rPr kumimoji="1" lang="en-US" altLang="ja-JP" b="0" i="1" smtClean="0">
                                    <a:latin typeface="Cambria Math" panose="02040503050406030204" pitchFamily="18" charset="0"/>
                                  </a:rPr>
                                  <m:t>𝑛</m:t>
                                </m:r>
                                <m:r>
                                  <a:rPr kumimoji="1" lang="en-US" altLang="ja-JP" b="0" i="1" smtClean="0">
                                    <a:latin typeface="Cambria Math" panose="02040503050406030204" pitchFamily="18" charset="0"/>
                                  </a:rPr>
                                  <m:t>−1</m:t>
                                </m:r>
                              </m:den>
                            </m:f>
                          </m:e>
                        </m:rad>
                      </m:num>
                      <m:den>
                        <m:acc>
                          <m:accPr>
                            <m:chr m:val="̅"/>
                            <m:ctrlPr>
                              <a:rPr kumimoji="1" lang="en-US" altLang="ja-JP" i="1" smtClean="0">
                                <a:latin typeface="Cambria Math" panose="02040503050406030204" pitchFamily="18" charset="0"/>
                              </a:rPr>
                            </m:ctrlPr>
                          </m:accPr>
                          <m:e>
                            <m:r>
                              <a:rPr kumimoji="1" lang="en-US" altLang="ja-JP" b="0" i="1" smtClean="0">
                                <a:latin typeface="Cambria Math" panose="02040503050406030204" pitchFamily="18" charset="0"/>
                              </a:rPr>
                              <m:t>𝑋</m:t>
                            </m:r>
                          </m:e>
                        </m:acc>
                      </m:den>
                    </m:f>
                  </m:oMath>
                </a14:m>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lang="en-US" altLang="ja-JP" dirty="0"/>
              </a:p>
              <a:p>
                <a:endParaRPr kumimoji="1" lang="en-US" altLang="ja-JP" dirty="0" smtClean="0"/>
              </a:p>
              <a:p>
                <a:endParaRPr kumimoji="1" lang="ja-JP" altLang="en-US"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508001" y="1901397"/>
                <a:ext cx="6447501" cy="3486875"/>
              </a:xfrm>
              <a:blipFill rotWithShape="0">
                <a:blip r:embed="rId2"/>
                <a:stretch>
                  <a:fillRect t="-122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96085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1095632"/>
            <a:ext cx="6347714" cy="834768"/>
          </a:xfrm>
        </p:spPr>
        <p:txBody>
          <a:bodyPr>
            <a:normAutofit/>
          </a:bodyPr>
          <a:lstStyle/>
          <a:p>
            <a:r>
              <a:rPr kumimoji="1" lang="ja-JP" altLang="en-US" sz="3200" dirty="0" smtClean="0"/>
              <a:t>その他のばらつきの指標</a:t>
            </a:r>
            <a:endParaRPr kumimoji="1" lang="ja-JP" altLang="en-US" sz="3200" dirty="0"/>
          </a:p>
        </p:txBody>
      </p:sp>
      <p:sp>
        <p:nvSpPr>
          <p:cNvPr id="3" name="コンテンツ プレースホルダー 2"/>
          <p:cNvSpPr>
            <a:spLocks noGrp="1"/>
          </p:cNvSpPr>
          <p:nvPr>
            <p:ph sz="half" idx="1"/>
          </p:nvPr>
        </p:nvSpPr>
        <p:spPr/>
        <p:txBody>
          <a:bodyPr/>
          <a:lstStyle/>
          <a:p>
            <a:endParaRPr kumimoji="1" lang="en-US" altLang="ja-JP" dirty="0" smtClean="0"/>
          </a:p>
          <a:p>
            <a:r>
              <a:rPr kumimoji="1" lang="ja-JP" altLang="en-US" dirty="0" smtClean="0"/>
              <a:t>正規分布に従わない場合、標準偏差は用いることができない</a:t>
            </a:r>
            <a:endParaRPr lang="en-US" altLang="ja-JP" dirty="0" smtClean="0"/>
          </a:p>
          <a:p>
            <a:r>
              <a:rPr lang="ja-JP" altLang="en-US" dirty="0" smtClean="0"/>
              <a:t>その場合、四分</a:t>
            </a:r>
            <a:r>
              <a:rPr lang="ja-JP" altLang="en-US" dirty="0"/>
              <a:t>位</a:t>
            </a:r>
            <a:r>
              <a:rPr lang="ja-JP" altLang="en-US" dirty="0" smtClean="0"/>
              <a:t>範囲を用いる</a:t>
            </a:r>
            <a:endParaRPr lang="en-US" altLang="ja-JP" dirty="0" smtClean="0"/>
          </a:p>
          <a:p>
            <a:r>
              <a:rPr lang="ja-JP" altLang="en-US" dirty="0" smtClean="0"/>
              <a:t>表し方は、箱</a:t>
            </a:r>
            <a:r>
              <a:rPr lang="ja-JP" altLang="en-US" dirty="0" err="1" smtClean="0"/>
              <a:t>ひげ</a:t>
            </a:r>
            <a:r>
              <a:rPr lang="ja-JP" altLang="en-US" dirty="0" smtClean="0"/>
              <a:t>図を用いる</a:t>
            </a:r>
            <a:endParaRPr kumimoji="1" lang="ja-JP" altLang="en-US" dirty="0"/>
          </a:p>
        </p:txBody>
      </p:sp>
      <p:pic>
        <p:nvPicPr>
          <p:cNvPr id="5" name="コンテンツ プレースホルダー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817014" y="2649348"/>
            <a:ext cx="3138488" cy="1801648"/>
          </a:xfrm>
        </p:spPr>
      </p:pic>
    </p:spTree>
    <p:extLst>
      <p:ext uri="{BB962C8B-B14F-4D97-AF65-F5344CB8AC3E}">
        <p14:creationId xmlns:p14="http://schemas.microsoft.com/office/powerpoint/2010/main" val="992925239"/>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TM02892315[[fn=ウィスプ]]</Template>
  <TotalTime>188</TotalTime>
  <Words>458</Words>
  <Application>Microsoft Office PowerPoint</Application>
  <PresentationFormat>画面に合わせる (4:3)</PresentationFormat>
  <Paragraphs>96</Paragraphs>
  <Slides>11</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11</vt:i4>
      </vt:variant>
    </vt:vector>
  </HeadingPairs>
  <TitlesOfParts>
    <vt:vector size="22" baseType="lpstr">
      <vt:lpstr>ＭＳ Ｐゴシック</vt:lpstr>
      <vt:lpstr>メイリオ</vt:lpstr>
      <vt:lpstr>Arial</vt:lpstr>
      <vt:lpstr>Calibri</vt:lpstr>
      <vt:lpstr>Calibri Light</vt:lpstr>
      <vt:lpstr>Cambria Math</vt:lpstr>
      <vt:lpstr>Trebuchet MS</vt:lpstr>
      <vt:lpstr>Wingdings 2</vt:lpstr>
      <vt:lpstr>Wingdings 3</vt:lpstr>
      <vt:lpstr>HDOfficeLightV0</vt:lpstr>
      <vt:lpstr>ファセット</vt:lpstr>
      <vt:lpstr>ランダムとデータ要約について</vt:lpstr>
      <vt:lpstr>資料</vt:lpstr>
      <vt:lpstr>目次</vt:lpstr>
      <vt:lpstr>統計学におけるランダム</vt:lpstr>
      <vt:lpstr>乱数表</vt:lpstr>
      <vt:lpstr>ガウスの誤差の法則</vt:lpstr>
      <vt:lpstr>連続量のデータの中心性を示す代表値(１) </vt:lpstr>
      <vt:lpstr>連続量のデータの中心性を示す代表値(２)</vt:lpstr>
      <vt:lpstr>標準偏差</vt:lpstr>
      <vt:lpstr>標準偏差の性質と変動係数</vt:lpstr>
      <vt:lpstr>その他のばらつきの指標</vt:lpstr>
    </vt:vector>
  </TitlesOfParts>
  <Company>Center for Information Science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道具としての統計学 第3章　ランダム 第4章　データの要約</dc:title>
  <dc:creator>宮崎　智己</dc:creator>
  <cp:lastModifiedBy>宮崎　智己</cp:lastModifiedBy>
  <cp:revision>22</cp:revision>
  <dcterms:created xsi:type="dcterms:W3CDTF">2015-10-19T06:30:32Z</dcterms:created>
  <dcterms:modified xsi:type="dcterms:W3CDTF">2015-10-19T11:44:54Z</dcterms:modified>
</cp:coreProperties>
</file>