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0080625" cy="7559675"/>
  <p:notesSz cx="7559675" cy="106918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>
                <a:latin typeface="Arial"/>
              </a:rPr>
              <a:t>クリックしてノート書式の編集</a:t>
            </a:r>
            <a:endParaRPr/>
          </a:p>
        </p:txBody>
      </p:sp>
      <p:sp>
        <p:nvSpPr>
          <p:cNvPr id="11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>
                <a:latin typeface="Times New Roman"/>
              </a:rPr>
              <a:t>&lt;ヘッダー&gt;</a:t>
            </a:r>
            <a:endParaRPr/>
          </a:p>
        </p:txBody>
      </p:sp>
      <p:sp>
        <p:nvSpPr>
          <p:cNvPr id="114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US" sz="1400">
                <a:latin typeface="Times New Roman"/>
              </a:rPr>
              <a:t>&lt;日付/時刻&gt;</a:t>
            </a:r>
            <a:endParaRPr/>
          </a:p>
        </p:txBody>
      </p:sp>
      <p:sp>
        <p:nvSpPr>
          <p:cNvPr id="115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sz="1400">
                <a:latin typeface="Times New Roman"/>
              </a:rPr>
              <a:t>&lt;フッター&gt;</a:t>
            </a:r>
            <a:endParaRPr/>
          </a:p>
        </p:txBody>
      </p:sp>
      <p:sp>
        <p:nvSpPr>
          <p:cNvPr id="116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CBCD586E-5491-49A0-9145-0F7C206B726B}" type="slidenum">
              <a:rPr lang="en-US" sz="1400">
                <a:latin typeface="Times New Roman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2548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4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>
                <a:latin typeface="Arial"/>
              </a:rPr>
              <a:t>このパッチで何のファイルが編集されたか確認</a:t>
            </a:r>
            <a:endParaRPr/>
          </a:p>
          <a:p>
            <a:endParaRPr/>
          </a:p>
          <a:p>
            <a:r>
              <a:rPr lang="en-US" sz="2000">
                <a:latin typeface="Arial"/>
              </a:rPr>
              <a:t>そしてこのパッチはどのリビジョンで取り込まれたかを確認</a:t>
            </a:r>
            <a:endParaRPr/>
          </a:p>
          <a:p>
            <a:r>
              <a:rPr lang="en-US" sz="2000">
                <a:latin typeface="Arial"/>
              </a:rPr>
              <a:t>リビジョン番号と、対応するファイル名をリンク付け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35240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4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>
                <a:latin typeface="Arial"/>
              </a:rPr>
              <a:t>このパッチで何のファイルが編集されたか確認</a:t>
            </a:r>
            <a:endParaRPr/>
          </a:p>
          <a:p>
            <a:endParaRPr/>
          </a:p>
          <a:p>
            <a:r>
              <a:rPr lang="en-US" sz="2000">
                <a:latin typeface="Arial"/>
              </a:rPr>
              <a:t>そしてこのパッチはどのリビジョンで取り込まれたかを確認</a:t>
            </a:r>
            <a:endParaRPr/>
          </a:p>
          <a:p>
            <a:r>
              <a:rPr lang="en-US" sz="2000">
                <a:latin typeface="Arial"/>
              </a:rPr>
              <a:t>リビジョン番号と、対応するファイル名をリンク付け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49230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6" name="図 35"/>
          <p:cNvPicPr/>
          <p:nvPr/>
        </p:nvPicPr>
        <p:blipFill>
          <a:blip r:embed="rId2"/>
          <a:stretch/>
        </p:blipFill>
        <p:spPr>
          <a:xfrm>
            <a:off x="2292120" y="176904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37" name="図 36"/>
          <p:cNvPicPr/>
          <p:nvPr/>
        </p:nvPicPr>
        <p:blipFill>
          <a:blip r:embed="rId2"/>
          <a:stretch/>
        </p:blipFill>
        <p:spPr>
          <a:xfrm>
            <a:off x="2292120" y="176904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3" name="図 72"/>
          <p:cNvPicPr/>
          <p:nvPr/>
        </p:nvPicPr>
        <p:blipFill>
          <a:blip r:embed="rId2"/>
          <a:stretch/>
        </p:blipFill>
        <p:spPr>
          <a:xfrm>
            <a:off x="2292120" y="176904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74" name="図 73"/>
          <p:cNvPicPr/>
          <p:nvPr/>
        </p:nvPicPr>
        <p:blipFill>
          <a:blip r:embed="rId2"/>
          <a:stretch/>
        </p:blipFill>
        <p:spPr>
          <a:xfrm>
            <a:off x="2292120" y="176904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10" name="図 109"/>
          <p:cNvPicPr/>
          <p:nvPr/>
        </p:nvPicPr>
        <p:blipFill>
          <a:blip r:embed="rId2"/>
          <a:stretch/>
        </p:blipFill>
        <p:spPr>
          <a:xfrm>
            <a:off x="2292120" y="176904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111" name="図 110"/>
          <p:cNvPicPr/>
          <p:nvPr/>
        </p:nvPicPr>
        <p:blipFill>
          <a:blip r:embed="rId2"/>
          <a:stretch/>
        </p:blipFill>
        <p:spPr>
          <a:xfrm>
            <a:off x="2292120" y="176904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タイトルテキストの書式を編集するにはクリックします。</a:t>
            </a:r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アウトラインテキストの書式を編集するにはクリックします。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2レベル目のアウトライン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3レベル目のアウトライン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4レベル目のアウトライン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5レベル目のアウトライン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6レベル目のアウトライン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7レベル目のアウトライン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6800"/>
            <a:ext cx="2348280" cy="520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>
                <a:latin typeface="Times New Roman"/>
              </a:rPr>
              <a:t>&lt;日付/時刻&gt;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227720" y="6886800"/>
            <a:ext cx="2348280" cy="52092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ADB0A27A-879C-4845-92CF-3C1FF3D55476}" type="slidenum">
              <a:rPr lang="en-US" sz="1400">
                <a:latin typeface="Times New Roman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タイトルテキストの書式を編集するにはクリックします。</a:t>
            </a:r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アウトラインテキストの書式を編集するにはクリックします。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2レベル目のアウトライン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3レベル目のアウトライン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4レベル目のアウトライン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5レベル目のアウトライン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6レベル目のアウトライン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7レベル目のアウトライン</a:t>
            </a:r>
            <a:endParaRPr/>
          </a:p>
        </p:txBody>
      </p:sp>
      <p:sp>
        <p:nvSpPr>
          <p:cNvPr id="40" name="PlaceHolder 3"/>
          <p:cNvSpPr>
            <a:spLocks noGrp="1"/>
          </p:cNvSpPr>
          <p:nvPr>
            <p:ph type="sldNum"/>
          </p:nvPr>
        </p:nvSpPr>
        <p:spPr>
          <a:xfrm>
            <a:off x="7227720" y="6886800"/>
            <a:ext cx="2348280" cy="52092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05C48BC1-19BC-4EC8-9C31-CB3783CB7F8A}" type="slidenum">
              <a:rPr lang="en-US" sz="1400">
                <a:latin typeface="Times New Roman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タイトルテキストの書式を編集するにはクリックします。</a:t>
            </a:r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アウトラインテキストの書式を編集するにはクリックします。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2レベル目のアウトライン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3レベル目のアウトライン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4レベル目のアウトライン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5レベル目のアウトライン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6レベル目のアウトライン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7レベル目のアウトライン</a:t>
            </a:r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sldNum"/>
          </p:nvPr>
        </p:nvSpPr>
        <p:spPr>
          <a:xfrm>
            <a:off x="7227720" y="6886800"/>
            <a:ext cx="2348280" cy="52092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37FFF8A0-E2C0-4A9E-A3D5-47182B9E0E83}" type="slidenum">
              <a:rPr lang="en-US" sz="1400">
                <a:latin typeface="Times New Roman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504000" y="301320"/>
            <a:ext cx="9071280" cy="585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3200" strike="noStrike" dirty="0" err="1">
                <a:latin typeface="ＭＳ Ｐゴシック"/>
                <a:ea typeface="ＭＳ Ｐゴシック"/>
              </a:rPr>
              <a:t>開発者に着目したコードクローンの動向分析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US" sz="3200" strike="noStrike" dirty="0">
                <a:latin typeface="ＭＳ Ｐゴシック"/>
                <a:ea typeface="ＭＳ Ｐゴシック"/>
              </a:rPr>
              <a:t>B4 </a:t>
            </a:r>
            <a:r>
              <a:rPr lang="en-US" sz="3200" strike="noStrike" dirty="0" err="1">
                <a:latin typeface="ＭＳ Ｐゴシック"/>
                <a:ea typeface="ＭＳ Ｐゴシック"/>
              </a:rPr>
              <a:t>片桐直哉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latin typeface="ＭＳ Ｐゴシック"/>
                <a:ea typeface="ＭＳ Ｐゴシック"/>
              </a:rPr>
              <a:t>コードクローン</a:t>
            </a:r>
            <a:endParaRPr/>
          </a:p>
        </p:txBody>
      </p:sp>
      <p:sp>
        <p:nvSpPr>
          <p:cNvPr id="119" name="CustomShape 2"/>
          <p:cNvSpPr/>
          <p:nvPr/>
        </p:nvSpPr>
        <p:spPr>
          <a:xfrm>
            <a:off x="504000" y="1769040"/>
            <a:ext cx="9071280" cy="438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コードクローンとは、ソースコードのコピー&amp;ペーストなどによって生じるコードの複製物のこと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保守の妨げとなりやすい</a:t>
            </a:r>
            <a:endParaRPr/>
          </a:p>
        </p:txBody>
      </p:sp>
      <p:pic>
        <p:nvPicPr>
          <p:cNvPr id="120" name="図 119"/>
          <p:cNvPicPr/>
          <p:nvPr/>
        </p:nvPicPr>
        <p:blipFill>
          <a:blip r:embed="rId2"/>
          <a:stretch/>
        </p:blipFill>
        <p:spPr>
          <a:xfrm>
            <a:off x="4608000" y="5099400"/>
            <a:ext cx="4857840" cy="1380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latin typeface="ＭＳ Ｐゴシック"/>
                <a:ea typeface="ＭＳ Ｐゴシック"/>
              </a:rPr>
              <a:t>背景</a:t>
            </a:r>
            <a:endParaRPr/>
          </a:p>
        </p:txBody>
      </p:sp>
      <p:sp>
        <p:nvSpPr>
          <p:cNvPr id="122" name="CustomShape 2"/>
          <p:cNvSpPr/>
          <p:nvPr/>
        </p:nvSpPr>
        <p:spPr>
          <a:xfrm>
            <a:off x="504000" y="1769040"/>
            <a:ext cx="9071280" cy="438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既存研究で、開発者毎や、プロジェクトの性質によってクローンの再利用動向は異なる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開発者間の関係に着目した研究は少なく、開発者の組み合わせによって振る舞いが変わることが考えられる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latin typeface="ＭＳ Ｐゴシック"/>
                <a:ea typeface="ＭＳ Ｐゴシック"/>
              </a:rPr>
              <a:t>目的</a:t>
            </a:r>
            <a:endParaRPr/>
          </a:p>
        </p:txBody>
      </p:sp>
      <p:sp>
        <p:nvSpPr>
          <p:cNvPr id="124" name="CustomShape 2"/>
          <p:cNvSpPr/>
          <p:nvPr/>
        </p:nvSpPr>
        <p:spPr>
          <a:xfrm>
            <a:off x="504000" y="1769040"/>
            <a:ext cx="9071280" cy="438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開発者間のコードクローンの利用動向を明らかにし、それによって使いまわされやすいクローンや、バグを含みやすいコードクローンの動向など、明らかにしたい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latin typeface="ＭＳ Ｐゴシック"/>
                <a:ea typeface="ＭＳ Ｐゴシック"/>
              </a:rPr>
              <a:t>扱うプロジェクト</a:t>
            </a:r>
            <a:endParaRPr/>
          </a:p>
        </p:txBody>
      </p:sp>
      <p:sp>
        <p:nvSpPr>
          <p:cNvPr id="126" name="CustomShape 2"/>
          <p:cNvSpPr/>
          <p:nvPr/>
        </p:nvSpPr>
        <p:spPr>
          <a:xfrm>
            <a:off x="504000" y="1769040"/>
            <a:ext cx="9071280" cy="438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jEditのみ（7月時点）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プロジェクト選定要件</a:t>
            </a:r>
            <a:endParaRPr/>
          </a:p>
          <a:p>
            <a:pPr lvl="1">
              <a:lnSpc>
                <a:spcPct val="100000"/>
              </a:lnSpc>
              <a:buSzPct val="75000"/>
              <a:buFont typeface="StarSymbol"/>
              <a:buChar char=""/>
            </a:pPr>
            <a:r>
              <a:rPr lang="en-US" sz="2800" strike="noStrike">
                <a:latin typeface="ＭＳ Ｐゴシック"/>
                <a:ea typeface="ＭＳ Ｐゴシック"/>
              </a:rPr>
              <a:t>ECTECが適用できる（Subversionで管理しているプロジェクト） Gitは？</a:t>
            </a:r>
            <a:endParaRPr/>
          </a:p>
          <a:p>
            <a:pPr lvl="1">
              <a:lnSpc>
                <a:spcPct val="100000"/>
              </a:lnSpc>
              <a:buSzPct val="75000"/>
              <a:buFont typeface="StarSymbol"/>
              <a:buChar char=""/>
            </a:pPr>
            <a:r>
              <a:rPr lang="en-US" sz="2800" strike="noStrike">
                <a:latin typeface="ＭＳ Ｐゴシック"/>
                <a:ea typeface="ＭＳ Ｐゴシック"/>
              </a:rPr>
              <a:t>開発者が多数存在</a:t>
            </a:r>
            <a:endParaRPr/>
          </a:p>
          <a:p>
            <a:pPr lvl="1">
              <a:lnSpc>
                <a:spcPct val="100000"/>
              </a:lnSpc>
              <a:buSzPct val="75000"/>
              <a:buFont typeface="StarSymbol"/>
              <a:buChar char=""/>
            </a:pPr>
            <a:r>
              <a:rPr lang="en-US" sz="2800" strike="noStrike">
                <a:latin typeface="ＭＳ Ｐゴシック"/>
                <a:ea typeface="ＭＳ Ｐゴシック"/>
              </a:rPr>
              <a:t>コードクローン作成者がわからないといけない</a:t>
            </a:r>
            <a:endParaRPr/>
          </a:p>
          <a:p>
            <a:pPr lvl="2">
              <a:lnSpc>
                <a:spcPct val="100000"/>
              </a:lnSpc>
              <a:buSzPct val="45000"/>
              <a:buFont typeface="StarSymbol"/>
              <a:buChar char=""/>
            </a:pPr>
            <a:r>
              <a:rPr lang="en-US" sz="2400" strike="noStrike">
                <a:latin typeface="ＭＳ Ｐゴシック"/>
                <a:ea typeface="ＭＳ Ｐゴシック"/>
              </a:rPr>
              <a:t>コミッターでなく、パッチ投稿者を知りたい</a:t>
            </a:r>
            <a:endParaRPr/>
          </a:p>
          <a:p>
            <a:pPr lvl="1">
              <a:lnSpc>
                <a:spcPct val="100000"/>
              </a:lnSpc>
              <a:buSzPct val="75000"/>
              <a:buFont typeface="StarSymbol"/>
              <a:buChar char=""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latin typeface="ＭＳ Ｐゴシック"/>
                <a:ea typeface="ＭＳ Ｐゴシック"/>
              </a:rPr>
              <a:t>手順</a:t>
            </a:r>
            <a:endParaRPr/>
          </a:p>
        </p:txBody>
      </p:sp>
      <p:sp>
        <p:nvSpPr>
          <p:cNvPr id="128" name="CustomShape 2"/>
          <p:cNvSpPr/>
          <p:nvPr/>
        </p:nvSpPr>
        <p:spPr>
          <a:xfrm>
            <a:off x="504000" y="1769040"/>
            <a:ext cx="9071280" cy="438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扱えるプロジェクトの選択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データの取得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svn diff コマンドを使って各リビジョンの差分を取得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コミットログ、ソースコード、パッチディスカッションから、コーディングした人物を特定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コードに含まれるコードクローンを特定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分析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latin typeface="ＭＳ Ｐゴシック"/>
                <a:ea typeface="ＭＳ Ｐゴシック"/>
              </a:rPr>
              <a:t>編集者特定手順1</a:t>
            </a:r>
            <a:endParaRPr/>
          </a:p>
        </p:txBody>
      </p:sp>
      <p:sp>
        <p:nvSpPr>
          <p:cNvPr id="130" name="CustomShape 2"/>
          <p:cNvSpPr/>
          <p:nvPr/>
        </p:nvSpPr>
        <p:spPr>
          <a:xfrm>
            <a:off x="504000" y="1769040"/>
            <a:ext cx="9071280" cy="438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smtClean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 dirty="0" err="1">
                <a:latin typeface="ＭＳ Ｐゴシック"/>
                <a:ea typeface="ＭＳ Ｐゴシック"/>
              </a:rPr>
              <a:t>全リビジョン間にsvn</a:t>
            </a:r>
            <a:r>
              <a:rPr lang="en-US" sz="3200" strike="noStrike" dirty="0">
                <a:latin typeface="ＭＳ Ｐゴシック"/>
                <a:ea typeface="ＭＳ Ｐゴシック"/>
              </a:rPr>
              <a:t> diff </a:t>
            </a:r>
            <a:r>
              <a:rPr lang="en-US" sz="3200" strike="noStrike" dirty="0" err="1">
                <a:latin typeface="ＭＳ Ｐゴシック"/>
                <a:ea typeface="ＭＳ Ｐゴシック"/>
              </a:rPr>
              <a:t>コマンドを実行</a:t>
            </a:r>
            <a:endParaRPr dirty="0"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 dirty="0" err="1">
                <a:latin typeface="ＭＳ Ｐゴシック"/>
                <a:ea typeface="ＭＳ Ｐゴシック"/>
              </a:rPr>
              <a:t>編集されたファイルを確認しておく</a:t>
            </a:r>
            <a:endParaRPr dirty="0"/>
          </a:p>
        </p:txBody>
      </p:sp>
      <p:pic>
        <p:nvPicPr>
          <p:cNvPr id="131" name="図 130"/>
          <p:cNvPicPr/>
          <p:nvPr/>
        </p:nvPicPr>
        <p:blipFill>
          <a:blip r:embed="rId2"/>
          <a:stretch/>
        </p:blipFill>
        <p:spPr>
          <a:xfrm>
            <a:off x="1116000" y="1656000"/>
            <a:ext cx="8028000" cy="2829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latin typeface="ＭＳ Ｐゴシック"/>
                <a:ea typeface="ＭＳ Ｐゴシック"/>
              </a:rPr>
              <a:t>編集者特定手順2</a:t>
            </a:r>
            <a:endParaRPr/>
          </a:p>
        </p:txBody>
      </p:sp>
      <p:sp>
        <p:nvSpPr>
          <p:cNvPr id="133" name="CustomShape 2"/>
          <p:cNvSpPr/>
          <p:nvPr/>
        </p:nvSpPr>
        <p:spPr>
          <a:xfrm>
            <a:off x="504000" y="1769040"/>
            <a:ext cx="4536000" cy="438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パッチファイルの中身をみてどのファイルを編集したか確認</a:t>
            </a:r>
            <a:endParaRPr/>
          </a:p>
        </p:txBody>
      </p:sp>
      <p:sp>
        <p:nvSpPr>
          <p:cNvPr id="134" name="CustomShape 3"/>
          <p:cNvSpPr/>
          <p:nvPr/>
        </p:nvSpPr>
        <p:spPr>
          <a:xfrm>
            <a:off x="5112000" y="1735920"/>
            <a:ext cx="4536000" cy="438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そのパッチファイルはどのリビジョンで取り込まれたかを確認</a:t>
            </a:r>
            <a:endParaRPr/>
          </a:p>
        </p:txBody>
      </p:sp>
      <p:pic>
        <p:nvPicPr>
          <p:cNvPr id="135" name="図 134"/>
          <p:cNvPicPr/>
          <p:nvPr/>
        </p:nvPicPr>
        <p:blipFill>
          <a:blip r:embed="rId3"/>
          <a:stretch/>
        </p:blipFill>
        <p:spPr>
          <a:xfrm>
            <a:off x="864000" y="1728000"/>
            <a:ext cx="3783600" cy="1269360"/>
          </a:xfrm>
          <a:prstGeom prst="rect">
            <a:avLst/>
          </a:prstGeom>
          <a:ln>
            <a:noFill/>
          </a:ln>
        </p:spPr>
      </p:pic>
      <p:pic>
        <p:nvPicPr>
          <p:cNvPr id="136" name="図 135"/>
          <p:cNvPicPr/>
          <p:nvPr/>
        </p:nvPicPr>
        <p:blipFill>
          <a:blip r:embed="rId4"/>
          <a:stretch/>
        </p:blipFill>
        <p:spPr>
          <a:xfrm>
            <a:off x="4896000" y="1584000"/>
            <a:ext cx="4291560" cy="1586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latin typeface="ＭＳ Ｐゴシック"/>
                <a:ea typeface="ＭＳ Ｐゴシック"/>
              </a:rPr>
              <a:t>編集者特定手順3</a:t>
            </a:r>
            <a:endParaRPr/>
          </a:p>
        </p:txBody>
      </p:sp>
      <p:sp>
        <p:nvSpPr>
          <p:cNvPr id="138" name="CustomShape 2"/>
          <p:cNvSpPr/>
          <p:nvPr/>
        </p:nvSpPr>
        <p:spPr>
          <a:xfrm>
            <a:off x="513000" y="1831680"/>
            <a:ext cx="4536000" cy="226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パッチファイルの中身</a:t>
            </a:r>
            <a:endParaRPr/>
          </a:p>
          <a:p>
            <a:pPr lvl="1">
              <a:lnSpc>
                <a:spcPct val="100000"/>
              </a:lnSpc>
              <a:buSzPct val="45000"/>
              <a:buFont typeface="StarSymbol"/>
              <a:buChar char=""/>
            </a:pPr>
            <a:r>
              <a:rPr lang="en-US" strike="noStrike">
                <a:solidFill>
                  <a:srgbClr val="FF3333"/>
                </a:solidFill>
                <a:latin typeface="ＭＳ Ｐゴシック"/>
                <a:ea typeface="ＭＳ Ｐゴシック"/>
              </a:rPr>
              <a:t>org/gjt/sp/jedit/gui/AboutDialog.java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endParaRPr/>
          </a:p>
        </p:txBody>
      </p:sp>
      <p:sp>
        <p:nvSpPr>
          <p:cNvPr id="139" name="CustomShape 3"/>
          <p:cNvSpPr/>
          <p:nvPr/>
        </p:nvSpPr>
        <p:spPr>
          <a:xfrm>
            <a:off x="5112000" y="1735920"/>
            <a:ext cx="4536000" cy="22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</a:rPr>
              <a:t>svn diff コマンドで確認した編集ファイル(</a:t>
            </a:r>
            <a:r>
              <a:rPr lang="en-US" sz="2600" strike="noStrike">
                <a:latin typeface="ＭＳ Ｐゴシック"/>
              </a:rPr>
              <a:t>rev 16553</a:t>
            </a:r>
            <a:r>
              <a:rPr lang="en-US" sz="3200" strike="noStrike">
                <a:latin typeface="ＭＳ Ｐゴシック"/>
              </a:rPr>
              <a:t>)</a:t>
            </a:r>
            <a:endParaRPr/>
          </a:p>
          <a:p>
            <a:pPr lvl="1">
              <a:lnSpc>
                <a:spcPct val="100000"/>
              </a:lnSpc>
              <a:buSzPct val="45000"/>
              <a:buFont typeface="StarSymbol"/>
              <a:buChar char=""/>
            </a:pPr>
            <a:r>
              <a:rPr lang="en-US" strike="noStrike">
                <a:solidFill>
                  <a:srgbClr val="FF3333"/>
                </a:solidFill>
                <a:latin typeface="ＭＳ Ｐゴシック"/>
              </a:rPr>
              <a:t>org/gjt/sp/jedit/gui/AboutDialog.java</a:t>
            </a:r>
            <a:endParaRPr/>
          </a:p>
          <a:p>
            <a:pPr lvl="1">
              <a:lnSpc>
                <a:spcPct val="100000"/>
              </a:lnSpc>
              <a:buSzPct val="45000"/>
              <a:buFont typeface="StarSymbol"/>
              <a:buChar char=""/>
            </a:pPr>
            <a:r>
              <a:rPr lang="en-US" strike="noStrike">
                <a:latin typeface="ＭＳ Ｐゴシック"/>
              </a:rPr>
              <a:t>org/gjt/sp/jedit/jedit_gui.props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endParaRPr/>
          </a:p>
        </p:txBody>
      </p:sp>
      <p:sp>
        <p:nvSpPr>
          <p:cNvPr id="140" name="CustomShape 4"/>
          <p:cNvSpPr/>
          <p:nvPr/>
        </p:nvSpPr>
        <p:spPr>
          <a:xfrm>
            <a:off x="504000" y="4543920"/>
            <a:ext cx="9071280" cy="193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一致したものを、そのファイルを編集した開発者として、パッチ投稿者を登録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latin typeface="ＭＳ Ｐゴシック"/>
                <a:ea typeface="ＭＳ Ｐゴシック"/>
              </a:rPr>
              <a:t>クローンの確認</a:t>
            </a:r>
            <a:endParaRPr/>
          </a:p>
        </p:txBody>
      </p:sp>
      <p:sp>
        <p:nvSpPr>
          <p:cNvPr id="142" name="CustomShape 2"/>
          <p:cNvSpPr/>
          <p:nvPr/>
        </p:nvSpPr>
        <p:spPr>
          <a:xfrm>
            <a:off x="504000" y="1769040"/>
            <a:ext cx="9071280" cy="438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lvl="1"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ＭＳ Ｐゴシック"/>
                <a:ea typeface="ＭＳ Ｐゴシック"/>
              </a:rPr>
              <a:t>リビジョン16553で、Joerg Spielerが編集したorg/gjt/sp/jedit/gui/AboutDialog.javaファイルにはどのクローンが含まれているのか…。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4400" strike="noStrike">
                <a:latin typeface="ＭＳ Ｐゴシック"/>
              </a:rPr>
              <a:t>Todo</a:t>
            </a:r>
            <a:endParaRPr/>
          </a:p>
        </p:txBody>
      </p:sp>
      <p:sp>
        <p:nvSpPr>
          <p:cNvPr id="144" name="CustomShape 2"/>
          <p:cNvSpPr/>
          <p:nvPr/>
        </p:nvSpPr>
        <p:spPr>
          <a:xfrm>
            <a:off x="504000" y="1769040"/>
            <a:ext cx="9071280" cy="438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堀田さんツールを自分で試してみる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 sz="3200" strike="noStrike">
                <a:latin typeface="ＭＳ Ｐゴシック"/>
                <a:ea typeface="ＭＳ Ｐゴシック"/>
              </a:rPr>
              <a:t>開発者とクローンの結合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ユーザー設定</PresentationFormat>
  <Paragraphs>82</Paragraphs>
  <Slides>11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11</vt:i4>
      </vt:variant>
    </vt:vector>
  </HeadingPairs>
  <TitlesOfParts>
    <vt:vector size="19" baseType="lpstr">
      <vt:lpstr>ＭＳ Ｐゴシック</vt:lpstr>
      <vt:lpstr>StarSymbol</vt:lpstr>
      <vt:lpstr>Arial</vt:lpstr>
      <vt:lpstr>DejaVu Sans</vt:lpstr>
      <vt:lpstr>Times New Roman</vt:lpstr>
      <vt:lpstr>Office Theme</vt:lpstr>
      <vt:lpstr>Office Theme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max</cp:lastModifiedBy>
  <cp:revision>1</cp:revision>
  <dcterms:modified xsi:type="dcterms:W3CDTF">2015-08-04T07:07:06Z</dcterms:modified>
</cp:coreProperties>
</file>