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57" r:id="rId2"/>
    <p:sldId id="272" r:id="rId3"/>
    <p:sldId id="273" r:id="rId4"/>
    <p:sldId id="258" r:id="rId5"/>
    <p:sldId id="259" r:id="rId6"/>
    <p:sldId id="260" r:id="rId7"/>
    <p:sldId id="261" r:id="rId8"/>
    <p:sldId id="262" r:id="rId9"/>
    <p:sldId id="264" r:id="rId10"/>
    <p:sldId id="263" r:id="rId11"/>
    <p:sldId id="265" r:id="rId12"/>
    <p:sldId id="266" r:id="rId13"/>
    <p:sldId id="268" r:id="rId14"/>
    <p:sldId id="267" r:id="rId15"/>
    <p:sldId id="269" r:id="rId16"/>
    <p:sldId id="270" r:id="rId17"/>
    <p:sldId id="274" r:id="rId18"/>
    <p:sldId id="271" r:id="rId19"/>
    <p:sldId id="275" r:id="rId20"/>
    <p:sldId id="276" r:id="rId21"/>
    <p:sldId id="277" r:id="rId22"/>
    <p:sldId id="27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24C7AD-A083-453E-B8AD-3898E80253A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kumimoji="1" lang="ja-JP" altLang="en-US"/>
        </a:p>
      </dgm:t>
    </dgm:pt>
    <dgm:pt modelId="{548A6738-234B-4F58-A78F-EC0678EF67FF}">
      <dgm:prSet phldrT="[テキスト]"/>
      <dgm:spPr/>
      <dgm:t>
        <a:bodyPr/>
        <a:lstStyle/>
        <a:p>
          <a:r>
            <a:rPr kumimoji="1" lang="en-US" altLang="ja-JP" dirty="0"/>
            <a:t>1</a:t>
          </a:r>
          <a:endParaRPr kumimoji="1" lang="ja-JP" altLang="en-US" dirty="0"/>
        </a:p>
      </dgm:t>
    </dgm:pt>
    <dgm:pt modelId="{D76E7DC4-6D8E-476A-98F9-499B63F5ACE4}" type="parTrans" cxnId="{FEA32A69-5817-4B4D-BD8D-BDFA49718B4E}">
      <dgm:prSet/>
      <dgm:spPr/>
      <dgm:t>
        <a:bodyPr/>
        <a:lstStyle/>
        <a:p>
          <a:endParaRPr kumimoji="1" lang="ja-JP" altLang="en-US"/>
        </a:p>
      </dgm:t>
    </dgm:pt>
    <dgm:pt modelId="{4783BC41-FAEB-4FDC-82BB-57EE95DEA337}" type="sibTrans" cxnId="{FEA32A69-5817-4B4D-BD8D-BDFA49718B4E}">
      <dgm:prSet/>
      <dgm:spPr/>
      <dgm:t>
        <a:bodyPr/>
        <a:lstStyle/>
        <a:p>
          <a:endParaRPr kumimoji="1" lang="ja-JP" altLang="en-US"/>
        </a:p>
      </dgm:t>
    </dgm:pt>
    <dgm:pt modelId="{884C7857-5A99-400C-AF93-9A3BCA45E176}">
      <dgm:prSet phldrT="[テキスト]"/>
      <dgm:spPr/>
      <dgm:t>
        <a:bodyPr/>
        <a:lstStyle/>
        <a:p>
          <a:r>
            <a:rPr kumimoji="1" lang="ja-JP" altLang="en-US" dirty="0">
              <a:solidFill>
                <a:srgbClr val="FF0000"/>
              </a:solidFill>
            </a:rPr>
            <a:t>二分探索</a:t>
          </a:r>
          <a:r>
            <a:rPr kumimoji="1" lang="ja-JP" altLang="en-US" dirty="0"/>
            <a:t>を行う</a:t>
          </a:r>
        </a:p>
      </dgm:t>
    </dgm:pt>
    <dgm:pt modelId="{2756C736-2A63-4039-B2C4-A528D13B4743}" type="parTrans" cxnId="{ADE15DEA-ACB2-4C58-90D7-24EC13FC8233}">
      <dgm:prSet/>
      <dgm:spPr/>
      <dgm:t>
        <a:bodyPr/>
        <a:lstStyle/>
        <a:p>
          <a:endParaRPr kumimoji="1" lang="ja-JP" altLang="en-US"/>
        </a:p>
      </dgm:t>
    </dgm:pt>
    <dgm:pt modelId="{4B6BF53A-FC36-4F4A-A67C-160D924E1A3A}" type="sibTrans" cxnId="{ADE15DEA-ACB2-4C58-90D7-24EC13FC8233}">
      <dgm:prSet/>
      <dgm:spPr/>
      <dgm:t>
        <a:bodyPr/>
        <a:lstStyle/>
        <a:p>
          <a:endParaRPr kumimoji="1" lang="ja-JP" altLang="en-US"/>
        </a:p>
      </dgm:t>
    </dgm:pt>
    <dgm:pt modelId="{C92FEA15-1DC0-4B59-8DC2-1332DB8B6410}">
      <dgm:prSet phldrT="[テキスト]"/>
      <dgm:spPr/>
      <dgm:t>
        <a:bodyPr/>
        <a:lstStyle/>
        <a:p>
          <a:r>
            <a:rPr kumimoji="1" lang="ja-JP" altLang="en-US" dirty="0"/>
            <a:t>入力の半分を捨て出力がまだ不正かを確認する</a:t>
          </a:r>
        </a:p>
      </dgm:t>
    </dgm:pt>
    <dgm:pt modelId="{7CB6589D-8F7D-4D3B-8383-15EA2600080C}" type="parTrans" cxnId="{F6728B0B-4A6B-41F5-93D9-BBC2D1D33284}">
      <dgm:prSet/>
      <dgm:spPr/>
      <dgm:t>
        <a:bodyPr/>
        <a:lstStyle/>
        <a:p>
          <a:endParaRPr kumimoji="1" lang="ja-JP" altLang="en-US"/>
        </a:p>
      </dgm:t>
    </dgm:pt>
    <dgm:pt modelId="{2DB6CC15-1B2D-414F-AD85-908E026A9B70}" type="sibTrans" cxnId="{F6728B0B-4A6B-41F5-93D9-BBC2D1D33284}">
      <dgm:prSet/>
      <dgm:spPr/>
      <dgm:t>
        <a:bodyPr/>
        <a:lstStyle/>
        <a:p>
          <a:endParaRPr kumimoji="1" lang="ja-JP" altLang="en-US"/>
        </a:p>
      </dgm:t>
    </dgm:pt>
    <dgm:pt modelId="{2FE1CA15-8F7A-4322-9FF9-C8187D05ED39}">
      <dgm:prSet phldrT="[テキスト]"/>
      <dgm:spPr/>
      <dgm:t>
        <a:bodyPr/>
        <a:lstStyle/>
        <a:p>
          <a:r>
            <a:rPr kumimoji="1" lang="en-US" altLang="ja-JP" dirty="0"/>
            <a:t>2</a:t>
          </a:r>
          <a:endParaRPr kumimoji="1" lang="ja-JP" altLang="en-US" dirty="0"/>
        </a:p>
      </dgm:t>
    </dgm:pt>
    <dgm:pt modelId="{08F4DCC0-BC1F-4D8D-983C-2DA4708B3039}" type="parTrans" cxnId="{91571DE9-D7D9-4C22-9952-8347EB66000C}">
      <dgm:prSet/>
      <dgm:spPr/>
      <dgm:t>
        <a:bodyPr/>
        <a:lstStyle/>
        <a:p>
          <a:endParaRPr kumimoji="1" lang="ja-JP" altLang="en-US"/>
        </a:p>
      </dgm:t>
    </dgm:pt>
    <dgm:pt modelId="{A2BFD832-5C79-4B9B-9A7C-695A80F8D04C}" type="sibTrans" cxnId="{91571DE9-D7D9-4C22-9952-8347EB66000C}">
      <dgm:prSet/>
      <dgm:spPr/>
      <dgm:t>
        <a:bodyPr/>
        <a:lstStyle/>
        <a:p>
          <a:endParaRPr kumimoji="1" lang="ja-JP" altLang="en-US"/>
        </a:p>
      </dgm:t>
    </dgm:pt>
    <dgm:pt modelId="{B743EE7D-E6B3-452D-9408-24EEBC7ADB29}">
      <dgm:prSet phldrT="[テキスト]"/>
      <dgm:spPr/>
      <dgm:t>
        <a:bodyPr/>
        <a:lstStyle/>
        <a:p>
          <a:r>
            <a:rPr kumimoji="1" lang="ja-JP" altLang="en-US" dirty="0"/>
            <a:t>もし不正でなければ</a:t>
          </a:r>
          <a:r>
            <a:rPr kumimoji="1" lang="en-US" altLang="ja-JP" dirty="0"/>
            <a:t>1</a:t>
          </a:r>
          <a:r>
            <a:rPr kumimoji="1" lang="ja-JP" altLang="en-US" dirty="0"/>
            <a:t>つ前の状態に戻り</a:t>
          </a:r>
          <a:r>
            <a:rPr kumimoji="1" lang="en-US" altLang="ja-JP" dirty="0"/>
            <a:t>, </a:t>
          </a:r>
          <a:r>
            <a:rPr kumimoji="1" lang="ja-JP" altLang="en-US" dirty="0"/>
            <a:t>残り半分の入力を捨てる</a:t>
          </a:r>
        </a:p>
      </dgm:t>
    </dgm:pt>
    <dgm:pt modelId="{320F5A45-95E1-4D0C-BDDF-7EE944621920}" type="parTrans" cxnId="{A97C32B2-EB0E-4D85-A10F-B4F903CE8A90}">
      <dgm:prSet/>
      <dgm:spPr/>
      <dgm:t>
        <a:bodyPr/>
        <a:lstStyle/>
        <a:p>
          <a:endParaRPr kumimoji="1" lang="ja-JP" altLang="en-US"/>
        </a:p>
      </dgm:t>
    </dgm:pt>
    <dgm:pt modelId="{13E89EC7-85F1-4A2D-8EB3-308517B13805}" type="sibTrans" cxnId="{A97C32B2-EB0E-4D85-A10F-B4F903CE8A90}">
      <dgm:prSet/>
      <dgm:spPr/>
      <dgm:t>
        <a:bodyPr/>
        <a:lstStyle/>
        <a:p>
          <a:endParaRPr kumimoji="1" lang="ja-JP" altLang="en-US"/>
        </a:p>
      </dgm:t>
    </dgm:pt>
    <dgm:pt modelId="{9CAC2CDE-BDC1-428D-A3AF-72844F35D8B8}">
      <dgm:prSet phldrT="[テキスト]"/>
      <dgm:spPr/>
      <dgm:t>
        <a:bodyPr/>
        <a:lstStyle/>
        <a:p>
          <a:r>
            <a:rPr kumimoji="1" lang="en-US" altLang="ja-JP" dirty="0"/>
            <a:t>3</a:t>
          </a:r>
          <a:endParaRPr kumimoji="1" lang="ja-JP" altLang="en-US" dirty="0"/>
        </a:p>
      </dgm:t>
    </dgm:pt>
    <dgm:pt modelId="{360D3B02-611F-4D39-95F5-1B9344FAF3DB}" type="parTrans" cxnId="{31A3BA34-6650-4448-B577-70E14889988D}">
      <dgm:prSet/>
      <dgm:spPr/>
      <dgm:t>
        <a:bodyPr/>
        <a:lstStyle/>
        <a:p>
          <a:endParaRPr kumimoji="1" lang="ja-JP" altLang="en-US"/>
        </a:p>
      </dgm:t>
    </dgm:pt>
    <dgm:pt modelId="{DD5241AE-8778-405F-AA44-6B7A2E7A3D29}" type="sibTrans" cxnId="{31A3BA34-6650-4448-B577-70E14889988D}">
      <dgm:prSet/>
      <dgm:spPr/>
      <dgm:t>
        <a:bodyPr/>
        <a:lstStyle/>
        <a:p>
          <a:endParaRPr kumimoji="1" lang="ja-JP" altLang="en-US"/>
        </a:p>
      </dgm:t>
    </dgm:pt>
    <dgm:pt modelId="{FCD38685-8D36-4E77-BFD9-5142FC574224}">
      <dgm:prSet phldrT="[テキスト]"/>
      <dgm:spPr/>
      <dgm:t>
        <a:bodyPr/>
        <a:lstStyle/>
        <a:p>
          <a:r>
            <a:rPr kumimoji="1" lang="ja-JP" altLang="en-US" dirty="0"/>
            <a:t>入力の単純化を続ける</a:t>
          </a:r>
        </a:p>
      </dgm:t>
    </dgm:pt>
    <dgm:pt modelId="{03FD5262-226B-4070-B22F-D41273890260}" type="parTrans" cxnId="{091E3044-60C6-4E3B-B627-DA2FA023DC80}">
      <dgm:prSet/>
      <dgm:spPr/>
      <dgm:t>
        <a:bodyPr/>
        <a:lstStyle/>
        <a:p>
          <a:endParaRPr kumimoji="1" lang="ja-JP" altLang="en-US"/>
        </a:p>
      </dgm:t>
    </dgm:pt>
    <dgm:pt modelId="{06783FA3-211D-4BB6-B53F-EA4A944C4B31}" type="sibTrans" cxnId="{091E3044-60C6-4E3B-B627-DA2FA023DC80}">
      <dgm:prSet/>
      <dgm:spPr/>
      <dgm:t>
        <a:bodyPr/>
        <a:lstStyle/>
        <a:p>
          <a:endParaRPr kumimoji="1" lang="ja-JP" altLang="en-US"/>
        </a:p>
      </dgm:t>
    </dgm:pt>
    <dgm:pt modelId="{35ABADB9-7DC6-4123-B416-1D8F6B7C1FE7}" type="pres">
      <dgm:prSet presAssocID="{4424C7AD-A083-453E-B8AD-3898E80253AC}" presName="linearFlow" presStyleCnt="0">
        <dgm:presLayoutVars>
          <dgm:dir/>
          <dgm:animLvl val="lvl"/>
          <dgm:resizeHandles val="exact"/>
        </dgm:presLayoutVars>
      </dgm:prSet>
      <dgm:spPr/>
    </dgm:pt>
    <dgm:pt modelId="{60365C50-96CA-4083-9DEA-CD01C38D0EB4}" type="pres">
      <dgm:prSet presAssocID="{548A6738-234B-4F58-A78F-EC0678EF67FF}" presName="composite" presStyleCnt="0"/>
      <dgm:spPr/>
    </dgm:pt>
    <dgm:pt modelId="{C4879B94-041C-4E63-8A97-3434AE260DF4}" type="pres">
      <dgm:prSet presAssocID="{548A6738-234B-4F58-A78F-EC0678EF67FF}" presName="parentText" presStyleLbl="alignNode1" presStyleIdx="0" presStyleCnt="3">
        <dgm:presLayoutVars>
          <dgm:chMax val="1"/>
          <dgm:bulletEnabled val="1"/>
        </dgm:presLayoutVars>
      </dgm:prSet>
      <dgm:spPr/>
    </dgm:pt>
    <dgm:pt modelId="{E9F4390A-AC28-4784-B214-58A2B7F67054}" type="pres">
      <dgm:prSet presAssocID="{548A6738-234B-4F58-A78F-EC0678EF67FF}" presName="descendantText" presStyleLbl="alignAcc1" presStyleIdx="0" presStyleCnt="3">
        <dgm:presLayoutVars>
          <dgm:bulletEnabled val="1"/>
        </dgm:presLayoutVars>
      </dgm:prSet>
      <dgm:spPr/>
    </dgm:pt>
    <dgm:pt modelId="{06C0D8D5-F077-4539-B4B0-7B90D629DD1F}" type="pres">
      <dgm:prSet presAssocID="{4783BC41-FAEB-4FDC-82BB-57EE95DEA337}" presName="sp" presStyleCnt="0"/>
      <dgm:spPr/>
    </dgm:pt>
    <dgm:pt modelId="{0402C3E9-7F31-485B-B400-EDD208C5FC33}" type="pres">
      <dgm:prSet presAssocID="{2FE1CA15-8F7A-4322-9FF9-C8187D05ED39}" presName="composite" presStyleCnt="0"/>
      <dgm:spPr/>
    </dgm:pt>
    <dgm:pt modelId="{2B130DE1-B507-47A6-BE7A-8C126BEB3F1A}" type="pres">
      <dgm:prSet presAssocID="{2FE1CA15-8F7A-4322-9FF9-C8187D05ED39}" presName="parentText" presStyleLbl="alignNode1" presStyleIdx="1" presStyleCnt="3">
        <dgm:presLayoutVars>
          <dgm:chMax val="1"/>
          <dgm:bulletEnabled val="1"/>
        </dgm:presLayoutVars>
      </dgm:prSet>
      <dgm:spPr/>
    </dgm:pt>
    <dgm:pt modelId="{63F814A7-EDD0-4061-9172-9CE476429456}" type="pres">
      <dgm:prSet presAssocID="{2FE1CA15-8F7A-4322-9FF9-C8187D05ED39}" presName="descendantText" presStyleLbl="alignAcc1" presStyleIdx="1" presStyleCnt="3" custLinFactNeighborX="0" custLinFactNeighborY="2370">
        <dgm:presLayoutVars>
          <dgm:bulletEnabled val="1"/>
        </dgm:presLayoutVars>
      </dgm:prSet>
      <dgm:spPr/>
    </dgm:pt>
    <dgm:pt modelId="{D31C4D87-95C8-44D3-9BC6-4A3BB377B1EB}" type="pres">
      <dgm:prSet presAssocID="{A2BFD832-5C79-4B9B-9A7C-695A80F8D04C}" presName="sp" presStyleCnt="0"/>
      <dgm:spPr/>
    </dgm:pt>
    <dgm:pt modelId="{D7DBEE40-FAA7-455F-BA38-3D433B972D35}" type="pres">
      <dgm:prSet presAssocID="{9CAC2CDE-BDC1-428D-A3AF-72844F35D8B8}" presName="composite" presStyleCnt="0"/>
      <dgm:spPr/>
    </dgm:pt>
    <dgm:pt modelId="{CED342A1-8606-447A-BA5C-635C20606BB9}" type="pres">
      <dgm:prSet presAssocID="{9CAC2CDE-BDC1-428D-A3AF-72844F35D8B8}" presName="parentText" presStyleLbl="alignNode1" presStyleIdx="2" presStyleCnt="3">
        <dgm:presLayoutVars>
          <dgm:chMax val="1"/>
          <dgm:bulletEnabled val="1"/>
        </dgm:presLayoutVars>
      </dgm:prSet>
      <dgm:spPr/>
    </dgm:pt>
    <dgm:pt modelId="{461D9BAE-73A3-4916-9E3D-F704EC922344}" type="pres">
      <dgm:prSet presAssocID="{9CAC2CDE-BDC1-428D-A3AF-72844F35D8B8}" presName="descendantText" presStyleLbl="alignAcc1" presStyleIdx="2" presStyleCnt="3">
        <dgm:presLayoutVars>
          <dgm:bulletEnabled val="1"/>
        </dgm:presLayoutVars>
      </dgm:prSet>
      <dgm:spPr/>
    </dgm:pt>
  </dgm:ptLst>
  <dgm:cxnLst>
    <dgm:cxn modelId="{F6728B0B-4A6B-41F5-93D9-BBC2D1D33284}" srcId="{548A6738-234B-4F58-A78F-EC0678EF67FF}" destId="{C92FEA15-1DC0-4B59-8DC2-1332DB8B6410}" srcOrd="1" destOrd="0" parTransId="{7CB6589D-8F7D-4D3B-8383-15EA2600080C}" sibTransId="{2DB6CC15-1B2D-414F-AD85-908E026A9B70}"/>
    <dgm:cxn modelId="{EFEE5A26-DB7B-4287-9D5C-93C9B150FB74}" type="presOf" srcId="{FCD38685-8D36-4E77-BFD9-5142FC574224}" destId="{461D9BAE-73A3-4916-9E3D-F704EC922344}" srcOrd="0" destOrd="0" presId="urn:microsoft.com/office/officeart/2005/8/layout/chevron2"/>
    <dgm:cxn modelId="{31A3BA34-6650-4448-B577-70E14889988D}" srcId="{4424C7AD-A083-453E-B8AD-3898E80253AC}" destId="{9CAC2CDE-BDC1-428D-A3AF-72844F35D8B8}" srcOrd="2" destOrd="0" parTransId="{360D3B02-611F-4D39-95F5-1B9344FAF3DB}" sibTransId="{DD5241AE-8778-405F-AA44-6B7A2E7A3D29}"/>
    <dgm:cxn modelId="{091E3044-60C6-4E3B-B627-DA2FA023DC80}" srcId="{9CAC2CDE-BDC1-428D-A3AF-72844F35D8B8}" destId="{FCD38685-8D36-4E77-BFD9-5142FC574224}" srcOrd="0" destOrd="0" parTransId="{03FD5262-226B-4070-B22F-D41273890260}" sibTransId="{06783FA3-211D-4BB6-B53F-EA4A944C4B31}"/>
    <dgm:cxn modelId="{FEA32A69-5817-4B4D-BD8D-BDFA49718B4E}" srcId="{4424C7AD-A083-453E-B8AD-3898E80253AC}" destId="{548A6738-234B-4F58-A78F-EC0678EF67FF}" srcOrd="0" destOrd="0" parTransId="{D76E7DC4-6D8E-476A-98F9-499B63F5ACE4}" sibTransId="{4783BC41-FAEB-4FDC-82BB-57EE95DEA337}"/>
    <dgm:cxn modelId="{0C8E1587-1144-41CA-929B-C7B0EC2AA273}" type="presOf" srcId="{C92FEA15-1DC0-4B59-8DC2-1332DB8B6410}" destId="{E9F4390A-AC28-4784-B214-58A2B7F67054}" srcOrd="0" destOrd="1" presId="urn:microsoft.com/office/officeart/2005/8/layout/chevron2"/>
    <dgm:cxn modelId="{565C718E-1BAA-4D81-9EEF-9FFD0F9D3C83}" type="presOf" srcId="{2FE1CA15-8F7A-4322-9FF9-C8187D05ED39}" destId="{2B130DE1-B507-47A6-BE7A-8C126BEB3F1A}" srcOrd="0" destOrd="0" presId="urn:microsoft.com/office/officeart/2005/8/layout/chevron2"/>
    <dgm:cxn modelId="{36268E99-27BA-4A8D-86B1-1FB70F310250}" type="presOf" srcId="{548A6738-234B-4F58-A78F-EC0678EF67FF}" destId="{C4879B94-041C-4E63-8A97-3434AE260DF4}" srcOrd="0" destOrd="0" presId="urn:microsoft.com/office/officeart/2005/8/layout/chevron2"/>
    <dgm:cxn modelId="{CC32FAA0-2330-44B3-857A-5C4AA2AC3EC8}" type="presOf" srcId="{884C7857-5A99-400C-AF93-9A3BCA45E176}" destId="{E9F4390A-AC28-4784-B214-58A2B7F67054}" srcOrd="0" destOrd="0" presId="urn:microsoft.com/office/officeart/2005/8/layout/chevron2"/>
    <dgm:cxn modelId="{A97C32B2-EB0E-4D85-A10F-B4F903CE8A90}" srcId="{2FE1CA15-8F7A-4322-9FF9-C8187D05ED39}" destId="{B743EE7D-E6B3-452D-9408-24EEBC7ADB29}" srcOrd="0" destOrd="0" parTransId="{320F5A45-95E1-4D0C-BDDF-7EE944621920}" sibTransId="{13E89EC7-85F1-4A2D-8EB3-308517B13805}"/>
    <dgm:cxn modelId="{81A180D0-1ACD-4E41-A36E-336F08BE8590}" type="presOf" srcId="{B743EE7D-E6B3-452D-9408-24EEBC7ADB29}" destId="{63F814A7-EDD0-4061-9172-9CE476429456}" srcOrd="0" destOrd="0" presId="urn:microsoft.com/office/officeart/2005/8/layout/chevron2"/>
    <dgm:cxn modelId="{367A69DD-AA07-49DF-8035-42F8767B94E4}" type="presOf" srcId="{9CAC2CDE-BDC1-428D-A3AF-72844F35D8B8}" destId="{CED342A1-8606-447A-BA5C-635C20606BB9}" srcOrd="0" destOrd="0" presId="urn:microsoft.com/office/officeart/2005/8/layout/chevron2"/>
    <dgm:cxn modelId="{91571DE9-D7D9-4C22-9952-8347EB66000C}" srcId="{4424C7AD-A083-453E-B8AD-3898E80253AC}" destId="{2FE1CA15-8F7A-4322-9FF9-C8187D05ED39}" srcOrd="1" destOrd="0" parTransId="{08F4DCC0-BC1F-4D8D-983C-2DA4708B3039}" sibTransId="{A2BFD832-5C79-4B9B-9A7C-695A80F8D04C}"/>
    <dgm:cxn modelId="{ADE15DEA-ACB2-4C58-90D7-24EC13FC8233}" srcId="{548A6738-234B-4F58-A78F-EC0678EF67FF}" destId="{884C7857-5A99-400C-AF93-9A3BCA45E176}" srcOrd="0" destOrd="0" parTransId="{2756C736-2A63-4039-B2C4-A528D13B4743}" sibTransId="{4B6BF53A-FC36-4F4A-A67C-160D924E1A3A}"/>
    <dgm:cxn modelId="{66765AF2-BF06-4610-B13B-4DC8D4711AD4}" type="presOf" srcId="{4424C7AD-A083-453E-B8AD-3898E80253AC}" destId="{35ABADB9-7DC6-4123-B416-1D8F6B7C1FE7}" srcOrd="0" destOrd="0" presId="urn:microsoft.com/office/officeart/2005/8/layout/chevron2"/>
    <dgm:cxn modelId="{FBBD77C0-0CA6-4C2F-AC71-8E1451AA221E}" type="presParOf" srcId="{35ABADB9-7DC6-4123-B416-1D8F6B7C1FE7}" destId="{60365C50-96CA-4083-9DEA-CD01C38D0EB4}" srcOrd="0" destOrd="0" presId="urn:microsoft.com/office/officeart/2005/8/layout/chevron2"/>
    <dgm:cxn modelId="{06A68A92-955D-4ABB-9807-625492206642}" type="presParOf" srcId="{60365C50-96CA-4083-9DEA-CD01C38D0EB4}" destId="{C4879B94-041C-4E63-8A97-3434AE260DF4}" srcOrd="0" destOrd="0" presId="urn:microsoft.com/office/officeart/2005/8/layout/chevron2"/>
    <dgm:cxn modelId="{7C21ADA2-060B-4C0F-A5F3-B70E8DE41C1B}" type="presParOf" srcId="{60365C50-96CA-4083-9DEA-CD01C38D0EB4}" destId="{E9F4390A-AC28-4784-B214-58A2B7F67054}" srcOrd="1" destOrd="0" presId="urn:microsoft.com/office/officeart/2005/8/layout/chevron2"/>
    <dgm:cxn modelId="{DD52B22A-0A9A-4CEB-B67A-EA10ED4399C1}" type="presParOf" srcId="{35ABADB9-7DC6-4123-B416-1D8F6B7C1FE7}" destId="{06C0D8D5-F077-4539-B4B0-7B90D629DD1F}" srcOrd="1" destOrd="0" presId="urn:microsoft.com/office/officeart/2005/8/layout/chevron2"/>
    <dgm:cxn modelId="{1BDB9235-226B-4E89-BA48-50992B299BFD}" type="presParOf" srcId="{35ABADB9-7DC6-4123-B416-1D8F6B7C1FE7}" destId="{0402C3E9-7F31-485B-B400-EDD208C5FC33}" srcOrd="2" destOrd="0" presId="urn:microsoft.com/office/officeart/2005/8/layout/chevron2"/>
    <dgm:cxn modelId="{5DA16CDF-1AFE-4400-8CFC-FDDEC971A5C4}" type="presParOf" srcId="{0402C3E9-7F31-485B-B400-EDD208C5FC33}" destId="{2B130DE1-B507-47A6-BE7A-8C126BEB3F1A}" srcOrd="0" destOrd="0" presId="urn:microsoft.com/office/officeart/2005/8/layout/chevron2"/>
    <dgm:cxn modelId="{924FC708-5C22-4C1B-830E-78948DA56E3A}" type="presParOf" srcId="{0402C3E9-7F31-485B-B400-EDD208C5FC33}" destId="{63F814A7-EDD0-4061-9172-9CE476429456}" srcOrd="1" destOrd="0" presId="urn:microsoft.com/office/officeart/2005/8/layout/chevron2"/>
    <dgm:cxn modelId="{ABF30B11-F3EE-4A1D-A34B-344DC7A5C379}" type="presParOf" srcId="{35ABADB9-7DC6-4123-B416-1D8F6B7C1FE7}" destId="{D31C4D87-95C8-44D3-9BC6-4A3BB377B1EB}" srcOrd="3" destOrd="0" presId="urn:microsoft.com/office/officeart/2005/8/layout/chevron2"/>
    <dgm:cxn modelId="{A3EF58B8-5F49-438F-B35F-E741D515696B}" type="presParOf" srcId="{35ABADB9-7DC6-4123-B416-1D8F6B7C1FE7}" destId="{D7DBEE40-FAA7-455F-BA38-3D433B972D35}" srcOrd="4" destOrd="0" presId="urn:microsoft.com/office/officeart/2005/8/layout/chevron2"/>
    <dgm:cxn modelId="{9B375856-4BB4-4CD1-9E51-C28CF86B0D69}" type="presParOf" srcId="{D7DBEE40-FAA7-455F-BA38-3D433B972D35}" destId="{CED342A1-8606-447A-BA5C-635C20606BB9}" srcOrd="0" destOrd="0" presId="urn:microsoft.com/office/officeart/2005/8/layout/chevron2"/>
    <dgm:cxn modelId="{907623D4-A16C-47F6-9EBD-06CA5F2CF243}" type="presParOf" srcId="{D7DBEE40-FAA7-455F-BA38-3D433B972D35}" destId="{461D9BAE-73A3-4916-9E3D-F704EC92234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879B94-041C-4E63-8A97-3434AE260DF4}">
      <dsp:nvSpPr>
        <dsp:cNvPr id="0" name=""/>
        <dsp:cNvSpPr/>
      </dsp:nvSpPr>
      <dsp:spPr>
        <a:xfrm rot="5400000">
          <a:off x="-237320" y="238951"/>
          <a:ext cx="1582134" cy="110749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kumimoji="1" lang="en-US" altLang="ja-JP" sz="3100" kern="1200" dirty="0"/>
            <a:t>1</a:t>
          </a:r>
          <a:endParaRPr kumimoji="1" lang="ja-JP" altLang="en-US" sz="3100" kern="1200" dirty="0"/>
        </a:p>
      </dsp:txBody>
      <dsp:txXfrm rot="-5400000">
        <a:off x="0" y="555378"/>
        <a:ext cx="1107494" cy="474640"/>
      </dsp:txXfrm>
    </dsp:sp>
    <dsp:sp modelId="{E9F4390A-AC28-4784-B214-58A2B7F67054}">
      <dsp:nvSpPr>
        <dsp:cNvPr id="0" name=""/>
        <dsp:cNvSpPr/>
      </dsp:nvSpPr>
      <dsp:spPr>
        <a:xfrm rot="5400000">
          <a:off x="3892342" y="-2783216"/>
          <a:ext cx="1028387" cy="659808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kumimoji="1" lang="ja-JP" altLang="en-US" sz="2300" kern="1200" dirty="0">
              <a:solidFill>
                <a:srgbClr val="FF0000"/>
              </a:solidFill>
            </a:rPr>
            <a:t>二分探索</a:t>
          </a:r>
          <a:r>
            <a:rPr kumimoji="1" lang="ja-JP" altLang="en-US" sz="2300" kern="1200" dirty="0"/>
            <a:t>を行う</a:t>
          </a:r>
        </a:p>
        <a:p>
          <a:pPr marL="228600" lvl="1" indent="-228600" algn="l" defTabSz="1022350">
            <a:lnSpc>
              <a:spcPct val="90000"/>
            </a:lnSpc>
            <a:spcBef>
              <a:spcPct val="0"/>
            </a:spcBef>
            <a:spcAft>
              <a:spcPct val="15000"/>
            </a:spcAft>
            <a:buChar char="•"/>
          </a:pPr>
          <a:r>
            <a:rPr kumimoji="1" lang="ja-JP" altLang="en-US" sz="2300" kern="1200" dirty="0"/>
            <a:t>入力の半分を捨て出力がまだ不正かを確認する</a:t>
          </a:r>
        </a:p>
      </dsp:txBody>
      <dsp:txXfrm rot="-5400000">
        <a:off x="1107494" y="51834"/>
        <a:ext cx="6547881" cy="927983"/>
      </dsp:txXfrm>
    </dsp:sp>
    <dsp:sp modelId="{2B130DE1-B507-47A6-BE7A-8C126BEB3F1A}">
      <dsp:nvSpPr>
        <dsp:cNvPr id="0" name=""/>
        <dsp:cNvSpPr/>
      </dsp:nvSpPr>
      <dsp:spPr>
        <a:xfrm rot="5400000">
          <a:off x="-237320" y="1626745"/>
          <a:ext cx="1582134" cy="110749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kumimoji="1" lang="en-US" altLang="ja-JP" sz="3100" kern="1200" dirty="0"/>
            <a:t>2</a:t>
          </a:r>
          <a:endParaRPr kumimoji="1" lang="ja-JP" altLang="en-US" sz="3100" kern="1200" dirty="0"/>
        </a:p>
      </dsp:txBody>
      <dsp:txXfrm rot="-5400000">
        <a:off x="0" y="1943172"/>
        <a:ext cx="1107494" cy="474640"/>
      </dsp:txXfrm>
    </dsp:sp>
    <dsp:sp modelId="{63F814A7-EDD0-4061-9172-9CE476429456}">
      <dsp:nvSpPr>
        <dsp:cNvPr id="0" name=""/>
        <dsp:cNvSpPr/>
      </dsp:nvSpPr>
      <dsp:spPr>
        <a:xfrm rot="5400000">
          <a:off x="3892342" y="-1371050"/>
          <a:ext cx="1028387" cy="659808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kumimoji="1" lang="ja-JP" altLang="en-US" sz="2300" kern="1200" dirty="0"/>
            <a:t>もし不正でなければ</a:t>
          </a:r>
          <a:r>
            <a:rPr kumimoji="1" lang="en-US" altLang="ja-JP" sz="2300" kern="1200" dirty="0"/>
            <a:t>1</a:t>
          </a:r>
          <a:r>
            <a:rPr kumimoji="1" lang="ja-JP" altLang="en-US" sz="2300" kern="1200" dirty="0"/>
            <a:t>つ前の状態に戻り</a:t>
          </a:r>
          <a:r>
            <a:rPr kumimoji="1" lang="en-US" altLang="ja-JP" sz="2300" kern="1200" dirty="0"/>
            <a:t>, </a:t>
          </a:r>
          <a:r>
            <a:rPr kumimoji="1" lang="ja-JP" altLang="en-US" sz="2300" kern="1200" dirty="0"/>
            <a:t>残り半分の入力を捨てる</a:t>
          </a:r>
        </a:p>
      </dsp:txBody>
      <dsp:txXfrm rot="-5400000">
        <a:off x="1107494" y="1464000"/>
        <a:ext cx="6547881" cy="927983"/>
      </dsp:txXfrm>
    </dsp:sp>
    <dsp:sp modelId="{CED342A1-8606-447A-BA5C-635C20606BB9}">
      <dsp:nvSpPr>
        <dsp:cNvPr id="0" name=""/>
        <dsp:cNvSpPr/>
      </dsp:nvSpPr>
      <dsp:spPr>
        <a:xfrm rot="5400000">
          <a:off x="-237320" y="3014539"/>
          <a:ext cx="1582134" cy="1107494"/>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kumimoji="1" lang="en-US" altLang="ja-JP" sz="3100" kern="1200" dirty="0"/>
            <a:t>3</a:t>
          </a:r>
          <a:endParaRPr kumimoji="1" lang="ja-JP" altLang="en-US" sz="3100" kern="1200" dirty="0"/>
        </a:p>
      </dsp:txBody>
      <dsp:txXfrm rot="-5400000">
        <a:off x="0" y="3330966"/>
        <a:ext cx="1107494" cy="474640"/>
      </dsp:txXfrm>
    </dsp:sp>
    <dsp:sp modelId="{461D9BAE-73A3-4916-9E3D-F704EC922344}">
      <dsp:nvSpPr>
        <dsp:cNvPr id="0" name=""/>
        <dsp:cNvSpPr/>
      </dsp:nvSpPr>
      <dsp:spPr>
        <a:xfrm rot="5400000">
          <a:off x="3892342" y="-7629"/>
          <a:ext cx="1028387" cy="659808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4605" rIns="14605" bIns="14605" numCol="1" spcCol="1270" anchor="ctr" anchorCtr="0">
          <a:noAutofit/>
        </a:bodyPr>
        <a:lstStyle/>
        <a:p>
          <a:pPr marL="228600" lvl="1" indent="-228600" algn="l" defTabSz="1022350">
            <a:lnSpc>
              <a:spcPct val="90000"/>
            </a:lnSpc>
            <a:spcBef>
              <a:spcPct val="0"/>
            </a:spcBef>
            <a:spcAft>
              <a:spcPct val="15000"/>
            </a:spcAft>
            <a:buChar char="•"/>
          </a:pPr>
          <a:r>
            <a:rPr kumimoji="1" lang="ja-JP" altLang="en-US" sz="2300" kern="1200" dirty="0"/>
            <a:t>入力の単純化を続ける</a:t>
          </a:r>
        </a:p>
      </dsp:txBody>
      <dsp:txXfrm rot="-5400000">
        <a:off x="1107494" y="2827421"/>
        <a:ext cx="6547881" cy="92798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A89B8C-53AA-4659-A6DB-A1BF025B3033}" type="datetimeFigureOut">
              <a:rPr kumimoji="1" lang="ja-JP" altLang="en-US" smtClean="0"/>
              <a:t>2018/2/4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7458F7-5375-4019-A722-DBA4898F5336}" type="slidenum">
              <a:rPr kumimoji="1" lang="ja-JP" altLang="en-US" smtClean="0"/>
              <a:t>‹#›</a:t>
            </a:fld>
            <a:endParaRPr kumimoji="1" lang="ja-JP" altLang="en-US"/>
          </a:p>
        </p:txBody>
      </p:sp>
    </p:spTree>
    <p:extLst>
      <p:ext uri="{BB962C8B-B14F-4D97-AF65-F5344CB8AC3E}">
        <p14:creationId xmlns:p14="http://schemas.microsoft.com/office/powerpoint/2010/main" val="25148056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932679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0" i="0" u="none" strike="noStrike" kern="1200" dirty="0">
                <a:solidFill>
                  <a:schemeClr val="tx1"/>
                </a:solidFill>
                <a:effectLst/>
                <a:latin typeface="+mn-lt"/>
                <a:ea typeface="+mn-ea"/>
                <a:cs typeface="+mn-cs"/>
              </a:rPr>
              <a:t>IT</a:t>
            </a:r>
            <a:r>
              <a:rPr kumimoji="1" lang="ja-JP" altLang="en-US" sz="1200" b="0" i="0" u="none" strike="noStrike" kern="1200" dirty="0">
                <a:solidFill>
                  <a:schemeClr val="tx1"/>
                </a:solidFill>
                <a:effectLst/>
                <a:latin typeface="+mn-lt"/>
                <a:ea typeface="+mn-ea"/>
                <a:cs typeface="+mn-cs"/>
              </a:rPr>
              <a:t>の分野では、二つの データの集合</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ファイルなど</a:t>
            </a:r>
            <a:r>
              <a:rPr kumimoji="1" lang="en-US" altLang="ja-JP" sz="1200" b="0" i="0" u="none" strike="noStrike" kern="1200" dirty="0">
                <a:solidFill>
                  <a:schemeClr val="tx1"/>
                </a:solidFill>
                <a:effectLst/>
                <a:latin typeface="+mn-lt"/>
                <a:ea typeface="+mn-ea"/>
                <a:cs typeface="+mn-cs"/>
              </a:rPr>
              <a:t>)</a:t>
            </a:r>
            <a:r>
              <a:rPr kumimoji="1" lang="ja-JP" altLang="en-US" sz="1200" b="0" i="0" u="none" strike="noStrike" kern="1200" dirty="0">
                <a:solidFill>
                  <a:schemeClr val="tx1"/>
                </a:solidFill>
                <a:effectLst/>
                <a:latin typeface="+mn-lt"/>
                <a:ea typeface="+mn-ea"/>
                <a:cs typeface="+mn-cs"/>
              </a:rPr>
              <a:t>を比較して、両者の違っている部分を</a:t>
            </a:r>
            <a:r>
              <a:rPr kumimoji="1" lang="ja-JP" altLang="en-US" sz="1200" b="1" i="0" u="none" strike="noStrike" kern="1200" dirty="0">
                <a:solidFill>
                  <a:schemeClr val="tx1"/>
                </a:solidFill>
                <a:effectLst/>
                <a:latin typeface="+mn-lt"/>
                <a:ea typeface="+mn-ea"/>
                <a:cs typeface="+mn-cs"/>
              </a:rPr>
              <a:t>差分</a:t>
            </a:r>
            <a:r>
              <a:rPr kumimoji="1" lang="ja-JP" altLang="en-US" sz="1200" b="0" i="0" u="none" strike="noStrike" kern="1200" dirty="0">
                <a:solidFill>
                  <a:schemeClr val="tx1"/>
                </a:solidFill>
                <a:effectLst/>
                <a:latin typeface="+mn-lt"/>
                <a:ea typeface="+mn-ea"/>
                <a:cs typeface="+mn-cs"/>
              </a:rPr>
              <a:t>データあるいは 単に</a:t>
            </a:r>
            <a:r>
              <a:rPr kumimoji="1" lang="ja-JP" altLang="en-US" sz="1200" b="1" i="0" u="none" strike="noStrike" kern="1200" dirty="0">
                <a:solidFill>
                  <a:schemeClr val="tx1"/>
                </a:solidFill>
                <a:effectLst/>
                <a:latin typeface="+mn-lt"/>
                <a:ea typeface="+mn-ea"/>
                <a:cs typeface="+mn-cs"/>
              </a:rPr>
              <a:t>差分</a:t>
            </a:r>
            <a:r>
              <a:rPr kumimoji="1" lang="ja-JP" altLang="en-US" sz="1200" b="0" i="0" u="none" strike="noStrike" kern="1200" dirty="0">
                <a:solidFill>
                  <a:schemeClr val="tx1"/>
                </a:solidFill>
                <a:effectLst/>
                <a:latin typeface="+mn-lt"/>
                <a:ea typeface="+mn-ea"/>
                <a:cs typeface="+mn-cs"/>
              </a:rPr>
              <a:t>という。</a:t>
            </a:r>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4</a:t>
            </a:fld>
            <a:endParaRPr kumimoji="1" lang="ja-JP" altLang="en-US"/>
          </a:p>
        </p:txBody>
      </p:sp>
    </p:spTree>
    <p:extLst>
      <p:ext uri="{BB962C8B-B14F-4D97-AF65-F5344CB8AC3E}">
        <p14:creationId xmlns:p14="http://schemas.microsoft.com/office/powerpoint/2010/main" val="568204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このような利点があるにも関わらず、新しい障害報告が次々と登録されるため、たとえば</a:t>
            </a:r>
            <a:r>
              <a:rPr kumimoji="1" lang="en-US" altLang="ja-JP" dirty="0"/>
              <a:t>Mozilla</a:t>
            </a:r>
            <a:r>
              <a:rPr kumimoji="1" lang="ja-JP" altLang="en-US" dirty="0"/>
              <a:t>プログラムは、単純化どころか内容を見ることさえできなかった。</a:t>
            </a:r>
            <a:endParaRPr kumimoji="1" lang="en-US" altLang="ja-JP" dirty="0"/>
          </a:p>
          <a:p>
            <a:r>
              <a:rPr kumimoji="1" lang="ja-JP" altLang="en-US" dirty="0"/>
              <a:t>しかし、</a:t>
            </a:r>
            <a:r>
              <a:rPr kumimoji="1" lang="en-US" altLang="ja-JP" dirty="0"/>
              <a:t>Mozilla</a:t>
            </a:r>
            <a:r>
              <a:rPr kumimoji="1" lang="ja-JP" altLang="en-US" dirty="0"/>
              <a:t>の製品マネージャーである</a:t>
            </a:r>
            <a:r>
              <a:rPr kumimoji="1" lang="en-US" altLang="ja-JP" dirty="0"/>
              <a:t>Eric </a:t>
            </a:r>
            <a:r>
              <a:rPr kumimoji="1" lang="en-US" altLang="ja-JP" dirty="0" err="1"/>
              <a:t>Krock</a:t>
            </a:r>
            <a:r>
              <a:rPr kumimoji="1" lang="ja-JP" altLang="en-US" dirty="0"/>
              <a:t>はボランティアにテストケースを単純化させることを考案した。</a:t>
            </a:r>
            <a:endParaRPr kumimoji="1" lang="en-US" altLang="ja-JP" dirty="0"/>
          </a:p>
          <a:p>
            <a:r>
              <a:rPr kumimoji="1" lang="ja-JP" altLang="en-US" dirty="0"/>
              <a:t>次ページに</a:t>
            </a:r>
            <a:r>
              <a:rPr kumimoji="1" lang="en-US" altLang="ja-JP" dirty="0"/>
              <a:t>Kernighan</a:t>
            </a:r>
            <a:r>
              <a:rPr kumimoji="1" lang="ja-JP" altLang="en-US" dirty="0"/>
              <a:t>と</a:t>
            </a:r>
            <a:r>
              <a:rPr kumimoji="1" lang="en-US" altLang="ja-JP" dirty="0"/>
              <a:t>Pike</a:t>
            </a:r>
            <a:r>
              <a:rPr kumimoji="1" lang="ja-JP" altLang="en-US" dirty="0"/>
              <a:t>（</a:t>
            </a:r>
            <a:r>
              <a:rPr kumimoji="1" lang="en-US" altLang="ja-JP" dirty="0"/>
              <a:t>1999</a:t>
            </a:r>
            <a:r>
              <a:rPr kumimoji="1" lang="ja-JP" altLang="en-US" dirty="0"/>
              <a:t>）が考案した方法を用いる。</a:t>
            </a:r>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7</a:t>
            </a:fld>
            <a:endParaRPr kumimoji="1" lang="ja-JP" altLang="en-US"/>
          </a:p>
        </p:txBody>
      </p:sp>
    </p:spTree>
    <p:extLst>
      <p:ext uri="{BB962C8B-B14F-4D97-AF65-F5344CB8AC3E}">
        <p14:creationId xmlns:p14="http://schemas.microsoft.com/office/powerpoint/2010/main" val="3212026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前半でも後半でも</a:t>
            </a:r>
            <a:r>
              <a:rPr kumimoji="1" lang="en-US" altLang="ja-JP" dirty="0"/>
              <a:t>HTML</a:t>
            </a:r>
            <a:r>
              <a:rPr kumimoji="1" lang="ja-JP" altLang="en-US" dirty="0"/>
              <a:t>コードとしては有効ではない。よって</a:t>
            </a:r>
            <a:r>
              <a:rPr kumimoji="1" lang="en-US" altLang="ja-JP" dirty="0"/>
              <a:t>Mozilla</a:t>
            </a:r>
            <a:r>
              <a:rPr kumimoji="1" lang="ja-JP" altLang="en-US" dirty="0"/>
              <a:t>は入力をテキストとして解釈してしまい、テストは失敗しない。</a:t>
            </a:r>
            <a:endParaRPr kumimoji="1" lang="en-US" altLang="ja-JP" dirty="0"/>
          </a:p>
          <a:p>
            <a:r>
              <a:rPr kumimoji="1" lang="ja-JP" altLang="en-US" dirty="0"/>
              <a:t>この場合は単純な二分探索では十分ではない。ここで探しているのは単一の文字ではなく、入力の部分集合となっているからである。</a:t>
            </a:r>
            <a:endParaRPr kumimoji="1" lang="en-US" altLang="ja-JP" dirty="0"/>
          </a:p>
          <a:p>
            <a:r>
              <a:rPr kumimoji="1" lang="ja-JP" altLang="en-US" dirty="0"/>
              <a:t>探している部分集合は</a:t>
            </a:r>
            <a:r>
              <a:rPr kumimoji="1" lang="en-US" altLang="ja-JP" dirty="0"/>
              <a:t>&lt;SELECT&gt;</a:t>
            </a:r>
            <a:r>
              <a:rPr kumimoji="1" lang="ja-JP" altLang="en-US" dirty="0"/>
              <a:t>という文字列であるが、</a:t>
            </a:r>
            <a:r>
              <a:rPr kumimoji="1" lang="en-US" altLang="ja-JP" dirty="0"/>
              <a:t>2</a:t>
            </a:r>
            <a:r>
              <a:rPr kumimoji="1" lang="ja-JP" altLang="en-US" dirty="0" err="1"/>
              <a:t>つの</a:t>
            </a:r>
            <a:r>
              <a:rPr kumimoji="1" lang="ja-JP" altLang="en-US" dirty="0"/>
              <a:t>入力に分割されてしまっている。</a:t>
            </a:r>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11</a:t>
            </a:fld>
            <a:endParaRPr kumimoji="1" lang="ja-JP" altLang="en-US"/>
          </a:p>
        </p:txBody>
      </p:sp>
    </p:spTree>
    <p:extLst>
      <p:ext uri="{BB962C8B-B14F-4D97-AF65-F5344CB8AC3E}">
        <p14:creationId xmlns:p14="http://schemas.microsoft.com/office/powerpoint/2010/main" val="3469317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どの</a:t>
            </a:r>
            <a:r>
              <a:rPr lang="en-US" altLang="ja-JP" sz="1200" dirty="0"/>
              <a:t>4</a:t>
            </a:r>
            <a:r>
              <a:rPr lang="ja-JP" altLang="en-US" sz="1200" dirty="0"/>
              <a:t>分の</a:t>
            </a:r>
            <a:r>
              <a:rPr lang="en-US" altLang="ja-JP" sz="1200" dirty="0"/>
              <a:t>1</a:t>
            </a:r>
            <a:r>
              <a:rPr lang="ja-JP" altLang="en-US" sz="1200" dirty="0"/>
              <a:t>分割でもテストを失敗させることができない場合は、</a:t>
            </a:r>
            <a:r>
              <a:rPr lang="en-US" altLang="ja-JP" sz="1200" dirty="0"/>
              <a:t>8</a:t>
            </a:r>
            <a:r>
              <a:rPr lang="ja-JP" altLang="en-US" sz="1200" dirty="0"/>
              <a:t>分の</a:t>
            </a:r>
            <a:r>
              <a:rPr lang="en-US" altLang="ja-JP" sz="1200" dirty="0"/>
              <a:t>1</a:t>
            </a:r>
            <a:r>
              <a:rPr lang="ja-JP" altLang="en-US" sz="1200" dirty="0" err="1"/>
              <a:t>、</a:t>
            </a:r>
            <a:r>
              <a:rPr lang="en-US" altLang="ja-JP" sz="1200" dirty="0"/>
              <a:t>16</a:t>
            </a:r>
            <a:r>
              <a:rPr lang="ja-JP" altLang="en-US" sz="1200" dirty="0"/>
              <a:t>分の</a:t>
            </a:r>
            <a:r>
              <a:rPr lang="en-US" altLang="ja-JP" sz="1200" dirty="0"/>
              <a:t>1…</a:t>
            </a:r>
            <a:r>
              <a:rPr lang="ja-JP" altLang="en-US" sz="1200" dirty="0"/>
              <a:t>と続ける。</a:t>
            </a:r>
            <a:endParaRPr lang="en-US" altLang="ja-JP" sz="1200" dirty="0"/>
          </a:p>
          <a:p>
            <a:r>
              <a:rPr kumimoji="1" lang="ja-JP" altLang="en-US" sz="1200" dirty="0"/>
              <a:t>いずれ分割の粒度は文字単位となる。そして最終的にはどの</a:t>
            </a:r>
            <a:r>
              <a:rPr kumimoji="1" lang="en-US" altLang="ja-JP" sz="1200" dirty="0"/>
              <a:t>1</a:t>
            </a:r>
            <a:r>
              <a:rPr kumimoji="1" lang="ja-JP" altLang="en-US" sz="1200" dirty="0"/>
              <a:t>文字を削除しても</a:t>
            </a:r>
            <a:r>
              <a:rPr kumimoji="1" lang="en-US" altLang="ja-JP" sz="1200" dirty="0"/>
              <a:t>Mozilla</a:t>
            </a:r>
            <a:r>
              <a:rPr kumimoji="1" lang="ja-JP" altLang="en-US" sz="1200" dirty="0"/>
              <a:t>の問題が消失するという状態（</a:t>
            </a:r>
            <a:r>
              <a:rPr kumimoji="1" lang="en-US" altLang="ja-JP" sz="1200" dirty="0"/>
              <a:t>&lt;SELECT&gt;</a:t>
            </a:r>
            <a:r>
              <a:rPr kumimoji="1" lang="ja-JP" altLang="en-US" sz="1200" dirty="0"/>
              <a:t>タグだけが残っている状態）まで入力が単純化される。以上が単純化を自動的に行うための戦略である。この戦略を用いれば、最終的に問題とは無関係なものをすべて除外できる。また、この戦略を実行するために必要なことは試行錯誤だけで、エラーの仕組み・プログラム・あるいは入力対象に関する知識は不要である。</a:t>
            </a:r>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12</a:t>
            </a:fld>
            <a:endParaRPr kumimoji="1" lang="ja-JP" altLang="en-US"/>
          </a:p>
        </p:txBody>
      </p:sp>
    </p:spTree>
    <p:extLst>
      <p:ext uri="{BB962C8B-B14F-4D97-AF65-F5344CB8AC3E}">
        <p14:creationId xmlns:p14="http://schemas.microsoft.com/office/powerpoint/2010/main" val="1612612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ノート プレースホルダー 2"/>
              <p:cNvSpPr>
                <a:spLocks noGrp="1"/>
              </p:cNvSpPr>
              <p:nvPr>
                <p:ph type="body" idx="1"/>
              </p:nvPr>
            </p:nvSpPr>
            <p:spPr/>
            <p:txBody>
              <a:bodyPr/>
              <a:lstStyle/>
              <a:p>
                <a:r>
                  <a:rPr kumimoji="1" lang="ja-JP" altLang="en-US" sz="1200" dirty="0"/>
                  <a:t>仮定：</a:t>
                </a:r>
                <a:r>
                  <a:rPr kumimoji="1" lang="en-US" altLang="ja-JP" sz="1200" dirty="0"/>
                  <a:t>c</a:t>
                </a:r>
                <a:r>
                  <a:rPr kumimoji="1" lang="ja-JP" altLang="en-US" sz="1200" dirty="0"/>
                  <a:t>を入力とする</a:t>
                </a:r>
                <a:r>
                  <a:rPr kumimoji="1" lang="en-US" altLang="ja-JP" sz="1200" dirty="0"/>
                  <a:t>,</a:t>
                </a:r>
                <a:r>
                  <a:rPr kumimoji="1" lang="ja-JP" altLang="en-US" sz="1200" dirty="0"/>
                  <a:t>　テスト関数</a:t>
                </a:r>
                <a:r>
                  <a:rPr kumimoji="1" lang="en-US" altLang="ja-JP" sz="1200" dirty="0"/>
                  <a:t>test(c)</a:t>
                </a:r>
                <a:r>
                  <a:rPr lang="ja-JP" altLang="en-US" sz="1200" dirty="0"/>
                  <a:t>を</a:t>
                </a:r>
                <a:r>
                  <a:rPr kumimoji="1" lang="ja-JP" altLang="en-US" sz="1200" dirty="0"/>
                  <a:t>用意</a:t>
                </a:r>
                <a:endParaRPr kumimoji="1" lang="en-US" altLang="ja-JP" sz="1200" dirty="0"/>
              </a:p>
              <a:p>
                <a:r>
                  <a:rPr lang="ja-JP" altLang="en-US" sz="1200" dirty="0"/>
                  <a:t>注目している障害が発生した際に（</a:t>
                </a:r>
                <a:r>
                  <a:rPr lang="en-US" altLang="ja-JP" sz="1200" dirty="0"/>
                  <a:t>×,</a:t>
                </a:r>
                <a:r>
                  <a:rPr lang="ja-JP" altLang="en-US" sz="1200" dirty="0"/>
                  <a:t>「失敗」）を返し</a:t>
                </a:r>
                <a:r>
                  <a:rPr lang="en-US" altLang="ja-JP" sz="1200" dirty="0"/>
                  <a:t>,</a:t>
                </a:r>
                <a:r>
                  <a:rPr lang="ja-JP" altLang="en-US" sz="1200" dirty="0"/>
                  <a:t> テストに成功した際には（〇</a:t>
                </a:r>
                <a:r>
                  <a:rPr lang="en-US" altLang="ja-JP" sz="1200" dirty="0"/>
                  <a:t>,</a:t>
                </a:r>
                <a:r>
                  <a:rPr lang="ja-JP" altLang="en-US" sz="1200" dirty="0"/>
                  <a:t>「成功」）を返す</a:t>
                </a:r>
                <a:r>
                  <a:rPr lang="en-US" altLang="ja-JP" sz="1200" dirty="0"/>
                  <a:t>.</a:t>
                </a:r>
                <a:r>
                  <a:rPr lang="ja-JP" altLang="en-US" sz="1200" dirty="0"/>
                  <a:t> それ以外の場合は（</a:t>
                </a:r>
                <a:r>
                  <a:rPr lang="en-US" altLang="ja-JP" sz="1200" dirty="0"/>
                  <a:t>?,</a:t>
                </a:r>
                <a:r>
                  <a:rPr lang="ja-JP" altLang="en-US" sz="1200" dirty="0"/>
                  <a:t>「不定」）を返す</a:t>
                </a:r>
                <a:r>
                  <a:rPr lang="en-US" altLang="ja-JP" sz="1200" dirty="0"/>
                  <a:t>.</a:t>
                </a:r>
              </a:p>
              <a:p>
                <a:r>
                  <a:rPr lang="ja-JP" altLang="en-US" sz="1200" dirty="0"/>
                  <a:t>障害を誘発する入力</a:t>
                </a:r>
                <a14:m>
                  <m:oMath xmlns:m="http://schemas.openxmlformats.org/officeDocument/2006/math">
                    <m:sSub>
                      <m:sSubPr>
                        <m:ctrlPr>
                          <a:rPr lang="en-US" altLang="ja-JP" sz="1200" i="1" smtClean="0">
                            <a:latin typeface="Cambria Math" panose="02040503050406030204" pitchFamily="18" charset="0"/>
                          </a:rPr>
                        </m:ctrlPr>
                      </m:sSubPr>
                      <m:e>
                        <m:r>
                          <a:rPr lang="en-US" altLang="ja-JP" sz="1200" b="0" i="1" smtClean="0">
                            <a:latin typeface="Cambria Math" panose="02040503050406030204" pitchFamily="18" charset="0"/>
                          </a:rPr>
                          <m:t>𝐶</m:t>
                        </m:r>
                      </m:e>
                      <m:sub>
                        <m:r>
                          <a:rPr lang="en-US" altLang="ja-JP" sz="1200" b="0" i="1" smtClean="0">
                            <a:latin typeface="Cambria Math" panose="02040503050406030204" pitchFamily="18" charset="0"/>
                          </a:rPr>
                          <m:t>𝑥</m:t>
                        </m:r>
                      </m:sub>
                    </m:sSub>
                  </m:oMath>
                </a14:m>
                <a:r>
                  <a:rPr kumimoji="1" lang="ja-JP" altLang="en-US" sz="1200" dirty="0"/>
                  <a:t>が部分集合（</a:t>
                </a:r>
                <a:r>
                  <a:rPr lang="en-US" altLang="ja-JP" sz="1200" dirty="0"/>
                  <a:t> </a:t>
                </a:r>
                <a14:m>
                  <m:oMath xmlns:m="http://schemas.openxmlformats.org/officeDocument/2006/math">
                    <m:sSub>
                      <m:sSubPr>
                        <m:ctrlPr>
                          <a:rPr lang="en-US" altLang="ja-JP" sz="1200" i="1">
                            <a:latin typeface="Cambria Math" panose="02040503050406030204" pitchFamily="18" charset="0"/>
                          </a:rPr>
                        </m:ctrlPr>
                      </m:sSubPr>
                      <m:e>
                        <m:r>
                          <a:rPr lang="en-US" altLang="ja-JP" sz="1200" i="1">
                            <a:latin typeface="Cambria Math" panose="02040503050406030204" pitchFamily="18" charset="0"/>
                          </a:rPr>
                          <m:t>𝐶</m:t>
                        </m:r>
                      </m:e>
                      <m:sub>
                        <m:r>
                          <a:rPr lang="en-US" altLang="ja-JP" sz="1200" b="0" i="1" smtClean="0">
                            <a:latin typeface="Cambria Math" panose="02040503050406030204" pitchFamily="18" charset="0"/>
                          </a:rPr>
                          <m:t>1</m:t>
                        </m:r>
                      </m:sub>
                    </m:sSub>
                    <m:r>
                      <a:rPr lang="en-US" altLang="ja-JP" sz="1200" i="1">
                        <a:latin typeface="Cambria Math" panose="02040503050406030204" pitchFamily="18" charset="0"/>
                      </a:rPr>
                      <m:t> </m:t>
                    </m:r>
                    <m:r>
                      <a:rPr lang="ja-JP" altLang="en-US" sz="1200" i="1" smtClean="0">
                        <a:latin typeface="Cambria Math" panose="02040503050406030204" pitchFamily="18" charset="0"/>
                      </a:rPr>
                      <m:t>および</m:t>
                    </m:r>
                    <m:sSub>
                      <m:sSubPr>
                        <m:ctrlPr>
                          <a:rPr lang="en-US" altLang="ja-JP" sz="1200" i="1">
                            <a:latin typeface="Cambria Math" panose="02040503050406030204" pitchFamily="18" charset="0"/>
                          </a:rPr>
                        </m:ctrlPr>
                      </m:sSubPr>
                      <m:e>
                        <m:r>
                          <a:rPr lang="en-US" altLang="ja-JP" sz="1200" i="1">
                            <a:latin typeface="Cambria Math" panose="02040503050406030204" pitchFamily="18" charset="0"/>
                          </a:rPr>
                          <m:t>𝐶</m:t>
                        </m:r>
                      </m:e>
                      <m:sub>
                        <m:r>
                          <a:rPr lang="en-US" altLang="ja-JP" sz="1200" b="0" i="1" smtClean="0">
                            <a:latin typeface="Cambria Math" panose="02040503050406030204" pitchFamily="18" charset="0"/>
                          </a:rPr>
                          <m:t>2</m:t>
                        </m:r>
                      </m:sub>
                    </m:sSub>
                    <m:r>
                      <a:rPr lang="en-US" altLang="ja-JP" sz="1200" i="1">
                        <a:latin typeface="Cambria Math" panose="02040503050406030204" pitchFamily="18" charset="0"/>
                      </a:rPr>
                      <m:t> </m:t>
                    </m:r>
                  </m:oMath>
                </a14:m>
                <a:r>
                  <a:rPr kumimoji="1" lang="ja-JP" altLang="en-US" sz="1200" dirty="0"/>
                  <a:t>）に分割可能であるとすると以下の</a:t>
                </a:r>
                <a:r>
                  <a:rPr kumimoji="1" lang="en-US" altLang="ja-JP" sz="1200" dirty="0"/>
                  <a:t>3</a:t>
                </a:r>
                <a:r>
                  <a:rPr kumimoji="1" lang="ja-JP" altLang="en-US" sz="1200" dirty="0"/>
                  <a:t>つのいずれかが発生</a:t>
                </a:r>
                <a:endParaRPr kumimoji="1" lang="en-US" altLang="ja-JP" sz="1200" dirty="0"/>
              </a:p>
              <a:p>
                <a:endParaRPr kumimoji="1" lang="ja-JP" altLang="en-US" dirty="0"/>
              </a:p>
            </p:txBody>
          </p:sp>
        </mc:Choice>
        <mc:Fallback>
          <p:sp>
            <p:nvSpPr>
              <p:cNvPr id="3" name="ノート プレースホルダー 2"/>
              <p:cNvSpPr>
                <a:spLocks noGrp="1"/>
              </p:cNvSpPr>
              <p:nvPr>
                <p:ph type="body" idx="1"/>
              </p:nvPr>
            </p:nvSpPr>
            <p:spPr/>
            <p:txBody>
              <a:bodyPr/>
              <a:lstStyle/>
              <a:p>
                <a:r>
                  <a:rPr kumimoji="1" lang="ja-JP" altLang="en-US" sz="1200" dirty="0"/>
                  <a:t>仮定：</a:t>
                </a:r>
                <a:r>
                  <a:rPr kumimoji="1" lang="en-US" altLang="ja-JP" sz="1200" dirty="0"/>
                  <a:t>c</a:t>
                </a:r>
                <a:r>
                  <a:rPr kumimoji="1" lang="ja-JP" altLang="en-US" sz="1200" dirty="0"/>
                  <a:t>を入力とする</a:t>
                </a:r>
                <a:r>
                  <a:rPr kumimoji="1" lang="en-US" altLang="ja-JP" sz="1200" dirty="0"/>
                  <a:t>,</a:t>
                </a:r>
                <a:r>
                  <a:rPr kumimoji="1" lang="ja-JP" altLang="en-US" sz="1200" dirty="0"/>
                  <a:t>　テスト関数</a:t>
                </a:r>
                <a:r>
                  <a:rPr kumimoji="1" lang="en-US" altLang="ja-JP" sz="1200" dirty="0"/>
                  <a:t>test(c)</a:t>
                </a:r>
                <a:r>
                  <a:rPr lang="ja-JP" altLang="en-US" sz="1200" dirty="0"/>
                  <a:t>を</a:t>
                </a:r>
                <a:r>
                  <a:rPr kumimoji="1" lang="ja-JP" altLang="en-US" sz="1200" dirty="0"/>
                  <a:t>用意</a:t>
                </a:r>
                <a:endParaRPr kumimoji="1" lang="en-US" altLang="ja-JP" sz="1200" dirty="0"/>
              </a:p>
              <a:p>
                <a:r>
                  <a:rPr lang="ja-JP" altLang="en-US" sz="1200" dirty="0"/>
                  <a:t>注目している障害が発生した際に（</a:t>
                </a:r>
                <a:r>
                  <a:rPr lang="en-US" altLang="ja-JP" sz="1200" dirty="0"/>
                  <a:t>×,</a:t>
                </a:r>
                <a:r>
                  <a:rPr lang="ja-JP" altLang="en-US" sz="1200" dirty="0"/>
                  <a:t>「失敗」）を返し</a:t>
                </a:r>
                <a:r>
                  <a:rPr lang="en-US" altLang="ja-JP" sz="1200" dirty="0"/>
                  <a:t>,</a:t>
                </a:r>
                <a:r>
                  <a:rPr lang="ja-JP" altLang="en-US" sz="1200" dirty="0"/>
                  <a:t> テストに成功した際には（〇</a:t>
                </a:r>
                <a:r>
                  <a:rPr lang="en-US" altLang="ja-JP" sz="1200" dirty="0"/>
                  <a:t>,</a:t>
                </a:r>
                <a:r>
                  <a:rPr lang="ja-JP" altLang="en-US" sz="1200" dirty="0"/>
                  <a:t>「成功」）を返す</a:t>
                </a:r>
                <a:r>
                  <a:rPr lang="en-US" altLang="ja-JP" sz="1200" dirty="0"/>
                  <a:t>.</a:t>
                </a:r>
                <a:r>
                  <a:rPr lang="ja-JP" altLang="en-US" sz="1200" dirty="0"/>
                  <a:t> それ以外の場合は（</a:t>
                </a:r>
                <a:r>
                  <a:rPr lang="en-US" altLang="ja-JP" sz="1200" dirty="0"/>
                  <a:t>?,</a:t>
                </a:r>
                <a:r>
                  <a:rPr lang="ja-JP" altLang="en-US" sz="1200" dirty="0"/>
                  <a:t>「不定」）を返す</a:t>
                </a:r>
                <a:r>
                  <a:rPr lang="en-US" altLang="ja-JP" sz="1200" dirty="0"/>
                  <a:t>.</a:t>
                </a:r>
              </a:p>
              <a:p>
                <a:r>
                  <a:rPr lang="ja-JP" altLang="en-US" sz="1200" dirty="0"/>
                  <a:t>障害を誘発する入力</a:t>
                </a:r>
                <a:r>
                  <a:rPr lang="en-US" altLang="ja-JP" sz="1200" b="0" i="0">
                    <a:latin typeface="Cambria Math" panose="02040503050406030204" pitchFamily="18" charset="0"/>
                  </a:rPr>
                  <a:t>𝐶_𝑥</a:t>
                </a:r>
                <a:r>
                  <a:rPr kumimoji="1" lang="ja-JP" altLang="en-US" sz="1200" dirty="0"/>
                  <a:t>が部分集合（</a:t>
                </a:r>
                <a:r>
                  <a:rPr lang="en-US" altLang="ja-JP" sz="1200" dirty="0"/>
                  <a:t> </a:t>
                </a:r>
                <a:r>
                  <a:rPr lang="en-US" altLang="ja-JP" sz="1200" i="0">
                    <a:latin typeface="Cambria Math" panose="02040503050406030204" pitchFamily="18" charset="0"/>
                  </a:rPr>
                  <a:t>𝐶_</a:t>
                </a:r>
                <a:r>
                  <a:rPr lang="en-US" altLang="ja-JP" sz="1200" b="0" i="0">
                    <a:latin typeface="Cambria Math" panose="02040503050406030204" pitchFamily="18" charset="0"/>
                  </a:rPr>
                  <a:t>1 </a:t>
                </a:r>
                <a:r>
                  <a:rPr lang="en-US" altLang="ja-JP" sz="1200" i="0">
                    <a:latin typeface="Cambria Math" panose="02040503050406030204" pitchFamily="18" charset="0"/>
                  </a:rPr>
                  <a:t> </a:t>
                </a:r>
                <a:r>
                  <a:rPr lang="ja-JP" altLang="en-US" sz="1200" i="0">
                    <a:latin typeface="Cambria Math" panose="02040503050406030204" pitchFamily="18" charset="0"/>
                  </a:rPr>
                  <a:t>および</a:t>
                </a:r>
                <a:r>
                  <a:rPr lang="en-US" altLang="ja-JP" sz="1200" i="0">
                    <a:latin typeface="Cambria Math" panose="02040503050406030204" pitchFamily="18" charset="0"/>
                  </a:rPr>
                  <a:t>𝐶_</a:t>
                </a:r>
                <a:r>
                  <a:rPr lang="en-US" altLang="ja-JP" sz="1200" b="0" i="0">
                    <a:latin typeface="Cambria Math" panose="02040503050406030204" pitchFamily="18" charset="0"/>
                  </a:rPr>
                  <a:t>2 </a:t>
                </a:r>
                <a:r>
                  <a:rPr lang="en-US" altLang="ja-JP" sz="1200" i="0">
                    <a:latin typeface="Cambria Math" panose="02040503050406030204" pitchFamily="18" charset="0"/>
                  </a:rPr>
                  <a:t> </a:t>
                </a:r>
                <a:r>
                  <a:rPr kumimoji="1" lang="ja-JP" altLang="en-US" sz="1200" dirty="0"/>
                  <a:t>）に分割可能であるとすると以下の</a:t>
                </a:r>
                <a:r>
                  <a:rPr kumimoji="1" lang="en-US" altLang="ja-JP" sz="1200" dirty="0"/>
                  <a:t>3</a:t>
                </a:r>
                <a:r>
                  <a:rPr kumimoji="1" lang="ja-JP" altLang="en-US" sz="1200" dirty="0"/>
                  <a:t>つのいずれかが発生</a:t>
                </a:r>
                <a:endParaRPr kumimoji="1" lang="en-US" altLang="ja-JP" sz="1200" dirty="0"/>
              </a:p>
              <a:p>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14</a:t>
            </a:fld>
            <a:endParaRPr kumimoji="1" lang="ja-JP" altLang="en-US"/>
          </a:p>
        </p:txBody>
      </p:sp>
    </p:spTree>
    <p:extLst>
      <p:ext uri="{BB962C8B-B14F-4D97-AF65-F5344CB8AC3E}">
        <p14:creationId xmlns:p14="http://schemas.microsoft.com/office/powerpoint/2010/main" val="2239297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最後の場合に対応するためには、入力を任意の数（</a:t>
            </a:r>
            <a:r>
              <a:rPr kumimoji="1" lang="en-US" altLang="ja-JP" dirty="0"/>
              <a:t>n</a:t>
            </a:r>
            <a:r>
              <a:rPr kumimoji="1" lang="ja-JP" altLang="en-US" dirty="0"/>
              <a:t>個）の部分集合に分割する状況に対応できるように、記述を一般化しなければならない。</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15</a:t>
            </a:fld>
            <a:endParaRPr kumimoji="1" lang="ja-JP" altLang="en-US"/>
          </a:p>
        </p:txBody>
      </p:sp>
    </p:spTree>
    <p:extLst>
      <p:ext uri="{BB962C8B-B14F-4D97-AF65-F5344CB8AC3E}">
        <p14:creationId xmlns:p14="http://schemas.microsoft.com/office/powerpoint/2010/main" val="1227605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プログラムの実行に影響を与える条件は</a:t>
            </a:r>
            <a:r>
              <a:rPr lang="en-US" altLang="ja-JP" dirty="0"/>
              <a:t>, </a:t>
            </a:r>
            <a:r>
              <a:rPr lang="ja-JP" altLang="en-US" dirty="0"/>
              <a:t>入力データの値だけではない</a:t>
            </a:r>
            <a:r>
              <a:rPr lang="en-US" altLang="ja-JP" dirty="0"/>
              <a:t>. </a:t>
            </a:r>
            <a:r>
              <a:rPr lang="ja-JP" altLang="en-US" dirty="0"/>
              <a:t>他にも時間・コミュニケーション・スレッドスケジューリングなどがある</a:t>
            </a:r>
            <a:r>
              <a:rPr lang="en-US" altLang="ja-JP" dirty="0"/>
              <a:t>. </a:t>
            </a:r>
            <a:r>
              <a:rPr lang="ja-JP" altLang="en-US" dirty="0"/>
              <a:t>ここではプログラムの実行に影響を与えるこれらの条件をまとめて設定（</a:t>
            </a:r>
            <a:r>
              <a:rPr lang="en-US" altLang="ja-JP" dirty="0"/>
              <a:t>configuration</a:t>
            </a:r>
            <a:r>
              <a:rPr lang="ja-JP" altLang="en-US" dirty="0"/>
              <a:t>）と呼ぶ</a:t>
            </a:r>
            <a:r>
              <a:rPr lang="en-US" altLang="ja-JP" dirty="0"/>
              <a:t>.</a:t>
            </a:r>
          </a:p>
          <a:p>
            <a:r>
              <a:rPr lang="ja-JP" altLang="en-US" dirty="0"/>
              <a:t>次の目的は障害が起こる最小の条件を求めること</a:t>
            </a:r>
            <a:r>
              <a:rPr lang="en-US" altLang="ja-JP" dirty="0"/>
              <a:t>.</a:t>
            </a:r>
            <a:r>
              <a:rPr lang="ja-JP" altLang="en-US" dirty="0"/>
              <a:t>つまり障害を引き起こす設定の最小化（失敗する設定の最小化）</a:t>
            </a:r>
            <a:r>
              <a:rPr lang="en-US" altLang="ja-JP" dirty="0"/>
              <a:t>. Mozilla</a:t>
            </a:r>
            <a:r>
              <a:rPr lang="ja-JP" altLang="en-US" dirty="0"/>
              <a:t>の場合には入力</a:t>
            </a:r>
            <a:r>
              <a:rPr lang="en-US" altLang="ja-JP" dirty="0"/>
              <a:t>HTML</a:t>
            </a:r>
            <a:r>
              <a:rPr lang="ja-JP" altLang="en-US" dirty="0"/>
              <a:t>が設定</a:t>
            </a:r>
            <a:r>
              <a:rPr lang="en-US" altLang="ja-JP" dirty="0"/>
              <a:t>, </a:t>
            </a:r>
            <a:r>
              <a:rPr lang="ja-JP" altLang="en-US" dirty="0"/>
              <a:t>すなわち</a:t>
            </a:r>
            <a:r>
              <a:rPr lang="en-US" altLang="ja-JP" dirty="0"/>
              <a:t>Mozilla</a:t>
            </a:r>
            <a:r>
              <a:rPr lang="ja-JP" altLang="en-US" dirty="0"/>
              <a:t>の挙動を設定する条件の集合であった</a:t>
            </a:r>
            <a:r>
              <a:rPr lang="en-US" altLang="ja-JP" dirty="0"/>
              <a:t>.</a:t>
            </a:r>
            <a:r>
              <a:rPr lang="ja-JP" altLang="en-US" dirty="0"/>
              <a:t> この入力を最小化することが目的である</a:t>
            </a:r>
            <a:r>
              <a:rPr lang="en-US" altLang="ja-JP" dirty="0"/>
              <a:t>.</a:t>
            </a:r>
          </a:p>
          <a:p>
            <a:r>
              <a:rPr kumimoji="1" lang="ja-JP" altLang="en-US" dirty="0"/>
              <a:t>この一般化を続けた結果得られたのが</a:t>
            </a:r>
            <a:r>
              <a:rPr kumimoji="1" lang="en-US" altLang="ja-JP" dirty="0"/>
              <a:t>Zeller</a:t>
            </a:r>
            <a:r>
              <a:rPr kumimoji="1" lang="ja-JP" altLang="en-US" dirty="0"/>
              <a:t>と</a:t>
            </a:r>
            <a:r>
              <a:rPr kumimoji="1" lang="en-US" altLang="ja-JP" dirty="0"/>
              <a:t>Hildebrandt(2002)</a:t>
            </a:r>
            <a:r>
              <a:rPr kumimoji="1" lang="ja-JP" altLang="en-US" dirty="0"/>
              <a:t>が提案した</a:t>
            </a:r>
            <a:r>
              <a:rPr kumimoji="1" lang="en-US" altLang="ja-JP" dirty="0" err="1"/>
              <a:t>ddmin</a:t>
            </a:r>
            <a:r>
              <a:rPr kumimoji="1" lang="ja-JP" altLang="en-US" dirty="0"/>
              <a:t>アルゴリズムである</a:t>
            </a:r>
            <a:r>
              <a:rPr kumimoji="1" lang="en-US" altLang="ja-JP" dirty="0"/>
              <a:t>.</a:t>
            </a:r>
          </a:p>
          <a:p>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18</a:t>
            </a:fld>
            <a:endParaRPr kumimoji="1" lang="ja-JP" altLang="en-US"/>
          </a:p>
        </p:txBody>
      </p:sp>
    </p:spTree>
    <p:extLst>
      <p:ext uri="{BB962C8B-B14F-4D97-AF65-F5344CB8AC3E}">
        <p14:creationId xmlns:p14="http://schemas.microsoft.com/office/powerpoint/2010/main" val="273847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19</a:t>
            </a:fld>
            <a:endParaRPr kumimoji="1" lang="ja-JP" altLang="en-US"/>
          </a:p>
        </p:txBody>
      </p:sp>
    </p:spTree>
    <p:extLst>
      <p:ext uri="{BB962C8B-B14F-4D97-AF65-F5344CB8AC3E}">
        <p14:creationId xmlns:p14="http://schemas.microsoft.com/office/powerpoint/2010/main" val="1666937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中心となる関数</a:t>
                </a:r>
                <a:r>
                  <a:rPr kumimoji="1" lang="en-US" altLang="ja-JP" dirty="0" err="1"/>
                  <a:t>ddmin</a:t>
                </a:r>
                <a:r>
                  <a:rPr kumimoji="1" lang="ja-JP" altLang="en-US" dirty="0"/>
                  <a:t>は</a:t>
                </a:r>
                <a:r>
                  <a:rPr kumimoji="1" lang="en-US" altLang="ja-JP" dirty="0"/>
                  <a:t>2</a:t>
                </a:r>
                <a:r>
                  <a:rPr kumimoji="1" lang="ja-JP" altLang="en-US" dirty="0" err="1"/>
                  <a:t>つの</a:t>
                </a:r>
                <a:r>
                  <a:rPr kumimoji="1" lang="ja-JP" altLang="en-US" dirty="0"/>
                  <a:t>引数を入力する</a:t>
                </a:r>
                <a:r>
                  <a:rPr kumimoji="1" lang="en-US" altLang="ja-JP" dirty="0"/>
                  <a:t>.</a:t>
                </a:r>
                <a:r>
                  <a:rPr kumimoji="1" lang="ja-JP" altLang="en-US" dirty="0"/>
                  <a:t>単純化の対象となる設定（</a:t>
                </a:r>
                <a:r>
                  <a:rPr lang="en-US" altLang="ja-JP" dirty="0"/>
                  <a:t> </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r>
                      <a:rPr lang="en-US" altLang="ja-JP" i="1">
                        <a:latin typeface="Cambria Math" panose="02040503050406030204" pitchFamily="18" charset="0"/>
                      </a:rPr>
                      <m:t> </m:t>
                    </m:r>
                  </m:oMath>
                </a14:m>
                <a:r>
                  <a:rPr kumimoji="1" lang="ja-JP" altLang="en-US" dirty="0"/>
                  <a:t>）と粒度（</a:t>
                </a:r>
                <a:r>
                  <a:rPr kumimoji="1" lang="en-US" altLang="ja-JP" dirty="0"/>
                  <a:t>n</a:t>
                </a:r>
                <a:r>
                  <a:rPr kumimoji="1" lang="ja-JP" altLang="en-US" dirty="0"/>
                  <a:t>）である</a:t>
                </a:r>
                <a:r>
                  <a:rPr lang="en-US" altLang="ja-JP" dirty="0"/>
                  <a:t>. </a:t>
                </a:r>
                <a:r>
                  <a:rPr lang="en-US" altLang="ja-JP" dirty="0" err="1"/>
                  <a:t>ddmin</a:t>
                </a:r>
                <a:r>
                  <a:rPr lang="ja-JP" altLang="en-US" dirty="0"/>
                  <a:t>はテストの結果に応じてより小さい</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kumimoji="1" lang="ja-JP" altLang="en-US" dirty="0"/>
                  <a:t>を引数として自分自身を再帰的に呼び出すか（いずれかの部分集合を除外したものが失敗した場合）</a:t>
                </a:r>
                <a:r>
                  <a:rPr kumimoji="1" lang="en-US" altLang="ja-JP" dirty="0"/>
                  <a:t>, </a:t>
                </a:r>
                <a:r>
                  <a:rPr kumimoji="1" lang="ja-JP" altLang="en-US" dirty="0"/>
                  <a:t>粒度を</a:t>
                </a:r>
                <a:r>
                  <a:rPr kumimoji="1" lang="en-US" altLang="ja-JP" dirty="0"/>
                  <a:t>2</a:t>
                </a:r>
                <a:r>
                  <a:rPr kumimoji="1" lang="ja-JP" altLang="en-US" dirty="0"/>
                  <a:t>倍にして自分自身を再帰的に呼び出すか（粒度を高める場合）</a:t>
                </a:r>
                <a:r>
                  <a:rPr kumimoji="1" lang="en-US" altLang="ja-JP" dirty="0"/>
                  <a:t>, </a:t>
                </a:r>
                <a:r>
                  <a:rPr kumimoji="1" lang="ja-JP" altLang="en-US" dirty="0"/>
                  <a:t>または再起を終了する</a:t>
                </a:r>
                <a:r>
                  <a:rPr kumimoji="1" lang="en-US" altLang="ja-JP" dirty="0"/>
                  <a:t>.</a:t>
                </a:r>
              </a:p>
              <a:p>
                <a:endParaRPr kumimoji="1" lang="ja-JP" altLang="en-US" dirty="0"/>
              </a:p>
            </p:txBody>
          </p:sp>
        </mc:Choice>
        <mc:Fallback>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中心となる関数</a:t>
                </a:r>
                <a:r>
                  <a:rPr kumimoji="1" lang="en-US" altLang="ja-JP" dirty="0" err="1"/>
                  <a:t>ddmin</a:t>
                </a:r>
                <a:r>
                  <a:rPr kumimoji="1" lang="ja-JP" altLang="en-US" dirty="0"/>
                  <a:t>は</a:t>
                </a:r>
                <a:r>
                  <a:rPr kumimoji="1" lang="en-US" altLang="ja-JP" dirty="0"/>
                  <a:t>2</a:t>
                </a:r>
                <a:r>
                  <a:rPr kumimoji="1" lang="ja-JP" altLang="en-US" dirty="0" err="1"/>
                  <a:t>つの</a:t>
                </a:r>
                <a:r>
                  <a:rPr kumimoji="1" lang="ja-JP" altLang="en-US" dirty="0"/>
                  <a:t>引数を入力する</a:t>
                </a:r>
                <a:r>
                  <a:rPr kumimoji="1" lang="en-US" altLang="ja-JP" dirty="0"/>
                  <a:t>.</a:t>
                </a:r>
                <a:r>
                  <a:rPr kumimoji="1" lang="ja-JP" altLang="en-US" dirty="0"/>
                  <a:t>単純化の対象となる設定（</a:t>
                </a:r>
                <a:r>
                  <a:rPr lang="en-US" altLang="ja-JP" dirty="0"/>
                  <a:t> </a:t>
                </a:r>
                <a:r>
                  <a:rPr lang="en-US" altLang="ja-JP" i="0">
                    <a:latin typeface="Cambria Math" panose="02040503050406030204" pitchFamily="18" charset="0"/>
                  </a:rPr>
                  <a:t>𝐶_𝑥^′  </a:t>
                </a:r>
                <a:r>
                  <a:rPr kumimoji="1" lang="ja-JP" altLang="en-US" dirty="0"/>
                  <a:t>）と粒度（</a:t>
                </a:r>
                <a:r>
                  <a:rPr kumimoji="1" lang="en-US" altLang="ja-JP" dirty="0"/>
                  <a:t>n</a:t>
                </a:r>
                <a:r>
                  <a:rPr kumimoji="1" lang="ja-JP" altLang="en-US" dirty="0"/>
                  <a:t>）である</a:t>
                </a:r>
                <a:r>
                  <a:rPr lang="en-US" altLang="ja-JP" dirty="0"/>
                  <a:t>. </a:t>
                </a:r>
                <a:r>
                  <a:rPr lang="en-US" altLang="ja-JP" dirty="0" err="1"/>
                  <a:t>ddmin</a:t>
                </a:r>
                <a:r>
                  <a:rPr lang="ja-JP" altLang="en-US" dirty="0"/>
                  <a:t>はテストの結果に応じてより小さい</a:t>
                </a:r>
                <a:r>
                  <a:rPr lang="en-US" altLang="ja-JP" i="0">
                    <a:latin typeface="Cambria Math" panose="02040503050406030204" pitchFamily="18" charset="0"/>
                  </a:rPr>
                  <a:t>𝐶_𝑥^′</a:t>
                </a:r>
                <a:r>
                  <a:rPr kumimoji="1" lang="ja-JP" altLang="en-US" dirty="0"/>
                  <a:t>を引数として自分自身を再帰的に呼び出すか（いずれかの部分集合を除外したものが失敗した場合）</a:t>
                </a:r>
                <a:r>
                  <a:rPr kumimoji="1" lang="en-US" altLang="ja-JP" dirty="0"/>
                  <a:t>, </a:t>
                </a:r>
                <a:r>
                  <a:rPr kumimoji="1" lang="ja-JP" altLang="en-US" dirty="0"/>
                  <a:t>粒度を</a:t>
                </a:r>
                <a:r>
                  <a:rPr kumimoji="1" lang="en-US" altLang="ja-JP" dirty="0"/>
                  <a:t>2</a:t>
                </a:r>
                <a:r>
                  <a:rPr kumimoji="1" lang="ja-JP" altLang="en-US" dirty="0"/>
                  <a:t>倍にして自分自身を再帰的に呼び出すか（粒度を高める場合）</a:t>
                </a:r>
                <a:r>
                  <a:rPr kumimoji="1" lang="en-US" altLang="ja-JP" dirty="0"/>
                  <a:t>, </a:t>
                </a:r>
                <a:r>
                  <a:rPr kumimoji="1" lang="ja-JP" altLang="en-US" dirty="0"/>
                  <a:t>または再起を終了する</a:t>
                </a:r>
                <a:r>
                  <a:rPr kumimoji="1" lang="en-US" altLang="ja-JP" dirty="0"/>
                  <a:t>.</a:t>
                </a:r>
              </a:p>
              <a:p>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007458F7-5375-4019-A722-DBA4898F5336}" type="slidenum">
              <a:rPr kumimoji="1" lang="ja-JP" altLang="en-US" smtClean="0"/>
              <a:t>20</a:t>
            </a:fld>
            <a:endParaRPr kumimoji="1" lang="ja-JP" altLang="en-US"/>
          </a:p>
        </p:txBody>
      </p:sp>
    </p:spTree>
    <p:extLst>
      <p:ext uri="{BB962C8B-B14F-4D97-AF65-F5344CB8AC3E}">
        <p14:creationId xmlns:p14="http://schemas.microsoft.com/office/powerpoint/2010/main" val="1775584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2005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1904806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2874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3551434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1352219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300580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291006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308DF3C-5815-4979-A107-F95E1BA3EC12}" type="datetimeFigureOut">
              <a:rPr kumimoji="1" lang="ja-JP" altLang="en-US" smtClean="0"/>
              <a:t>2018/2/4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395618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91185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3803780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9FBD88D-7401-4641-B964-923B87C2A667}" type="slidenum">
              <a:rPr kumimoji="1" lang="ja-JP" altLang="en-US" smtClean="0"/>
              <a:t>‹#›</a:t>
            </a:fld>
            <a:endParaRPr kumimoji="1" lang="ja-JP" altLang="en-US"/>
          </a:p>
        </p:txBody>
      </p:sp>
    </p:spTree>
    <p:extLst>
      <p:ext uri="{BB962C8B-B14F-4D97-AF65-F5344CB8AC3E}">
        <p14:creationId xmlns:p14="http://schemas.microsoft.com/office/powerpoint/2010/main" val="407495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7308DF3C-5815-4979-A107-F95E1BA3EC12}" type="datetimeFigureOut">
              <a:rPr kumimoji="1" lang="ja-JP" altLang="en-US" smtClean="0"/>
              <a:t>2018/2/4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9FBD88D-7401-4641-B964-923B87C2A667}"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2112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825038" y="569843"/>
            <a:ext cx="8825399" cy="3455196"/>
          </a:xfrm>
        </p:spPr>
        <p:txBody>
          <a:bodyPr>
            <a:normAutofit/>
          </a:bodyPr>
          <a:lstStyle/>
          <a:p>
            <a:r>
              <a:rPr lang="en-US" altLang="ja-JP" sz="5400" b="1" dirty="0"/>
              <a:t>5</a:t>
            </a:r>
            <a:r>
              <a:rPr lang="ja-JP" altLang="en-US" sz="5400" b="1" dirty="0"/>
              <a:t>章：　　　　　　　　　　　　　　　　　</a:t>
            </a:r>
            <a:r>
              <a:rPr lang="ja-JP" altLang="en-US" sz="6000" b="1" dirty="0"/>
              <a:t>プログラムの単純化</a:t>
            </a:r>
            <a:endParaRPr lang="ja-JP" altLang="en-US" sz="5400" b="1" dirty="0"/>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6ECD92AE-C4E7-425C-9D74-C1582C6ED84D}"/>
              </a:ext>
            </a:extLst>
          </p:cNvPr>
          <p:cNvSpPr>
            <a:spLocks noGrp="1"/>
          </p:cNvSpPr>
          <p:nvPr>
            <p:ph type="title"/>
          </p:nvPr>
        </p:nvSpPr>
        <p:spPr>
          <a:xfrm>
            <a:off x="576777" y="286604"/>
            <a:ext cx="8254218" cy="1450757"/>
          </a:xfrm>
        </p:spPr>
        <p:txBody>
          <a:bodyPr/>
          <a:lstStyle/>
          <a:p>
            <a:pPr algn="ctr"/>
            <a:r>
              <a:rPr kumimoji="1" lang="en-US" altLang="ja-JP" dirty="0"/>
              <a:t>TRAFFIC</a:t>
            </a:r>
            <a:r>
              <a:rPr kumimoji="1" lang="ja-JP" altLang="en-US" dirty="0"/>
              <a:t>の手順を参考に（再掲）</a:t>
            </a:r>
          </a:p>
        </p:txBody>
      </p:sp>
      <p:sp>
        <p:nvSpPr>
          <p:cNvPr id="7" name="コンテンツ プレースホルダー 6">
            <a:extLst>
              <a:ext uri="{FF2B5EF4-FFF2-40B4-BE49-F238E27FC236}">
                <a16:creationId xmlns:a16="http://schemas.microsoft.com/office/drawing/2014/main" id="{3A0ED8C8-A059-428E-8BD6-AEEAEAF56B22}"/>
              </a:ext>
            </a:extLst>
          </p:cNvPr>
          <p:cNvSpPr>
            <a:spLocks noGrp="1"/>
          </p:cNvSpPr>
          <p:nvPr>
            <p:ph idx="1"/>
          </p:nvPr>
        </p:nvSpPr>
        <p:spPr>
          <a:xfrm>
            <a:off x="822959" y="2297909"/>
            <a:ext cx="7543801" cy="4023360"/>
          </a:xfrm>
        </p:spPr>
        <p:txBody>
          <a:bodyPr>
            <a:normAutofit/>
          </a:bodyPr>
          <a:lstStyle/>
          <a:p>
            <a:pPr marL="0" indent="0">
              <a:buNone/>
            </a:pPr>
            <a:r>
              <a:rPr lang="en-US" altLang="ja-JP" sz="2400" dirty="0"/>
              <a:t> </a:t>
            </a:r>
            <a:r>
              <a:rPr kumimoji="1" lang="ja-JP" altLang="en-US" sz="2400" dirty="0"/>
              <a:t>・問題の記録（</a:t>
            </a:r>
            <a:r>
              <a:rPr kumimoji="1" lang="en-US" altLang="ja-JP" sz="2400" dirty="0"/>
              <a:t>T</a:t>
            </a:r>
            <a:r>
              <a:rPr kumimoji="1" lang="ja-JP" altLang="en-US" sz="2400" dirty="0"/>
              <a:t>）</a:t>
            </a:r>
            <a:endParaRPr kumimoji="1" lang="en-US" altLang="ja-JP" sz="2400" dirty="0"/>
          </a:p>
          <a:p>
            <a:r>
              <a:rPr lang="ja-JP" altLang="en-US" sz="2400" dirty="0"/>
              <a:t>・障害の再現（</a:t>
            </a:r>
            <a:r>
              <a:rPr lang="en-US" altLang="ja-JP" sz="2400" dirty="0"/>
              <a:t>R</a:t>
            </a:r>
            <a:r>
              <a:rPr lang="ja-JP" altLang="en-US" sz="2400" dirty="0"/>
              <a:t>）</a:t>
            </a:r>
            <a:endParaRPr lang="en-US" altLang="ja-JP" sz="2400" dirty="0"/>
          </a:p>
          <a:p>
            <a:r>
              <a:rPr kumimoji="1" lang="ja-JP" altLang="en-US" sz="2400" dirty="0"/>
              <a:t>・</a:t>
            </a:r>
            <a:r>
              <a:rPr kumimoji="1" lang="ja-JP" altLang="en-US" sz="2400" u="sng" dirty="0">
                <a:solidFill>
                  <a:srgbClr val="FF0000"/>
                </a:solidFill>
              </a:rPr>
              <a:t>テストケースの自動化と単純化（</a:t>
            </a:r>
            <a:r>
              <a:rPr lang="en-US" altLang="ja-JP" sz="2400" u="sng" dirty="0">
                <a:solidFill>
                  <a:srgbClr val="FF0000"/>
                </a:solidFill>
              </a:rPr>
              <a:t>AUTOMATE</a:t>
            </a:r>
            <a:r>
              <a:rPr kumimoji="1" lang="ja-JP" altLang="en-US" sz="2400" u="sng" dirty="0">
                <a:solidFill>
                  <a:srgbClr val="FF0000"/>
                </a:solidFill>
              </a:rPr>
              <a:t>）</a:t>
            </a:r>
            <a:endParaRPr kumimoji="1" lang="en-US" altLang="ja-JP" sz="2400" u="sng" dirty="0">
              <a:solidFill>
                <a:srgbClr val="FF0000"/>
              </a:solidFill>
            </a:endParaRPr>
          </a:p>
          <a:p>
            <a:r>
              <a:rPr lang="ja-JP" altLang="en-US" sz="2400" dirty="0"/>
              <a:t>・感染の起源の検出（</a:t>
            </a:r>
            <a:r>
              <a:rPr lang="en-US" altLang="ja-JP" sz="2400" dirty="0"/>
              <a:t>F</a:t>
            </a:r>
            <a:r>
              <a:rPr lang="ja-JP" altLang="en-US" sz="2400" dirty="0"/>
              <a:t>）</a:t>
            </a:r>
            <a:endParaRPr lang="en-US" altLang="ja-JP" sz="2400" dirty="0"/>
          </a:p>
          <a:p>
            <a:r>
              <a:rPr kumimoji="1" lang="ja-JP" altLang="en-US" sz="2400" dirty="0"/>
              <a:t>・最も感染起源の可能性が高い箇所に着目する（</a:t>
            </a:r>
            <a:r>
              <a:rPr kumimoji="1" lang="en-US" altLang="ja-JP" sz="2400" dirty="0"/>
              <a:t>F</a:t>
            </a:r>
            <a:r>
              <a:rPr kumimoji="1" lang="ja-JP" altLang="en-US" sz="2400" dirty="0"/>
              <a:t>）</a:t>
            </a:r>
            <a:endParaRPr kumimoji="1" lang="en-US" altLang="ja-JP" sz="2400" dirty="0"/>
          </a:p>
          <a:p>
            <a:r>
              <a:rPr lang="ja-JP" altLang="en-US" sz="2400" dirty="0"/>
              <a:t>・感染の起源を特定する（</a:t>
            </a:r>
            <a:r>
              <a:rPr lang="en-US" altLang="ja-JP" sz="2400" dirty="0"/>
              <a:t>I</a:t>
            </a:r>
            <a:r>
              <a:rPr lang="ja-JP" altLang="en-US" sz="2400" dirty="0"/>
              <a:t>）</a:t>
            </a:r>
            <a:endParaRPr lang="en-US" altLang="ja-JP" sz="2400" dirty="0"/>
          </a:p>
          <a:p>
            <a:r>
              <a:rPr kumimoji="1" lang="ja-JP" altLang="en-US" sz="2400" dirty="0"/>
              <a:t>・欠陥の修正（</a:t>
            </a:r>
            <a:r>
              <a:rPr kumimoji="1" lang="en-US" altLang="ja-JP" sz="2400" dirty="0"/>
              <a:t>C</a:t>
            </a:r>
            <a:r>
              <a:rPr kumimoji="1" lang="ja-JP" altLang="en-US" sz="2400" dirty="0"/>
              <a:t>）</a:t>
            </a:r>
          </a:p>
        </p:txBody>
      </p:sp>
      <p:sp>
        <p:nvSpPr>
          <p:cNvPr id="2" name="フッター プレースホルダー 1">
            <a:extLst>
              <a:ext uri="{FF2B5EF4-FFF2-40B4-BE49-F238E27FC236}">
                <a16:creationId xmlns:a16="http://schemas.microsoft.com/office/drawing/2014/main" id="{C7D0A50F-C1AB-4FD8-995D-CBA45CBB2671}"/>
              </a:ext>
            </a:extLst>
          </p:cNvPr>
          <p:cNvSpPr>
            <a:spLocks noGrp="1"/>
          </p:cNvSpPr>
          <p:nvPr>
            <p:ph type="ftr" sz="quarter" idx="11"/>
          </p:nvPr>
        </p:nvSpPr>
        <p:spPr/>
        <p:txBody>
          <a:bodyPr/>
          <a:lstStyle/>
          <a:p>
            <a:r>
              <a:rPr lang="ja-JP" altLang="en-US"/>
              <a:t>デバッグの理論と実践</a:t>
            </a:r>
          </a:p>
        </p:txBody>
      </p:sp>
      <p:sp>
        <p:nvSpPr>
          <p:cNvPr id="3" name="スライド番号プレースホルダー 2">
            <a:extLst>
              <a:ext uri="{FF2B5EF4-FFF2-40B4-BE49-F238E27FC236}">
                <a16:creationId xmlns:a16="http://schemas.microsoft.com/office/drawing/2014/main" id="{BA71A53D-4066-404F-A2C2-51489A068132}"/>
              </a:ext>
            </a:extLst>
          </p:cNvPr>
          <p:cNvSpPr>
            <a:spLocks noGrp="1"/>
          </p:cNvSpPr>
          <p:nvPr>
            <p:ph type="sldNum" sz="quarter" idx="12"/>
          </p:nvPr>
        </p:nvSpPr>
        <p:spPr/>
        <p:txBody>
          <a:bodyPr/>
          <a:lstStyle/>
          <a:p>
            <a:fld id="{17CE7B51-3F23-42C6-B231-E1C0D4346A51}" type="slidenum">
              <a:rPr lang="ja-JP" altLang="en-US" smtClean="0"/>
              <a:pPr/>
              <a:t>2</a:t>
            </a:fld>
            <a:endParaRPr lang="ja-JP" altLang="en-US"/>
          </a:p>
        </p:txBody>
      </p:sp>
      <p:pic>
        <p:nvPicPr>
          <p:cNvPr id="8" name="図 7">
            <a:extLst>
              <a:ext uri="{FF2B5EF4-FFF2-40B4-BE49-F238E27FC236}">
                <a16:creationId xmlns:a16="http://schemas.microsoft.com/office/drawing/2014/main" id="{9DA7586F-CAB2-43E8-977A-5FB6593E6B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42" y="2238872"/>
            <a:ext cx="1260419" cy="1260419"/>
          </a:xfrm>
          <a:prstGeom prst="rect">
            <a:avLst/>
          </a:prstGeom>
        </p:spPr>
      </p:pic>
    </p:spTree>
    <p:extLst>
      <p:ext uri="{BB962C8B-B14F-4D97-AF65-F5344CB8AC3E}">
        <p14:creationId xmlns:p14="http://schemas.microsoft.com/office/powerpoint/2010/main" val="1370083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BB8FE5C-0E8A-4C58-9C36-A47EA8C366A8}"/>
              </a:ext>
            </a:extLst>
          </p:cNvPr>
          <p:cNvSpPr>
            <a:spLocks noGrp="1"/>
          </p:cNvSpPr>
          <p:nvPr>
            <p:ph type="title"/>
          </p:nvPr>
        </p:nvSpPr>
        <p:spPr>
          <a:xfrm>
            <a:off x="822959" y="288110"/>
            <a:ext cx="7944729" cy="1450757"/>
          </a:xfrm>
        </p:spPr>
        <p:txBody>
          <a:bodyPr/>
          <a:lstStyle/>
          <a:p>
            <a:pPr algn="ctr"/>
            <a:r>
              <a:rPr lang="ja-JP" altLang="en-US" dirty="0"/>
              <a:t>自動デバッグテクニック（再掲）</a:t>
            </a:r>
            <a:endParaRPr kumimoji="1" lang="ja-JP" altLang="en-US" dirty="0"/>
          </a:p>
        </p:txBody>
      </p:sp>
      <p:sp>
        <p:nvSpPr>
          <p:cNvPr id="5" name="コンテンツ プレースホルダー 4">
            <a:extLst>
              <a:ext uri="{FF2B5EF4-FFF2-40B4-BE49-F238E27FC236}">
                <a16:creationId xmlns:a16="http://schemas.microsoft.com/office/drawing/2014/main" id="{820F72A6-3294-4351-A46B-B00D02752719}"/>
              </a:ext>
            </a:extLst>
          </p:cNvPr>
          <p:cNvSpPr>
            <a:spLocks noGrp="1"/>
          </p:cNvSpPr>
          <p:nvPr>
            <p:ph idx="1"/>
          </p:nvPr>
        </p:nvSpPr>
        <p:spPr>
          <a:xfrm>
            <a:off x="822959" y="1845733"/>
            <a:ext cx="7543801" cy="4400321"/>
          </a:xfrm>
        </p:spPr>
        <p:txBody>
          <a:bodyPr>
            <a:normAutofit lnSpcReduction="10000"/>
          </a:bodyPr>
          <a:lstStyle/>
          <a:p>
            <a:r>
              <a:rPr kumimoji="1" lang="ja-JP" altLang="en-US" sz="2400" dirty="0"/>
              <a:t>今後の章の紹介</a:t>
            </a:r>
            <a:endParaRPr kumimoji="1" lang="en-US" altLang="ja-JP" sz="2400" dirty="0"/>
          </a:p>
          <a:p>
            <a:r>
              <a:rPr kumimoji="1" lang="ja-JP" altLang="en-US" sz="2400" dirty="0"/>
              <a:t>・</a:t>
            </a:r>
            <a:r>
              <a:rPr kumimoji="1" lang="ja-JP" altLang="en-US" sz="2400" u="sng" dirty="0">
                <a:solidFill>
                  <a:srgbClr val="FF0000"/>
                </a:solidFill>
              </a:rPr>
              <a:t>入力の単純化</a:t>
            </a:r>
            <a:endParaRPr kumimoji="1" lang="en-US" altLang="ja-JP" sz="2400" u="sng" dirty="0">
              <a:solidFill>
                <a:srgbClr val="FF0000"/>
              </a:solidFill>
            </a:endParaRPr>
          </a:p>
          <a:p>
            <a:r>
              <a:rPr lang="ja-JP" altLang="en-US" sz="2400" dirty="0"/>
              <a:t>・プログラムスライス</a:t>
            </a:r>
            <a:endParaRPr lang="en-US" altLang="ja-JP" sz="2400" dirty="0"/>
          </a:p>
          <a:p>
            <a:r>
              <a:rPr kumimoji="1" lang="ja-JP" altLang="en-US" sz="2400" dirty="0"/>
              <a:t>・状態の観察</a:t>
            </a:r>
            <a:endParaRPr kumimoji="1" lang="en-US" altLang="ja-JP" sz="2400" dirty="0"/>
          </a:p>
          <a:p>
            <a:r>
              <a:rPr lang="ja-JP" altLang="en-US" sz="2400" dirty="0"/>
              <a:t>・状態の監視</a:t>
            </a:r>
            <a:endParaRPr lang="en-US" altLang="ja-JP" sz="2400" dirty="0"/>
          </a:p>
          <a:p>
            <a:r>
              <a:rPr kumimoji="1" lang="ja-JP" altLang="en-US" sz="2400" dirty="0"/>
              <a:t>・アサーション</a:t>
            </a:r>
            <a:endParaRPr kumimoji="1" lang="en-US" altLang="ja-JP" sz="2400" dirty="0"/>
          </a:p>
          <a:p>
            <a:r>
              <a:rPr lang="ja-JP" altLang="en-US" sz="2400" dirty="0"/>
              <a:t>・異常</a:t>
            </a:r>
            <a:endParaRPr lang="en-US" altLang="ja-JP" sz="2400" dirty="0"/>
          </a:p>
          <a:p>
            <a:r>
              <a:rPr kumimoji="1" lang="ja-JP" altLang="en-US" sz="2400" dirty="0"/>
              <a:t>・原因と結果の連鎖</a:t>
            </a:r>
            <a:endParaRPr kumimoji="1" lang="en-US" altLang="ja-JP" sz="2400" dirty="0"/>
          </a:p>
          <a:p>
            <a:r>
              <a:rPr lang="ja-JP" altLang="en-US" sz="2400" dirty="0"/>
              <a:t>・ミスから学ぶ</a:t>
            </a:r>
            <a:endParaRPr kumimoji="1" lang="ja-JP" altLang="en-US" sz="2400" dirty="0"/>
          </a:p>
        </p:txBody>
      </p:sp>
      <p:sp>
        <p:nvSpPr>
          <p:cNvPr id="2" name="フッター プレースホルダー 1">
            <a:extLst>
              <a:ext uri="{FF2B5EF4-FFF2-40B4-BE49-F238E27FC236}">
                <a16:creationId xmlns:a16="http://schemas.microsoft.com/office/drawing/2014/main" id="{40AE159F-B03B-4010-B153-7B6051C2F2A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FBED3EE6-F163-4007-B82D-312755FD8032}"/>
              </a:ext>
            </a:extLst>
          </p:cNvPr>
          <p:cNvSpPr>
            <a:spLocks noGrp="1"/>
          </p:cNvSpPr>
          <p:nvPr>
            <p:ph type="sldNum" sz="quarter" idx="12"/>
          </p:nvPr>
        </p:nvSpPr>
        <p:spPr/>
        <p:txBody>
          <a:bodyPr/>
          <a:lstStyle/>
          <a:p>
            <a:fld id="{17CE7B51-3F23-42C6-B231-E1C0D4346A51}" type="slidenum">
              <a:rPr kumimoji="1" lang="ja-JP" altLang="en-US" smtClean="0"/>
              <a:t>3</a:t>
            </a:fld>
            <a:endParaRPr kumimoji="1" lang="ja-JP" altLang="en-US"/>
          </a:p>
        </p:txBody>
      </p:sp>
      <p:pic>
        <p:nvPicPr>
          <p:cNvPr id="7" name="図 6">
            <a:extLst>
              <a:ext uri="{FF2B5EF4-FFF2-40B4-BE49-F238E27FC236}">
                <a16:creationId xmlns:a16="http://schemas.microsoft.com/office/drawing/2014/main" id="{9AA8F761-8D22-4002-BD55-046B682083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6158" y="1632001"/>
            <a:ext cx="1260419" cy="1260419"/>
          </a:xfrm>
          <a:prstGeom prst="rect">
            <a:avLst/>
          </a:prstGeom>
        </p:spPr>
      </p:pic>
    </p:spTree>
    <p:extLst>
      <p:ext uri="{BB962C8B-B14F-4D97-AF65-F5344CB8AC3E}">
        <p14:creationId xmlns:p14="http://schemas.microsoft.com/office/powerpoint/2010/main" val="2102548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CB6DBB-6102-411E-A7F3-778DCD6103AF}"/>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B37AB955-0642-4BE8-A571-7687FE179847}"/>
              </a:ext>
            </a:extLst>
          </p:cNvPr>
          <p:cNvSpPr>
            <a:spLocks noGrp="1"/>
          </p:cNvSpPr>
          <p:nvPr>
            <p:ph idx="1"/>
          </p:nvPr>
        </p:nvSpPr>
        <p:spPr>
          <a:xfrm>
            <a:off x="822960" y="2436426"/>
            <a:ext cx="7543801" cy="4023360"/>
          </a:xfrm>
        </p:spPr>
        <p:txBody>
          <a:bodyPr>
            <a:normAutofit/>
          </a:bodyPr>
          <a:lstStyle/>
          <a:p>
            <a:r>
              <a:rPr kumimoji="1" lang="en-US" altLang="ja-JP" sz="2800" dirty="0"/>
              <a:t>1.</a:t>
            </a:r>
            <a:r>
              <a:rPr kumimoji="1" lang="ja-JP" altLang="en-US" sz="2800" dirty="0"/>
              <a:t>　問題の単純化　</a:t>
            </a:r>
            <a:endParaRPr kumimoji="1" lang="en-US" altLang="ja-JP" sz="2800" dirty="0"/>
          </a:p>
          <a:p>
            <a:r>
              <a:rPr lang="en-US" altLang="ja-JP" sz="2800" dirty="0"/>
              <a:t>2.</a:t>
            </a:r>
            <a:r>
              <a:rPr lang="ja-JP" altLang="en-US" sz="2800" dirty="0"/>
              <a:t>　自動的な単純化</a:t>
            </a:r>
            <a:endParaRPr lang="en-US" altLang="ja-JP" sz="2800" dirty="0"/>
          </a:p>
          <a:p>
            <a:r>
              <a:rPr kumimoji="1" lang="en-US" altLang="ja-JP" sz="2800" dirty="0"/>
              <a:t>3.</a:t>
            </a:r>
            <a:r>
              <a:rPr kumimoji="1" lang="ja-JP" altLang="en-US" sz="2800" dirty="0"/>
              <a:t>　単純化アルゴリズム</a:t>
            </a:r>
            <a:endParaRPr lang="en-US" altLang="ja-JP" sz="2800" dirty="0"/>
          </a:p>
          <a:p>
            <a:r>
              <a:rPr lang="en-US" altLang="ja-JP" sz="2800" dirty="0"/>
              <a:t>4.</a:t>
            </a:r>
            <a:r>
              <a:rPr lang="ja-JP" altLang="en-US" sz="2800" dirty="0"/>
              <a:t>　</a:t>
            </a:r>
            <a:r>
              <a:rPr lang="en-US" altLang="ja-JP" sz="2800" dirty="0" err="1"/>
              <a:t>ddmin</a:t>
            </a:r>
            <a:r>
              <a:rPr lang="ja-JP" altLang="en-US" sz="2800" dirty="0"/>
              <a:t>アルゴリズム</a:t>
            </a:r>
            <a:endParaRPr lang="en-US" altLang="ja-JP" sz="2800" dirty="0"/>
          </a:p>
          <a:p>
            <a:r>
              <a:rPr lang="en-US" altLang="ja-JP" sz="2800" dirty="0"/>
              <a:t>5.</a:t>
            </a:r>
            <a:r>
              <a:rPr lang="ja-JP" altLang="en-US" sz="2800" dirty="0"/>
              <a:t>　まとめ</a:t>
            </a:r>
            <a:endParaRPr lang="en-US" altLang="ja-JP" sz="2800" dirty="0"/>
          </a:p>
          <a:p>
            <a:endParaRPr lang="en-US" altLang="ja-JP" sz="2400" dirty="0"/>
          </a:p>
          <a:p>
            <a:endParaRPr kumimoji="1" lang="ja-JP" altLang="en-US" dirty="0"/>
          </a:p>
        </p:txBody>
      </p:sp>
      <p:sp>
        <p:nvSpPr>
          <p:cNvPr id="4" name="フッター プレースホルダー 3">
            <a:extLst>
              <a:ext uri="{FF2B5EF4-FFF2-40B4-BE49-F238E27FC236}">
                <a16:creationId xmlns:a16="http://schemas.microsoft.com/office/drawing/2014/main" id="{9F3B4BD5-CAE3-48AF-B5B6-0B1DD3A975A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D39266A5-7867-46C6-95DB-202464072A01}"/>
              </a:ext>
            </a:extLst>
          </p:cNvPr>
          <p:cNvSpPr>
            <a:spLocks noGrp="1"/>
          </p:cNvSpPr>
          <p:nvPr>
            <p:ph type="sldNum" sz="quarter" idx="12"/>
          </p:nvPr>
        </p:nvSpPr>
        <p:spPr/>
        <p:txBody>
          <a:bodyPr/>
          <a:lstStyle/>
          <a:p>
            <a:fld id="{40A5BECB-529C-49EF-B800-A459243032ED}" type="slidenum">
              <a:rPr kumimoji="1" lang="ja-JP" altLang="en-US" smtClean="0"/>
              <a:t>4</a:t>
            </a:fld>
            <a:endParaRPr kumimoji="1" lang="ja-JP" altLang="en-US"/>
          </a:p>
        </p:txBody>
      </p:sp>
      <p:sp>
        <p:nvSpPr>
          <p:cNvPr id="6" name="テキスト ボックス 5">
            <a:extLst>
              <a:ext uri="{FF2B5EF4-FFF2-40B4-BE49-F238E27FC236}">
                <a16:creationId xmlns:a16="http://schemas.microsoft.com/office/drawing/2014/main" id="{FD90A232-C50F-4EDA-8280-C42C6721F484}"/>
              </a:ext>
            </a:extLst>
          </p:cNvPr>
          <p:cNvSpPr txBox="1"/>
          <p:nvPr/>
        </p:nvSpPr>
        <p:spPr>
          <a:xfrm>
            <a:off x="4960904" y="3713870"/>
            <a:ext cx="4192173" cy="2308324"/>
          </a:xfrm>
          <a:prstGeom prst="rect">
            <a:avLst/>
          </a:prstGeom>
          <a:noFill/>
        </p:spPr>
        <p:txBody>
          <a:bodyPr wrap="square" rtlCol="0">
            <a:spAutoFit/>
          </a:bodyPr>
          <a:lstStyle/>
          <a:p>
            <a:r>
              <a:rPr kumimoji="1" lang="ja-JP" altLang="en-US" sz="3600" dirty="0"/>
              <a:t>今回は本書のメインテーマの</a:t>
            </a:r>
            <a:r>
              <a:rPr kumimoji="1" lang="en-US" altLang="ja-JP" sz="3600" dirty="0"/>
              <a:t>1</a:t>
            </a:r>
            <a:r>
              <a:rPr kumimoji="1" lang="ja-JP" altLang="en-US" sz="3600" dirty="0"/>
              <a:t>つ</a:t>
            </a:r>
            <a:endParaRPr kumimoji="1" lang="en-US" altLang="ja-JP" sz="3600" dirty="0"/>
          </a:p>
          <a:p>
            <a:r>
              <a:rPr kumimoji="1" lang="ja-JP" altLang="en-US" sz="3600" dirty="0"/>
              <a:t>「差分デバッグ」</a:t>
            </a:r>
            <a:endParaRPr kumimoji="1" lang="en-US" altLang="ja-JP" sz="3600" dirty="0"/>
          </a:p>
          <a:p>
            <a:r>
              <a:rPr kumimoji="1" lang="ja-JP" altLang="en-US" sz="3600" dirty="0"/>
              <a:t>についてです</a:t>
            </a:r>
          </a:p>
        </p:txBody>
      </p:sp>
      <p:sp>
        <p:nvSpPr>
          <p:cNvPr id="7" name="正方形/長方形 6">
            <a:extLst>
              <a:ext uri="{FF2B5EF4-FFF2-40B4-BE49-F238E27FC236}">
                <a16:creationId xmlns:a16="http://schemas.microsoft.com/office/drawing/2014/main" id="{9B427994-BA47-4618-BE1A-8F404AD5F49E}"/>
              </a:ext>
            </a:extLst>
          </p:cNvPr>
          <p:cNvSpPr/>
          <p:nvPr/>
        </p:nvSpPr>
        <p:spPr>
          <a:xfrm>
            <a:off x="4951827" y="3713870"/>
            <a:ext cx="4037427" cy="2308323"/>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2353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5</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404251" y="2026727"/>
            <a:ext cx="8751429" cy="1449387"/>
          </a:xfrm>
        </p:spPr>
        <p:txBody>
          <a:bodyPr/>
          <a:lstStyle/>
          <a:p>
            <a:r>
              <a:rPr kumimoji="1" lang="ja-JP" altLang="en-US" dirty="0"/>
              <a:t>問題の単純化</a:t>
            </a:r>
          </a:p>
        </p:txBody>
      </p:sp>
      <p:pic>
        <p:nvPicPr>
          <p:cNvPr id="6" name="図 5">
            <a:extLst>
              <a:ext uri="{FF2B5EF4-FFF2-40B4-BE49-F238E27FC236}">
                <a16:creationId xmlns:a16="http://schemas.microsoft.com/office/drawing/2014/main" id="{A7A789DF-F9F4-4070-9287-58E52EA32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3357" y="3429000"/>
            <a:ext cx="3617103" cy="2861531"/>
          </a:xfrm>
          <a:prstGeom prst="rect">
            <a:avLst/>
          </a:prstGeom>
        </p:spPr>
      </p:pic>
    </p:spTree>
    <p:extLst>
      <p:ext uri="{BB962C8B-B14F-4D97-AF65-F5344CB8AC3E}">
        <p14:creationId xmlns:p14="http://schemas.microsoft.com/office/powerpoint/2010/main" val="18465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6CF1D3-BF4E-4279-B274-148BC5711720}"/>
              </a:ext>
            </a:extLst>
          </p:cNvPr>
          <p:cNvSpPr>
            <a:spLocks noGrp="1"/>
          </p:cNvSpPr>
          <p:nvPr>
            <p:ph type="title"/>
          </p:nvPr>
        </p:nvSpPr>
        <p:spPr/>
        <p:txBody>
          <a:bodyPr/>
          <a:lstStyle/>
          <a:p>
            <a:pPr algn="ctr"/>
            <a:r>
              <a:rPr kumimoji="1" lang="ja-JP" altLang="en-US" dirty="0"/>
              <a:t>デバッグでの整理</a:t>
            </a:r>
          </a:p>
        </p:txBody>
      </p:sp>
      <p:sp>
        <p:nvSpPr>
          <p:cNvPr id="3" name="コンテンツ プレースホルダー 2">
            <a:extLst>
              <a:ext uri="{FF2B5EF4-FFF2-40B4-BE49-F238E27FC236}">
                <a16:creationId xmlns:a16="http://schemas.microsoft.com/office/drawing/2014/main" id="{B70B557E-1CE2-4BA3-894B-598096A44F53}"/>
              </a:ext>
            </a:extLst>
          </p:cNvPr>
          <p:cNvSpPr>
            <a:spLocks noGrp="1"/>
          </p:cNvSpPr>
          <p:nvPr>
            <p:ph idx="1"/>
          </p:nvPr>
        </p:nvSpPr>
        <p:spPr>
          <a:xfrm>
            <a:off x="777241" y="1991508"/>
            <a:ext cx="7589520" cy="4023360"/>
          </a:xfrm>
        </p:spPr>
        <p:txBody>
          <a:bodyPr>
            <a:normAutofit/>
          </a:bodyPr>
          <a:lstStyle/>
          <a:p>
            <a:pPr marL="0" indent="0">
              <a:buNone/>
            </a:pPr>
            <a:r>
              <a:rPr kumimoji="1" lang="ja-JP" altLang="en-US" sz="2400" dirty="0"/>
              <a:t> ・問題は</a:t>
            </a:r>
            <a:r>
              <a:rPr kumimoji="1" lang="en-US" altLang="ja-JP" sz="2400" dirty="0"/>
              <a:t>10,000</a:t>
            </a:r>
            <a:r>
              <a:rPr kumimoji="1" lang="ja-JP" altLang="en-US" sz="2400" dirty="0"/>
              <a:t>行の入力全体に依存しているのか？</a:t>
            </a:r>
            <a:endParaRPr kumimoji="1" lang="en-US" altLang="ja-JP" sz="2400" dirty="0"/>
          </a:p>
          <a:p>
            <a:r>
              <a:rPr lang="ja-JP" altLang="en-US" sz="2400" dirty="0"/>
              <a:t>・ユーザとのやり取りをすべて再生する必要があるのか？</a:t>
            </a:r>
            <a:endParaRPr lang="en-US" altLang="ja-JP" sz="2400" dirty="0"/>
          </a:p>
          <a:p>
            <a:r>
              <a:rPr kumimoji="1" lang="ja-JP" altLang="en-US" sz="2400" dirty="0"/>
              <a:t>・一連のイベントがこの順番で起きた時にだけ障害が発生するのか？</a:t>
            </a:r>
            <a:endParaRPr kumimoji="1" lang="en-US" altLang="ja-JP" sz="2400" dirty="0"/>
          </a:p>
          <a:p>
            <a:r>
              <a:rPr lang="ja-JP" altLang="en-US" sz="2400" dirty="0"/>
              <a:t>・長大なメソッド呼び出しシーケンス全てが本当に必要なのか？</a:t>
            </a:r>
            <a:endParaRPr kumimoji="1" lang="ja-JP" altLang="en-US" sz="2400" dirty="0"/>
          </a:p>
        </p:txBody>
      </p:sp>
      <p:sp>
        <p:nvSpPr>
          <p:cNvPr id="4" name="正方形/長方形 3">
            <a:extLst>
              <a:ext uri="{FF2B5EF4-FFF2-40B4-BE49-F238E27FC236}">
                <a16:creationId xmlns:a16="http://schemas.microsoft.com/office/drawing/2014/main" id="{64C1B195-1C4D-4F32-8CCD-C7682207274E}"/>
              </a:ext>
            </a:extLst>
          </p:cNvPr>
          <p:cNvSpPr/>
          <p:nvPr/>
        </p:nvSpPr>
        <p:spPr>
          <a:xfrm>
            <a:off x="606290" y="1845734"/>
            <a:ext cx="8087136" cy="27792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B504A744-BCCA-466C-A9FC-6873F957315A}"/>
              </a:ext>
            </a:extLst>
          </p:cNvPr>
          <p:cNvSpPr/>
          <p:nvPr/>
        </p:nvSpPr>
        <p:spPr>
          <a:xfrm>
            <a:off x="3388911" y="4770783"/>
            <a:ext cx="2411896" cy="7686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3083427E-5C05-408D-9EA7-FE17F38B4F33}"/>
              </a:ext>
            </a:extLst>
          </p:cNvPr>
          <p:cNvSpPr txBox="1"/>
          <p:nvPr/>
        </p:nvSpPr>
        <p:spPr>
          <a:xfrm>
            <a:off x="993912" y="5575867"/>
            <a:ext cx="7543801" cy="584775"/>
          </a:xfrm>
          <a:prstGeom prst="rect">
            <a:avLst/>
          </a:prstGeom>
          <a:noFill/>
        </p:spPr>
        <p:txBody>
          <a:bodyPr wrap="square" rtlCol="0">
            <a:spAutoFit/>
          </a:bodyPr>
          <a:lstStyle/>
          <a:p>
            <a:r>
              <a:rPr kumimoji="1" lang="ja-JP" altLang="en-US" sz="3200" dirty="0"/>
              <a:t>この整理は</a:t>
            </a:r>
            <a:r>
              <a:rPr kumimoji="1" lang="ja-JP" altLang="en-US" sz="3200" dirty="0">
                <a:solidFill>
                  <a:srgbClr val="FF0000"/>
                </a:solidFill>
              </a:rPr>
              <a:t>単純化（</a:t>
            </a:r>
            <a:r>
              <a:rPr kumimoji="1" lang="en-US" altLang="ja-JP" sz="3200" dirty="0">
                <a:solidFill>
                  <a:srgbClr val="FF0000"/>
                </a:solidFill>
              </a:rPr>
              <a:t>simplifying</a:t>
            </a:r>
            <a:r>
              <a:rPr kumimoji="1" lang="ja-JP" altLang="en-US" sz="3200" dirty="0">
                <a:solidFill>
                  <a:srgbClr val="FF0000"/>
                </a:solidFill>
              </a:rPr>
              <a:t>）</a:t>
            </a:r>
            <a:r>
              <a:rPr kumimoji="1" lang="ja-JP" altLang="en-US" sz="3200" dirty="0"/>
              <a:t>と呼ばれる</a:t>
            </a:r>
          </a:p>
        </p:txBody>
      </p:sp>
    </p:spTree>
    <p:extLst>
      <p:ext uri="{BB962C8B-B14F-4D97-AF65-F5344CB8AC3E}">
        <p14:creationId xmlns:p14="http://schemas.microsoft.com/office/powerpoint/2010/main" val="614256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D3AEB7-A0BC-4DEA-B299-ADB2B7DDDBA6}"/>
              </a:ext>
            </a:extLst>
          </p:cNvPr>
          <p:cNvSpPr>
            <a:spLocks noGrp="1"/>
          </p:cNvSpPr>
          <p:nvPr>
            <p:ph type="title"/>
          </p:nvPr>
        </p:nvSpPr>
        <p:spPr/>
        <p:txBody>
          <a:bodyPr/>
          <a:lstStyle/>
          <a:p>
            <a:pPr algn="ctr"/>
            <a:r>
              <a:rPr kumimoji="1" lang="ja-JP" altLang="en-US" dirty="0"/>
              <a:t>単純化を行う理由</a:t>
            </a:r>
          </a:p>
        </p:txBody>
      </p:sp>
      <p:sp>
        <p:nvSpPr>
          <p:cNvPr id="3" name="コンテンツ プレースホルダー 2">
            <a:extLst>
              <a:ext uri="{FF2B5EF4-FFF2-40B4-BE49-F238E27FC236}">
                <a16:creationId xmlns:a16="http://schemas.microsoft.com/office/drawing/2014/main" id="{B5DE0615-F6EE-4129-9D8F-6D6C31283182}"/>
              </a:ext>
            </a:extLst>
          </p:cNvPr>
          <p:cNvSpPr>
            <a:spLocks noGrp="1"/>
          </p:cNvSpPr>
          <p:nvPr>
            <p:ph idx="1"/>
          </p:nvPr>
        </p:nvSpPr>
        <p:spPr>
          <a:xfrm>
            <a:off x="822959" y="2098953"/>
            <a:ext cx="7543801" cy="4023360"/>
          </a:xfrm>
        </p:spPr>
        <p:txBody>
          <a:bodyPr>
            <a:normAutofit lnSpcReduction="10000"/>
          </a:bodyPr>
          <a:lstStyle/>
          <a:p>
            <a:pPr marL="0" indent="0">
              <a:buNone/>
            </a:pPr>
            <a:r>
              <a:rPr kumimoji="1" lang="en-US" altLang="ja-JP" sz="3200" dirty="0"/>
              <a:t> 1.</a:t>
            </a:r>
            <a:r>
              <a:rPr kumimoji="1" lang="ja-JP" altLang="en-US" sz="3200" dirty="0"/>
              <a:t>　単純化したテストケースはコミュニケーションを容易にする</a:t>
            </a:r>
            <a:endParaRPr kumimoji="1" lang="en-US" altLang="ja-JP" sz="3200" dirty="0"/>
          </a:p>
          <a:p>
            <a:endParaRPr kumimoji="1" lang="en-US" altLang="ja-JP" sz="3200" dirty="0"/>
          </a:p>
          <a:p>
            <a:r>
              <a:rPr lang="en-US" altLang="ja-JP" sz="3200" dirty="0"/>
              <a:t>2.</a:t>
            </a:r>
            <a:r>
              <a:rPr lang="ja-JP" altLang="en-US" sz="3200" dirty="0"/>
              <a:t>　単純化したテストケースはデバッグを容易にする</a:t>
            </a:r>
            <a:endParaRPr lang="en-US" altLang="ja-JP" sz="3200" dirty="0"/>
          </a:p>
          <a:p>
            <a:endParaRPr lang="en-US" altLang="ja-JP" sz="3200" dirty="0"/>
          </a:p>
          <a:p>
            <a:r>
              <a:rPr kumimoji="1" lang="en-US" altLang="ja-JP" sz="3200" dirty="0"/>
              <a:t>3.</a:t>
            </a:r>
            <a:r>
              <a:rPr kumimoji="1" lang="ja-JP" altLang="en-US" sz="3200" dirty="0"/>
              <a:t>　テストケースを単純化すると重複した障害報告を特定することができる</a:t>
            </a:r>
            <a:endParaRPr kumimoji="1" lang="en-US" altLang="ja-JP" sz="3200" dirty="0"/>
          </a:p>
          <a:p>
            <a:endParaRPr kumimoji="1" lang="ja-JP" altLang="en-US" dirty="0"/>
          </a:p>
        </p:txBody>
      </p:sp>
    </p:spTree>
    <p:extLst>
      <p:ext uri="{BB962C8B-B14F-4D97-AF65-F5344CB8AC3E}">
        <p14:creationId xmlns:p14="http://schemas.microsoft.com/office/powerpoint/2010/main" val="992031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16308B-535A-4923-B714-F3492EB919A1}"/>
              </a:ext>
            </a:extLst>
          </p:cNvPr>
          <p:cNvSpPr>
            <a:spLocks noGrp="1"/>
          </p:cNvSpPr>
          <p:nvPr>
            <p:ph type="title"/>
          </p:nvPr>
        </p:nvSpPr>
        <p:spPr/>
        <p:txBody>
          <a:bodyPr/>
          <a:lstStyle/>
          <a:p>
            <a:r>
              <a:rPr lang="en-US" altLang="ja-JP" dirty="0"/>
              <a:t>Kernighan</a:t>
            </a:r>
            <a:r>
              <a:rPr lang="ja-JP" altLang="en-US" dirty="0"/>
              <a:t>と</a:t>
            </a:r>
            <a:r>
              <a:rPr lang="en-US" altLang="ja-JP" dirty="0"/>
              <a:t>Pike</a:t>
            </a:r>
            <a:r>
              <a:rPr lang="ja-JP" altLang="en-US" dirty="0"/>
              <a:t>による単純化</a:t>
            </a:r>
            <a:endParaRPr kumimoji="1" lang="ja-JP" altLang="en-US" dirty="0"/>
          </a:p>
        </p:txBody>
      </p:sp>
      <p:graphicFrame>
        <p:nvGraphicFramePr>
          <p:cNvPr id="4" name="コンテンツ プレースホルダー 3">
            <a:extLst>
              <a:ext uri="{FF2B5EF4-FFF2-40B4-BE49-F238E27FC236}">
                <a16:creationId xmlns:a16="http://schemas.microsoft.com/office/drawing/2014/main" id="{88615E03-122D-4045-BEBE-546F513795E5}"/>
              </a:ext>
            </a:extLst>
          </p:cNvPr>
          <p:cNvGraphicFramePr>
            <a:graphicFrameLocks noGrp="1"/>
          </p:cNvGraphicFramePr>
          <p:nvPr>
            <p:ph idx="1"/>
            <p:extLst>
              <p:ext uri="{D42A27DB-BD31-4B8C-83A1-F6EECF244321}">
                <p14:modId xmlns:p14="http://schemas.microsoft.com/office/powerpoint/2010/main" val="330224148"/>
              </p:ext>
            </p:extLst>
          </p:nvPr>
        </p:nvGraphicFramePr>
        <p:xfrm>
          <a:off x="661182" y="1899138"/>
          <a:ext cx="7705578" cy="43609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6986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B22080-C9C7-4C28-9449-0384D65996C1}"/>
              </a:ext>
            </a:extLst>
          </p:cNvPr>
          <p:cNvSpPr>
            <a:spLocks noGrp="1"/>
          </p:cNvSpPr>
          <p:nvPr>
            <p:ph type="title"/>
          </p:nvPr>
        </p:nvSpPr>
        <p:spPr/>
        <p:txBody>
          <a:bodyPr/>
          <a:lstStyle/>
          <a:p>
            <a:pPr algn="ctr"/>
            <a:r>
              <a:rPr lang="ja-JP" altLang="en-US" dirty="0"/>
              <a:t>自動化の欠点</a:t>
            </a:r>
            <a:endParaRPr kumimoji="1" lang="ja-JP" altLang="en-US" dirty="0"/>
          </a:p>
        </p:txBody>
      </p:sp>
      <p:sp>
        <p:nvSpPr>
          <p:cNvPr id="3" name="コンテンツ プレースホルダー 2">
            <a:extLst>
              <a:ext uri="{FF2B5EF4-FFF2-40B4-BE49-F238E27FC236}">
                <a16:creationId xmlns:a16="http://schemas.microsoft.com/office/drawing/2014/main" id="{6751BDD7-AF23-42FB-92BF-D9277CD73D91}"/>
              </a:ext>
            </a:extLst>
          </p:cNvPr>
          <p:cNvSpPr>
            <a:spLocks noGrp="1"/>
          </p:cNvSpPr>
          <p:nvPr>
            <p:ph idx="1"/>
          </p:nvPr>
        </p:nvSpPr>
        <p:spPr>
          <a:xfrm>
            <a:off x="837027" y="1944208"/>
            <a:ext cx="7543801" cy="4023360"/>
          </a:xfrm>
        </p:spPr>
        <p:txBody>
          <a:bodyPr>
            <a:normAutofit/>
          </a:bodyPr>
          <a:lstStyle/>
          <a:p>
            <a:r>
              <a:rPr kumimoji="1" lang="ja-JP" altLang="en-US" sz="3200" dirty="0"/>
              <a:t>単純化を手動化を行うと</a:t>
            </a:r>
            <a:r>
              <a:rPr kumimoji="1" lang="en-US" altLang="ja-JP" sz="3200" dirty="0"/>
              <a:t>….</a:t>
            </a:r>
          </a:p>
          <a:p>
            <a:endParaRPr kumimoji="1" lang="en-US" altLang="ja-JP" sz="3200" dirty="0"/>
          </a:p>
          <a:p>
            <a:r>
              <a:rPr kumimoji="1" lang="ja-JP" altLang="en-US" sz="3200" dirty="0"/>
              <a:t>・単純化は単純な作業である</a:t>
            </a:r>
            <a:endParaRPr kumimoji="1" lang="en-US" altLang="ja-JP" sz="3200" dirty="0"/>
          </a:p>
          <a:p>
            <a:endParaRPr kumimoji="1" lang="en-US" altLang="ja-JP" sz="3200" dirty="0"/>
          </a:p>
          <a:p>
            <a:r>
              <a:rPr lang="ja-JP" altLang="en-US" sz="3200" dirty="0"/>
              <a:t>・単純化は退屈な作業である</a:t>
            </a:r>
            <a:endParaRPr kumimoji="1" lang="ja-JP" altLang="en-US" sz="3200" dirty="0"/>
          </a:p>
        </p:txBody>
      </p:sp>
      <p:pic>
        <p:nvPicPr>
          <p:cNvPr id="5" name="図 4">
            <a:extLst>
              <a:ext uri="{FF2B5EF4-FFF2-40B4-BE49-F238E27FC236}">
                <a16:creationId xmlns:a16="http://schemas.microsoft.com/office/drawing/2014/main" id="{DDDC2767-1891-4027-8FE7-29167AF48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1099" y="2462595"/>
            <a:ext cx="1290710" cy="1283580"/>
          </a:xfrm>
          <a:prstGeom prst="rect">
            <a:avLst/>
          </a:prstGeom>
        </p:spPr>
      </p:pic>
      <p:pic>
        <p:nvPicPr>
          <p:cNvPr id="7" name="図 6">
            <a:extLst>
              <a:ext uri="{FF2B5EF4-FFF2-40B4-BE49-F238E27FC236}">
                <a16:creationId xmlns:a16="http://schemas.microsoft.com/office/drawing/2014/main" id="{3A40D495-77DB-49DD-88D3-B31833174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5134" y="3883945"/>
            <a:ext cx="1166675" cy="1436231"/>
          </a:xfrm>
          <a:prstGeom prst="rect">
            <a:avLst/>
          </a:prstGeom>
        </p:spPr>
      </p:pic>
      <p:sp>
        <p:nvSpPr>
          <p:cNvPr id="8" name="テキスト ボックス 7">
            <a:extLst>
              <a:ext uri="{FF2B5EF4-FFF2-40B4-BE49-F238E27FC236}">
                <a16:creationId xmlns:a16="http://schemas.microsoft.com/office/drawing/2014/main" id="{A7992401-4310-43D4-AE34-E82E0A1BC7CF}"/>
              </a:ext>
            </a:extLst>
          </p:cNvPr>
          <p:cNvSpPr txBox="1"/>
          <p:nvPr/>
        </p:nvSpPr>
        <p:spPr>
          <a:xfrm>
            <a:off x="1899138" y="5339573"/>
            <a:ext cx="5134708" cy="769441"/>
          </a:xfrm>
          <a:prstGeom prst="rect">
            <a:avLst/>
          </a:prstGeom>
          <a:noFill/>
        </p:spPr>
        <p:txBody>
          <a:bodyPr wrap="square" rtlCol="0">
            <a:spAutoFit/>
          </a:bodyPr>
          <a:lstStyle/>
          <a:p>
            <a:r>
              <a:rPr kumimoji="1" lang="ja-JP" altLang="en-US" sz="4400" dirty="0">
                <a:solidFill>
                  <a:srgbClr val="FF0000"/>
                </a:solidFill>
              </a:rPr>
              <a:t>自動化すると楽！！</a:t>
            </a:r>
          </a:p>
        </p:txBody>
      </p:sp>
    </p:spTree>
    <p:extLst>
      <p:ext uri="{BB962C8B-B14F-4D97-AF65-F5344CB8AC3E}">
        <p14:creationId xmlns:p14="http://schemas.microsoft.com/office/powerpoint/2010/main" val="19125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10</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2404251" y="2026727"/>
            <a:ext cx="8751429" cy="1449387"/>
          </a:xfrm>
        </p:spPr>
        <p:txBody>
          <a:bodyPr/>
          <a:lstStyle/>
          <a:p>
            <a:r>
              <a:rPr kumimoji="1" lang="ja-JP" altLang="en-US" dirty="0"/>
              <a:t>自動的な単純化</a:t>
            </a:r>
          </a:p>
        </p:txBody>
      </p:sp>
      <p:pic>
        <p:nvPicPr>
          <p:cNvPr id="9" name="図 8" descr="室内, 人 が含まれている画像&#10;&#10;非常に高い精度で生成された説明">
            <a:extLst>
              <a:ext uri="{FF2B5EF4-FFF2-40B4-BE49-F238E27FC236}">
                <a16:creationId xmlns:a16="http://schemas.microsoft.com/office/drawing/2014/main" id="{24AB9107-A25E-4566-B520-15438579AA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5427" y="3668498"/>
            <a:ext cx="4008573" cy="2674470"/>
          </a:xfrm>
          <a:prstGeom prst="rect">
            <a:avLst/>
          </a:prstGeom>
        </p:spPr>
      </p:pic>
    </p:spTree>
    <p:extLst>
      <p:ext uri="{BB962C8B-B14F-4D97-AF65-F5344CB8AC3E}">
        <p14:creationId xmlns:p14="http://schemas.microsoft.com/office/powerpoint/2010/main" val="4222357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D3F60B-269C-40E5-AADC-AEDA9C377CD5}"/>
              </a:ext>
            </a:extLst>
          </p:cNvPr>
          <p:cNvSpPr>
            <a:spLocks noGrp="1"/>
          </p:cNvSpPr>
          <p:nvPr>
            <p:ph type="title"/>
          </p:nvPr>
        </p:nvSpPr>
        <p:spPr/>
        <p:txBody>
          <a:bodyPr/>
          <a:lstStyle/>
          <a:p>
            <a:pPr algn="ctr"/>
            <a:r>
              <a:rPr kumimoji="1" lang="ja-JP" altLang="en-US" dirty="0"/>
              <a:t>自動単純化戦略の設計</a:t>
            </a:r>
          </a:p>
        </p:txBody>
      </p:sp>
      <p:sp>
        <p:nvSpPr>
          <p:cNvPr id="3" name="コンテンツ プレースホルダー 2">
            <a:extLst>
              <a:ext uri="{FF2B5EF4-FFF2-40B4-BE49-F238E27FC236}">
                <a16:creationId xmlns:a16="http://schemas.microsoft.com/office/drawing/2014/main" id="{1CAF3EF7-BC77-4EE3-B21E-895709CB3AA5}"/>
              </a:ext>
            </a:extLst>
          </p:cNvPr>
          <p:cNvSpPr>
            <a:spLocks noGrp="1"/>
          </p:cNvSpPr>
          <p:nvPr>
            <p:ph idx="1"/>
          </p:nvPr>
        </p:nvSpPr>
        <p:spPr>
          <a:xfrm>
            <a:off x="822959" y="1845733"/>
            <a:ext cx="7744265" cy="4498796"/>
          </a:xfrm>
        </p:spPr>
        <p:txBody>
          <a:bodyPr>
            <a:normAutofit/>
          </a:bodyPr>
          <a:lstStyle/>
          <a:p>
            <a:r>
              <a:rPr kumimoji="1" lang="en-US" altLang="ja-JP" sz="2400" dirty="0"/>
              <a:t>1.</a:t>
            </a:r>
            <a:r>
              <a:rPr kumimoji="1" lang="ja-JP" altLang="en-US" sz="2400" dirty="0"/>
              <a:t>　最初に入力の半分を除外し</a:t>
            </a:r>
            <a:r>
              <a:rPr kumimoji="1" lang="en-US" altLang="ja-JP" sz="2400" dirty="0"/>
              <a:t>, </a:t>
            </a:r>
            <a:r>
              <a:rPr kumimoji="1" lang="ja-JP" altLang="en-US" sz="2400" dirty="0"/>
              <a:t>テストが失敗を返すかどうかを確認する。もし失敗を返せば続けて残りの半分を処理する</a:t>
            </a:r>
            <a:endParaRPr kumimoji="1" lang="en-US" altLang="ja-JP" sz="2400" dirty="0"/>
          </a:p>
          <a:p>
            <a:r>
              <a:rPr lang="en-US" altLang="ja-JP" sz="2400" dirty="0"/>
              <a:t>2.</a:t>
            </a:r>
            <a:r>
              <a:rPr lang="ja-JP" altLang="en-US" sz="2400" dirty="0"/>
              <a:t>　失敗が返されなければ前回の状態に戻り</a:t>
            </a:r>
            <a:r>
              <a:rPr lang="en-US" altLang="ja-JP" sz="2400" dirty="0"/>
              <a:t>, </a:t>
            </a:r>
            <a:r>
              <a:rPr lang="ja-JP" altLang="en-US" sz="2400" dirty="0"/>
              <a:t>入力のもう半分を除外する</a:t>
            </a:r>
            <a:endParaRPr lang="en-US" altLang="ja-JP" sz="2400" dirty="0"/>
          </a:p>
          <a:p>
            <a:r>
              <a:rPr lang="ja-JP" altLang="en-US" sz="2400" dirty="0"/>
              <a:t>　　　　　　</a:t>
            </a:r>
            <a:r>
              <a:rPr lang="ja-JP" altLang="en-US" sz="3200" dirty="0"/>
              <a:t>しかしこれではまだ不十分</a:t>
            </a:r>
            <a:r>
              <a:rPr lang="en-US" altLang="ja-JP" sz="3200" dirty="0"/>
              <a:t>…</a:t>
            </a:r>
            <a:endParaRPr kumimoji="1" lang="en-US" altLang="ja-JP" sz="3200" dirty="0"/>
          </a:p>
          <a:p>
            <a:r>
              <a:rPr lang="en-US" altLang="ja-JP" sz="2400" dirty="0"/>
              <a:t>1</a:t>
            </a:r>
            <a:r>
              <a:rPr lang="ja-JP" altLang="en-US" sz="2400" dirty="0"/>
              <a:t>　</a:t>
            </a:r>
            <a:r>
              <a:rPr lang="en-US" altLang="ja-JP" sz="2400" dirty="0">
                <a:solidFill>
                  <a:srgbClr val="7030A0"/>
                </a:solidFill>
              </a:rPr>
              <a:t>&lt;SELECT NAME=“priority” MULTIPLE SIZE=7&gt; </a:t>
            </a:r>
            <a:r>
              <a:rPr lang="ja-JP" altLang="en-US" sz="2400" dirty="0"/>
              <a:t>（</a:t>
            </a:r>
            <a:r>
              <a:rPr lang="en-US" altLang="ja-JP" sz="2400" dirty="0"/>
              <a:t>40</a:t>
            </a:r>
            <a:r>
              <a:rPr lang="ja-JP" altLang="en-US" sz="2400" dirty="0"/>
              <a:t>文字）</a:t>
            </a:r>
            <a:r>
              <a:rPr lang="en-US" altLang="ja-JP" sz="2400" dirty="0">
                <a:solidFill>
                  <a:srgbClr val="FF0000"/>
                </a:solidFill>
              </a:rPr>
              <a:t>×</a:t>
            </a:r>
          </a:p>
          <a:p>
            <a:r>
              <a:rPr kumimoji="1" lang="en-US" altLang="ja-JP" sz="2400" dirty="0"/>
              <a:t>2</a:t>
            </a:r>
            <a:r>
              <a:rPr kumimoji="1" lang="ja-JP" altLang="en-US" sz="2400" dirty="0"/>
              <a:t>　</a:t>
            </a:r>
            <a:r>
              <a:rPr lang="en-US" altLang="ja-JP" sz="2400" dirty="0"/>
              <a:t>&lt;SELECT NAME=“priori</a:t>
            </a:r>
            <a:r>
              <a:rPr lang="en-US" altLang="ja-JP" sz="2400" dirty="0">
                <a:solidFill>
                  <a:srgbClr val="7030A0"/>
                </a:solidFill>
              </a:rPr>
              <a:t>ty” MULTIPLE SIZE=7&gt; </a:t>
            </a:r>
            <a:r>
              <a:rPr lang="ja-JP" altLang="en-US" sz="2400" dirty="0"/>
              <a:t>（</a:t>
            </a:r>
            <a:r>
              <a:rPr lang="en-US" altLang="ja-JP" sz="2400" dirty="0"/>
              <a:t>20</a:t>
            </a:r>
            <a:r>
              <a:rPr lang="ja-JP" altLang="en-US" sz="2400" dirty="0"/>
              <a:t>文字）</a:t>
            </a:r>
            <a:r>
              <a:rPr lang="ja-JP" altLang="en-US" sz="2400" dirty="0">
                <a:solidFill>
                  <a:srgbClr val="FF0000"/>
                </a:solidFill>
              </a:rPr>
              <a:t>〇</a:t>
            </a:r>
            <a:endParaRPr kumimoji="1" lang="en-US" altLang="ja-JP" sz="2400" dirty="0">
              <a:solidFill>
                <a:srgbClr val="FF0000"/>
              </a:solidFill>
            </a:endParaRPr>
          </a:p>
          <a:p>
            <a:r>
              <a:rPr lang="en-US" altLang="ja-JP" sz="2400" dirty="0"/>
              <a:t>3</a:t>
            </a:r>
            <a:r>
              <a:rPr lang="ja-JP" altLang="en-US" sz="2400" dirty="0"/>
              <a:t>　</a:t>
            </a:r>
            <a:r>
              <a:rPr lang="en-US" altLang="ja-JP" sz="2400" dirty="0">
                <a:solidFill>
                  <a:srgbClr val="7030A0"/>
                </a:solidFill>
              </a:rPr>
              <a:t>&lt;SELECT NAME=“priori</a:t>
            </a:r>
            <a:r>
              <a:rPr lang="en-US" altLang="ja-JP" sz="2400" dirty="0">
                <a:solidFill>
                  <a:schemeClr val="tx1"/>
                </a:solidFill>
              </a:rPr>
              <a:t>ty</a:t>
            </a:r>
            <a:r>
              <a:rPr lang="en-US" altLang="ja-JP" sz="2400" dirty="0"/>
              <a:t>” MULTIPLE SIZE=7&gt; </a:t>
            </a:r>
            <a:r>
              <a:rPr lang="ja-JP" altLang="en-US" sz="2400" dirty="0"/>
              <a:t>（</a:t>
            </a:r>
            <a:r>
              <a:rPr lang="en-US" altLang="ja-JP" sz="2400" dirty="0"/>
              <a:t>20</a:t>
            </a:r>
            <a:r>
              <a:rPr lang="ja-JP" altLang="en-US" sz="2400" dirty="0"/>
              <a:t>文字）</a:t>
            </a:r>
            <a:r>
              <a:rPr lang="ja-JP" altLang="en-US" sz="2400" dirty="0">
                <a:solidFill>
                  <a:srgbClr val="FF0000"/>
                </a:solidFill>
              </a:rPr>
              <a:t>〇</a:t>
            </a:r>
            <a:endParaRPr lang="en-US" altLang="ja-JP" sz="2400" dirty="0">
              <a:solidFill>
                <a:srgbClr val="FF0000"/>
              </a:solidFill>
            </a:endParaRPr>
          </a:p>
          <a:p>
            <a:endParaRPr kumimoji="1" lang="ja-JP" altLang="en-US" dirty="0"/>
          </a:p>
        </p:txBody>
      </p:sp>
    </p:spTree>
    <p:extLst>
      <p:ext uri="{BB962C8B-B14F-4D97-AF65-F5344CB8AC3E}">
        <p14:creationId xmlns:p14="http://schemas.microsoft.com/office/powerpoint/2010/main" val="2966223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4BCEF8-E43D-491B-9612-988C141516DE}"/>
              </a:ext>
            </a:extLst>
          </p:cNvPr>
          <p:cNvSpPr>
            <a:spLocks noGrp="1"/>
          </p:cNvSpPr>
          <p:nvPr>
            <p:ph type="title"/>
          </p:nvPr>
        </p:nvSpPr>
        <p:spPr/>
        <p:txBody>
          <a:bodyPr/>
          <a:lstStyle/>
          <a:p>
            <a:pPr algn="ctr"/>
            <a:r>
              <a:rPr lang="ja-JP" altLang="en-US" dirty="0"/>
              <a:t>自動単純化戦略の設計</a:t>
            </a:r>
            <a:endParaRPr kumimoji="1" lang="ja-JP" altLang="en-US" dirty="0"/>
          </a:p>
        </p:txBody>
      </p:sp>
      <p:sp>
        <p:nvSpPr>
          <p:cNvPr id="3" name="コンテンツ プレースホルダー 2">
            <a:extLst>
              <a:ext uri="{FF2B5EF4-FFF2-40B4-BE49-F238E27FC236}">
                <a16:creationId xmlns:a16="http://schemas.microsoft.com/office/drawing/2014/main" id="{403A323A-CE33-4A97-9D11-2D87A07EB67D}"/>
              </a:ext>
            </a:extLst>
          </p:cNvPr>
          <p:cNvSpPr>
            <a:spLocks noGrp="1"/>
          </p:cNvSpPr>
          <p:nvPr>
            <p:ph idx="1"/>
          </p:nvPr>
        </p:nvSpPr>
        <p:spPr>
          <a:xfrm>
            <a:off x="822960" y="2084885"/>
            <a:ext cx="7786469" cy="4023360"/>
          </a:xfrm>
        </p:spPr>
        <p:txBody>
          <a:bodyPr>
            <a:normAutofit/>
          </a:bodyPr>
          <a:lstStyle/>
          <a:p>
            <a:r>
              <a:rPr kumimoji="1" lang="en-US" altLang="ja-JP" sz="2400" dirty="0"/>
              <a:t>3.</a:t>
            </a:r>
            <a:r>
              <a:rPr kumimoji="1" lang="ja-JP" altLang="en-US" sz="2400" dirty="0"/>
              <a:t>　</a:t>
            </a:r>
            <a:r>
              <a:rPr kumimoji="1" lang="ja-JP" altLang="en-US" sz="2400" dirty="0">
                <a:solidFill>
                  <a:srgbClr val="FF0000"/>
                </a:solidFill>
              </a:rPr>
              <a:t>二文探索では不十分な場合</a:t>
            </a:r>
            <a:r>
              <a:rPr kumimoji="1" lang="en-US" altLang="ja-JP" sz="2400" dirty="0">
                <a:solidFill>
                  <a:srgbClr val="FF0000"/>
                </a:solidFill>
              </a:rPr>
              <a:t>, </a:t>
            </a:r>
            <a:r>
              <a:rPr kumimoji="1" lang="ja-JP" altLang="en-US" sz="2400" dirty="0">
                <a:solidFill>
                  <a:srgbClr val="FF0000"/>
                </a:solidFill>
              </a:rPr>
              <a:t>さらに小さなパーツに分解する</a:t>
            </a:r>
            <a:endParaRPr kumimoji="1" lang="en-US" altLang="ja-JP" sz="2400" dirty="0">
              <a:solidFill>
                <a:srgbClr val="FF0000"/>
              </a:solidFill>
            </a:endParaRPr>
          </a:p>
          <a:p>
            <a:endParaRPr kumimoji="1" lang="en-US" altLang="ja-JP" sz="2400" dirty="0">
              <a:solidFill>
                <a:srgbClr val="FF0000"/>
              </a:solidFill>
            </a:endParaRPr>
          </a:p>
          <a:p>
            <a:r>
              <a:rPr lang="ja-JP" altLang="en-US" sz="2400" dirty="0"/>
              <a:t>＜</a:t>
            </a:r>
            <a:r>
              <a:rPr lang="en-US" altLang="ja-JP" sz="2400" dirty="0"/>
              <a:t>4</a:t>
            </a:r>
            <a:r>
              <a:rPr lang="ja-JP" altLang="en-US" sz="2400" dirty="0"/>
              <a:t>分の</a:t>
            </a:r>
            <a:r>
              <a:rPr lang="en-US" altLang="ja-JP" sz="2400" dirty="0"/>
              <a:t>1</a:t>
            </a:r>
            <a:r>
              <a:rPr lang="ja-JP" altLang="en-US" sz="2400" dirty="0"/>
              <a:t>分割の場合＞</a:t>
            </a:r>
            <a:endParaRPr lang="en-US" altLang="ja-JP" sz="2400" dirty="0"/>
          </a:p>
          <a:p>
            <a:r>
              <a:rPr lang="en-US" altLang="ja-JP" sz="2400" dirty="0"/>
              <a:t>1</a:t>
            </a:r>
            <a:r>
              <a:rPr lang="ja-JP" altLang="en-US" sz="2400" dirty="0"/>
              <a:t>　</a:t>
            </a:r>
            <a:r>
              <a:rPr lang="en-US" altLang="ja-JP" sz="2400" dirty="0">
                <a:solidFill>
                  <a:schemeClr val="tx1"/>
                </a:solidFill>
              </a:rPr>
              <a:t>&lt;SELECT NA</a:t>
            </a:r>
            <a:r>
              <a:rPr lang="en-US" altLang="ja-JP" sz="2400" dirty="0">
                <a:solidFill>
                  <a:srgbClr val="7030A0"/>
                </a:solidFill>
              </a:rPr>
              <a:t>ME=“priority” MULTIPLE SIZE=7&gt; </a:t>
            </a:r>
            <a:r>
              <a:rPr lang="ja-JP" altLang="en-US" sz="2400" dirty="0"/>
              <a:t>（</a:t>
            </a:r>
            <a:r>
              <a:rPr lang="en-US" altLang="ja-JP" sz="2400" dirty="0"/>
              <a:t>30</a:t>
            </a:r>
            <a:r>
              <a:rPr lang="ja-JP" altLang="en-US" sz="2400" dirty="0"/>
              <a:t>文字）</a:t>
            </a:r>
            <a:r>
              <a:rPr lang="ja-JP" altLang="en-US" sz="2400" dirty="0">
                <a:solidFill>
                  <a:srgbClr val="FF0000"/>
                </a:solidFill>
              </a:rPr>
              <a:t>〇</a:t>
            </a:r>
            <a:endParaRPr lang="en-US" altLang="ja-JP" sz="2400" dirty="0">
              <a:solidFill>
                <a:srgbClr val="FF0000"/>
              </a:solidFill>
            </a:endParaRPr>
          </a:p>
          <a:p>
            <a:r>
              <a:rPr lang="en-US" altLang="ja-JP" sz="2400" dirty="0"/>
              <a:t>2</a:t>
            </a:r>
            <a:r>
              <a:rPr lang="ja-JP" altLang="en-US" sz="2400" dirty="0"/>
              <a:t>　</a:t>
            </a:r>
            <a:r>
              <a:rPr lang="en-US" altLang="ja-JP" sz="2400" dirty="0">
                <a:solidFill>
                  <a:srgbClr val="7030A0"/>
                </a:solidFill>
              </a:rPr>
              <a:t>&lt;SELECT NA</a:t>
            </a:r>
            <a:r>
              <a:rPr lang="en-US" altLang="ja-JP" sz="2400" dirty="0"/>
              <a:t>ME=“priori</a:t>
            </a:r>
            <a:r>
              <a:rPr lang="en-US" altLang="ja-JP" sz="2400" dirty="0">
                <a:solidFill>
                  <a:srgbClr val="7030A0"/>
                </a:solidFill>
              </a:rPr>
              <a:t>ty” MULTIPLE SIZE=7&gt; </a:t>
            </a:r>
            <a:r>
              <a:rPr lang="ja-JP" altLang="en-US" sz="2400" dirty="0"/>
              <a:t>（</a:t>
            </a:r>
            <a:r>
              <a:rPr lang="en-US" altLang="ja-JP" sz="2400" dirty="0"/>
              <a:t>30</a:t>
            </a:r>
            <a:r>
              <a:rPr lang="ja-JP" altLang="en-US" sz="2400" dirty="0"/>
              <a:t>文字）</a:t>
            </a:r>
            <a:r>
              <a:rPr lang="en-US" altLang="ja-JP" sz="2400" dirty="0">
                <a:solidFill>
                  <a:srgbClr val="FF0000"/>
                </a:solidFill>
              </a:rPr>
              <a:t>×</a:t>
            </a:r>
          </a:p>
          <a:p>
            <a:r>
              <a:rPr lang="en-US" altLang="ja-JP" sz="2400" dirty="0"/>
              <a:t>3</a:t>
            </a:r>
            <a:r>
              <a:rPr lang="ja-JP" altLang="en-US" sz="2400" dirty="0"/>
              <a:t>　</a:t>
            </a:r>
            <a:r>
              <a:rPr lang="en-US" altLang="ja-JP" sz="2400" dirty="0">
                <a:solidFill>
                  <a:srgbClr val="7030A0"/>
                </a:solidFill>
              </a:rPr>
              <a:t>&lt;SELECT NA</a:t>
            </a:r>
            <a:r>
              <a:rPr lang="en-US" altLang="ja-JP" sz="2400" dirty="0">
                <a:solidFill>
                  <a:schemeClr val="tx1"/>
                </a:solidFill>
              </a:rPr>
              <a:t>ME=“priority</a:t>
            </a:r>
            <a:r>
              <a:rPr lang="en-US" altLang="ja-JP" sz="2400" dirty="0"/>
              <a:t>” MULTIP</a:t>
            </a:r>
            <a:r>
              <a:rPr lang="en-US" altLang="ja-JP" sz="2400" dirty="0">
                <a:solidFill>
                  <a:srgbClr val="7030A0"/>
                </a:solidFill>
              </a:rPr>
              <a:t>LE SIZE=7&gt; </a:t>
            </a:r>
            <a:r>
              <a:rPr lang="ja-JP" altLang="en-US" sz="2400" dirty="0"/>
              <a:t>（</a:t>
            </a:r>
            <a:r>
              <a:rPr lang="en-US" altLang="ja-JP" sz="2400" dirty="0"/>
              <a:t>20</a:t>
            </a:r>
            <a:r>
              <a:rPr lang="ja-JP" altLang="en-US" sz="2400" dirty="0"/>
              <a:t>文字）</a:t>
            </a:r>
            <a:r>
              <a:rPr lang="en-US" altLang="ja-JP" sz="2400" dirty="0">
                <a:solidFill>
                  <a:srgbClr val="FF0000"/>
                </a:solidFill>
              </a:rPr>
              <a:t>×</a:t>
            </a:r>
          </a:p>
          <a:p>
            <a:r>
              <a:rPr lang="en-US" altLang="ja-JP" sz="2400" dirty="0"/>
              <a:t>4</a:t>
            </a:r>
            <a:r>
              <a:rPr lang="ja-JP" altLang="en-US" sz="2400" dirty="0"/>
              <a:t>　</a:t>
            </a:r>
            <a:r>
              <a:rPr lang="en-US" altLang="ja-JP" sz="2400" dirty="0">
                <a:solidFill>
                  <a:srgbClr val="7030A0"/>
                </a:solidFill>
              </a:rPr>
              <a:t>&lt;SELECT NA</a:t>
            </a:r>
            <a:r>
              <a:rPr lang="en-US" altLang="ja-JP" sz="2400" dirty="0">
                <a:solidFill>
                  <a:schemeClr val="tx1"/>
                </a:solidFill>
              </a:rPr>
              <a:t>ME=“priority</a:t>
            </a:r>
            <a:r>
              <a:rPr lang="en-US" altLang="ja-JP" sz="2400" dirty="0"/>
              <a:t>” MULTIPLE SIZE=7&gt; </a:t>
            </a:r>
            <a:r>
              <a:rPr lang="ja-JP" altLang="en-US" sz="2400" dirty="0"/>
              <a:t>（</a:t>
            </a:r>
            <a:r>
              <a:rPr lang="en-US" altLang="ja-JP" sz="2400" dirty="0"/>
              <a:t>10</a:t>
            </a:r>
            <a:r>
              <a:rPr lang="ja-JP" altLang="en-US" sz="2400" dirty="0"/>
              <a:t>文字）</a:t>
            </a:r>
            <a:r>
              <a:rPr lang="ja-JP" altLang="en-US" sz="2400" dirty="0">
                <a:solidFill>
                  <a:srgbClr val="FF0000"/>
                </a:solidFill>
              </a:rPr>
              <a:t>〇</a:t>
            </a:r>
            <a:endParaRPr lang="en-US" altLang="ja-JP" sz="2400" dirty="0">
              <a:solidFill>
                <a:srgbClr val="FF0000"/>
              </a:solidFill>
            </a:endParaRPr>
          </a:p>
          <a:p>
            <a:endParaRPr lang="en-US" altLang="ja-JP" sz="2400" dirty="0"/>
          </a:p>
          <a:p>
            <a:endParaRPr kumimoji="1" lang="ja-JP" altLang="en-US" sz="2400" dirty="0"/>
          </a:p>
        </p:txBody>
      </p:sp>
    </p:spTree>
    <p:extLst>
      <p:ext uri="{BB962C8B-B14F-4D97-AF65-F5344CB8AC3E}">
        <p14:creationId xmlns:p14="http://schemas.microsoft.com/office/powerpoint/2010/main" val="339150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13</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1827474" y="1979613"/>
            <a:ext cx="8751429" cy="1449387"/>
          </a:xfrm>
        </p:spPr>
        <p:txBody>
          <a:bodyPr/>
          <a:lstStyle/>
          <a:p>
            <a:r>
              <a:rPr kumimoji="1" lang="ja-JP" altLang="en-US" dirty="0"/>
              <a:t>単純化アルゴリズム</a:t>
            </a:r>
          </a:p>
        </p:txBody>
      </p:sp>
      <p:pic>
        <p:nvPicPr>
          <p:cNvPr id="6" name="図 5">
            <a:extLst>
              <a:ext uri="{FF2B5EF4-FFF2-40B4-BE49-F238E27FC236}">
                <a16:creationId xmlns:a16="http://schemas.microsoft.com/office/drawing/2014/main" id="{719D39C3-88FD-43FB-A4C5-18DA2FB7D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7676" y="-308158782"/>
            <a:ext cx="2856835" cy="2971109"/>
          </a:xfrm>
          <a:prstGeom prst="rect">
            <a:avLst/>
          </a:prstGeom>
        </p:spPr>
      </p:pic>
      <p:pic>
        <p:nvPicPr>
          <p:cNvPr id="10" name="図 9">
            <a:extLst>
              <a:ext uri="{FF2B5EF4-FFF2-40B4-BE49-F238E27FC236}">
                <a16:creationId xmlns:a16="http://schemas.microsoft.com/office/drawing/2014/main" id="{4EDCAAFD-85AE-4166-922C-15F382366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189" y="3429000"/>
            <a:ext cx="2773054" cy="2883976"/>
          </a:xfrm>
          <a:prstGeom prst="rect">
            <a:avLst/>
          </a:prstGeom>
        </p:spPr>
      </p:pic>
    </p:spTree>
    <p:extLst>
      <p:ext uri="{BB962C8B-B14F-4D97-AF65-F5344CB8AC3E}">
        <p14:creationId xmlns:p14="http://schemas.microsoft.com/office/powerpoint/2010/main" val="3146294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AB6E95-6AA3-4205-B0AC-0AD89662E721}"/>
              </a:ext>
            </a:extLst>
          </p:cNvPr>
          <p:cNvSpPr>
            <a:spLocks noGrp="1"/>
          </p:cNvSpPr>
          <p:nvPr>
            <p:ph type="title"/>
          </p:nvPr>
        </p:nvSpPr>
        <p:spPr/>
        <p:txBody>
          <a:bodyPr/>
          <a:lstStyle/>
          <a:p>
            <a:pPr algn="ctr"/>
            <a:r>
              <a:rPr kumimoji="1" lang="ja-JP" altLang="en-US" dirty="0"/>
              <a:t>単純化アルゴリズム</a:t>
            </a:r>
          </a:p>
        </p:txBody>
      </p:sp>
      <p:sp>
        <p:nvSpPr>
          <p:cNvPr id="3" name="コンテンツ プレースホルダー 2">
            <a:extLst>
              <a:ext uri="{FF2B5EF4-FFF2-40B4-BE49-F238E27FC236}">
                <a16:creationId xmlns:a16="http://schemas.microsoft.com/office/drawing/2014/main" id="{D0CFC4A8-25BC-4CD1-BE75-242AB977F940}"/>
              </a:ext>
            </a:extLst>
          </p:cNvPr>
          <p:cNvSpPr>
            <a:spLocks noGrp="1"/>
          </p:cNvSpPr>
          <p:nvPr>
            <p:ph idx="1"/>
          </p:nvPr>
        </p:nvSpPr>
        <p:spPr>
          <a:xfrm>
            <a:off x="562709" y="2055317"/>
            <a:ext cx="8342140" cy="4386254"/>
          </a:xfrm>
        </p:spPr>
        <p:txBody>
          <a:bodyPr>
            <a:normAutofit/>
          </a:bodyPr>
          <a:lstStyle/>
          <a:p>
            <a:pPr marL="0" indent="0">
              <a:buNone/>
            </a:pPr>
            <a:r>
              <a:rPr lang="en-US" altLang="ja-JP" sz="2400" dirty="0"/>
              <a:t>  </a:t>
            </a:r>
            <a:r>
              <a:rPr lang="ja-JP" altLang="en-US" sz="2400" dirty="0"/>
              <a:t>自動化戦略の定式化を実現する一般的なアルゴリズム</a:t>
            </a:r>
            <a:endParaRPr lang="en-US" altLang="ja-JP" sz="2400" dirty="0"/>
          </a:p>
          <a:p>
            <a:endParaRPr kumimoji="1" lang="en-US" altLang="ja-JP" sz="2400" dirty="0"/>
          </a:p>
          <a:p>
            <a:r>
              <a:rPr kumimoji="1" lang="ja-JP" altLang="en-US" sz="2400" dirty="0"/>
              <a:t>仮定：</a:t>
            </a:r>
            <a:r>
              <a:rPr kumimoji="1" lang="en-US" altLang="ja-JP" sz="2400" dirty="0"/>
              <a:t>c</a:t>
            </a:r>
            <a:r>
              <a:rPr kumimoji="1" lang="ja-JP" altLang="en-US" sz="2400" dirty="0"/>
              <a:t>を入力とする</a:t>
            </a:r>
            <a:r>
              <a:rPr kumimoji="1" lang="en-US" altLang="ja-JP" sz="2400" dirty="0"/>
              <a:t>,</a:t>
            </a:r>
            <a:r>
              <a:rPr kumimoji="1" lang="ja-JP" altLang="en-US" sz="2400" dirty="0"/>
              <a:t>　テスト関数</a:t>
            </a:r>
            <a:r>
              <a:rPr kumimoji="1" lang="en-US" altLang="ja-JP" sz="2400" dirty="0"/>
              <a:t>test(c)</a:t>
            </a:r>
            <a:r>
              <a:rPr lang="ja-JP" altLang="en-US" sz="2400" dirty="0"/>
              <a:t>を</a:t>
            </a:r>
            <a:r>
              <a:rPr kumimoji="1" lang="ja-JP" altLang="en-US" sz="2400" dirty="0"/>
              <a:t>用意</a:t>
            </a:r>
            <a:endParaRPr kumimoji="1" lang="en-US" altLang="ja-JP" sz="2400" dirty="0"/>
          </a:p>
          <a:p>
            <a:endParaRPr kumimoji="1" lang="en-US" altLang="ja-JP" sz="2400" dirty="0"/>
          </a:p>
          <a:p>
            <a:r>
              <a:rPr lang="ja-JP" altLang="en-US" sz="2400" dirty="0"/>
              <a:t>　　　　　</a:t>
            </a:r>
            <a:r>
              <a:rPr lang="ja-JP" altLang="en-US" sz="2800" dirty="0"/>
              <a:t>障害発生：（</a:t>
            </a:r>
            <a:r>
              <a:rPr lang="en-US" altLang="ja-JP" sz="2800" dirty="0"/>
              <a:t>×,</a:t>
            </a:r>
            <a:r>
              <a:rPr lang="ja-JP" altLang="en-US" sz="2800" dirty="0"/>
              <a:t>「失敗」）　</a:t>
            </a:r>
            <a:endParaRPr lang="en-US" altLang="ja-JP" sz="2800" dirty="0"/>
          </a:p>
          <a:p>
            <a:r>
              <a:rPr lang="ja-JP" altLang="en-US" sz="2800" dirty="0"/>
              <a:t>　　　　テスト成功：（〇</a:t>
            </a:r>
            <a:r>
              <a:rPr lang="en-US" altLang="ja-JP" sz="2800" dirty="0"/>
              <a:t>,</a:t>
            </a:r>
            <a:r>
              <a:rPr lang="ja-JP" altLang="en-US" sz="2800" dirty="0"/>
              <a:t>「成功」）</a:t>
            </a:r>
            <a:endParaRPr lang="en-US" altLang="ja-JP" sz="2800" dirty="0"/>
          </a:p>
          <a:p>
            <a:r>
              <a:rPr lang="ja-JP" altLang="en-US" sz="2800" dirty="0"/>
              <a:t>　　　　それ以外の場合：（</a:t>
            </a:r>
            <a:r>
              <a:rPr lang="en-US" altLang="ja-JP" sz="2800" dirty="0"/>
              <a:t>?,</a:t>
            </a:r>
            <a:r>
              <a:rPr lang="ja-JP" altLang="en-US" sz="2800" dirty="0"/>
              <a:t>「不定」）</a:t>
            </a:r>
            <a:endParaRPr lang="en-US" altLang="ja-JP" sz="2800" dirty="0"/>
          </a:p>
        </p:txBody>
      </p:sp>
      <p:sp>
        <p:nvSpPr>
          <p:cNvPr id="5" name="正方形/長方形 4">
            <a:extLst>
              <a:ext uri="{FF2B5EF4-FFF2-40B4-BE49-F238E27FC236}">
                <a16:creationId xmlns:a16="http://schemas.microsoft.com/office/drawing/2014/main" id="{829DE5E7-1EA8-49D8-96A5-C10053EFFC8D}"/>
              </a:ext>
            </a:extLst>
          </p:cNvPr>
          <p:cNvSpPr/>
          <p:nvPr/>
        </p:nvSpPr>
        <p:spPr>
          <a:xfrm>
            <a:off x="1097282" y="3910819"/>
            <a:ext cx="6523892" cy="18428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55498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0AA9C9-A1D3-4310-8593-707208411BD9}"/>
              </a:ext>
            </a:extLst>
          </p:cNvPr>
          <p:cNvSpPr>
            <a:spLocks noGrp="1"/>
          </p:cNvSpPr>
          <p:nvPr>
            <p:ph type="title"/>
          </p:nvPr>
        </p:nvSpPr>
        <p:spPr/>
        <p:txBody>
          <a:bodyPr/>
          <a:lstStyle/>
          <a:p>
            <a:pPr algn="ctr"/>
            <a:r>
              <a:rPr lang="ja-JP" altLang="en-US" dirty="0"/>
              <a:t>単純化アルゴリズム</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DC799370-A2EE-4B77-B378-34D231DF1710}"/>
                  </a:ext>
                </a:extLst>
              </p:cNvPr>
              <p:cNvSpPr>
                <a:spLocks noGrp="1"/>
              </p:cNvSpPr>
              <p:nvPr>
                <p:ph idx="1"/>
              </p:nvPr>
            </p:nvSpPr>
            <p:spPr>
              <a:xfrm>
                <a:off x="550399" y="1983545"/>
                <a:ext cx="8285870" cy="4234376"/>
              </a:xfrm>
            </p:spPr>
            <p:txBody>
              <a:bodyPr>
                <a:normAutofit lnSpcReduction="10000"/>
              </a:bodyPr>
              <a:lstStyle/>
              <a:p>
                <a:r>
                  <a:rPr lang="ja-JP" altLang="en-US" sz="2400" dirty="0"/>
                  <a:t>障害を誘発する入力</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lang="ja-JP" altLang="en-US" sz="2400" dirty="0"/>
                  <a:t>が部分集合（</a:t>
                </a:r>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ja-JP" altLang="en-US" sz="2400" i="1">
                            <a:latin typeface="Cambria Math" panose="02040503050406030204" pitchFamily="18" charset="0"/>
                          </a:rPr>
                          <m:t>前半</m:t>
                        </m:r>
                        <m:r>
                          <a:rPr lang="en-US" altLang="ja-JP" sz="2400" i="1">
                            <a:latin typeface="Cambria Math" panose="02040503050406030204" pitchFamily="18" charset="0"/>
                          </a:rPr>
                          <m:t>𝐶</m:t>
                        </m:r>
                      </m:e>
                      <m:sub>
                        <m:r>
                          <a:rPr lang="en-US" altLang="ja-JP" sz="2400" i="1">
                            <a:latin typeface="Cambria Math" panose="02040503050406030204" pitchFamily="18" charset="0"/>
                          </a:rPr>
                          <m:t>1</m:t>
                        </m:r>
                      </m:sub>
                    </m:sSub>
                    <m:r>
                      <a:rPr lang="en-US" altLang="ja-JP" sz="2400" i="1">
                        <a:latin typeface="Cambria Math" panose="02040503050406030204" pitchFamily="18" charset="0"/>
                      </a:rPr>
                      <m:t> </m:t>
                    </m:r>
                    <m:r>
                      <a:rPr lang="ja-JP" altLang="en-US" sz="2400" i="1">
                        <a:latin typeface="Cambria Math" panose="02040503050406030204" pitchFamily="18" charset="0"/>
                      </a:rPr>
                      <m:t>および</m:t>
                    </m:r>
                    <m:r>
                      <a:rPr lang="ja-JP" altLang="en-US" sz="2400" i="1">
                        <a:latin typeface="Cambria Math" panose="02040503050406030204" pitchFamily="18" charset="0"/>
                      </a:rPr>
                      <m:t>後半</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2</m:t>
                        </m:r>
                      </m:sub>
                    </m:sSub>
                    <m:r>
                      <a:rPr lang="en-US" altLang="ja-JP" sz="2400" i="1">
                        <a:latin typeface="Cambria Math" panose="02040503050406030204" pitchFamily="18" charset="0"/>
                      </a:rPr>
                      <m:t> </m:t>
                    </m:r>
                  </m:oMath>
                </a14:m>
                <a:r>
                  <a:rPr lang="ja-JP" altLang="en-US" sz="2400" dirty="0"/>
                  <a:t>）に分割可能であるとすると以下の</a:t>
                </a:r>
                <a:r>
                  <a:rPr lang="en-US" altLang="ja-JP" sz="2400" dirty="0"/>
                  <a:t>3</a:t>
                </a:r>
                <a:r>
                  <a:rPr lang="ja-JP" altLang="en-US" sz="2400" dirty="0"/>
                  <a:t>つのいずれかが発生</a:t>
                </a:r>
                <a:endParaRPr lang="en-US" altLang="ja-JP" sz="2400" dirty="0"/>
              </a:p>
              <a:p>
                <a:endParaRPr lang="en-US" altLang="ja-JP" sz="2600" dirty="0"/>
              </a:p>
              <a:p>
                <a:r>
                  <a:rPr lang="ja-JP" altLang="en-US" sz="2600" dirty="0"/>
                  <a:t>・</a:t>
                </a:r>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1</m:t>
                        </m:r>
                      </m:sub>
                    </m:sSub>
                    <m:r>
                      <a:rPr lang="en-US" altLang="ja-JP" sz="2600" i="1">
                        <a:latin typeface="Cambria Math" panose="02040503050406030204" pitchFamily="18" charset="0"/>
                      </a:rPr>
                      <m:t> </m:t>
                    </m:r>
                    <m:r>
                      <a:rPr lang="en-US" altLang="ja-JP" sz="2600" b="0" i="1" smtClean="0">
                        <a:latin typeface="Cambria Math" panose="02040503050406030204" pitchFamily="18" charset="0"/>
                      </a:rPr>
                      <m:t>(</m:t>
                    </m:r>
                    <m:r>
                      <a:rPr lang="ja-JP" altLang="en-US" sz="2600" i="1">
                        <a:latin typeface="Cambria Math" panose="02040503050406030204" pitchFamily="18" charset="0"/>
                      </a:rPr>
                      <m:t>前半</m:t>
                    </m:r>
                    <m:r>
                      <a:rPr lang="en-US" altLang="ja-JP" sz="2600" b="0" i="1" smtClean="0">
                        <a:latin typeface="Cambria Math" panose="02040503050406030204" pitchFamily="18" charset="0"/>
                      </a:rPr>
                      <m:t>)</m:t>
                    </m:r>
                  </m:oMath>
                </a14:m>
                <a:r>
                  <a:rPr lang="ja-JP" altLang="en-US" sz="2600" dirty="0"/>
                  <a:t>を除外したものが失敗した場合：</a:t>
                </a:r>
                <a:endParaRPr lang="en-US" altLang="ja-JP" sz="2600" dirty="0"/>
              </a:p>
              <a:p>
                <a:r>
                  <a:rPr lang="en-US" altLang="ja-JP" sz="2600" dirty="0"/>
                  <a:t>test(</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𝑥</m:t>
                        </m:r>
                      </m:sub>
                    </m:sSub>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1</m:t>
                        </m:r>
                      </m:sub>
                    </m:sSub>
                    <m:r>
                      <a:rPr lang="en-US" altLang="ja-JP" sz="2600" i="1">
                        <a:latin typeface="Cambria Math" panose="02040503050406030204" pitchFamily="18" charset="0"/>
                      </a:rPr>
                      <m:t> </m:t>
                    </m:r>
                  </m:oMath>
                </a14:m>
                <a:r>
                  <a:rPr lang="en-US" altLang="ja-JP" sz="2600" dirty="0"/>
                  <a:t>)=×</a:t>
                </a:r>
                <a:r>
                  <a:rPr lang="ja-JP" altLang="en-US" sz="2600" dirty="0"/>
                  <a:t>の場合は</a:t>
                </a:r>
                <a14:m>
                  <m:oMath xmlns:m="http://schemas.openxmlformats.org/officeDocument/2006/math">
                    <m:sSubSup>
                      <m:sSubSupPr>
                        <m:ctrlPr>
                          <a:rPr lang="en-US" altLang="ja-JP" sz="2600" i="1" smtClean="0">
                            <a:latin typeface="Cambria Math" panose="02040503050406030204" pitchFamily="18" charset="0"/>
                          </a:rPr>
                        </m:ctrlPr>
                      </m:sSubSupPr>
                      <m:e>
                        <m:r>
                          <a:rPr lang="en-US" altLang="ja-JP" sz="2600" b="0" i="1" smtClean="0">
                            <a:latin typeface="Cambria Math" panose="02040503050406030204" pitchFamily="18" charset="0"/>
                          </a:rPr>
                          <m:t>𝐶</m:t>
                        </m:r>
                      </m:e>
                      <m:sub>
                        <m:r>
                          <a:rPr lang="en-US" altLang="ja-JP" sz="2600" b="0" i="1" smtClean="0">
                            <a:latin typeface="Cambria Math" panose="02040503050406030204" pitchFamily="18" charset="0"/>
                          </a:rPr>
                          <m:t>𝑥</m:t>
                        </m:r>
                      </m:sub>
                      <m:sup>
                        <m:r>
                          <a:rPr lang="en-US" altLang="ja-JP" sz="2600" b="0" i="1" smtClean="0">
                            <a:latin typeface="Cambria Math" panose="02040503050406030204" pitchFamily="18" charset="0"/>
                          </a:rPr>
                          <m:t>′</m:t>
                        </m:r>
                      </m:sup>
                    </m:sSubSup>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𝑥</m:t>
                        </m:r>
                      </m:sub>
                    </m:sSub>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1</m:t>
                        </m:r>
                      </m:sub>
                    </m:sSub>
                    <m:r>
                      <a:rPr lang="en-US" altLang="ja-JP" sz="2600" i="1">
                        <a:latin typeface="Cambria Math" panose="02040503050406030204" pitchFamily="18" charset="0"/>
                      </a:rPr>
                      <m:t> </m:t>
                    </m:r>
                    <m:r>
                      <a:rPr lang="ja-JP" altLang="en-US" sz="2600" i="1">
                        <a:latin typeface="Cambria Math" panose="02040503050406030204" pitchFamily="18" charset="0"/>
                      </a:rPr>
                      <m:t>と</m:t>
                    </m:r>
                  </m:oMath>
                </a14:m>
                <a:r>
                  <a:rPr lang="ja-JP" altLang="en-US" sz="2600" dirty="0"/>
                  <a:t>して分割を進める</a:t>
                </a:r>
                <a:endParaRPr lang="en-US" altLang="ja-JP" sz="2600" dirty="0"/>
              </a:p>
              <a:p>
                <a:r>
                  <a:rPr lang="ja-JP" altLang="en-US"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b="0" i="1" smtClean="0">
                            <a:latin typeface="Cambria Math" panose="02040503050406030204" pitchFamily="18" charset="0"/>
                          </a:rPr>
                          <m:t>2</m:t>
                        </m:r>
                      </m:sub>
                    </m:sSub>
                    <m:r>
                      <a:rPr lang="en-US" altLang="ja-JP" sz="2600" i="1">
                        <a:latin typeface="Cambria Math" panose="02040503050406030204" pitchFamily="18" charset="0"/>
                      </a:rPr>
                      <m:t> </m:t>
                    </m:r>
                  </m:oMath>
                </a14:m>
                <a:r>
                  <a:rPr lang="ja-JP" altLang="en-US" sz="2600" dirty="0"/>
                  <a:t>（後半）を除外したものが失敗した場合：</a:t>
                </a:r>
                <a:endParaRPr lang="en-US" altLang="ja-JP" sz="2600" dirty="0"/>
              </a:p>
              <a:p>
                <a:r>
                  <a:rPr lang="en-US" altLang="ja-JP" sz="2600" dirty="0"/>
                  <a:t>test(</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𝑥</m:t>
                        </m:r>
                      </m:sub>
                    </m:sSub>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b="0" i="1" smtClean="0">
                            <a:latin typeface="Cambria Math" panose="02040503050406030204" pitchFamily="18" charset="0"/>
                          </a:rPr>
                          <m:t>2</m:t>
                        </m:r>
                      </m:sub>
                    </m:sSub>
                    <m:r>
                      <a:rPr lang="en-US" altLang="ja-JP" sz="2600" i="1">
                        <a:latin typeface="Cambria Math" panose="02040503050406030204" pitchFamily="18" charset="0"/>
                      </a:rPr>
                      <m:t> </m:t>
                    </m:r>
                  </m:oMath>
                </a14:m>
                <a:r>
                  <a:rPr lang="en-US" altLang="ja-JP" sz="2600" dirty="0"/>
                  <a:t>)=×</a:t>
                </a:r>
                <a:r>
                  <a:rPr lang="ja-JP" altLang="en-US" sz="2600" dirty="0"/>
                  <a:t>の場合は</a:t>
                </a:r>
                <a14:m>
                  <m:oMath xmlns:m="http://schemas.openxmlformats.org/officeDocument/2006/math">
                    <m:sSubSup>
                      <m:sSubSupPr>
                        <m:ctrlPr>
                          <a:rPr lang="en-US" altLang="ja-JP" sz="2600" i="1">
                            <a:latin typeface="Cambria Math" panose="02040503050406030204" pitchFamily="18" charset="0"/>
                          </a:rPr>
                        </m:ctrlPr>
                      </m:sSubSupPr>
                      <m:e>
                        <m:r>
                          <a:rPr lang="en-US" altLang="ja-JP" sz="2600" i="1">
                            <a:latin typeface="Cambria Math" panose="02040503050406030204" pitchFamily="18" charset="0"/>
                          </a:rPr>
                          <m:t>𝐶</m:t>
                        </m:r>
                      </m:e>
                      <m:sub>
                        <m:r>
                          <a:rPr lang="en-US" altLang="ja-JP" sz="2600" i="1">
                            <a:latin typeface="Cambria Math" panose="02040503050406030204" pitchFamily="18" charset="0"/>
                          </a:rPr>
                          <m:t>𝑥</m:t>
                        </m:r>
                      </m:sub>
                      <m:sup>
                        <m:r>
                          <a:rPr lang="en-US" altLang="ja-JP" sz="2600" i="1">
                            <a:latin typeface="Cambria Math" panose="02040503050406030204" pitchFamily="18" charset="0"/>
                          </a:rPr>
                          <m:t>′</m:t>
                        </m:r>
                      </m:sup>
                    </m:sSubSup>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i="1">
                            <a:latin typeface="Cambria Math" panose="02040503050406030204" pitchFamily="18" charset="0"/>
                          </a:rPr>
                          <m:t>𝑥</m:t>
                        </m:r>
                      </m:sub>
                    </m:sSub>
                  </m:oMath>
                </a14:m>
                <a:r>
                  <a:rPr lang="en-US" altLang="ja-JP" sz="2600" dirty="0"/>
                  <a:t>/ </a:t>
                </a:r>
                <a14:m>
                  <m:oMath xmlns:m="http://schemas.openxmlformats.org/officeDocument/2006/math">
                    <m:sSub>
                      <m:sSubPr>
                        <m:ctrlPr>
                          <a:rPr lang="en-US" altLang="ja-JP" sz="2600" i="1">
                            <a:latin typeface="Cambria Math" panose="02040503050406030204" pitchFamily="18" charset="0"/>
                          </a:rPr>
                        </m:ctrlPr>
                      </m:sSubPr>
                      <m:e>
                        <m:r>
                          <a:rPr lang="en-US" altLang="ja-JP" sz="2600" i="1">
                            <a:latin typeface="Cambria Math" panose="02040503050406030204" pitchFamily="18" charset="0"/>
                          </a:rPr>
                          <m:t>𝐶</m:t>
                        </m:r>
                      </m:e>
                      <m:sub>
                        <m:r>
                          <a:rPr lang="en-US" altLang="ja-JP" sz="2600" b="0" i="1" smtClean="0">
                            <a:latin typeface="Cambria Math" panose="02040503050406030204" pitchFamily="18" charset="0"/>
                          </a:rPr>
                          <m:t>2</m:t>
                        </m:r>
                      </m:sub>
                    </m:sSub>
                    <m:r>
                      <a:rPr lang="en-US" altLang="ja-JP" sz="2600" i="1">
                        <a:latin typeface="Cambria Math" panose="02040503050406030204" pitchFamily="18" charset="0"/>
                      </a:rPr>
                      <m:t> </m:t>
                    </m:r>
                    <m:r>
                      <a:rPr lang="ja-JP" altLang="en-US" sz="2600" i="1">
                        <a:latin typeface="Cambria Math" panose="02040503050406030204" pitchFamily="18" charset="0"/>
                      </a:rPr>
                      <m:t>と</m:t>
                    </m:r>
                  </m:oMath>
                </a14:m>
                <a:r>
                  <a:rPr lang="ja-JP" altLang="en-US" sz="2600" dirty="0"/>
                  <a:t>して分割を進める</a:t>
                </a:r>
                <a:endParaRPr lang="en-US" altLang="ja-JP" sz="2600" dirty="0"/>
              </a:p>
              <a:p>
                <a:r>
                  <a:rPr lang="ja-JP" altLang="en-US" sz="2600" dirty="0"/>
                  <a:t>・ 粒度を高める：</a:t>
                </a:r>
                <a:endParaRPr lang="en-US" altLang="ja-JP" sz="2600" dirty="0"/>
              </a:p>
              <a:p>
                <a:r>
                  <a:rPr kumimoji="1" lang="ja-JP" altLang="en-US" sz="2600" dirty="0"/>
                  <a:t>いずれでもない場合は分割の粒度を高める</a:t>
                </a:r>
              </a:p>
            </p:txBody>
          </p:sp>
        </mc:Choice>
        <mc:Fallback>
          <p:sp>
            <p:nvSpPr>
              <p:cNvPr id="3" name="コンテンツ プレースホルダー 2">
                <a:extLst>
                  <a:ext uri="{FF2B5EF4-FFF2-40B4-BE49-F238E27FC236}">
                    <a16:creationId xmlns:a16="http://schemas.microsoft.com/office/drawing/2014/main" id="{DC799370-A2EE-4B77-B378-34D231DF1710}"/>
                  </a:ext>
                </a:extLst>
              </p:cNvPr>
              <p:cNvSpPr>
                <a:spLocks noGrp="1" noRot="1" noChangeAspect="1" noMove="1" noResize="1" noEditPoints="1" noAdjustHandles="1" noChangeArrowheads="1" noChangeShapeType="1" noTextEdit="1"/>
              </p:cNvSpPr>
              <p:nvPr>
                <p:ph idx="1"/>
              </p:nvPr>
            </p:nvSpPr>
            <p:spPr>
              <a:xfrm>
                <a:off x="550399" y="1983545"/>
                <a:ext cx="8285870" cy="4234376"/>
              </a:xfrm>
              <a:blipFill>
                <a:blip r:embed="rId3"/>
                <a:stretch>
                  <a:fillRect l="-1324" t="-3453" b="-100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365801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15D9F2-19C8-4567-A21C-2EDFA603E69D}"/>
              </a:ext>
            </a:extLst>
          </p:cNvPr>
          <p:cNvSpPr>
            <a:spLocks noGrp="1"/>
          </p:cNvSpPr>
          <p:nvPr>
            <p:ph type="title"/>
          </p:nvPr>
        </p:nvSpPr>
        <p:spPr>
          <a:xfrm>
            <a:off x="822959" y="263527"/>
            <a:ext cx="7719646" cy="1450757"/>
          </a:xfrm>
        </p:spPr>
        <p:txBody>
          <a:bodyPr/>
          <a:lstStyle/>
          <a:p>
            <a:pPr algn="ctr"/>
            <a:r>
              <a:rPr lang="ja-JP" altLang="en-US" dirty="0"/>
              <a:t>単純化アルゴリズム（一般化）</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E809A89C-6214-4FB7-B95D-9E28A5369B15}"/>
                  </a:ext>
                </a:extLst>
              </p:cNvPr>
              <p:cNvSpPr>
                <a:spLocks noGrp="1"/>
              </p:cNvSpPr>
              <p:nvPr>
                <p:ph idx="1"/>
              </p:nvPr>
            </p:nvSpPr>
            <p:spPr>
              <a:xfrm>
                <a:off x="822959" y="1845733"/>
                <a:ext cx="7543801" cy="4161171"/>
              </a:xfrm>
            </p:spPr>
            <p:txBody>
              <a:bodyPr>
                <a:normAutofit/>
              </a:bodyPr>
              <a:lstStyle/>
              <a:p>
                <a14:m>
                  <m:oMath xmlns:m="http://schemas.openxmlformats.org/officeDocument/2006/math">
                    <m:sSub>
                      <m:sSubPr>
                        <m:ctrlPr>
                          <a:rPr lang="en-US" altLang="ja-JP" sz="2400" i="1" smtClean="0">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r>
                      <a:rPr lang="ja-JP" altLang="en-US" sz="2400" i="1">
                        <a:latin typeface="Cambria Math" panose="02040503050406030204" pitchFamily="18" charset="0"/>
                      </a:rPr>
                      <m:t>を</m:t>
                    </m:r>
                  </m:oMath>
                </a14:m>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1</m:t>
                        </m:r>
                      </m:sub>
                    </m:sSub>
                    <m:r>
                      <a:rPr lang="ja-JP" altLang="en-US" sz="2400" i="1">
                        <a:latin typeface="Cambria Math" panose="02040503050406030204" pitchFamily="18" charset="0"/>
                      </a:rPr>
                      <m:t>から</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b="0" i="1" smtClean="0">
                            <a:latin typeface="Cambria Math" panose="02040503050406030204" pitchFamily="18" charset="0"/>
                          </a:rPr>
                          <m:t>𝑛</m:t>
                        </m:r>
                      </m:sub>
                    </m:sSub>
                    <m:r>
                      <a:rPr lang="ja-JP" altLang="en-US" sz="2400" i="1">
                        <a:latin typeface="Cambria Math" panose="02040503050406030204" pitchFamily="18" charset="0"/>
                      </a:rPr>
                      <m:t>の</m:t>
                    </m:r>
                  </m:oMath>
                </a14:m>
                <a:r>
                  <a:rPr lang="ja-JP" altLang="en-US" sz="2400" dirty="0"/>
                  <a:t>部分に分割する場合</a:t>
                </a:r>
                <a:endParaRPr lang="en-US" altLang="ja-JP" sz="2400" dirty="0"/>
              </a:p>
              <a:p>
                <a:endParaRPr lang="en-US" altLang="ja-JP" sz="2400" dirty="0"/>
              </a:p>
              <a:p>
                <a:r>
                  <a:rPr lang="ja-JP" altLang="en-US" sz="2400" dirty="0"/>
                  <a:t>いずれかの部分集合（</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b="0" i="1" smtClean="0">
                            <a:latin typeface="Cambria Math" panose="02040503050406030204" pitchFamily="18" charset="0"/>
                          </a:rPr>
                          <m:t>𝑖</m:t>
                        </m:r>
                      </m:sub>
                    </m:sSub>
                  </m:oMath>
                </a14:m>
                <a:r>
                  <a:rPr lang="ja-JP" altLang="en-US" sz="2400" dirty="0"/>
                  <a:t>）を除外したものが失敗：</a:t>
                </a:r>
                <a:endParaRPr lang="en-US" altLang="ja-JP" sz="2400" dirty="0"/>
              </a:p>
              <a:p>
                <a:r>
                  <a:rPr lang="ja-JP" altLang="en-US" sz="2400" dirty="0"/>
                  <a:t>ある </a:t>
                </a:r>
                <a:r>
                  <a:rPr lang="en-US" altLang="ja-JP" sz="2400" dirty="0" err="1"/>
                  <a:t>i</a:t>
                </a:r>
                <a:r>
                  <a:rPr lang="en-US" altLang="ja-JP" sz="2400" dirty="0"/>
                  <a:t> </a:t>
                </a:r>
                <a14:m>
                  <m:oMath xmlns:m="http://schemas.openxmlformats.org/officeDocument/2006/math">
                    <m:r>
                      <a:rPr lang="en-US" altLang="ja-JP" sz="2400" i="1" smtClean="0">
                        <a:latin typeface="Cambria Math" panose="02040503050406030204" pitchFamily="18" charset="0"/>
                        <a:ea typeface="Cambria Math" panose="02040503050406030204" pitchFamily="18" charset="0"/>
                      </a:rPr>
                      <m:t>∈</m:t>
                    </m:r>
                    <m:r>
                      <a:rPr lang="en-US" altLang="ja-JP" sz="2400" b="0" i="0" smtClean="0">
                        <a:latin typeface="Cambria Math" panose="02040503050406030204" pitchFamily="18" charset="0"/>
                        <a:ea typeface="Cambria Math" panose="02040503050406030204" pitchFamily="18" charset="0"/>
                      </a:rPr>
                      <m:t>{1, …, </m:t>
                    </m:r>
                    <m:r>
                      <m:rPr>
                        <m:sty m:val="p"/>
                      </m:rPr>
                      <a:rPr lang="en-US" altLang="ja-JP" sz="2400" b="0" i="0" smtClean="0">
                        <a:latin typeface="Cambria Math" panose="02040503050406030204" pitchFamily="18" charset="0"/>
                        <a:ea typeface="Cambria Math" panose="02040503050406030204" pitchFamily="18" charset="0"/>
                      </a:rPr>
                      <m:t>n</m:t>
                    </m:r>
                    <m:r>
                      <a:rPr lang="en-US" altLang="ja-JP" sz="2400" b="0" i="0" smtClean="0">
                        <a:latin typeface="Cambria Math" panose="02040503050406030204" pitchFamily="18" charset="0"/>
                        <a:ea typeface="Cambria Math" panose="02040503050406030204" pitchFamily="18" charset="0"/>
                      </a:rPr>
                      <m:t>}</m:t>
                    </m:r>
                  </m:oMath>
                </a14:m>
                <a:r>
                  <a:rPr lang="ja-JP" altLang="en-US" sz="2400" dirty="0"/>
                  <a:t>に対して</a:t>
                </a:r>
                <a:r>
                  <a:rPr lang="en-US" altLang="ja-JP" sz="2400" dirty="0"/>
                  <a:t>,</a:t>
                </a:r>
                <a:r>
                  <a:rPr lang="ja-JP" altLang="en-US" sz="2400" dirty="0"/>
                  <a:t> </a:t>
                </a:r>
                <a:r>
                  <a:rPr lang="en-US" altLang="ja-JP" sz="2400" dirty="0"/>
                  <a:t>test(</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b="0" i="1" smtClean="0">
                            <a:latin typeface="Cambria Math" panose="02040503050406030204" pitchFamily="18" charset="0"/>
                          </a:rPr>
                          <m:t>𝑖</m:t>
                        </m:r>
                      </m:sub>
                    </m:sSub>
                    <m:r>
                      <a:rPr lang="en-US" altLang="ja-JP" sz="2400" i="1">
                        <a:latin typeface="Cambria Math" panose="02040503050406030204" pitchFamily="18" charset="0"/>
                      </a:rPr>
                      <m:t> </m:t>
                    </m:r>
                  </m:oMath>
                </a14:m>
                <a:r>
                  <a:rPr lang="en-US" altLang="ja-JP" sz="2400" dirty="0"/>
                  <a:t>)=×</a:t>
                </a:r>
                <a:r>
                  <a:rPr lang="ja-JP" altLang="en-US" sz="2400" dirty="0"/>
                  <a:t>が成り立つ場合</a:t>
                </a:r>
                <a:r>
                  <a:rPr lang="en-US" altLang="ja-JP" sz="2400" dirty="0"/>
                  <a:t>, </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b="0" i="1" smtClean="0">
                            <a:latin typeface="Cambria Math" panose="02040503050406030204" pitchFamily="18" charset="0"/>
                          </a:rPr>
                          <m:t>𝑖</m:t>
                        </m:r>
                      </m:sub>
                    </m:sSub>
                  </m:oMath>
                </a14:m>
                <a:r>
                  <a:rPr lang="en-US" altLang="ja-JP" sz="2400" dirty="0"/>
                  <a:t> ,</a:t>
                </a:r>
                <a:r>
                  <a:rPr lang="ja-JP" altLang="en-US" sz="2400" dirty="0"/>
                  <a:t> </a:t>
                </a:r>
                <a14:m>
                  <m:oMath xmlns:m="http://schemas.openxmlformats.org/officeDocument/2006/math">
                    <m:sSup>
                      <m:sSupPr>
                        <m:ctrlPr>
                          <a:rPr lang="en-US" altLang="ja-JP" sz="2400" i="1" smtClean="0">
                            <a:latin typeface="Cambria Math" panose="02040503050406030204" pitchFamily="18" charset="0"/>
                          </a:rPr>
                        </m:ctrlPr>
                      </m:sSupPr>
                      <m:e>
                        <m:r>
                          <a:rPr lang="en-US" altLang="ja-JP" sz="2400" b="0" i="1" smtClean="0">
                            <a:latin typeface="Cambria Math" panose="02040503050406030204" pitchFamily="18" charset="0"/>
                          </a:rPr>
                          <m:t>𝑛</m:t>
                        </m:r>
                      </m:e>
                      <m:sup>
                        <m:r>
                          <a:rPr lang="en-US" altLang="ja-JP" sz="2400" b="0" i="1" smtClean="0">
                            <a:latin typeface="Cambria Math" panose="02040503050406030204" pitchFamily="18" charset="0"/>
                          </a:rPr>
                          <m:t>′</m:t>
                        </m:r>
                      </m:sup>
                    </m:sSup>
                  </m:oMath>
                </a14:m>
                <a:r>
                  <a:rPr lang="en-US" altLang="ja-JP" sz="2400" dirty="0"/>
                  <a:t>=max(n – 1,2)</a:t>
                </a:r>
                <a:r>
                  <a:rPr lang="ja-JP" altLang="en-US" sz="2400" dirty="0"/>
                  <a:t>として分割とテストを続ける</a:t>
                </a:r>
                <a:endParaRPr lang="en-US" altLang="ja-JP" sz="2400" dirty="0"/>
              </a:p>
              <a:p>
                <a:endParaRPr lang="en-US" altLang="ja-JP" sz="2400" dirty="0"/>
              </a:p>
              <a:p>
                <a:r>
                  <a:rPr lang="ja-JP" altLang="en-US" sz="2400" dirty="0"/>
                  <a:t>粒度を高める：</a:t>
                </a:r>
                <a:endParaRPr lang="en-US" altLang="ja-JP" sz="2400" dirty="0"/>
              </a:p>
              <a:p>
                <a:r>
                  <a:rPr lang="ja-JP" altLang="en-US" sz="2400" dirty="0"/>
                  <a:t>差集合が成功した場合</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lang="en-US" altLang="ja-JP"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lang="en-US" altLang="ja-JP" sz="2400" dirty="0"/>
                  <a:t>, </a:t>
                </a:r>
                <a14:m>
                  <m:oMath xmlns:m="http://schemas.openxmlformats.org/officeDocument/2006/math">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𝑛</m:t>
                        </m:r>
                      </m:e>
                      <m:sup>
                        <m:r>
                          <a:rPr lang="en-US" altLang="ja-JP" sz="2400" i="1">
                            <a:latin typeface="Cambria Math" panose="02040503050406030204" pitchFamily="18" charset="0"/>
                          </a:rPr>
                          <m:t>′</m:t>
                        </m:r>
                      </m:sup>
                    </m:sSup>
                  </m:oMath>
                </a14:m>
                <a:r>
                  <a:rPr lang="en-US" altLang="ja-JP" sz="2400" dirty="0"/>
                  <a:t>=2n </a:t>
                </a:r>
                <a:r>
                  <a:rPr lang="ja-JP" altLang="en-US" sz="2400" dirty="0"/>
                  <a:t>として分割とテストを続ける</a:t>
                </a:r>
                <a:r>
                  <a:rPr lang="en-US" altLang="ja-JP" sz="2400" dirty="0"/>
                  <a:t>.</a:t>
                </a:r>
                <a:r>
                  <a:rPr lang="ja-JP" altLang="en-US"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r>
                      <a:rPr lang="ja-JP" altLang="en-US" sz="2400" i="1">
                        <a:latin typeface="Cambria Math" panose="02040503050406030204" pitchFamily="18" charset="0"/>
                      </a:rPr>
                      <m:t>が</m:t>
                    </m:r>
                  </m:oMath>
                </a14:m>
                <a:r>
                  <a:rPr lang="ja-JP" altLang="en-US" sz="2400" dirty="0"/>
                  <a:t>これ以上分割できなければ終了</a:t>
                </a:r>
                <a:r>
                  <a:rPr lang="en-US" altLang="ja-JP" sz="2400" dirty="0"/>
                  <a:t>.</a:t>
                </a:r>
              </a:p>
              <a:p>
                <a:endParaRPr kumimoji="1" lang="ja-JP" altLang="en-US" dirty="0"/>
              </a:p>
            </p:txBody>
          </p:sp>
        </mc:Choice>
        <mc:Fallback>
          <p:sp>
            <p:nvSpPr>
              <p:cNvPr id="3" name="コンテンツ プレースホルダー 2">
                <a:extLst>
                  <a:ext uri="{FF2B5EF4-FFF2-40B4-BE49-F238E27FC236}">
                    <a16:creationId xmlns:a16="http://schemas.microsoft.com/office/drawing/2014/main" id="{E809A89C-6214-4FB7-B95D-9E28A5369B15}"/>
                  </a:ext>
                </a:extLst>
              </p:cNvPr>
              <p:cNvSpPr>
                <a:spLocks noGrp="1" noRot="1" noChangeAspect="1" noMove="1" noResize="1" noEditPoints="1" noAdjustHandles="1" noChangeArrowheads="1" noChangeShapeType="1" noTextEdit="1"/>
              </p:cNvSpPr>
              <p:nvPr>
                <p:ph idx="1"/>
              </p:nvPr>
            </p:nvSpPr>
            <p:spPr>
              <a:xfrm>
                <a:off x="822959" y="1845733"/>
                <a:ext cx="7543801" cy="4161171"/>
              </a:xfrm>
              <a:blipFill>
                <a:blip r:embed="rId2"/>
                <a:stretch>
                  <a:fillRect l="-1212" t="-2639" r="-1858" b="-263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13951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a:extLst>
              <a:ext uri="{FF2B5EF4-FFF2-40B4-BE49-F238E27FC236}">
                <a16:creationId xmlns:a16="http://schemas.microsoft.com/office/drawing/2014/main" id="{C274BEE5-1262-49D4-AF0F-26B746EDFB2F}"/>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D5B0401-A17C-4812-9A61-45951E03A588}"/>
              </a:ext>
            </a:extLst>
          </p:cNvPr>
          <p:cNvSpPr>
            <a:spLocks noGrp="1"/>
          </p:cNvSpPr>
          <p:nvPr>
            <p:ph type="sldNum" sz="quarter" idx="12"/>
          </p:nvPr>
        </p:nvSpPr>
        <p:spPr/>
        <p:txBody>
          <a:bodyPr/>
          <a:lstStyle/>
          <a:p>
            <a:fld id="{40A5BECB-529C-49EF-B800-A459243032ED}" type="slidenum">
              <a:rPr kumimoji="1" lang="ja-JP" altLang="en-US" smtClean="0"/>
              <a:t>17</a:t>
            </a:fld>
            <a:endParaRPr kumimoji="1" lang="ja-JP" altLang="en-US"/>
          </a:p>
        </p:txBody>
      </p:sp>
      <p:sp>
        <p:nvSpPr>
          <p:cNvPr id="2" name="タイトル 1">
            <a:extLst>
              <a:ext uri="{FF2B5EF4-FFF2-40B4-BE49-F238E27FC236}">
                <a16:creationId xmlns:a16="http://schemas.microsoft.com/office/drawing/2014/main" id="{6025A4E1-2B1D-490D-9B41-0F566D5041AC}"/>
              </a:ext>
            </a:extLst>
          </p:cNvPr>
          <p:cNvSpPr>
            <a:spLocks noGrp="1"/>
          </p:cNvSpPr>
          <p:nvPr>
            <p:ph type="title" idx="4294967295"/>
          </p:nvPr>
        </p:nvSpPr>
        <p:spPr>
          <a:xfrm>
            <a:off x="1827474" y="1979613"/>
            <a:ext cx="8751429" cy="1449387"/>
          </a:xfrm>
        </p:spPr>
        <p:txBody>
          <a:bodyPr/>
          <a:lstStyle/>
          <a:p>
            <a:r>
              <a:rPr lang="en-US" altLang="ja-JP" dirty="0" err="1"/>
              <a:t>ddmin</a:t>
            </a:r>
            <a:r>
              <a:rPr kumimoji="1" lang="ja-JP" altLang="en-US" dirty="0"/>
              <a:t>アルゴリズム</a:t>
            </a:r>
          </a:p>
        </p:txBody>
      </p:sp>
      <p:pic>
        <p:nvPicPr>
          <p:cNvPr id="6" name="図 5">
            <a:extLst>
              <a:ext uri="{FF2B5EF4-FFF2-40B4-BE49-F238E27FC236}">
                <a16:creationId xmlns:a16="http://schemas.microsoft.com/office/drawing/2014/main" id="{719D39C3-88FD-43FB-A4C5-18DA2FB7D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7676" y="-308158782"/>
            <a:ext cx="2856835" cy="2971109"/>
          </a:xfrm>
          <a:prstGeom prst="rect">
            <a:avLst/>
          </a:prstGeom>
        </p:spPr>
      </p:pic>
      <p:pic>
        <p:nvPicPr>
          <p:cNvPr id="7" name="図 6" descr="テキスト, 地図 が含まれている画像&#10;&#10;非常に高い精度で生成された説明">
            <a:extLst>
              <a:ext uri="{FF2B5EF4-FFF2-40B4-BE49-F238E27FC236}">
                <a16:creationId xmlns:a16="http://schemas.microsoft.com/office/drawing/2014/main" id="{C74B56F8-6EBC-464B-A229-25D7B9B9F1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1630" y="3429000"/>
            <a:ext cx="3982370" cy="2858457"/>
          </a:xfrm>
          <a:prstGeom prst="rect">
            <a:avLst/>
          </a:prstGeom>
        </p:spPr>
      </p:pic>
    </p:spTree>
    <p:extLst>
      <p:ext uri="{BB962C8B-B14F-4D97-AF65-F5344CB8AC3E}">
        <p14:creationId xmlns:p14="http://schemas.microsoft.com/office/powerpoint/2010/main" val="2661619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5ADEA8-4565-486B-AF05-979A6476760F}"/>
              </a:ext>
            </a:extLst>
          </p:cNvPr>
          <p:cNvSpPr>
            <a:spLocks noGrp="1"/>
          </p:cNvSpPr>
          <p:nvPr>
            <p:ph type="title"/>
          </p:nvPr>
        </p:nvSpPr>
        <p:spPr/>
        <p:txBody>
          <a:bodyPr/>
          <a:lstStyle/>
          <a:p>
            <a:pPr algn="ctr"/>
            <a:r>
              <a:rPr kumimoji="1" lang="ja-JP" altLang="en-US" dirty="0"/>
              <a:t>さらなる一般化</a:t>
            </a:r>
          </a:p>
        </p:txBody>
      </p:sp>
      <p:sp>
        <p:nvSpPr>
          <p:cNvPr id="3" name="コンテンツ プレースホルダー 2">
            <a:extLst>
              <a:ext uri="{FF2B5EF4-FFF2-40B4-BE49-F238E27FC236}">
                <a16:creationId xmlns:a16="http://schemas.microsoft.com/office/drawing/2014/main" id="{5C243277-6ED8-4858-8108-4FC2F9F409E1}"/>
              </a:ext>
            </a:extLst>
          </p:cNvPr>
          <p:cNvSpPr>
            <a:spLocks noGrp="1"/>
          </p:cNvSpPr>
          <p:nvPr>
            <p:ph idx="1"/>
          </p:nvPr>
        </p:nvSpPr>
        <p:spPr>
          <a:xfrm>
            <a:off x="576775" y="1845734"/>
            <a:ext cx="7789985" cy="4442524"/>
          </a:xfrm>
        </p:spPr>
        <p:txBody>
          <a:bodyPr>
            <a:normAutofit/>
          </a:bodyPr>
          <a:lstStyle/>
          <a:p>
            <a:r>
              <a:rPr lang="ja-JP" altLang="en-US" sz="2400" dirty="0"/>
              <a:t>プログラムの実行に影響を与える条件</a:t>
            </a:r>
            <a:endParaRPr lang="en-US" altLang="ja-JP" sz="2400" dirty="0"/>
          </a:p>
          <a:p>
            <a:r>
              <a:rPr lang="ja-JP" altLang="en-US" sz="2400" dirty="0"/>
              <a:t>入力データ　</a:t>
            </a:r>
            <a:r>
              <a:rPr lang="en-US" altLang="ja-JP" sz="2400" dirty="0"/>
              <a:t>…</a:t>
            </a:r>
            <a:r>
              <a:rPr lang="ja-JP" altLang="en-US" sz="2400" dirty="0"/>
              <a:t>の他に　</a:t>
            </a:r>
            <a:endParaRPr lang="en-US" altLang="ja-JP" sz="2400" dirty="0"/>
          </a:p>
          <a:p>
            <a:r>
              <a:rPr lang="ja-JP" altLang="en-US" sz="2800" u="sng" dirty="0"/>
              <a:t>時間</a:t>
            </a:r>
            <a:r>
              <a:rPr lang="ja-JP" altLang="en-US" sz="2800" dirty="0"/>
              <a:t>　</a:t>
            </a:r>
            <a:r>
              <a:rPr lang="ja-JP" altLang="en-US" sz="2800" u="sng" dirty="0"/>
              <a:t>コミュニケーション</a:t>
            </a:r>
            <a:r>
              <a:rPr lang="ja-JP" altLang="en-US" sz="2800" dirty="0"/>
              <a:t>　</a:t>
            </a:r>
            <a:r>
              <a:rPr lang="ja-JP" altLang="en-US" sz="2800" u="sng" dirty="0"/>
              <a:t>スレッドスケジューリング</a:t>
            </a:r>
            <a:endParaRPr lang="en-US" altLang="ja-JP" sz="2800" u="sng" dirty="0"/>
          </a:p>
          <a:p>
            <a:endParaRPr lang="en-US" altLang="ja-JP" sz="2400" dirty="0"/>
          </a:p>
          <a:p>
            <a:r>
              <a:rPr lang="ja-JP" altLang="en-US" sz="2400" dirty="0"/>
              <a:t>次の目的は障害が起こる最小の条件を求めること</a:t>
            </a:r>
            <a:endParaRPr lang="en-US" altLang="ja-JP" sz="2400" dirty="0"/>
          </a:p>
          <a:p>
            <a:endParaRPr kumimoji="1" lang="en-US" altLang="ja-JP" sz="2400" dirty="0"/>
          </a:p>
          <a:p>
            <a:r>
              <a:rPr kumimoji="1" lang="en-US" altLang="ja-JP" sz="2400" dirty="0"/>
              <a:t>Zeller</a:t>
            </a:r>
            <a:r>
              <a:rPr kumimoji="1" lang="ja-JP" altLang="en-US" sz="2400" dirty="0"/>
              <a:t>と</a:t>
            </a:r>
            <a:r>
              <a:rPr kumimoji="1" lang="en-US" altLang="ja-JP" sz="2400" dirty="0"/>
              <a:t>Hildebrandt(2002)</a:t>
            </a:r>
            <a:r>
              <a:rPr kumimoji="1" lang="ja-JP" altLang="en-US" sz="2400" dirty="0"/>
              <a:t>提案：</a:t>
            </a:r>
            <a:endParaRPr kumimoji="1" lang="en-US" altLang="ja-JP" sz="2400" dirty="0"/>
          </a:p>
          <a:p>
            <a:r>
              <a:rPr kumimoji="1" lang="ja-JP" altLang="en-US" sz="3200" dirty="0"/>
              <a:t>　　　　　　</a:t>
            </a:r>
            <a:r>
              <a:rPr kumimoji="1" lang="en-US" altLang="ja-JP" sz="3600" dirty="0" err="1">
                <a:solidFill>
                  <a:srgbClr val="FF0000"/>
                </a:solidFill>
              </a:rPr>
              <a:t>ddmin</a:t>
            </a:r>
            <a:r>
              <a:rPr kumimoji="1" lang="ja-JP" altLang="en-US" sz="3600" dirty="0">
                <a:solidFill>
                  <a:srgbClr val="FF0000"/>
                </a:solidFill>
              </a:rPr>
              <a:t>アルゴリズム</a:t>
            </a:r>
            <a:endParaRPr kumimoji="1" lang="en-US" altLang="ja-JP" sz="3200" dirty="0">
              <a:solidFill>
                <a:srgbClr val="FF0000"/>
              </a:solidFill>
            </a:endParaRPr>
          </a:p>
        </p:txBody>
      </p:sp>
    </p:spTree>
    <p:extLst>
      <p:ext uri="{BB962C8B-B14F-4D97-AF65-F5344CB8AC3E}">
        <p14:creationId xmlns:p14="http://schemas.microsoft.com/office/powerpoint/2010/main" val="3288061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D7B274-96BE-42BF-9416-E2BF26EEDC2D}"/>
              </a:ext>
            </a:extLst>
          </p:cNvPr>
          <p:cNvSpPr>
            <a:spLocks noGrp="1"/>
          </p:cNvSpPr>
          <p:nvPr>
            <p:ph type="title"/>
          </p:nvPr>
        </p:nvSpPr>
        <p:spPr/>
        <p:txBody>
          <a:bodyPr/>
          <a:lstStyle/>
          <a:p>
            <a:pPr algn="ctr"/>
            <a:r>
              <a:rPr lang="en-US" altLang="ja-JP" dirty="0" err="1"/>
              <a:t>ddmin</a:t>
            </a:r>
            <a:r>
              <a:rPr lang="ja-JP" altLang="en-US" dirty="0"/>
              <a:t>アルゴリズムの概要</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AD243C02-FC71-4D01-B9A5-9F960178F871}"/>
                  </a:ext>
                </a:extLst>
              </p:cNvPr>
              <p:cNvSpPr>
                <a:spLocks noGrp="1"/>
              </p:cNvSpPr>
              <p:nvPr>
                <p:ph idx="1"/>
              </p:nvPr>
            </p:nvSpPr>
            <p:spPr>
              <a:xfrm>
                <a:off x="200464" y="2000478"/>
                <a:ext cx="8743071" cy="4711595"/>
              </a:xfrm>
            </p:spPr>
            <p:txBody>
              <a:bodyPr>
                <a:normAutofit lnSpcReduction="10000"/>
              </a:bodyPr>
              <a:lstStyle/>
              <a:p>
                <a:r>
                  <a:rPr kumimoji="1" lang="ja-JP" altLang="en-US" sz="2400" dirty="0"/>
                  <a:t>・プログラムの実行方法はある設定（</a:t>
                </a:r>
                <a:r>
                  <a:rPr kumimoji="1" lang="en-US" altLang="ja-JP" sz="2400" dirty="0"/>
                  <a:t>C</a:t>
                </a:r>
                <a:r>
                  <a:rPr kumimoji="1" lang="ja-JP" altLang="en-US" sz="2400" dirty="0"/>
                  <a:t>）によって決定</a:t>
                </a:r>
                <a:endParaRPr kumimoji="1" lang="en-US" altLang="ja-JP" sz="2400" dirty="0"/>
              </a:p>
              <a:p>
                <a:r>
                  <a:rPr lang="ja-JP" altLang="en-US" sz="2400" dirty="0"/>
                  <a:t>・関数</a:t>
                </a:r>
                <a:r>
                  <a:rPr lang="en-US" altLang="ja-JP" sz="2400" dirty="0"/>
                  <a:t>test: </a:t>
                </a:r>
                <a14:m>
                  <m:oMath xmlns:m="http://schemas.openxmlformats.org/officeDocument/2006/math">
                    <m:sSup>
                      <m:sSupPr>
                        <m:ctrlPr>
                          <a:rPr lang="en-US" altLang="ja-JP" sz="2400" i="1">
                            <a:latin typeface="Cambria Math" panose="02040503050406030204" pitchFamily="18" charset="0"/>
                          </a:rPr>
                        </m:ctrlPr>
                      </m:sSupPr>
                      <m:e>
                        <m:r>
                          <a:rPr lang="en-US" altLang="ja-JP" sz="2400" b="0" i="1" smtClean="0">
                            <a:latin typeface="Cambria Math" panose="02040503050406030204" pitchFamily="18" charset="0"/>
                          </a:rPr>
                          <m:t>2</m:t>
                        </m:r>
                      </m:e>
                      <m:sup>
                        <m:r>
                          <a:rPr lang="en-US" altLang="ja-JP" sz="2400" b="0" i="1" smtClean="0">
                            <a:latin typeface="Cambria Math" panose="02040503050406030204" pitchFamily="18" charset="0"/>
                          </a:rPr>
                          <m:t>𝑐</m:t>
                        </m:r>
                      </m:sup>
                    </m:sSup>
                  </m:oMath>
                </a14:m>
                <a:r>
                  <a:rPr lang="ja-JP" altLang="en-US" sz="2400" dirty="0"/>
                  <a:t>→</a:t>
                </a:r>
                <a:r>
                  <a:rPr lang="en-US" altLang="ja-JP" sz="2400" dirty="0"/>
                  <a:t>{×,</a:t>
                </a:r>
                <a:r>
                  <a:rPr lang="ja-JP" altLang="en-US" sz="2400" dirty="0"/>
                  <a:t>〇</a:t>
                </a:r>
                <a:r>
                  <a:rPr lang="en-US" altLang="ja-JP" sz="2400" dirty="0"/>
                  <a:t>,?}</a:t>
                </a:r>
                <a:r>
                  <a:rPr lang="ja-JP" altLang="en-US" sz="2400" dirty="0"/>
                  <a:t>という関数を用意</a:t>
                </a:r>
                <a:r>
                  <a:rPr lang="en-US" altLang="ja-JP" sz="2400" dirty="0"/>
                  <a:t>. </a:t>
                </a:r>
                <a:r>
                  <a:rPr lang="ja-JP" altLang="en-US" sz="2400" dirty="0"/>
                  <a:t>この関数は</a:t>
                </a:r>
                <a:r>
                  <a:rPr lang="en-US" altLang="ja-JP" sz="2400" dirty="0"/>
                  <a:t>, </a:t>
                </a:r>
                <a:r>
                  <a:rPr lang="ja-JP" altLang="en-US" sz="2400" dirty="0"/>
                  <a:t>与えられた設定</a:t>
                </a:r>
                <a:r>
                  <a:rPr lang="en-US" altLang="ja-JP" sz="2400" dirty="0"/>
                  <a:t>c </a:t>
                </a:r>
                <a14:m>
                  <m:oMath xmlns:m="http://schemas.openxmlformats.org/officeDocument/2006/math">
                    <m:r>
                      <a:rPr lang="en-US" altLang="ja-JP" sz="2400" i="1">
                        <a:latin typeface="Cambria Math" panose="02040503050406030204" pitchFamily="18" charset="0"/>
                        <a:ea typeface="Cambria Math" panose="02040503050406030204" pitchFamily="18" charset="0"/>
                      </a:rPr>
                      <m:t>∈</m:t>
                    </m:r>
                  </m:oMath>
                </a14:m>
                <a:r>
                  <a:rPr lang="en-US" altLang="ja-JP" sz="2400" dirty="0"/>
                  <a:t> C</a:t>
                </a:r>
                <a:r>
                  <a:rPr lang="ja-JP" altLang="en-US" sz="2400" dirty="0"/>
                  <a:t> を調査し</a:t>
                </a:r>
                <a:r>
                  <a:rPr lang="en-US" altLang="ja-JP" sz="2400" dirty="0"/>
                  <a:t>, </a:t>
                </a:r>
                <a:r>
                  <a:rPr lang="ja-JP" altLang="en-US" sz="2400" dirty="0"/>
                  <a:t>成功（期待した障害を発生させる：</a:t>
                </a:r>
                <a:r>
                  <a:rPr lang="en-US" altLang="ja-JP" sz="2400" dirty="0"/>
                  <a:t>×</a:t>
                </a:r>
                <a:r>
                  <a:rPr lang="ja-JP" altLang="en-US" sz="2400" dirty="0"/>
                  <a:t>）</a:t>
                </a:r>
                <a:r>
                  <a:rPr lang="en-US" altLang="ja-JP" sz="2400" dirty="0"/>
                  <a:t>, </a:t>
                </a:r>
                <a:r>
                  <a:rPr lang="ja-JP" altLang="en-US" sz="2400" dirty="0"/>
                  <a:t>失敗（期待した障害を発生させない：〇）</a:t>
                </a:r>
                <a:r>
                  <a:rPr lang="en-US" altLang="ja-JP" sz="2400" dirty="0"/>
                  <a:t>, </a:t>
                </a:r>
                <a:r>
                  <a:rPr lang="ja-JP" altLang="en-US" sz="2400" dirty="0"/>
                  <a:t>あるいは不定（</a:t>
                </a:r>
                <a:r>
                  <a:rPr lang="en-US" altLang="ja-JP" sz="2400" dirty="0"/>
                  <a:t>?</a:t>
                </a:r>
                <a:r>
                  <a:rPr lang="ja-JP" altLang="en-US" sz="2400" dirty="0"/>
                  <a:t>）という結果を返す</a:t>
                </a:r>
                <a:endParaRPr lang="en-US" altLang="ja-JP" sz="2400" dirty="0"/>
              </a:p>
              <a:p>
                <a:r>
                  <a:rPr kumimoji="1" lang="ja-JP" altLang="en-US" sz="2400" dirty="0"/>
                  <a:t>・</a:t>
                </a:r>
                <a:r>
                  <a:rPr kumimoji="1" lang="en-US" altLang="ja-JP" sz="2400" dirty="0"/>
                  <a:t>test(</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kumimoji="1" lang="en-US" altLang="ja-JP" sz="2400" dirty="0"/>
                  <a:t>)=×</a:t>
                </a:r>
                <a:r>
                  <a:rPr kumimoji="1" lang="ja-JP" altLang="en-US" sz="2400" dirty="0"/>
                  <a:t>が成り立つような設定</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kumimoji="1" lang="en-US" altLang="ja-JP" sz="2400" dirty="0"/>
                  <a:t> </a:t>
                </a:r>
                <a14:m>
                  <m:oMath xmlns:m="http://schemas.openxmlformats.org/officeDocument/2006/math">
                    <m:r>
                      <a:rPr lang="en-US" altLang="ja-JP" sz="2400" i="1">
                        <a:latin typeface="Cambria Math" panose="02040503050406030204" pitchFamily="18" charset="0"/>
                        <a:ea typeface="Cambria Math" panose="02040503050406030204" pitchFamily="18" charset="0"/>
                      </a:rPr>
                      <m:t>∈</m:t>
                    </m:r>
                  </m:oMath>
                </a14:m>
                <a:r>
                  <a:rPr kumimoji="1" lang="en-US" altLang="ja-JP" sz="2400" dirty="0"/>
                  <a:t> C </a:t>
                </a:r>
                <a:r>
                  <a:rPr kumimoji="1" lang="ja-JP" altLang="en-US" sz="2400" dirty="0"/>
                  <a:t>を障害を発生させる設定とする</a:t>
                </a:r>
                <a:r>
                  <a:rPr kumimoji="1" lang="en-US" altLang="ja-JP" sz="2400" dirty="0"/>
                  <a:t>. </a:t>
                </a:r>
                <a:r>
                  <a:rPr kumimoji="1" lang="ja-JP" altLang="en-US" sz="2400" dirty="0"/>
                  <a:t>条件が存在しない設定（つまり</a:t>
                </a:r>
                <a:r>
                  <a:rPr kumimoji="1" lang="en-US" altLang="ja-JP" sz="2400" dirty="0"/>
                  <a:t>test(</a:t>
                </a:r>
                <a14:m>
                  <m:oMath xmlns:m="http://schemas.openxmlformats.org/officeDocument/2006/math">
                    <m:r>
                      <a:rPr kumimoji="1" lang="en-US" altLang="ja-JP" sz="2400" i="1" smtClean="0">
                        <a:latin typeface="Cambria Math" panose="02040503050406030204" pitchFamily="18" charset="0"/>
                        <a:ea typeface="Cambria Math" panose="02040503050406030204" pitchFamily="18" charset="0"/>
                      </a:rPr>
                      <m:t>∅</m:t>
                    </m:r>
                  </m:oMath>
                </a14:m>
                <a:r>
                  <a:rPr kumimoji="1" lang="en-US" altLang="ja-JP" sz="2400" dirty="0"/>
                  <a:t>) = </a:t>
                </a:r>
                <a:r>
                  <a:rPr kumimoji="1" lang="ja-JP" altLang="en-US" sz="2400" dirty="0"/>
                  <a:t>〇）</a:t>
                </a:r>
                <a:r>
                  <a:rPr lang="ja-JP" altLang="en-US" sz="2400" dirty="0"/>
                  <a:t>の場合はテストをパス</a:t>
                </a:r>
                <a:r>
                  <a:rPr lang="en-US" altLang="ja-JP" sz="2400" dirty="0"/>
                  <a:t>.</a:t>
                </a:r>
                <a:endParaRPr kumimoji="1" lang="en-US" altLang="ja-JP" sz="2400" dirty="0"/>
              </a:p>
              <a:p>
                <a:r>
                  <a:rPr lang="ja-JP" altLang="en-US" sz="2400" dirty="0"/>
                  <a:t>・差分デバッグのアルゴリズム</a:t>
                </a:r>
                <a:r>
                  <a:rPr lang="en-US" altLang="ja-JP" sz="2400" dirty="0" err="1"/>
                  <a:t>ddmin</a:t>
                </a:r>
                <a:r>
                  <a:rPr lang="en-US" altLang="ja-JP" sz="2400" dirty="0"/>
                  <a:t>(</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lang="en-US" altLang="ja-JP" sz="2400" dirty="0"/>
                  <a:t>)</a:t>
                </a:r>
                <a:r>
                  <a:rPr lang="ja-JP" altLang="en-US" sz="2400" dirty="0"/>
                  <a:t>によって障害を誘発する設定</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kumimoji="1" lang="ja-JP" altLang="en-US" sz="2400" dirty="0"/>
                  <a:t>を最小化</a:t>
                </a:r>
                <a:r>
                  <a:rPr kumimoji="1" lang="en-US" altLang="ja-JP" sz="2400" dirty="0"/>
                  <a:t>. </a:t>
                </a:r>
                <a:r>
                  <a:rPr kumimoji="1" lang="ja-JP" altLang="en-US" sz="2400" dirty="0"/>
                  <a:t>最小化された設定</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kumimoji="1" lang="ja-JP" altLang="en-US" sz="2400" dirty="0"/>
                  <a:t>は</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kumimoji="1" lang="en-US" altLang="ja-JP" sz="2400" dirty="0"/>
                  <a:t> = </a:t>
                </a:r>
                <a:r>
                  <a:rPr kumimoji="1" lang="en-US" altLang="ja-JP" sz="2400" dirty="0" err="1"/>
                  <a:t>ddmin</a:t>
                </a:r>
                <a:r>
                  <a:rPr kumimoji="1" lang="en-US" altLang="ja-JP" sz="2400" dirty="0"/>
                  <a:t>(</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kumimoji="1" lang="en-US" altLang="ja-JP" sz="2400" dirty="0"/>
                  <a:t>)</a:t>
                </a:r>
                <a:r>
                  <a:rPr lang="ja-JP" altLang="en-US" sz="2400" dirty="0"/>
                  <a:t>で表される</a:t>
                </a:r>
                <a:r>
                  <a:rPr lang="en-US" altLang="ja-JP" sz="2400" dirty="0"/>
                  <a:t>.</a:t>
                </a:r>
                <a:r>
                  <a:rPr lang="ja-JP" altLang="en-US" sz="2400" dirty="0"/>
                  <a:t> このとき</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lang="en-US" altLang="ja-JP" sz="2400" dirty="0">
                    <a:ea typeface="Cambria Math" panose="02040503050406030204" pitchFamily="18" charset="0"/>
                  </a:rPr>
                  <a:t> </a:t>
                </a:r>
                <a14:m>
                  <m:oMath xmlns:m="http://schemas.openxmlformats.org/officeDocument/2006/math">
                    <m:r>
                      <a:rPr lang="en-US" altLang="ja-JP" sz="2400" i="1">
                        <a:latin typeface="Cambria Math" panose="02040503050406030204" pitchFamily="18" charset="0"/>
                        <a:ea typeface="Cambria Math" panose="02040503050406030204" pitchFamily="18" charset="0"/>
                      </a:rPr>
                      <m:t>∈</m:t>
                    </m:r>
                  </m:oMath>
                </a14:m>
                <a:r>
                  <a:rPr kumimoji="1" lang="ja-JP" altLang="en-US" sz="2400" dirty="0"/>
                  <a:t> </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Sub>
                  </m:oMath>
                </a14:m>
                <a:r>
                  <a:rPr kumimoji="1" lang="ja-JP" altLang="en-US" sz="2400" dirty="0"/>
                  <a:t> および</a:t>
                </a:r>
                <a:r>
                  <a:rPr lang="en-US" altLang="ja-JP" sz="2400" dirty="0"/>
                  <a:t>test(</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oMath>
                </a14:m>
                <a:r>
                  <a:rPr lang="en-US" altLang="ja-JP" sz="2400" dirty="0"/>
                  <a:t>) = ×</a:t>
                </a:r>
                <a:r>
                  <a:rPr lang="ja-JP" altLang="en-US" sz="2400" dirty="0"/>
                  <a:t>が成り立つ</a:t>
                </a:r>
                <a:r>
                  <a:rPr lang="en-US" altLang="ja-JP" sz="2400" dirty="0"/>
                  <a:t>.</a:t>
                </a:r>
              </a:p>
              <a:p>
                <a:r>
                  <a:rPr lang="ja-JP" altLang="en-US" sz="2400" dirty="0"/>
                  <a:t>また設定</a:t>
                </a:r>
                <a14:m>
                  <m:oMath xmlns:m="http://schemas.openxmlformats.org/officeDocument/2006/math">
                    <m:sSubSup>
                      <m:sSubSupPr>
                        <m:ctrlPr>
                          <a:rPr lang="en-US" altLang="ja-JP" sz="2400" i="1">
                            <a:latin typeface="Cambria Math" panose="02040503050406030204" pitchFamily="18" charset="0"/>
                          </a:rPr>
                        </m:ctrlPr>
                      </m:sSubSupPr>
                      <m:e>
                        <m:r>
                          <a:rPr lang="en-US" altLang="ja-JP" sz="2400" i="1">
                            <a:latin typeface="Cambria Math" panose="02040503050406030204" pitchFamily="18" charset="0"/>
                          </a:rPr>
                          <m:t>𝐶</m:t>
                        </m:r>
                      </m:e>
                      <m:sub>
                        <m:r>
                          <a:rPr lang="en-US" altLang="ja-JP" sz="2400" i="1">
                            <a:latin typeface="Cambria Math" panose="02040503050406030204" pitchFamily="18" charset="0"/>
                          </a:rPr>
                          <m:t>𝑥</m:t>
                        </m:r>
                      </m:sub>
                      <m:sup>
                        <m:r>
                          <a:rPr lang="en-US" altLang="ja-JP" sz="2400" i="1">
                            <a:latin typeface="Cambria Math" panose="02040503050406030204" pitchFamily="18" charset="0"/>
                          </a:rPr>
                          <m:t>′</m:t>
                        </m:r>
                      </m:sup>
                    </m:sSubSup>
                    <m:r>
                      <a:rPr lang="ja-JP" altLang="en-US" sz="2400" i="1">
                        <a:latin typeface="Cambria Math" panose="02040503050406030204" pitchFamily="18" charset="0"/>
                      </a:rPr>
                      <m:t>は</m:t>
                    </m:r>
                  </m:oMath>
                </a14:m>
                <a:r>
                  <a:rPr lang="ja-JP" altLang="en-US" sz="2400" dirty="0"/>
                  <a:t>最小であるため</a:t>
                </a:r>
                <a:r>
                  <a:rPr lang="en-US" altLang="ja-JP" sz="2400" dirty="0"/>
                  <a:t>, </a:t>
                </a:r>
                <a:r>
                  <a:rPr lang="ja-JP" altLang="en-US" sz="2400" dirty="0"/>
                  <a:t>この設定に含まれるすべての条件が障害と関連</a:t>
                </a:r>
                <a:r>
                  <a:rPr lang="en-US" altLang="ja-JP" sz="2400" dirty="0"/>
                  <a:t>.</a:t>
                </a:r>
              </a:p>
            </p:txBody>
          </p:sp>
        </mc:Choice>
        <mc:Fallback>
          <p:sp>
            <p:nvSpPr>
              <p:cNvPr id="3" name="コンテンツ プレースホルダー 2">
                <a:extLst>
                  <a:ext uri="{FF2B5EF4-FFF2-40B4-BE49-F238E27FC236}">
                    <a16:creationId xmlns:a16="http://schemas.microsoft.com/office/drawing/2014/main" id="{AD243C02-FC71-4D01-B9A5-9F960178F871}"/>
                  </a:ext>
                </a:extLst>
              </p:cNvPr>
              <p:cNvSpPr>
                <a:spLocks noGrp="1" noRot="1" noChangeAspect="1" noMove="1" noResize="1" noEditPoints="1" noAdjustHandles="1" noChangeArrowheads="1" noChangeShapeType="1" noTextEdit="1"/>
              </p:cNvSpPr>
              <p:nvPr>
                <p:ph idx="1"/>
              </p:nvPr>
            </p:nvSpPr>
            <p:spPr>
              <a:xfrm>
                <a:off x="200464" y="2000478"/>
                <a:ext cx="8743071" cy="4711595"/>
              </a:xfrm>
              <a:blipFill>
                <a:blip r:embed="rId3"/>
                <a:stretch>
                  <a:fillRect l="-1116" t="-3105" r="-188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895236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25226C-FE22-4AEF-927B-2AB60766E220}"/>
              </a:ext>
            </a:extLst>
          </p:cNvPr>
          <p:cNvSpPr>
            <a:spLocks noGrp="1"/>
          </p:cNvSpPr>
          <p:nvPr>
            <p:ph type="title"/>
          </p:nvPr>
        </p:nvSpPr>
        <p:spPr/>
        <p:txBody>
          <a:bodyPr/>
          <a:lstStyle/>
          <a:p>
            <a:pPr algn="ctr"/>
            <a:r>
              <a:rPr lang="en-US" altLang="ja-JP" dirty="0" err="1"/>
              <a:t>ddmin</a:t>
            </a:r>
            <a:r>
              <a:rPr lang="ja-JP" altLang="en-US" dirty="0"/>
              <a:t>アルゴリズム</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1BCC85CF-B590-4EBE-BCF8-3D7C3D82E00C}"/>
                  </a:ext>
                </a:extLst>
              </p:cNvPr>
              <p:cNvSpPr>
                <a:spLocks noGrp="1"/>
              </p:cNvSpPr>
              <p:nvPr>
                <p:ph idx="1"/>
              </p:nvPr>
            </p:nvSpPr>
            <p:spPr>
              <a:xfrm>
                <a:off x="437857" y="2141156"/>
                <a:ext cx="8314006" cy="4023360"/>
              </a:xfrm>
            </p:spPr>
            <p:txBody>
              <a:bodyPr>
                <a:normAutofit/>
              </a:bodyPr>
              <a:lstStyle/>
              <a:p>
                <a:r>
                  <a:rPr kumimoji="1" lang="en-US" altLang="ja-JP" dirty="0"/>
                  <a:t>ddmin</a:t>
                </a:r>
                <a:r>
                  <a:rPr kumimoji="1" lang="ja-JP" altLang="en-US" dirty="0"/>
                  <a:t>アルゴリズムは</a:t>
                </a:r>
                <a:r>
                  <a:rPr kumimoji="1" lang="en-US" altLang="ja-JP" dirty="0"/>
                  <a:t>, </a:t>
                </a:r>
                <a:r>
                  <a:rPr kumimoji="1" lang="ja-JP" altLang="en-US" dirty="0"/>
                  <a:t>下の</a:t>
                </a:r>
                <a:r>
                  <a:rPr kumimoji="1" lang="en-US" altLang="ja-JP" dirty="0" err="1"/>
                  <a:t>ddmin</a:t>
                </a:r>
                <a:r>
                  <a:rPr kumimoji="1" lang="en-US" altLang="ja-JP" dirty="0"/>
                  <a:t>’(</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 n</a:t>
                </a:r>
                <a:r>
                  <a:rPr kumimoji="1" lang="en-US" altLang="ja-JP" dirty="0"/>
                  <a:t>)</a:t>
                </a:r>
                <a:r>
                  <a:rPr kumimoji="1" lang="ja-JP" altLang="en-US" dirty="0"/>
                  <a:t>を用いて</a:t>
                </a:r>
                <a:endParaRPr kumimoji="1" lang="en-US" altLang="ja-JP" dirty="0"/>
              </a:p>
              <a:p>
                <a:r>
                  <a:rPr kumimoji="1" lang="en-US" altLang="ja-JP" dirty="0" err="1"/>
                  <a:t>ddmin</a:t>
                </a:r>
                <a:r>
                  <a:rPr kumimoji="1" lang="en-US" altLang="ja-JP" dirty="0"/>
                  <a:t>(</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𝐶</m:t>
                        </m:r>
                      </m:e>
                      <m:sub>
                        <m:r>
                          <a:rPr lang="en-US" altLang="ja-JP" i="1">
                            <a:latin typeface="Cambria Math" panose="02040503050406030204" pitchFamily="18" charset="0"/>
                          </a:rPr>
                          <m:t>𝑥</m:t>
                        </m:r>
                      </m:sub>
                    </m:sSub>
                  </m:oMath>
                </a14:m>
                <a:r>
                  <a:rPr kumimoji="1" lang="en-US" altLang="ja-JP" dirty="0"/>
                  <a:t>) = </a:t>
                </a:r>
                <a:r>
                  <a:rPr lang="en-US" altLang="ja-JP" dirty="0"/>
                  <a:t>ddmin’(</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 2) </a:t>
                </a:r>
                <a:r>
                  <a:rPr lang="ja-JP" altLang="en-US" dirty="0"/>
                  <a:t>と定義される</a:t>
                </a:r>
                <a:r>
                  <a:rPr lang="en-US" altLang="ja-JP" dirty="0"/>
                  <a:t>.</a:t>
                </a:r>
              </a:p>
              <a:p>
                <a:endParaRPr kumimoji="1" lang="en-US" altLang="ja-JP" dirty="0"/>
              </a:p>
              <a:p>
                <a:r>
                  <a:rPr lang="en-US" altLang="ja-JP" dirty="0"/>
                  <a:t>ddmin’(</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 n)</a:t>
                </a:r>
              </a:p>
              <a:p>
                <a:r>
                  <a:rPr kumimoji="1" lang="en-US" altLang="ja-JP" dirty="0"/>
                  <a:t>            </a:t>
                </a:r>
                <a14:m>
                  <m:oMath xmlns:m="http://schemas.openxmlformats.org/officeDocument/2006/math">
                    <m:sSubSup>
                      <m:sSubSupPr>
                        <m:ctrlPr>
                          <a:rPr lang="en-US" altLang="ja-JP" i="1" smtClean="0">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a:t>
                </a:r>
                <a14:m>
                  <m:oMath xmlns:m="http://schemas.openxmlformats.org/officeDocument/2006/math">
                    <m:d>
                      <m:dPr>
                        <m:begChr m:val="|"/>
                        <m:endChr m:val="|"/>
                        <m:ctrlPr>
                          <a:rPr lang="en-US" altLang="ja-JP" i="1">
                            <a:latin typeface="Cambria Math" panose="02040503050406030204" pitchFamily="18" charset="0"/>
                          </a:rPr>
                        </m:ctrlPr>
                      </m:dPr>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e>
                    </m:d>
                  </m:oMath>
                </a14:m>
                <a:r>
                  <a:rPr kumimoji="1" lang="en-US" altLang="ja-JP" dirty="0"/>
                  <a:t> = 1</a:t>
                </a:r>
                <a:r>
                  <a:rPr kumimoji="1" lang="ja-JP" altLang="en-US" dirty="0"/>
                  <a:t>の場合</a:t>
                </a:r>
                <a:endParaRPr kumimoji="1" lang="en-US" altLang="ja-JP" dirty="0"/>
              </a:p>
              <a:p>
                <a:r>
                  <a:rPr lang="en-US" altLang="ja-JP" dirty="0"/>
                  <a:t>   =      </a:t>
                </a:r>
                <a:r>
                  <a:rPr lang="en-US" altLang="ja-JP" dirty="0" err="1"/>
                  <a:t>ddmin</a:t>
                </a:r>
                <a:r>
                  <a:rPr lang="en-US" altLang="ja-JP" dirty="0"/>
                  <a:t>’(</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a:t>
                </a:r>
                <a14:m>
                  <m:oMath xmlns:m="http://schemas.openxmlformats.org/officeDocument/2006/math">
                    <m:sSub>
                      <m:sSubPr>
                        <m:ctrlPr>
                          <a:rPr lang="en-US" altLang="ja-JP" i="1">
                            <a:latin typeface="Cambria Math" panose="02040503050406030204" pitchFamily="18" charset="0"/>
                          </a:rPr>
                        </m:ctrlPr>
                      </m:sSubPr>
                      <m:e>
                        <m:r>
                          <a:rPr lang="en-US" altLang="ja-JP" b="0" i="1" smtClean="0">
                            <a:latin typeface="Cambria Math" panose="02040503050406030204" pitchFamily="18" charset="0"/>
                          </a:rPr>
                          <m:t>𝑐</m:t>
                        </m:r>
                      </m:e>
                      <m:sub>
                        <m:r>
                          <a:rPr lang="en-US" altLang="ja-JP" b="0" i="1" smtClean="0">
                            <a:latin typeface="Cambria Math" panose="02040503050406030204" pitchFamily="18" charset="0"/>
                          </a:rPr>
                          <m:t>𝑖</m:t>
                        </m:r>
                      </m:sub>
                    </m:sSub>
                  </m:oMath>
                </a14:m>
                <a:r>
                  <a:rPr lang="en-US" altLang="ja-JP" dirty="0"/>
                  <a:t> , max(n – 1, 2))</a:t>
                </a:r>
                <a:r>
                  <a:rPr lang="ja-JP" altLang="en-US" dirty="0"/>
                  <a:t>       </a:t>
                </a:r>
                <a14:m>
                  <m:oMath xmlns:m="http://schemas.openxmlformats.org/officeDocument/2006/math">
                    <m:r>
                      <a:rPr lang="ja-JP" altLang="en-US" i="1" smtClean="0">
                        <a:latin typeface="Cambria Math" panose="02040503050406030204" pitchFamily="18" charset="0"/>
                      </a:rPr>
                      <m:t>∃</m:t>
                    </m:r>
                    <m:r>
                      <m:rPr>
                        <m:sty m:val="p"/>
                      </m:rPr>
                      <a:rPr lang="en-US" altLang="ja-JP" b="0" i="0" smtClean="0">
                        <a:latin typeface="Cambria Math" panose="02040503050406030204" pitchFamily="18" charset="0"/>
                      </a:rPr>
                      <m:t>i</m:t>
                    </m:r>
                    <m:r>
                      <a:rPr lang="en-US" altLang="ja-JP" i="1">
                        <a:latin typeface="Cambria Math" panose="02040503050406030204" pitchFamily="18" charset="0"/>
                        <a:ea typeface="Cambria Math" panose="02040503050406030204" pitchFamily="18" charset="0"/>
                      </a:rPr>
                      <m:t>∈</m:t>
                    </m:r>
                  </m:oMath>
                </a14:m>
                <a:r>
                  <a:rPr lang="en-US" altLang="ja-JP" dirty="0"/>
                  <a:t> {1 … n} * test ’(</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𝑐</m:t>
                        </m:r>
                      </m:e>
                      <m:sub>
                        <m:r>
                          <a:rPr lang="en-US" altLang="ja-JP" i="1">
                            <a:latin typeface="Cambria Math" panose="02040503050406030204" pitchFamily="18" charset="0"/>
                          </a:rPr>
                          <m:t>𝑖</m:t>
                        </m:r>
                      </m:sub>
                    </m:sSub>
                    <m:r>
                      <a:rPr lang="en-US" altLang="ja-JP" b="0" i="0" smtClean="0">
                        <a:latin typeface="Cambria Math" panose="02040503050406030204" pitchFamily="18" charset="0"/>
                      </a:rPr>
                      <m:t>)</m:t>
                    </m:r>
                  </m:oMath>
                </a14:m>
                <a:r>
                  <a:rPr lang="en-US" altLang="ja-JP" dirty="0"/>
                  <a:t> = ×</a:t>
                </a:r>
                <a:r>
                  <a:rPr lang="ja-JP" altLang="en-US" dirty="0"/>
                  <a:t>の場合</a:t>
                </a:r>
                <a:endParaRPr lang="en-US" altLang="ja-JP" dirty="0"/>
              </a:p>
              <a:p>
                <a:pPr marL="0" indent="0">
                  <a:buNone/>
                </a:pPr>
                <a:r>
                  <a:rPr lang="en-US" altLang="ja-JP" dirty="0"/>
                  <a:t>             </a:t>
                </a:r>
                <a:r>
                  <a:rPr lang="en-US" altLang="ja-JP" dirty="0" err="1"/>
                  <a:t>ddmin</a:t>
                </a:r>
                <a:r>
                  <a:rPr lang="en-US" altLang="ja-JP" dirty="0"/>
                  <a:t>’(</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 min (2n, </a:t>
                </a:r>
                <a14:m>
                  <m:oMath xmlns:m="http://schemas.openxmlformats.org/officeDocument/2006/math">
                    <m:d>
                      <m:dPr>
                        <m:begChr m:val="|"/>
                        <m:endChr m:val="|"/>
                        <m:ctrlPr>
                          <a:rPr lang="en-US" altLang="ja-JP" i="1" smtClean="0">
                            <a:latin typeface="Cambria Math" panose="02040503050406030204" pitchFamily="18" charset="0"/>
                          </a:rPr>
                        </m:ctrlPr>
                      </m:dPr>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e>
                    </m:d>
                  </m:oMath>
                </a14:m>
                <a:r>
                  <a:rPr lang="en-US" altLang="ja-JP" dirty="0"/>
                  <a:t>))</a:t>
                </a:r>
                <a:r>
                  <a:rPr lang="ja-JP" altLang="en-US" dirty="0"/>
                  <a:t>　　      </a:t>
                </a:r>
                <a:r>
                  <a:rPr lang="en-US" altLang="ja-JP" dirty="0"/>
                  <a:t>n &lt; </a:t>
                </a:r>
                <a14:m>
                  <m:oMath xmlns:m="http://schemas.openxmlformats.org/officeDocument/2006/math">
                    <m:d>
                      <m:dPr>
                        <m:begChr m:val="|"/>
                        <m:endChr m:val="|"/>
                        <m:ctrlPr>
                          <a:rPr lang="en-US" altLang="ja-JP" i="1">
                            <a:latin typeface="Cambria Math" panose="02040503050406030204" pitchFamily="18" charset="0"/>
                          </a:rPr>
                        </m:ctrlPr>
                      </m:dPr>
                      <m:e>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e>
                    </m:d>
                  </m:oMath>
                </a14:m>
                <a:r>
                  <a:rPr lang="en-US" altLang="ja-JP" dirty="0"/>
                  <a:t> </a:t>
                </a:r>
                <a:r>
                  <a:rPr lang="ja-JP" altLang="en-US" dirty="0"/>
                  <a:t>の場合</a:t>
                </a:r>
                <a:endParaRPr lang="en-US" altLang="ja-JP" dirty="0"/>
              </a:p>
              <a:p>
                <a:r>
                  <a:rPr lang="en-US" altLang="ja-JP" dirty="0"/>
                  <a:t>            </a:t>
                </a:r>
                <a14:m>
                  <m:oMath xmlns:m="http://schemas.openxmlformats.org/officeDocument/2006/math">
                    <m:sSubSup>
                      <m:sSubSupPr>
                        <m:ctrlPr>
                          <a:rPr lang="en-US" altLang="ja-JP" i="1">
                            <a:latin typeface="Cambria Math" panose="02040503050406030204" pitchFamily="18" charset="0"/>
                          </a:rPr>
                        </m:ctrlPr>
                      </m:sSubSupPr>
                      <m:e>
                        <m:r>
                          <a:rPr lang="en-US" altLang="ja-JP" i="1">
                            <a:latin typeface="Cambria Math" panose="02040503050406030204" pitchFamily="18" charset="0"/>
                          </a:rPr>
                          <m:t>𝐶</m:t>
                        </m:r>
                      </m:e>
                      <m:sub>
                        <m:r>
                          <a:rPr lang="en-US" altLang="ja-JP" i="1">
                            <a:latin typeface="Cambria Math" panose="02040503050406030204" pitchFamily="18" charset="0"/>
                          </a:rPr>
                          <m:t>𝑥</m:t>
                        </m:r>
                      </m:sub>
                      <m:sup>
                        <m:r>
                          <a:rPr lang="en-US" altLang="ja-JP" i="1">
                            <a:latin typeface="Cambria Math" panose="02040503050406030204" pitchFamily="18" charset="0"/>
                          </a:rPr>
                          <m:t>′</m:t>
                        </m:r>
                      </m:sup>
                    </m:sSubSup>
                  </m:oMath>
                </a14:m>
                <a:r>
                  <a:rPr lang="en-US" altLang="ja-JP" dirty="0"/>
                  <a:t>                                                       </a:t>
                </a:r>
                <a:r>
                  <a:rPr lang="ja-JP" altLang="en-US" dirty="0"/>
                  <a:t>それ以外</a:t>
                </a:r>
                <a:endParaRPr lang="en-US" altLang="ja-JP" dirty="0"/>
              </a:p>
              <a:p>
                <a:r>
                  <a:rPr kumimoji="1" lang="en-US" altLang="ja-JP" dirty="0"/>
                  <a:t>                                       </a:t>
                </a:r>
                <a:endParaRPr kumimoji="1" lang="ja-JP" altLang="en-US" dirty="0"/>
              </a:p>
            </p:txBody>
          </p:sp>
        </mc:Choice>
        <mc:Fallback>
          <p:sp>
            <p:nvSpPr>
              <p:cNvPr id="3" name="コンテンツ プレースホルダー 2">
                <a:extLst>
                  <a:ext uri="{FF2B5EF4-FFF2-40B4-BE49-F238E27FC236}">
                    <a16:creationId xmlns:a16="http://schemas.microsoft.com/office/drawing/2014/main" id="{1BCC85CF-B590-4EBE-BCF8-3D7C3D82E00C}"/>
                  </a:ext>
                </a:extLst>
              </p:cNvPr>
              <p:cNvSpPr>
                <a:spLocks noGrp="1" noRot="1" noChangeAspect="1" noMove="1" noResize="1" noEditPoints="1" noAdjustHandles="1" noChangeArrowheads="1" noChangeShapeType="1" noTextEdit="1"/>
              </p:cNvSpPr>
              <p:nvPr>
                <p:ph idx="1"/>
              </p:nvPr>
            </p:nvSpPr>
            <p:spPr>
              <a:xfrm>
                <a:off x="437857" y="2141156"/>
                <a:ext cx="8314006" cy="4023360"/>
              </a:xfrm>
              <a:blipFill>
                <a:blip r:embed="rId3"/>
                <a:stretch>
                  <a:fillRect l="-806" t="-1970" r="-147"/>
                </a:stretch>
              </a:blipFill>
            </p:spPr>
            <p:txBody>
              <a:bodyPr/>
              <a:lstStyle/>
              <a:p>
                <a:r>
                  <a:rPr lang="ja-JP" altLang="en-US">
                    <a:noFill/>
                  </a:rPr>
                  <a:t> </a:t>
                </a:r>
              </a:p>
            </p:txBody>
          </p:sp>
        </mc:Fallback>
      </mc:AlternateContent>
      <p:sp>
        <p:nvSpPr>
          <p:cNvPr id="4" name="正方形/長方形 3">
            <a:extLst>
              <a:ext uri="{FF2B5EF4-FFF2-40B4-BE49-F238E27FC236}">
                <a16:creationId xmlns:a16="http://schemas.microsoft.com/office/drawing/2014/main" id="{89AF0D94-48F4-4226-89C9-59BC79768644}"/>
              </a:ext>
            </a:extLst>
          </p:cNvPr>
          <p:cNvSpPr/>
          <p:nvPr/>
        </p:nvSpPr>
        <p:spPr>
          <a:xfrm>
            <a:off x="392137" y="3235568"/>
            <a:ext cx="8359726" cy="27150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70166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91E991B-61EC-45C0-A4BD-32BF773C847C}"/>
              </a:ext>
            </a:extLst>
          </p:cNvPr>
          <p:cNvSpPr/>
          <p:nvPr/>
        </p:nvSpPr>
        <p:spPr>
          <a:xfrm>
            <a:off x="3464164" y="2921168"/>
            <a:ext cx="2215671" cy="1015663"/>
          </a:xfrm>
          <a:prstGeom prst="rect">
            <a:avLst/>
          </a:prstGeom>
        </p:spPr>
        <p:txBody>
          <a:bodyPr wrap="none">
            <a:spAutoFit/>
          </a:bodyPr>
          <a:lstStyle/>
          <a:p>
            <a:r>
              <a:rPr lang="ja-JP" altLang="en-US" sz="6000" dirty="0"/>
              <a:t>まとめ</a:t>
            </a:r>
          </a:p>
        </p:txBody>
      </p:sp>
      <p:sp>
        <p:nvSpPr>
          <p:cNvPr id="3" name="AutoShape 2" descr="「まとめイラスト」の画像検索結果">
            <a:extLst>
              <a:ext uri="{FF2B5EF4-FFF2-40B4-BE49-F238E27FC236}">
                <a16:creationId xmlns:a16="http://schemas.microsoft.com/office/drawing/2014/main" id="{980A6B73-1D60-4E94-A142-40FF5CC438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 name="図 3">
            <a:extLst>
              <a:ext uri="{FF2B5EF4-FFF2-40B4-BE49-F238E27FC236}">
                <a16:creationId xmlns:a16="http://schemas.microsoft.com/office/drawing/2014/main" id="{85C5FD8C-A55C-4179-84A8-C3BF08BDDC7E}"/>
              </a:ext>
            </a:extLst>
          </p:cNvPr>
          <p:cNvPicPr>
            <a:picLocks noChangeAspect="1"/>
          </p:cNvPicPr>
          <p:nvPr/>
        </p:nvPicPr>
        <p:blipFill>
          <a:blip r:embed="rId2"/>
          <a:stretch>
            <a:fillRect/>
          </a:stretch>
        </p:blipFill>
        <p:spPr>
          <a:xfrm>
            <a:off x="5617699" y="3689253"/>
            <a:ext cx="3526301" cy="2644726"/>
          </a:xfrm>
          <a:prstGeom prst="rect">
            <a:avLst/>
          </a:prstGeom>
        </p:spPr>
      </p:pic>
      <p:sp>
        <p:nvSpPr>
          <p:cNvPr id="5" name="フッター プレースホルダー 4">
            <a:extLst>
              <a:ext uri="{FF2B5EF4-FFF2-40B4-BE49-F238E27FC236}">
                <a16:creationId xmlns:a16="http://schemas.microsoft.com/office/drawing/2014/main" id="{DEA5361A-22A0-467D-831B-0FBDDB234582}"/>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E85206DA-7B17-4F29-96A9-502092F6EE32}"/>
              </a:ext>
            </a:extLst>
          </p:cNvPr>
          <p:cNvSpPr>
            <a:spLocks noGrp="1"/>
          </p:cNvSpPr>
          <p:nvPr>
            <p:ph type="sldNum" sz="quarter" idx="12"/>
          </p:nvPr>
        </p:nvSpPr>
        <p:spPr/>
        <p:txBody>
          <a:bodyPr/>
          <a:lstStyle/>
          <a:p>
            <a:fld id="{17CE7B51-3F23-42C6-B231-E1C0D4346A51}" type="slidenum">
              <a:rPr kumimoji="1" lang="ja-JP" altLang="en-US" smtClean="0"/>
              <a:t>21</a:t>
            </a:fld>
            <a:endParaRPr kumimoji="1" lang="ja-JP" altLang="en-US"/>
          </a:p>
        </p:txBody>
      </p:sp>
    </p:spTree>
    <p:extLst>
      <p:ext uri="{BB962C8B-B14F-4D97-AF65-F5344CB8AC3E}">
        <p14:creationId xmlns:p14="http://schemas.microsoft.com/office/powerpoint/2010/main" val="1540494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2C40CA-5BFD-462E-92E4-95A4ED792CF5}"/>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D70EDB89-63BA-4787-A064-D6AA7C4DADB8}"/>
              </a:ext>
            </a:extLst>
          </p:cNvPr>
          <p:cNvSpPr>
            <a:spLocks noGrp="1"/>
          </p:cNvSpPr>
          <p:nvPr>
            <p:ph idx="1"/>
          </p:nvPr>
        </p:nvSpPr>
        <p:spPr>
          <a:xfrm>
            <a:off x="822960" y="1958275"/>
            <a:ext cx="7543801" cy="4023360"/>
          </a:xfrm>
        </p:spPr>
        <p:txBody>
          <a:bodyPr>
            <a:normAutofit/>
          </a:bodyPr>
          <a:lstStyle/>
          <a:p>
            <a:r>
              <a:rPr kumimoji="1" lang="ja-JP" altLang="en-US" sz="3200" dirty="0"/>
              <a:t>・様々な観点から単純化は必要不可欠</a:t>
            </a:r>
            <a:endParaRPr kumimoji="1" lang="en-US" altLang="ja-JP" sz="3200" dirty="0"/>
          </a:p>
          <a:p>
            <a:endParaRPr kumimoji="1" lang="en-US" altLang="ja-JP" sz="3200" dirty="0"/>
          </a:p>
          <a:p>
            <a:r>
              <a:rPr lang="ja-JP" altLang="en-US" sz="3200" dirty="0"/>
              <a:t>・単純で退屈な手作業を自動化するためのテクニック</a:t>
            </a:r>
            <a:endParaRPr lang="en-US" altLang="ja-JP" sz="3200" dirty="0"/>
          </a:p>
          <a:p>
            <a:endParaRPr lang="en-US" altLang="ja-JP" sz="3200" dirty="0"/>
          </a:p>
          <a:p>
            <a:r>
              <a:rPr kumimoji="1" lang="ja-JP" altLang="en-US" sz="3200" dirty="0"/>
              <a:t>・単純化アルゴリズムの一般化を突き詰めたのが</a:t>
            </a:r>
            <a:r>
              <a:rPr kumimoji="1" lang="en-US" altLang="ja-JP" sz="3200" dirty="0" err="1"/>
              <a:t>ddmin</a:t>
            </a:r>
            <a:r>
              <a:rPr kumimoji="1" lang="ja-JP" altLang="en-US" sz="3200" dirty="0"/>
              <a:t>アルゴリズム</a:t>
            </a:r>
          </a:p>
        </p:txBody>
      </p:sp>
    </p:spTree>
    <p:extLst>
      <p:ext uri="{BB962C8B-B14F-4D97-AF65-F5344CB8AC3E}">
        <p14:creationId xmlns:p14="http://schemas.microsoft.com/office/powerpoint/2010/main" val="791134086"/>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507</TotalTime>
  <Words>1602</Words>
  <Application>Microsoft Office PowerPoint</Application>
  <PresentationFormat>画面に合わせる (4:3)</PresentationFormat>
  <Paragraphs>182</Paragraphs>
  <Slides>22</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22</vt:i4>
      </vt:variant>
    </vt:vector>
  </HeadingPairs>
  <TitlesOfParts>
    <vt:vector size="28" baseType="lpstr">
      <vt:lpstr>ＭＳ Ｐゴシック</vt:lpstr>
      <vt:lpstr>游ゴシック</vt:lpstr>
      <vt:lpstr>Calibri</vt:lpstr>
      <vt:lpstr>Calibri Light</vt:lpstr>
      <vt:lpstr>Cambria Math</vt:lpstr>
      <vt:lpstr>レトロスペクト</vt:lpstr>
      <vt:lpstr>5章：　　　　　　　　　　　　　　　　　プログラムの単純化</vt:lpstr>
      <vt:lpstr>TRAFFICの手順を参考に（再掲）</vt:lpstr>
      <vt:lpstr>自動デバッグテクニック（再掲）</vt:lpstr>
      <vt:lpstr>目次</vt:lpstr>
      <vt:lpstr>問題の単純化</vt:lpstr>
      <vt:lpstr>デバッグでの整理</vt:lpstr>
      <vt:lpstr>単純化を行う理由</vt:lpstr>
      <vt:lpstr>KernighanとPikeによる単純化</vt:lpstr>
      <vt:lpstr>自動化の欠点</vt:lpstr>
      <vt:lpstr>自動的な単純化</vt:lpstr>
      <vt:lpstr>自動単純化戦略の設計</vt:lpstr>
      <vt:lpstr>自動単純化戦略の設計</vt:lpstr>
      <vt:lpstr>単純化アルゴリズム</vt:lpstr>
      <vt:lpstr>単純化アルゴリズム</vt:lpstr>
      <vt:lpstr>単純化アルゴリズム</vt:lpstr>
      <vt:lpstr>単純化アルゴリズム（一般化）</vt:lpstr>
      <vt:lpstr>ddminアルゴリズム</vt:lpstr>
      <vt:lpstr>さらなる一般化</vt:lpstr>
      <vt:lpstr>ddminアルゴリズムの概要</vt:lpstr>
      <vt:lpstr>ddminアルゴリズム</vt:lpstr>
      <vt:lpstr>PowerPoint プレゼンテーション</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5章：　　　　　　　　　　　　　　　　　プログラムの単純化</dc:title>
  <dc:creator>Fuga Yoshitomi</dc:creator>
  <cp:lastModifiedBy>Fuga Yoshitomi</cp:lastModifiedBy>
  <cp:revision>31</cp:revision>
  <dcterms:created xsi:type="dcterms:W3CDTF">2018-02-04T08:17:36Z</dcterms:created>
  <dcterms:modified xsi:type="dcterms:W3CDTF">2018-02-04T16:45:19Z</dcterms:modified>
</cp:coreProperties>
</file>