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1"/>
  </p:sldMasterIdLst>
  <p:notesMasterIdLst>
    <p:notesMasterId r:id="rId10"/>
  </p:notesMasterIdLst>
  <p:sldIdLst>
    <p:sldId id="256" r:id="rId2"/>
    <p:sldId id="268" r:id="rId3"/>
    <p:sldId id="273" r:id="rId4"/>
    <p:sldId id="270" r:id="rId5"/>
    <p:sldId id="271" r:id="rId6"/>
    <p:sldId id="272" r:id="rId7"/>
    <p:sldId id="274" r:id="rId8"/>
    <p:sldId id="266" r:id="rId9"/>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0" d="100"/>
          <a:sy n="80" d="100"/>
        </p:scale>
        <p:origin x="-2514" y="-73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4A7A36-2E42-4FBC-A78D-791E25FB811D}" type="datetimeFigureOut">
              <a:rPr kumimoji="1" lang="ja-JP" altLang="en-US" smtClean="0"/>
              <a:t>2015/10/26</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88A270-91E4-401B-BEC6-EA2182F5816E}" type="slidenum">
              <a:rPr kumimoji="1" lang="ja-JP" altLang="en-US" smtClean="0"/>
              <a:t>‹#›</a:t>
            </a:fld>
            <a:endParaRPr kumimoji="1" lang="ja-JP" altLang="en-US"/>
          </a:p>
        </p:txBody>
      </p:sp>
    </p:spTree>
    <p:extLst>
      <p:ext uri="{BB962C8B-B14F-4D97-AF65-F5344CB8AC3E}">
        <p14:creationId xmlns:p14="http://schemas.microsoft.com/office/powerpoint/2010/main" val="408004380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mj-ea"/>
                <a:ea typeface="+mj-ea"/>
              </a:defRPr>
            </a:lvl1pPr>
          </a:lstStyle>
          <a:p>
            <a:r>
              <a:rPr kumimoji="1" lang="ja-JP" altLang="en-US"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mn-ea"/>
                <a:ea typeface="+mn-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7" name="正方形/長方形 6"/>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22832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mj-ea"/>
                <a:ea typeface="+mj-ea"/>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lgn="just">
              <a:defRPr sz="2800">
                <a:latin typeface="+mn-ea"/>
                <a:ea typeface="+mn-ea"/>
              </a:defRPr>
            </a:lvl1pPr>
            <a:lvl2pPr algn="just">
              <a:defRPr sz="2400">
                <a:latin typeface="+mn-ea"/>
                <a:ea typeface="+mn-ea"/>
              </a:defRPr>
            </a:lvl2pPr>
            <a:lvl3pPr algn="just">
              <a:defRPr sz="2000">
                <a:latin typeface="+mn-ea"/>
                <a:ea typeface="+mn-ea"/>
              </a:defRPr>
            </a:lvl3pPr>
            <a:lvl4pPr algn="just">
              <a:defRPr sz="1800">
                <a:latin typeface="+mn-ea"/>
                <a:ea typeface="+mn-ea"/>
              </a:defRPr>
            </a:lvl4pPr>
            <a:lvl5pPr algn="just">
              <a:defRPr sz="1800">
                <a:latin typeface="+mn-ea"/>
                <a:ea typeface="+mn-ea"/>
              </a:defRPr>
            </a:lvl5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a:xfrm>
            <a:off x="251520" y="6597352"/>
            <a:ext cx="1296144" cy="275043"/>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641B3912-8CB0-4314-9514-85F4AF4773D0}" type="datetime1">
              <a:rPr kumimoji="1" lang="ja-JP" altLang="en-US" smtClean="0"/>
              <a:t>2015/10/26</a:t>
            </a:fld>
            <a:endParaRPr kumimoji="1" lang="ja-JP" altLang="en-US"/>
          </a:p>
        </p:txBody>
      </p:sp>
      <p:sp>
        <p:nvSpPr>
          <p:cNvPr id="5" name="フッター プレースホルダー 4"/>
          <p:cNvSpPr>
            <a:spLocks noGrp="1"/>
          </p:cNvSpPr>
          <p:nvPr>
            <p:ph type="ftr" sz="quarter" idx="11"/>
          </p:nvPr>
        </p:nvSpPr>
        <p:spPr>
          <a:xfrm>
            <a:off x="1763688" y="6597352"/>
            <a:ext cx="6048672"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kumimoji="1" lang="ja-JP" altLang="en-US"/>
          </a:p>
        </p:txBody>
      </p:sp>
      <p:sp>
        <p:nvSpPr>
          <p:cNvPr id="6" name="スライド番号プレースホルダー 5"/>
          <p:cNvSpPr>
            <a:spLocks noGrp="1"/>
          </p:cNvSpPr>
          <p:nvPr>
            <p:ph type="sldNum" sz="quarter" idx="12"/>
          </p:nvPr>
        </p:nvSpPr>
        <p:spPr>
          <a:xfrm>
            <a:off x="8100392" y="6597352"/>
            <a:ext cx="770301"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0E39403F-96C9-4F10-8EF5-1DAB5920C085}" type="slidenum">
              <a:rPr kumimoji="1" lang="ja-JP" altLang="en-US" smtClean="0"/>
              <a:t>‹#›</a:t>
            </a:fld>
            <a:endParaRPr kumimoji="1" lang="ja-JP" altLang="en-US"/>
          </a:p>
        </p:txBody>
      </p:sp>
    </p:spTree>
    <p:extLst>
      <p:ext uri="{BB962C8B-B14F-4D97-AF65-F5344CB8AC3E}">
        <p14:creationId xmlns:p14="http://schemas.microsoft.com/office/powerpoint/2010/main" val="3776065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030737DE-6B6E-4B66-95D2-21CF2BBC3054}" type="datetime1">
              <a:rPr kumimoji="1" lang="ja-JP" altLang="en-US" smtClean="0"/>
              <a:t>2015/10/26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E39403F-96C9-4F10-8EF5-1DAB5920C085}" type="slidenum">
              <a:rPr kumimoji="1" lang="ja-JP" altLang="en-US" smtClean="0"/>
              <a:t>‹#›</a:t>
            </a:fld>
            <a:endParaRPr kumimoji="1" lang="ja-JP" altLang="en-US"/>
          </a:p>
        </p:txBody>
      </p:sp>
    </p:spTree>
    <p:extLst>
      <p:ext uri="{BB962C8B-B14F-4D97-AF65-F5344CB8AC3E}">
        <p14:creationId xmlns:p14="http://schemas.microsoft.com/office/powerpoint/2010/main" val="4238299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99C7518F-F9B6-4759-BB81-6A382C87B443}" type="datetime1">
              <a:rPr kumimoji="1" lang="ja-JP" altLang="en-US" smtClean="0"/>
              <a:t>2015/10/26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E39403F-96C9-4F10-8EF5-1DAB5920C085}" type="slidenum">
              <a:rPr kumimoji="1" lang="ja-JP" altLang="en-US" smtClean="0"/>
              <a:t>‹#›</a:t>
            </a:fld>
            <a:endParaRPr kumimoji="1" lang="ja-JP" altLang="en-US"/>
          </a:p>
        </p:txBody>
      </p:sp>
    </p:spTree>
    <p:extLst>
      <p:ext uri="{BB962C8B-B14F-4D97-AF65-F5344CB8AC3E}">
        <p14:creationId xmlns:p14="http://schemas.microsoft.com/office/powerpoint/2010/main" val="869999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06715C29-35C1-468A-AAAD-5BD71BC0AED0}" type="datetime1">
              <a:rPr kumimoji="1" lang="ja-JP" altLang="en-US" smtClean="0"/>
              <a:t>2015/10/26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0E39403F-96C9-4F10-8EF5-1DAB5920C085}" type="slidenum">
              <a:rPr kumimoji="1" lang="ja-JP" altLang="en-US" smtClean="0"/>
              <a:t>‹#›</a:t>
            </a:fld>
            <a:endParaRPr kumimoji="1" lang="ja-JP" altLang="en-US"/>
          </a:p>
        </p:txBody>
      </p:sp>
    </p:spTree>
    <p:extLst>
      <p:ext uri="{BB962C8B-B14F-4D97-AF65-F5344CB8AC3E}">
        <p14:creationId xmlns:p14="http://schemas.microsoft.com/office/powerpoint/2010/main" val="3444780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480C67B6-9D75-4625-8840-66146158DE69}" type="datetime1">
              <a:rPr kumimoji="1" lang="ja-JP" altLang="en-US" smtClean="0"/>
              <a:t>2015/10/26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0E39403F-96C9-4F10-8EF5-1DAB5920C085}" type="slidenum">
              <a:rPr kumimoji="1" lang="ja-JP" altLang="en-US" smtClean="0"/>
              <a:t>‹#›</a:t>
            </a:fld>
            <a:endParaRPr kumimoji="1" lang="ja-JP" altLang="en-US"/>
          </a:p>
        </p:txBody>
      </p:sp>
    </p:spTree>
    <p:extLst>
      <p:ext uri="{BB962C8B-B14F-4D97-AF65-F5344CB8AC3E}">
        <p14:creationId xmlns:p14="http://schemas.microsoft.com/office/powerpoint/2010/main" val="795294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01C58D1-12C2-4316-8628-288D1FB63D27}" type="datetime1">
              <a:rPr kumimoji="1" lang="ja-JP" altLang="en-US" smtClean="0"/>
              <a:t>2015/10/26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E39403F-96C9-4F10-8EF5-1DAB5920C085}" type="slidenum">
              <a:rPr kumimoji="1" lang="ja-JP" altLang="en-US" smtClean="0"/>
              <a:t>‹#›</a:t>
            </a:fld>
            <a:endParaRPr kumimoji="1" lang="ja-JP" altLang="en-US"/>
          </a:p>
        </p:txBody>
      </p:sp>
    </p:spTree>
    <p:extLst>
      <p:ext uri="{BB962C8B-B14F-4D97-AF65-F5344CB8AC3E}">
        <p14:creationId xmlns:p14="http://schemas.microsoft.com/office/powerpoint/2010/main" val="2655741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71C6736A-63F1-4E09-9FE6-12633EBCE109}" type="datetime1">
              <a:rPr kumimoji="1" lang="ja-JP" altLang="en-US" smtClean="0"/>
              <a:t>2015/10/26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E39403F-96C9-4F10-8EF5-1DAB5920C085}" type="slidenum">
              <a:rPr kumimoji="1" lang="ja-JP" altLang="en-US" smtClean="0"/>
              <a:t>‹#›</a:t>
            </a:fld>
            <a:endParaRPr kumimoji="1" lang="ja-JP" altLang="en-US"/>
          </a:p>
        </p:txBody>
      </p:sp>
    </p:spTree>
    <p:extLst>
      <p:ext uri="{BB962C8B-B14F-4D97-AF65-F5344CB8AC3E}">
        <p14:creationId xmlns:p14="http://schemas.microsoft.com/office/powerpoint/2010/main" val="832356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583C4520-BAD2-4968-B573-3342DCB0A6A1}" type="datetime1">
              <a:rPr kumimoji="1" lang="ja-JP" altLang="en-US" smtClean="0"/>
              <a:t>2015/10/26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E39403F-96C9-4F10-8EF5-1DAB5920C085}" type="slidenum">
              <a:rPr kumimoji="1" lang="ja-JP" altLang="en-US" smtClean="0"/>
              <a:t>‹#›</a:t>
            </a:fld>
            <a:endParaRPr kumimoji="1" lang="ja-JP" altLang="en-US"/>
          </a:p>
        </p:txBody>
      </p:sp>
    </p:spTree>
    <p:extLst>
      <p:ext uri="{BB962C8B-B14F-4D97-AF65-F5344CB8AC3E}">
        <p14:creationId xmlns:p14="http://schemas.microsoft.com/office/powerpoint/2010/main" val="1456739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7343C61-FC90-4D44-803F-A9C58FD0696B}" type="datetime1">
              <a:rPr kumimoji="1" lang="ja-JP" altLang="en-US" smtClean="0"/>
              <a:t>2015/10/26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E39403F-96C9-4F10-8EF5-1DAB5920C085}" type="slidenum">
              <a:rPr kumimoji="1" lang="ja-JP" altLang="en-US" smtClean="0"/>
              <a:t>‹#›</a:t>
            </a:fld>
            <a:endParaRPr kumimoji="1" lang="ja-JP" altLang="en-US"/>
          </a:p>
        </p:txBody>
      </p:sp>
    </p:spTree>
    <p:extLst>
      <p:ext uri="{BB962C8B-B14F-4D97-AF65-F5344CB8AC3E}">
        <p14:creationId xmlns:p14="http://schemas.microsoft.com/office/powerpoint/2010/main" val="3369656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CE3E6A8-C2C4-4AA9-913A-8FC3F6B25BC6}" type="datetime1">
              <a:rPr kumimoji="1" lang="ja-JP" altLang="en-US" smtClean="0"/>
              <a:t>2015/10/26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E39403F-96C9-4F10-8EF5-1DAB5920C085}" type="slidenum">
              <a:rPr kumimoji="1" lang="ja-JP" altLang="en-US" smtClean="0"/>
              <a:t>‹#›</a:t>
            </a:fld>
            <a:endParaRPr kumimoji="1" lang="ja-JP" altLang="en-US"/>
          </a:p>
        </p:txBody>
      </p:sp>
    </p:spTree>
    <p:extLst>
      <p:ext uri="{BB962C8B-B14F-4D97-AF65-F5344CB8AC3E}">
        <p14:creationId xmlns:p14="http://schemas.microsoft.com/office/powerpoint/2010/main" val="2839782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24F079-DB45-4BF0-A718-4FB6BF20E58B}" type="datetime1">
              <a:rPr kumimoji="1" lang="ja-JP" altLang="en-US" smtClean="0"/>
              <a:t>2015/10/26</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39403F-96C9-4F10-8EF5-1DAB5920C085}" type="slidenum">
              <a:rPr kumimoji="1" lang="ja-JP" altLang="en-US" smtClean="0"/>
              <a:t>‹#›</a:t>
            </a:fld>
            <a:endParaRPr kumimoji="1" lang="ja-JP" altLang="en-US"/>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576814"/>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94402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p:cNvSpPr/>
          <p:nvPr/>
        </p:nvSpPr>
        <p:spPr>
          <a:xfrm>
            <a:off x="749866" y="4905164"/>
            <a:ext cx="7782574" cy="1044116"/>
          </a:xfrm>
          <a:prstGeom prst="rect">
            <a:avLst/>
          </a:prstGeom>
          <a:solidFill>
            <a:schemeClr val="bg1">
              <a:lumMod val="95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marL="1200150" lvl="2" indent="-285750">
              <a:buFont typeface="Arial" panose="020B0604020202020204" pitchFamily="34" charset="0"/>
              <a:buChar char="•"/>
            </a:pPr>
            <a:endParaRPr kumimoji="1" lang="en-US" altLang="ja-JP" sz="1400" dirty="0" smtClean="0">
              <a:solidFill>
                <a:schemeClr val="tx1"/>
              </a:solidFill>
            </a:endParaRPr>
          </a:p>
          <a:p>
            <a:pPr marL="285750" indent="-285750">
              <a:buFont typeface="Arial" panose="020B0604020202020204" pitchFamily="34" charset="0"/>
              <a:buChar char="•"/>
            </a:pPr>
            <a:r>
              <a:rPr lang="ja-JP" altLang="en-US" sz="2200" smtClean="0">
                <a:solidFill>
                  <a:schemeClr val="tx1"/>
                </a:solidFill>
              </a:rPr>
              <a:t>コミットの構造的・意味的ばらつきからバグ予測をした</a:t>
            </a:r>
            <a:endParaRPr lang="en-US" altLang="ja-JP" sz="2200" smtClean="0">
              <a:solidFill>
                <a:schemeClr val="tx1"/>
              </a:solidFill>
            </a:endParaRPr>
          </a:p>
          <a:p>
            <a:pPr marL="285750" indent="-285750">
              <a:buFont typeface="Arial" panose="020B0604020202020204" pitchFamily="34" charset="0"/>
              <a:buChar char="•"/>
            </a:pPr>
            <a:r>
              <a:rPr lang="ja-JP" altLang="en-US" sz="2200">
                <a:solidFill>
                  <a:schemeClr val="tx1"/>
                </a:solidFill>
              </a:rPr>
              <a:t>先行</a:t>
            </a:r>
            <a:r>
              <a:rPr lang="ja-JP" altLang="en-US" sz="2200" smtClean="0">
                <a:solidFill>
                  <a:schemeClr val="tx1"/>
                </a:solidFill>
              </a:rPr>
              <a:t>研究よりも精度が上がりました</a:t>
            </a:r>
            <a:endParaRPr lang="en-US" altLang="ja-JP" sz="2200" dirty="0" smtClean="0">
              <a:solidFill>
                <a:schemeClr val="tx1"/>
              </a:solidFill>
            </a:endParaRPr>
          </a:p>
        </p:txBody>
      </p:sp>
      <p:sp>
        <p:nvSpPr>
          <p:cNvPr id="10" name="角丸四角形 9"/>
          <p:cNvSpPr/>
          <p:nvPr/>
        </p:nvSpPr>
        <p:spPr>
          <a:xfrm>
            <a:off x="395536" y="4653136"/>
            <a:ext cx="936104" cy="504056"/>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smtClean="0">
                <a:solidFill>
                  <a:schemeClr val="bg1"/>
                </a:solidFill>
                <a:latin typeface="+mj-ea"/>
                <a:ea typeface="+mj-ea"/>
              </a:rPr>
              <a:t>概要</a:t>
            </a:r>
            <a:endParaRPr kumimoji="1" lang="ja-JP" altLang="en-US" sz="2000" b="1" dirty="0">
              <a:solidFill>
                <a:schemeClr val="bg1"/>
              </a:solidFill>
              <a:latin typeface="+mj-ea"/>
              <a:ea typeface="+mj-ea"/>
            </a:endParaRPr>
          </a:p>
        </p:txBody>
      </p:sp>
      <p:sp>
        <p:nvSpPr>
          <p:cNvPr id="12" name="テキスト ボックス 11"/>
          <p:cNvSpPr txBox="1"/>
          <p:nvPr/>
        </p:nvSpPr>
        <p:spPr>
          <a:xfrm>
            <a:off x="6336704" y="6237312"/>
            <a:ext cx="2699792" cy="369332"/>
          </a:xfrm>
          <a:prstGeom prst="rect">
            <a:avLst/>
          </a:prstGeom>
          <a:noFill/>
        </p:spPr>
        <p:txBody>
          <a:bodyPr wrap="square" rtlCol="0">
            <a:spAutoFit/>
          </a:bodyPr>
          <a:lstStyle/>
          <a:p>
            <a:pPr algn="r"/>
            <a:r>
              <a:rPr lang="en-US" altLang="ja-JP" b="1" smtClean="0">
                <a:solidFill>
                  <a:prstClr val="white"/>
                </a:solidFill>
                <a:latin typeface="Arial"/>
                <a:ea typeface="メイリオ"/>
              </a:rPr>
              <a:t>FSE’15  pp.829--841</a:t>
            </a:r>
            <a:endParaRPr lang="ja-JP" altLang="en-US" b="1" dirty="0">
              <a:solidFill>
                <a:prstClr val="white"/>
              </a:solidFill>
              <a:latin typeface="Arial"/>
              <a:ea typeface="メイリオ"/>
            </a:endParaRPr>
          </a:p>
        </p:txBody>
      </p:sp>
      <p:sp>
        <p:nvSpPr>
          <p:cNvPr id="6" name="角丸四角形 5"/>
          <p:cNvSpPr/>
          <p:nvPr/>
        </p:nvSpPr>
        <p:spPr>
          <a:xfrm>
            <a:off x="251520" y="980728"/>
            <a:ext cx="4536504" cy="504056"/>
          </a:xfrm>
          <a:prstGeom prst="roundRect">
            <a:avLst/>
          </a:prstGeom>
          <a:solidFill>
            <a:schemeClr val="bg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kumimoji="1" lang="en-US" altLang="ja-JP" b="1" smtClean="0">
                <a:solidFill>
                  <a:schemeClr val="tx1"/>
                </a:solidFill>
                <a:latin typeface="+mj-ea"/>
                <a:ea typeface="+mj-ea"/>
              </a:rPr>
              <a:t>Code Mining and Recommendation</a:t>
            </a:r>
            <a:endParaRPr kumimoji="1" lang="ja-JP" altLang="en-US" b="1" dirty="0">
              <a:solidFill>
                <a:schemeClr val="tx1"/>
              </a:solidFill>
              <a:latin typeface="+mj-ea"/>
              <a:ea typeface="+mj-ea"/>
            </a:endParaRPr>
          </a:p>
        </p:txBody>
      </p:sp>
      <p:pic>
        <p:nvPicPr>
          <p:cNvPr id="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891" t="20905" r="23724" b="61212"/>
          <a:stretch/>
        </p:blipFill>
        <p:spPr bwMode="auto">
          <a:xfrm>
            <a:off x="200426" y="1628800"/>
            <a:ext cx="8620046" cy="18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http://i1.rgstatic.net/ii/profile.image/AS%3A273666592210953%401442258608604_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717" y="3356992"/>
            <a:ext cx="1223758" cy="122375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descr="http://i1.rgstatic.net/ii/profile.image/AS%3A279666209378317%401443689028302_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3902" y="3356992"/>
            <a:ext cx="1291862" cy="129186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AutoShape 8" descr="「sandro siravo molise」の画像検索結果"/>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 name="AutoShape 10" descr="「sandro siravo molise」の画像検索結果"/>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 name="AutoShape 12" descr="「sandro siravo molise」の画像検索結果"/>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 name="AutoShape 14" descr="「sandro siravo molise」の画像検索結果"/>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 name="AutoShape 16" descr="「sandro siravo molise」の画像検索結果"/>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1" name="AutoShape 18" descr="「sandro siravo molise」の画像検索結果"/>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 name="AutoShape 20" descr="「sandro siravo molise」の画像検索結果"/>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 name="AutoShape 22" descr="「sandro siravo molise」の画像検索結果"/>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 name="AutoShape 24" descr="「sandro siravo molise」の画像検索結果"/>
          <p:cNvSpPr>
            <a:spLocks noChangeAspect="1" noChangeArrowheads="1"/>
          </p:cNvSpPr>
          <p:nvPr/>
        </p:nvSpPr>
        <p:spPr bwMode="auto">
          <a:xfrm>
            <a:off x="1374775" y="1074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 name="AutoShape 26" descr="「sandro siravo molise」の画像検索結果"/>
          <p:cNvSpPr>
            <a:spLocks noChangeAspect="1" noChangeArrowheads="1"/>
          </p:cNvSpPr>
          <p:nvPr/>
        </p:nvSpPr>
        <p:spPr bwMode="auto">
          <a:xfrm>
            <a:off x="1527175" y="1227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 name="AutoShape 28" descr="「sandro siravo molise」の画像検索結果"/>
          <p:cNvSpPr>
            <a:spLocks noChangeAspect="1" noChangeArrowheads="1"/>
          </p:cNvSpPr>
          <p:nvPr/>
        </p:nvSpPr>
        <p:spPr bwMode="auto">
          <a:xfrm>
            <a:off x="1679575" y="1379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 name="AutoShape 30" descr="「sandro siravo molise」の画像検索結果"/>
          <p:cNvSpPr>
            <a:spLocks noChangeAspect="1" noChangeArrowheads="1"/>
          </p:cNvSpPr>
          <p:nvPr/>
        </p:nvSpPr>
        <p:spPr bwMode="auto">
          <a:xfrm>
            <a:off x="1831975" y="1531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56" name="Picture 32" descr="http://a.academia-assets.com/images/s200_no_pic.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5191" y="3356992"/>
            <a:ext cx="1352291" cy="135229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58" name="Picture 34" descr="Gabriele @ICSM2010"/>
          <p:cNvPicPr>
            <a:picLocks noChangeAspect="1" noChangeArrowheads="1"/>
          </p:cNvPicPr>
          <p:nvPr/>
        </p:nvPicPr>
        <p:blipFill rotWithShape="1">
          <a:blip r:embed="rId6">
            <a:extLst>
              <a:ext uri="{28A0092B-C50C-407E-A947-70E740481C1C}">
                <a14:useLocalDpi xmlns:a14="http://schemas.microsoft.com/office/drawing/2010/main" val="0"/>
              </a:ext>
            </a:extLst>
          </a:blip>
          <a:srcRect l="6989" t="6852" r="53555" b="27428"/>
          <a:stretch/>
        </p:blipFill>
        <p:spPr bwMode="auto">
          <a:xfrm>
            <a:off x="4526909" y="3356992"/>
            <a:ext cx="1343885" cy="151216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60" name="Picture 36" descr="image"/>
          <p:cNvPicPr>
            <a:picLocks noChangeAspect="1" noChangeArrowheads="1"/>
          </p:cNvPicPr>
          <p:nvPr/>
        </p:nvPicPr>
        <p:blipFill rotWithShape="1">
          <a:blip r:embed="rId7">
            <a:extLst>
              <a:ext uri="{28A0092B-C50C-407E-A947-70E740481C1C}">
                <a14:useLocalDpi xmlns:a14="http://schemas.microsoft.com/office/drawing/2010/main" val="0"/>
              </a:ext>
            </a:extLst>
          </a:blip>
          <a:srcRect l="36716" t="15642" r="28422" b="57847"/>
          <a:stretch/>
        </p:blipFill>
        <p:spPr bwMode="auto">
          <a:xfrm>
            <a:off x="5940221" y="3356992"/>
            <a:ext cx="1368152" cy="138029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62" name="Picture 38" descr="https://scholar.google.com/citations?view_op=view_photo&amp;user=iyx0u6kAAAAJ&amp;citpid=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77800" y="3356992"/>
            <a:ext cx="1428750" cy="142875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67263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背景</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これまでバグの人に関する研究がされてきた</a:t>
            </a:r>
            <a:endParaRPr kumimoji="1" lang="en-US" altLang="ja-JP" smtClean="0"/>
          </a:p>
          <a:p>
            <a:pPr lvl="1"/>
            <a:r>
              <a:rPr lang="ja-JP" altLang="en-US" smtClean="0"/>
              <a:t>一定期間に変更している開発者が多いモジュールを変更するとバグを混入しやすい</a:t>
            </a:r>
            <a:r>
              <a:rPr lang="ja-JP" altLang="en-US"/>
              <a:t>（</a:t>
            </a:r>
            <a:r>
              <a:rPr lang="en-US" altLang="ja-JP" smtClean="0"/>
              <a:t>Ostand’13</a:t>
            </a:r>
            <a:r>
              <a:rPr lang="ja-JP" altLang="en-US" smtClean="0"/>
              <a:t>）</a:t>
            </a:r>
            <a:endParaRPr lang="en-US" altLang="ja-JP" smtClean="0"/>
          </a:p>
          <a:p>
            <a:pPr lvl="1"/>
            <a:r>
              <a:rPr lang="ja-JP" altLang="en-US" smtClean="0"/>
              <a:t>変更のばらつき（</a:t>
            </a:r>
            <a:r>
              <a:rPr lang="en-US" altLang="ja-JP" smtClean="0"/>
              <a:t>1</a:t>
            </a:r>
            <a:r>
              <a:rPr lang="ja-JP" altLang="en-US" smtClean="0"/>
              <a:t>コミットの変更行数の</a:t>
            </a:r>
            <a:r>
              <a:rPr lang="ja-JP" altLang="en-US"/>
              <a:t>エントロピー</a:t>
            </a:r>
            <a:r>
              <a:rPr lang="ja-JP" altLang="en-US" smtClean="0"/>
              <a:t>）がある方がバグを混入しやすい（</a:t>
            </a:r>
            <a:r>
              <a:rPr lang="en-US" altLang="ja-JP" smtClean="0"/>
              <a:t>Hassan’09)</a:t>
            </a:r>
          </a:p>
          <a:p>
            <a:pPr lvl="1"/>
            <a:endParaRPr kumimoji="1" lang="en-US" altLang="ja-JP"/>
          </a:p>
          <a:p>
            <a:r>
              <a:rPr lang="ja-JP" altLang="en-US"/>
              <a:t>それぞれ</a:t>
            </a:r>
            <a:r>
              <a:rPr lang="ja-JP" altLang="en-US" smtClean="0"/>
              <a:t>の研究で問題がある</a:t>
            </a:r>
            <a:endParaRPr lang="en-US" altLang="ja-JP" smtClean="0"/>
          </a:p>
          <a:p>
            <a:pPr lvl="1"/>
            <a:r>
              <a:rPr kumimoji="1" lang="en-US" altLang="ja-JP" smtClean="0"/>
              <a:t>Ostand</a:t>
            </a:r>
            <a:r>
              <a:rPr kumimoji="1" lang="ja-JP" altLang="en-US" smtClean="0"/>
              <a:t>：単に開発者の数を数えているだけ</a:t>
            </a:r>
            <a:endParaRPr kumimoji="1" lang="en-US" altLang="ja-JP" smtClean="0"/>
          </a:p>
          <a:p>
            <a:pPr lvl="1"/>
            <a:r>
              <a:rPr lang="en-US" altLang="ja-JP" smtClean="0"/>
              <a:t>Hassan</a:t>
            </a:r>
            <a:r>
              <a:rPr lang="ja-JP" altLang="en-US" smtClean="0"/>
              <a:t>：変更の距離を考慮していない</a:t>
            </a:r>
            <a:endParaRPr kumimoji="1" lang="ja-JP" altLang="en-US"/>
          </a:p>
        </p:txBody>
      </p:sp>
      <p:sp>
        <p:nvSpPr>
          <p:cNvPr id="4" name="スライド番号プレースホルダー 3"/>
          <p:cNvSpPr>
            <a:spLocks noGrp="1"/>
          </p:cNvSpPr>
          <p:nvPr>
            <p:ph type="sldNum" sz="quarter" idx="12"/>
          </p:nvPr>
        </p:nvSpPr>
        <p:spPr/>
        <p:txBody>
          <a:bodyPr/>
          <a:lstStyle/>
          <a:p>
            <a:fld id="{0E39403F-96C9-4F10-8EF5-1DAB5920C085}" type="slidenum">
              <a:rPr kumimoji="1" lang="ja-JP" altLang="en-US" smtClean="0"/>
              <a:t>1</a:t>
            </a:fld>
            <a:endParaRPr kumimoji="1" lang="ja-JP" altLang="en-US"/>
          </a:p>
        </p:txBody>
      </p:sp>
    </p:spTree>
    <p:extLst>
      <p:ext uri="{BB962C8B-B14F-4D97-AF65-F5344CB8AC3E}">
        <p14:creationId xmlns:p14="http://schemas.microsoft.com/office/powerpoint/2010/main" val="123880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目的とアプローチ</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目的</a:t>
            </a:r>
            <a:endParaRPr kumimoji="1" lang="en-US" altLang="ja-JP" smtClean="0"/>
          </a:p>
          <a:p>
            <a:pPr lvl="1"/>
            <a:r>
              <a:rPr lang="ja-JP" altLang="en-US" smtClean="0"/>
              <a:t>バグを混入している確率が高いモジュールにテストを重点的に行うために，バグ予測の精度を上げたい</a:t>
            </a:r>
            <a:endParaRPr lang="en-US" altLang="ja-JP"/>
          </a:p>
          <a:p>
            <a:pPr lvl="1"/>
            <a:endParaRPr kumimoji="1" lang="en-US" altLang="ja-JP" smtClean="0"/>
          </a:p>
          <a:p>
            <a:r>
              <a:rPr lang="ja-JP" altLang="en-US" smtClean="0"/>
              <a:t>アプローチ</a:t>
            </a:r>
            <a:endParaRPr lang="en-US" altLang="ja-JP" smtClean="0"/>
          </a:p>
          <a:p>
            <a:pPr lvl="1"/>
            <a:r>
              <a:rPr kumimoji="1" lang="ja-JP" altLang="en-US" smtClean="0"/>
              <a:t>構造的ばらつきと意味的ばらつきの</a:t>
            </a:r>
            <a:r>
              <a:rPr kumimoji="1" lang="en-US" altLang="ja-JP" smtClean="0"/>
              <a:t>2</a:t>
            </a:r>
            <a:r>
              <a:rPr kumimoji="1" lang="ja-JP" altLang="en-US" smtClean="0"/>
              <a:t>つの新メトリクスを提案しバグ予測の精度を測る</a:t>
            </a:r>
            <a:endParaRPr kumimoji="1" lang="en-US" altLang="ja-JP" smtClean="0"/>
          </a:p>
          <a:p>
            <a:pPr lvl="2"/>
            <a:r>
              <a:rPr lang="en-US" altLang="ja-JP"/>
              <a:t>Ostand</a:t>
            </a:r>
            <a:r>
              <a:rPr lang="ja-JP" altLang="en-US"/>
              <a:t>：単に開発者の数を数えて</a:t>
            </a:r>
            <a:r>
              <a:rPr lang="ja-JP" altLang="en-US"/>
              <a:t>いる</a:t>
            </a:r>
            <a:r>
              <a:rPr lang="ja-JP" altLang="en-US" smtClean="0"/>
              <a:t>だけ</a:t>
            </a:r>
            <a:endParaRPr lang="en-US" altLang="ja-JP"/>
          </a:p>
          <a:p>
            <a:pPr lvl="2"/>
            <a:r>
              <a:rPr lang="ja-JP" altLang="en-US" b="1" smtClean="0"/>
              <a:t>数だけでなくアクティビティも考慮する</a:t>
            </a:r>
            <a:endParaRPr lang="en-US" altLang="ja-JP" b="1"/>
          </a:p>
          <a:p>
            <a:pPr lvl="2"/>
            <a:r>
              <a:rPr lang="en-US" altLang="ja-JP"/>
              <a:t>Hassan</a:t>
            </a:r>
            <a:r>
              <a:rPr lang="ja-JP" altLang="en-US"/>
              <a:t>：変更の距離を考慮していない</a:t>
            </a:r>
          </a:p>
          <a:p>
            <a:pPr lvl="2"/>
            <a:r>
              <a:rPr lang="ja-JP" altLang="en-US" b="1" smtClean="0"/>
              <a:t>構造的なばらつきと意味的なばらつきを考慮する</a:t>
            </a:r>
            <a:endParaRPr kumimoji="1" lang="en-US" altLang="ja-JP" b="1" smtClean="0"/>
          </a:p>
          <a:p>
            <a:pPr lvl="2"/>
            <a:endParaRPr kumimoji="1" lang="ja-JP" altLang="en-US"/>
          </a:p>
        </p:txBody>
      </p:sp>
      <p:sp>
        <p:nvSpPr>
          <p:cNvPr id="4" name="スライド番号プレースホルダー 3"/>
          <p:cNvSpPr>
            <a:spLocks noGrp="1"/>
          </p:cNvSpPr>
          <p:nvPr>
            <p:ph type="sldNum" sz="quarter" idx="12"/>
          </p:nvPr>
        </p:nvSpPr>
        <p:spPr/>
        <p:txBody>
          <a:bodyPr/>
          <a:lstStyle/>
          <a:p>
            <a:fld id="{0E39403F-96C9-4F10-8EF5-1DAB5920C085}" type="slidenum">
              <a:rPr kumimoji="1" lang="ja-JP" altLang="en-US" smtClean="0"/>
              <a:t>2</a:t>
            </a:fld>
            <a:endParaRPr kumimoji="1" lang="ja-JP" altLang="en-US"/>
          </a:p>
        </p:txBody>
      </p:sp>
      <p:sp>
        <p:nvSpPr>
          <p:cNvPr id="5" name="右矢印 4"/>
          <p:cNvSpPr/>
          <p:nvPr/>
        </p:nvSpPr>
        <p:spPr>
          <a:xfrm>
            <a:off x="1259632" y="5013176"/>
            <a:ext cx="360040" cy="216024"/>
          </a:xfrm>
          <a:prstGeom prst="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 name="右矢印 5"/>
          <p:cNvSpPr/>
          <p:nvPr/>
        </p:nvSpPr>
        <p:spPr>
          <a:xfrm>
            <a:off x="1259632" y="5733256"/>
            <a:ext cx="360040" cy="216024"/>
          </a:xfrm>
          <a:prstGeom prst="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344851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構造的なばらつき</a:t>
            </a:r>
            <a:endParaRPr kumimoji="1" lang="ja-JP" altLang="en-US"/>
          </a:p>
        </p:txBody>
      </p:sp>
      <p:sp>
        <p:nvSpPr>
          <p:cNvPr id="3" name="コンテンツ プレースホルダー 2"/>
          <p:cNvSpPr>
            <a:spLocks noGrp="1"/>
          </p:cNvSpPr>
          <p:nvPr>
            <p:ph idx="1"/>
          </p:nvPr>
        </p:nvSpPr>
        <p:spPr>
          <a:xfrm>
            <a:off x="457200" y="1556791"/>
            <a:ext cx="8291264" cy="3295593"/>
          </a:xfrm>
        </p:spPr>
        <p:txBody>
          <a:bodyPr>
            <a:normAutofit/>
          </a:bodyPr>
          <a:lstStyle/>
          <a:p>
            <a:r>
              <a:rPr lang="ja-JP" altLang="en-US" sz="2400" smtClean="0"/>
              <a:t>ある時期に変更されたファイルのすべての組み合わせについてそれぞれのパッケージ距離を計算する</a:t>
            </a:r>
            <a:endParaRPr lang="en-US" altLang="ja-JP" sz="2400" smtClean="0"/>
          </a:p>
          <a:p>
            <a:endParaRPr kumimoji="1" lang="en-US" altLang="ja-JP" sz="2400"/>
          </a:p>
          <a:p>
            <a:endParaRPr kumimoji="1" lang="ja-JP" altLang="en-US" sz="2400"/>
          </a:p>
        </p:txBody>
      </p:sp>
      <p:sp>
        <p:nvSpPr>
          <p:cNvPr id="4" name="スライド番号プレースホルダー 3"/>
          <p:cNvSpPr>
            <a:spLocks noGrp="1"/>
          </p:cNvSpPr>
          <p:nvPr>
            <p:ph type="sldNum" sz="quarter" idx="12"/>
          </p:nvPr>
        </p:nvSpPr>
        <p:spPr/>
        <p:txBody>
          <a:bodyPr/>
          <a:lstStyle/>
          <a:p>
            <a:fld id="{0E39403F-96C9-4F10-8EF5-1DAB5920C085}" type="slidenum">
              <a:rPr kumimoji="1" lang="ja-JP" altLang="en-US" smtClean="0"/>
              <a:t>3</a:t>
            </a:fld>
            <a:endParaRPr kumimoji="1" lang="ja-JP" altLang="en-US"/>
          </a:p>
        </p:txBody>
      </p:sp>
      <p:pic>
        <p:nvPicPr>
          <p:cNvPr id="3076"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50214" t="44606" r="18704" b="26054"/>
          <a:stretch/>
        </p:blipFill>
        <p:spPr bwMode="auto">
          <a:xfrm>
            <a:off x="58431" y="2348880"/>
            <a:ext cx="4081521" cy="240203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10206" t="33741" r="44897" b="50694"/>
          <a:stretch/>
        </p:blipFill>
        <p:spPr bwMode="auto">
          <a:xfrm>
            <a:off x="604794" y="4827337"/>
            <a:ext cx="7855638" cy="169800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p:cNvPicPr>
            <a:picLocks noChangeAspect="1" noChangeArrowheads="1"/>
          </p:cNvPicPr>
          <p:nvPr/>
        </p:nvPicPr>
        <p:blipFill rotWithShape="1">
          <a:blip r:embed="rId4">
            <a:extLst>
              <a:ext uri="{28A0092B-C50C-407E-A947-70E740481C1C}">
                <a14:useLocalDpi xmlns:a14="http://schemas.microsoft.com/office/drawing/2010/main" val="0"/>
              </a:ext>
            </a:extLst>
          </a:blip>
          <a:srcRect l="45461" t="41361" r="14519" b="47992"/>
          <a:stretch/>
        </p:blipFill>
        <p:spPr bwMode="auto">
          <a:xfrm>
            <a:off x="4191949" y="3057506"/>
            <a:ext cx="4844547" cy="80354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32133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意味的なばらつき</a:t>
            </a:r>
            <a:endParaRPr kumimoji="1" lang="ja-JP" altLang="en-US"/>
          </a:p>
        </p:txBody>
      </p:sp>
      <p:sp>
        <p:nvSpPr>
          <p:cNvPr id="4" name="スライド番号プレースホルダー 3"/>
          <p:cNvSpPr>
            <a:spLocks noGrp="1"/>
          </p:cNvSpPr>
          <p:nvPr>
            <p:ph type="sldNum" sz="quarter" idx="12"/>
          </p:nvPr>
        </p:nvSpPr>
        <p:spPr/>
        <p:txBody>
          <a:bodyPr/>
          <a:lstStyle/>
          <a:p>
            <a:fld id="{0E39403F-96C9-4F10-8EF5-1DAB5920C085}" type="slidenum">
              <a:rPr kumimoji="1" lang="ja-JP" altLang="en-US" smtClean="0"/>
              <a:t>4</a:t>
            </a:fld>
            <a:endParaRPr kumimoji="1" lang="ja-JP" altLang="en-US"/>
          </a:p>
        </p:txBody>
      </p:sp>
      <p:sp>
        <p:nvSpPr>
          <p:cNvPr id="5" name="コンテンツ プレースホルダー 2"/>
          <p:cNvSpPr>
            <a:spLocks noGrp="1"/>
          </p:cNvSpPr>
          <p:nvPr>
            <p:ph idx="1"/>
          </p:nvPr>
        </p:nvSpPr>
        <p:spPr>
          <a:xfrm>
            <a:off x="457200" y="1556791"/>
            <a:ext cx="8291264" cy="3295593"/>
          </a:xfrm>
        </p:spPr>
        <p:txBody>
          <a:bodyPr>
            <a:normAutofit/>
          </a:bodyPr>
          <a:lstStyle/>
          <a:p>
            <a:r>
              <a:rPr kumimoji="1" lang="ja-JP" altLang="en-US" sz="2400" smtClean="0"/>
              <a:t>変更ファイルの内容のばらつきを計算する</a:t>
            </a:r>
            <a:endParaRPr kumimoji="1" lang="en-US" altLang="ja-JP" sz="2400" smtClean="0"/>
          </a:p>
          <a:p>
            <a:pPr marL="457200" indent="-457200">
              <a:buFont typeface="+mj-lt"/>
              <a:buAutoNum type="arabicPeriod"/>
            </a:pPr>
            <a:r>
              <a:rPr lang="ja-JP" altLang="en-US" sz="2400" smtClean="0"/>
              <a:t>ストップワードを消す</a:t>
            </a:r>
            <a:endParaRPr lang="en-US" altLang="ja-JP" sz="2400" smtClean="0"/>
          </a:p>
          <a:p>
            <a:pPr marL="457200" indent="-457200">
              <a:buFont typeface="+mj-lt"/>
              <a:buAutoNum type="arabicPeriod"/>
            </a:pPr>
            <a:r>
              <a:rPr kumimoji="1" lang="ja-JP" altLang="en-US" sz="2400" smtClean="0"/>
              <a:t>ステミングをする（</a:t>
            </a:r>
            <a:r>
              <a:rPr kumimoji="1" lang="en-US" altLang="ja-JP" sz="2400" smtClean="0"/>
              <a:t>logs -&gt; log</a:t>
            </a:r>
            <a:r>
              <a:rPr kumimoji="1" lang="ja-JP" altLang="en-US" sz="2400" smtClean="0"/>
              <a:t>）</a:t>
            </a:r>
            <a:endParaRPr kumimoji="1" lang="en-US" altLang="ja-JP" sz="2400" smtClean="0"/>
          </a:p>
          <a:p>
            <a:pPr marL="457200" indent="-457200">
              <a:buFont typeface="+mj-lt"/>
              <a:buAutoNum type="arabicPeriod"/>
            </a:pPr>
            <a:r>
              <a:rPr lang="ja-JP" altLang="en-US" sz="2400" smtClean="0"/>
              <a:t>変更</a:t>
            </a:r>
            <a:r>
              <a:rPr lang="ja-JP" altLang="en-US" sz="2400"/>
              <a:t>ファイルの</a:t>
            </a:r>
            <a:r>
              <a:rPr lang="en-US" altLang="ja-JP" sz="2400"/>
              <a:t>TF-IDF</a:t>
            </a:r>
            <a:r>
              <a:rPr lang="ja-JP" altLang="en-US" sz="2400"/>
              <a:t>を計算</a:t>
            </a:r>
            <a:endParaRPr lang="en-US" altLang="ja-JP" sz="2400"/>
          </a:p>
          <a:p>
            <a:pPr marL="457200" indent="-457200">
              <a:buFont typeface="+mj-lt"/>
              <a:buAutoNum type="arabicPeriod"/>
            </a:pPr>
            <a:endParaRPr kumimoji="1" lang="en-US" altLang="ja-JP" sz="2400" b="1" smtClean="0"/>
          </a:p>
          <a:p>
            <a:pPr lvl="1"/>
            <a:endParaRPr kumimoji="1" lang="en-US" altLang="ja-JP" sz="2000"/>
          </a:p>
          <a:p>
            <a:endParaRPr kumimoji="1" lang="ja-JP" altLang="en-US" sz="2400"/>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2187" t="54236" r="11156" b="33728"/>
          <a:stretch/>
        </p:blipFill>
        <p:spPr bwMode="auto">
          <a:xfrm>
            <a:off x="81670" y="5013176"/>
            <a:ext cx="8954826" cy="144016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4277" t="28646" r="22636" b="54071"/>
          <a:stretch/>
        </p:blipFill>
        <p:spPr bwMode="auto">
          <a:xfrm>
            <a:off x="827584" y="3573016"/>
            <a:ext cx="2850078" cy="133003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3584" t="58856" r="14280" b="32635"/>
          <a:stretch/>
        </p:blipFill>
        <p:spPr bwMode="auto">
          <a:xfrm>
            <a:off x="3851920" y="3703312"/>
            <a:ext cx="5201392" cy="65493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7097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ケーススタディ</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データセット</a:t>
            </a:r>
            <a:endParaRPr kumimoji="1" lang="en-US" altLang="ja-JP" smtClean="0"/>
          </a:p>
          <a:p>
            <a:endParaRPr lang="en-US" altLang="ja-JP"/>
          </a:p>
          <a:p>
            <a:endParaRPr kumimoji="1" lang="en-US" altLang="ja-JP" smtClean="0"/>
          </a:p>
          <a:p>
            <a:pPr lvl="1"/>
            <a:endParaRPr kumimoji="1" lang="en-US" altLang="ja-JP" smtClean="0"/>
          </a:p>
          <a:p>
            <a:endParaRPr lang="en-US" altLang="ja-JP"/>
          </a:p>
          <a:p>
            <a:r>
              <a:rPr lang="ja-JP" altLang="en-US" smtClean="0"/>
              <a:t>評価方法</a:t>
            </a:r>
            <a:endParaRPr lang="en-US" altLang="ja-JP" smtClean="0"/>
          </a:p>
          <a:p>
            <a:pPr lvl="1"/>
            <a:r>
              <a:rPr lang="en-US" altLang="ja-JP" smtClean="0"/>
              <a:t>Ostrand</a:t>
            </a:r>
            <a:r>
              <a:rPr lang="ja-JP" altLang="en-US" smtClean="0"/>
              <a:t>と</a:t>
            </a:r>
            <a:r>
              <a:rPr lang="en-US" altLang="ja-JP" smtClean="0"/>
              <a:t>Hassan</a:t>
            </a:r>
            <a:r>
              <a:rPr lang="ja-JP" altLang="en-US" smtClean="0"/>
              <a:t>の研究と精度を比較する</a:t>
            </a:r>
            <a:endParaRPr lang="en-US" altLang="ja-JP" smtClean="0"/>
          </a:p>
        </p:txBody>
      </p:sp>
      <p:sp>
        <p:nvSpPr>
          <p:cNvPr id="4" name="スライド番号プレースホルダー 3"/>
          <p:cNvSpPr>
            <a:spLocks noGrp="1"/>
          </p:cNvSpPr>
          <p:nvPr>
            <p:ph type="sldNum" sz="quarter" idx="12"/>
          </p:nvPr>
        </p:nvSpPr>
        <p:spPr/>
        <p:txBody>
          <a:bodyPr/>
          <a:lstStyle/>
          <a:p>
            <a:fld id="{0E39403F-96C9-4F10-8EF5-1DAB5920C085}" type="slidenum">
              <a:rPr kumimoji="1" lang="ja-JP" altLang="en-US" smtClean="0"/>
              <a:t>5</a:t>
            </a:fld>
            <a:endParaRPr kumimoji="1" lang="ja-JP" altLang="en-US"/>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970" t="59804" r="21384" b="15199"/>
          <a:stretch/>
        </p:blipFill>
        <p:spPr bwMode="auto">
          <a:xfrm>
            <a:off x="552222" y="1988840"/>
            <a:ext cx="7980218" cy="1923803"/>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7476" t="25856" r="20485" b="50173"/>
          <a:stretch/>
        </p:blipFill>
        <p:spPr bwMode="auto">
          <a:xfrm>
            <a:off x="552221" y="5085184"/>
            <a:ext cx="3439945" cy="122288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7476" t="50827" r="20485" b="37072"/>
          <a:stretch/>
        </p:blipFill>
        <p:spPr bwMode="auto">
          <a:xfrm>
            <a:off x="4644008" y="5043895"/>
            <a:ext cx="3439945" cy="617353"/>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37547" t="50000" r="20028" b="39272"/>
          <a:stretch/>
        </p:blipFill>
        <p:spPr bwMode="auto">
          <a:xfrm>
            <a:off x="4375542" y="5805264"/>
            <a:ext cx="4012882" cy="63262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93583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結果</a:t>
            </a:r>
            <a:endParaRPr kumimoji="1" lang="ja-JP" altLang="en-US"/>
          </a:p>
        </p:txBody>
      </p:sp>
      <p:sp>
        <p:nvSpPr>
          <p:cNvPr id="3" name="コンテンツ プレースホルダー 2"/>
          <p:cNvSpPr>
            <a:spLocks noGrp="1"/>
          </p:cNvSpPr>
          <p:nvPr>
            <p:ph idx="1"/>
          </p:nvPr>
        </p:nvSpPr>
        <p:spPr>
          <a:xfrm>
            <a:off x="2185392" y="5013176"/>
            <a:ext cx="6779096" cy="1440160"/>
          </a:xfrm>
        </p:spPr>
        <p:txBody>
          <a:bodyPr>
            <a:noAutofit/>
          </a:bodyPr>
          <a:lstStyle/>
          <a:p>
            <a:r>
              <a:rPr kumimoji="1" lang="en-US" altLang="ja-JP" sz="2400" smtClean="0"/>
              <a:t>DM(Ostrand) </a:t>
            </a:r>
            <a:r>
              <a:rPr kumimoji="1" lang="en-US" altLang="ja-JP" sz="2600" smtClean="0"/>
              <a:t>17-31</a:t>
            </a:r>
            <a:r>
              <a:rPr kumimoji="1" lang="en-US" altLang="ja-JP" sz="2400" smtClean="0"/>
              <a:t>%</a:t>
            </a:r>
          </a:p>
          <a:p>
            <a:r>
              <a:rPr lang="en-US" altLang="ja-JP" sz="2400" smtClean="0"/>
              <a:t>BCCM(Hassan) </a:t>
            </a:r>
            <a:r>
              <a:rPr lang="en-US" altLang="ja-JP" sz="2600" smtClean="0"/>
              <a:t>49-68</a:t>
            </a:r>
            <a:r>
              <a:rPr lang="en-US" altLang="ja-JP" sz="2400" smtClean="0"/>
              <a:t>%</a:t>
            </a:r>
          </a:p>
          <a:p>
            <a:r>
              <a:rPr kumimoji="1" lang="en-US" altLang="ja-JP" sz="2400" b="1" smtClean="0"/>
              <a:t>DCBM(</a:t>
            </a:r>
            <a:r>
              <a:rPr lang="ja-JP" altLang="en-US" sz="2400" b="1" smtClean="0"/>
              <a:t>提案手法</a:t>
            </a:r>
            <a:r>
              <a:rPr kumimoji="1" lang="en-US" altLang="ja-JP" sz="2400" b="1" smtClean="0"/>
              <a:t>) </a:t>
            </a:r>
            <a:r>
              <a:rPr kumimoji="1" lang="en-US" altLang="ja-JP" sz="2600" b="1" smtClean="0"/>
              <a:t>64-91</a:t>
            </a:r>
            <a:r>
              <a:rPr kumimoji="1" lang="en-US" altLang="ja-JP" sz="2400" b="1" smtClean="0"/>
              <a:t>%</a:t>
            </a:r>
            <a:endParaRPr kumimoji="1" lang="ja-JP" altLang="en-US" sz="2400" b="1"/>
          </a:p>
        </p:txBody>
      </p:sp>
      <p:sp>
        <p:nvSpPr>
          <p:cNvPr id="4" name="スライド番号プレースホルダー 3"/>
          <p:cNvSpPr>
            <a:spLocks noGrp="1"/>
          </p:cNvSpPr>
          <p:nvPr>
            <p:ph type="sldNum" sz="quarter" idx="12"/>
          </p:nvPr>
        </p:nvSpPr>
        <p:spPr/>
        <p:txBody>
          <a:bodyPr/>
          <a:lstStyle/>
          <a:p>
            <a:fld id="{0E39403F-96C9-4F10-8EF5-1DAB5920C085}" type="slidenum">
              <a:rPr kumimoji="1" lang="ja-JP" altLang="en-US" smtClean="0"/>
              <a:t>6</a:t>
            </a:fld>
            <a:endParaRPr kumimoji="1" lang="ja-JP" altLang="en-US"/>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793" t="45704" r="61369" b="36860"/>
          <a:stretch/>
        </p:blipFill>
        <p:spPr bwMode="auto">
          <a:xfrm>
            <a:off x="1552468" y="2852936"/>
            <a:ext cx="6115876" cy="208823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グループ化 4"/>
          <p:cNvGrpSpPr/>
          <p:nvPr/>
        </p:nvGrpSpPr>
        <p:grpSpPr>
          <a:xfrm>
            <a:off x="311118" y="1196752"/>
            <a:ext cx="8671422" cy="1663208"/>
            <a:chOff x="3643770" y="2412737"/>
            <a:chExt cx="6996300" cy="1341914"/>
          </a:xfrm>
          <a:effectLst>
            <a:outerShdw blurRad="50800" dist="38100" dir="2700000" algn="tl" rotWithShape="0">
              <a:prstClr val="black">
                <a:alpha val="40000"/>
              </a:prstClr>
            </a:outerShdw>
          </a:effectLst>
        </p:grpSpPr>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793" t="45704" r="86854" b="36860"/>
            <a:stretch/>
          </p:blipFill>
          <p:spPr bwMode="auto">
            <a:xfrm>
              <a:off x="3643770" y="2412737"/>
              <a:ext cx="784214" cy="1341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9183" t="45704" r="10089" b="36860"/>
            <a:stretch/>
          </p:blipFill>
          <p:spPr bwMode="auto">
            <a:xfrm>
              <a:off x="4378123" y="2412738"/>
              <a:ext cx="6261947" cy="1341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3965519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まとめ</a:t>
            </a:r>
            <a:r>
              <a:rPr lang="ja-JP" altLang="en-US" smtClean="0"/>
              <a:t>と所感</a:t>
            </a:r>
            <a:endParaRPr kumimoji="1" lang="ja-JP" altLang="en-US"/>
          </a:p>
        </p:txBody>
      </p:sp>
      <p:sp>
        <p:nvSpPr>
          <p:cNvPr id="3" name="コンテンツ プレースホルダー 2"/>
          <p:cNvSpPr>
            <a:spLocks noGrp="1"/>
          </p:cNvSpPr>
          <p:nvPr>
            <p:ph idx="1"/>
          </p:nvPr>
        </p:nvSpPr>
        <p:spPr/>
        <p:txBody>
          <a:bodyPr>
            <a:normAutofit/>
          </a:bodyPr>
          <a:lstStyle/>
          <a:p>
            <a:r>
              <a:rPr lang="ja-JP" altLang="en-US"/>
              <a:t>まとめ</a:t>
            </a:r>
            <a:endParaRPr kumimoji="1" lang="en-US" altLang="ja-JP" smtClean="0"/>
          </a:p>
          <a:p>
            <a:pPr lvl="1"/>
            <a:r>
              <a:rPr lang="ja-JP" altLang="en-US" smtClean="0"/>
              <a:t>構造的</a:t>
            </a:r>
            <a:r>
              <a:rPr lang="ja-JP" altLang="en-US"/>
              <a:t>・意味的ばらつきからバグ予測をした</a:t>
            </a:r>
          </a:p>
          <a:p>
            <a:pPr lvl="1"/>
            <a:r>
              <a:rPr lang="ja-JP" altLang="en-US"/>
              <a:t>先行研究よりも精度が上がりました</a:t>
            </a:r>
          </a:p>
          <a:p>
            <a:pPr lvl="1"/>
            <a:endParaRPr kumimoji="1" lang="en-US" altLang="ja-JP" smtClean="0"/>
          </a:p>
          <a:p>
            <a:r>
              <a:rPr kumimoji="1" lang="ja-JP" altLang="en-US" smtClean="0"/>
              <a:t>所感</a:t>
            </a:r>
            <a:endParaRPr kumimoji="1" lang="en-US" altLang="ja-JP" smtClean="0"/>
          </a:p>
          <a:p>
            <a:pPr lvl="8"/>
            <a:endParaRPr kumimoji="1" lang="en-US" altLang="ja-JP" sz="1000" smtClean="0"/>
          </a:p>
          <a:p>
            <a:pPr lvl="1"/>
            <a:r>
              <a:rPr lang="ja-JP" altLang="en-US" smtClean="0"/>
              <a:t>関連研究などがかなり詳しく書かれている</a:t>
            </a:r>
            <a:endParaRPr kumimoji="1" lang="en-US" altLang="ja-JP" smtClean="0"/>
          </a:p>
          <a:p>
            <a:pPr lvl="1"/>
            <a:endParaRPr kumimoji="1" lang="en-US" altLang="ja-JP" sz="1000" smtClean="0"/>
          </a:p>
          <a:p>
            <a:pPr lvl="1"/>
            <a:r>
              <a:rPr lang="ja-JP" altLang="en-US" smtClean="0"/>
              <a:t>リプリケーションスタディのためのデータ</a:t>
            </a:r>
            <a:r>
              <a:rPr lang="ja-JP" altLang="en-US" smtClean="0"/>
              <a:t>を</a:t>
            </a:r>
            <a:r>
              <a:rPr lang="ja-JP" altLang="en-US"/>
              <a:t>公開</a:t>
            </a:r>
            <a:endParaRPr lang="en-US" altLang="ja-JP"/>
          </a:p>
          <a:p>
            <a:pPr lvl="8"/>
            <a:endParaRPr kumimoji="1" lang="en-US" altLang="ja-JP" sz="1000" smtClean="0"/>
          </a:p>
          <a:p>
            <a:pPr lvl="1"/>
            <a:r>
              <a:rPr kumimoji="1" lang="en-US" altLang="ja-JP" smtClean="0"/>
              <a:t>TF-IDF</a:t>
            </a:r>
            <a:r>
              <a:rPr kumimoji="1" lang="ja-JP" altLang="en-US" smtClean="0"/>
              <a:t>をどのようにコードに適用したのか不明</a:t>
            </a:r>
            <a:endParaRPr kumimoji="1" lang="ja-JP" altLang="en-US"/>
          </a:p>
        </p:txBody>
      </p:sp>
      <p:sp>
        <p:nvSpPr>
          <p:cNvPr id="4" name="スライド番号プレースホルダー 3"/>
          <p:cNvSpPr>
            <a:spLocks noGrp="1"/>
          </p:cNvSpPr>
          <p:nvPr>
            <p:ph type="sldNum" sz="quarter" idx="12"/>
          </p:nvPr>
        </p:nvSpPr>
        <p:spPr/>
        <p:txBody>
          <a:bodyPr/>
          <a:lstStyle/>
          <a:p>
            <a:fld id="{0E39403F-96C9-4F10-8EF5-1DAB5920C085}" type="slidenum">
              <a:rPr kumimoji="1" lang="ja-JP" altLang="en-US" smtClean="0"/>
              <a:t>7</a:t>
            </a:fld>
            <a:endParaRPr kumimoji="1" lang="ja-JP" altLang="en-US"/>
          </a:p>
        </p:txBody>
      </p:sp>
      <p:sp>
        <p:nvSpPr>
          <p:cNvPr id="5" name="スマイル 4"/>
          <p:cNvSpPr/>
          <p:nvPr/>
        </p:nvSpPr>
        <p:spPr>
          <a:xfrm>
            <a:off x="683568" y="4005064"/>
            <a:ext cx="504056" cy="504056"/>
          </a:xfrm>
          <a:prstGeom prst="smileyFace">
            <a:avLst/>
          </a:prstGeom>
          <a:solidFill>
            <a:srgbClr val="FFC00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 name="スマイル 5"/>
          <p:cNvSpPr/>
          <p:nvPr/>
        </p:nvSpPr>
        <p:spPr>
          <a:xfrm>
            <a:off x="683568" y="5229200"/>
            <a:ext cx="504056" cy="504056"/>
          </a:xfrm>
          <a:prstGeom prst="smileyFace">
            <a:avLst>
              <a:gd name="adj" fmla="val -4653"/>
            </a:avLst>
          </a:prstGeom>
          <a:solidFill>
            <a:schemeClr val="accent1">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 name="スマイル 6"/>
          <p:cNvSpPr/>
          <p:nvPr/>
        </p:nvSpPr>
        <p:spPr>
          <a:xfrm>
            <a:off x="683568" y="4601753"/>
            <a:ext cx="504056" cy="504056"/>
          </a:xfrm>
          <a:prstGeom prst="smileyFace">
            <a:avLst/>
          </a:prstGeom>
          <a:solidFill>
            <a:srgbClr val="FFC00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4079364107"/>
      </p:ext>
    </p:extLst>
  </p:cSld>
  <p:clrMapOvr>
    <a:masterClrMapping/>
  </p:clrMapOvr>
</p:sld>
</file>

<file path=ppt/theme/theme1.xml><?xml version="1.0" encoding="utf-8"?>
<a:theme xmlns:a="http://schemas.openxmlformats.org/drawingml/2006/main" name="gakuna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英語">
      <a:majorFont>
        <a:latin typeface="Arial"/>
        <a:ea typeface="メイリオ"/>
        <a:cs typeface=""/>
      </a:majorFont>
      <a:minorFont>
        <a:latin typeface="Arial"/>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gakunai</Template>
  <TotalTime>2327</TotalTime>
  <Words>331</Words>
  <Application>Microsoft Office PowerPoint</Application>
  <PresentationFormat>画面に合わせる (4:3)</PresentationFormat>
  <Paragraphs>63</Paragraphs>
  <Slides>8</Slides>
  <Notes>0</Notes>
  <HiddenSlides>0</HiddenSlides>
  <MMClips>0</MMClips>
  <ScaleCrop>false</ScaleCrop>
  <HeadingPairs>
    <vt:vector size="4" baseType="variant">
      <vt:variant>
        <vt:lpstr>テーマ</vt:lpstr>
      </vt:variant>
      <vt:variant>
        <vt:i4>1</vt:i4>
      </vt:variant>
      <vt:variant>
        <vt:lpstr>スライド タイトル</vt:lpstr>
      </vt:variant>
      <vt:variant>
        <vt:i4>8</vt:i4>
      </vt:variant>
    </vt:vector>
  </HeadingPairs>
  <TitlesOfParts>
    <vt:vector size="9" baseType="lpstr">
      <vt:lpstr>gakunai</vt:lpstr>
      <vt:lpstr>PowerPoint プレゼンテーション</vt:lpstr>
      <vt:lpstr>背景</vt:lpstr>
      <vt:lpstr>目的とアプローチ</vt:lpstr>
      <vt:lpstr>構造的なばらつき</vt:lpstr>
      <vt:lpstr>意味的なばらつき</vt:lpstr>
      <vt:lpstr>ケーススタディ</vt:lpstr>
      <vt:lpstr>結果</vt:lpstr>
      <vt:lpstr>まとめと所感</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Yamatani</dc:creator>
  <cp:lastModifiedBy>Yamatani</cp:lastModifiedBy>
  <cp:revision>90</cp:revision>
  <dcterms:created xsi:type="dcterms:W3CDTF">2015-05-25T08:37:15Z</dcterms:created>
  <dcterms:modified xsi:type="dcterms:W3CDTF">2015-10-27T00:29:59Z</dcterms:modified>
</cp:coreProperties>
</file>