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59" r:id="rId6"/>
    <p:sldId id="260" r:id="rId7"/>
    <p:sldId id="261" r:id="rId8"/>
    <p:sldId id="263" r:id="rId9"/>
    <p:sldId id="264" r:id="rId10"/>
    <p:sldId id="265" r:id="rId11"/>
    <p:sldId id="266" r:id="rId12"/>
    <p:sldId id="267"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2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8B86EE4C-2C15-430C-A155-9B9A91E25E7C}" type="datetimeFigureOut">
              <a:rPr kumimoji="1" lang="ja-JP" altLang="en-US" smtClean="0"/>
              <a:pPr/>
              <a:t>2013/12/16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F109807-2A29-48F0-98D4-8F6EF9C0DDD0}"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86EE4C-2C15-430C-A155-9B9A91E25E7C}" type="datetimeFigureOut">
              <a:rPr kumimoji="1" lang="ja-JP" altLang="en-US" smtClean="0"/>
              <a:pPr/>
              <a:t>2013/12/16</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109807-2A29-48F0-98D4-8F6EF9C0DDD0}"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応用情報技術者の本</a:t>
            </a:r>
            <a:endParaRPr kumimoji="1" lang="ja-JP" altLang="en-US" dirty="0"/>
          </a:p>
        </p:txBody>
      </p:sp>
      <p:sp>
        <p:nvSpPr>
          <p:cNvPr id="3" name="サブタイトル 2"/>
          <p:cNvSpPr>
            <a:spLocks noGrp="1"/>
          </p:cNvSpPr>
          <p:nvPr>
            <p:ph type="subTitle" idx="1"/>
          </p:nvPr>
        </p:nvSpPr>
        <p:spPr/>
        <p:txBody>
          <a:bodyPr/>
          <a:lstStyle/>
          <a:p>
            <a:endParaRPr lang="en-US" altLang="ja-JP" dirty="0"/>
          </a:p>
          <a:p>
            <a:r>
              <a:rPr kumimoji="1" lang="ja-JP" altLang="en-US" dirty="0" smtClean="0"/>
              <a:t>前田欣耶</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2420888"/>
            <a:ext cx="8229600" cy="1143000"/>
          </a:xfrm>
        </p:spPr>
        <p:txBody>
          <a:bodyPr>
            <a:normAutofit/>
          </a:bodyPr>
          <a:lstStyle/>
          <a:p>
            <a:r>
              <a:rPr kumimoji="1" lang="en-US" altLang="ja-JP" dirty="0" smtClean="0"/>
              <a:t>1-1-4</a:t>
            </a:r>
            <a:r>
              <a:rPr kumimoji="1" lang="ja-JP" altLang="en-US" dirty="0" smtClean="0"/>
              <a:t>　通信に関する理論</a:t>
            </a:r>
            <a:endParaRPr kumimoji="1" lang="ja-JP"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誤り検出・訂正</a:t>
            </a:r>
            <a:endParaRPr kumimoji="1" lang="ja-JP" altLang="en-US" dirty="0"/>
          </a:p>
        </p:txBody>
      </p:sp>
      <p:pic>
        <p:nvPicPr>
          <p:cNvPr id="6" name="コンテンツ プレースホルダ 5" descr="スクリーンショット 2013-12-15 22.11.13.png"/>
          <p:cNvPicPr>
            <a:picLocks noGrp="1" noChangeAspect="1"/>
          </p:cNvPicPr>
          <p:nvPr>
            <p:ph idx="1"/>
          </p:nvPr>
        </p:nvPicPr>
        <p:blipFill>
          <a:blip r:embed="rId2" cstate="print"/>
          <a:stretch>
            <a:fillRect/>
          </a:stretch>
        </p:blipFill>
        <p:spPr>
          <a:xfrm>
            <a:off x="755576" y="2276872"/>
            <a:ext cx="7589641" cy="2232248"/>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171400"/>
            <a:ext cx="8229600" cy="1143000"/>
          </a:xfrm>
        </p:spPr>
        <p:txBody>
          <a:bodyPr/>
          <a:lstStyle/>
          <a:p>
            <a:r>
              <a:rPr kumimoji="1" lang="ja-JP" altLang="en-US" dirty="0" smtClean="0"/>
              <a:t>パリティ</a:t>
            </a:r>
            <a:endParaRPr kumimoji="1" lang="ja-JP" altLang="en-US" dirty="0"/>
          </a:p>
        </p:txBody>
      </p:sp>
      <p:pic>
        <p:nvPicPr>
          <p:cNvPr id="5" name="コンテンツ プレースホルダ 3" descr="スクリーンショット 2013-12-15 22.17.15.png"/>
          <p:cNvPicPr>
            <a:picLocks noChangeAspect="1"/>
          </p:cNvPicPr>
          <p:nvPr/>
        </p:nvPicPr>
        <p:blipFill>
          <a:blip r:embed="rId2" cstate="print"/>
          <a:stretch>
            <a:fillRect/>
          </a:stretch>
        </p:blipFill>
        <p:spPr>
          <a:xfrm>
            <a:off x="0" y="764704"/>
            <a:ext cx="8316416" cy="4262767"/>
          </a:xfrm>
          <a:prstGeom prst="rect">
            <a:avLst/>
          </a:prstGeom>
        </p:spPr>
      </p:pic>
      <p:sp>
        <p:nvSpPr>
          <p:cNvPr id="7" name="正方形/長方形 6"/>
          <p:cNvSpPr/>
          <p:nvPr/>
        </p:nvSpPr>
        <p:spPr>
          <a:xfrm>
            <a:off x="2987824" y="2060848"/>
            <a:ext cx="360040" cy="2880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rgbClr val="FF0000"/>
                </a:solidFill>
              </a:rPr>
              <a:t>１</a:t>
            </a:r>
            <a:endParaRPr kumimoji="1" lang="ja-JP" altLang="en-US" dirty="0">
              <a:solidFill>
                <a:srgbClr val="FF0000"/>
              </a:solidFill>
            </a:endParaRPr>
          </a:p>
        </p:txBody>
      </p:sp>
      <p:sp>
        <p:nvSpPr>
          <p:cNvPr id="9" name="正方形/長方形 8"/>
          <p:cNvSpPr/>
          <p:nvPr/>
        </p:nvSpPr>
        <p:spPr>
          <a:xfrm>
            <a:off x="3419872" y="3212976"/>
            <a:ext cx="360040" cy="2880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FF0000"/>
                </a:solidFill>
              </a:rPr>
              <a:t>０</a:t>
            </a:r>
            <a:endParaRPr kumimoji="1" lang="ja-JP" altLang="en-US" dirty="0">
              <a:solidFill>
                <a:srgbClr val="FF0000"/>
              </a:solidFill>
            </a:endParaRPr>
          </a:p>
        </p:txBody>
      </p:sp>
      <p:sp>
        <p:nvSpPr>
          <p:cNvPr id="10" name="テキスト ボックス 9"/>
          <p:cNvSpPr txBox="1"/>
          <p:nvPr/>
        </p:nvSpPr>
        <p:spPr>
          <a:xfrm>
            <a:off x="5580112" y="1412776"/>
            <a:ext cx="2592288" cy="707886"/>
          </a:xfrm>
          <a:prstGeom prst="rect">
            <a:avLst/>
          </a:prstGeom>
          <a:noFill/>
        </p:spPr>
        <p:txBody>
          <a:bodyPr wrap="square" rtlCol="0">
            <a:spAutoFit/>
          </a:bodyPr>
          <a:lstStyle/>
          <a:p>
            <a:r>
              <a:rPr kumimoji="1" lang="en-US" altLang="ja-JP" sz="2000" b="1" dirty="0" smtClean="0"/>
              <a:t>…</a:t>
            </a:r>
            <a:r>
              <a:rPr kumimoji="1" lang="ja-JP" altLang="en-US" sz="2000" b="1" dirty="0" smtClean="0"/>
              <a:t>１の数が奇数個</a:t>
            </a:r>
            <a:endParaRPr kumimoji="1" lang="en-US" altLang="ja-JP" sz="2000" b="1" dirty="0" smtClean="0"/>
          </a:p>
          <a:p>
            <a:r>
              <a:rPr lang="ja-JP" altLang="en-US" sz="2000" b="1" dirty="0" smtClean="0"/>
              <a:t>→奇数パリティ</a:t>
            </a:r>
            <a:endParaRPr lang="en-US" altLang="ja-JP" sz="2000" b="1" dirty="0" smtClean="0"/>
          </a:p>
        </p:txBody>
      </p:sp>
      <p:sp>
        <p:nvSpPr>
          <p:cNvPr id="11" name="テキスト ボックス 10"/>
          <p:cNvSpPr txBox="1"/>
          <p:nvPr/>
        </p:nvSpPr>
        <p:spPr>
          <a:xfrm>
            <a:off x="179512" y="4725144"/>
            <a:ext cx="2592288" cy="707886"/>
          </a:xfrm>
          <a:prstGeom prst="rect">
            <a:avLst/>
          </a:prstGeom>
          <a:noFill/>
        </p:spPr>
        <p:txBody>
          <a:bodyPr wrap="square" rtlCol="0">
            <a:spAutoFit/>
          </a:bodyPr>
          <a:lstStyle/>
          <a:p>
            <a:r>
              <a:rPr kumimoji="1" lang="en-US" altLang="ja-JP" sz="2000" b="1" dirty="0" smtClean="0"/>
              <a:t>…</a:t>
            </a:r>
            <a:r>
              <a:rPr kumimoji="1" lang="ja-JP" altLang="en-US" sz="2000" b="1" dirty="0" smtClean="0"/>
              <a:t>１の数が</a:t>
            </a:r>
            <a:r>
              <a:rPr lang="ja-JP" altLang="en-US" sz="2000" b="1" dirty="0" smtClean="0"/>
              <a:t>偶</a:t>
            </a:r>
            <a:r>
              <a:rPr kumimoji="1" lang="ja-JP" altLang="en-US" sz="2000" b="1" dirty="0" smtClean="0"/>
              <a:t>数個</a:t>
            </a:r>
            <a:endParaRPr kumimoji="1" lang="en-US" altLang="ja-JP" sz="2000" b="1" dirty="0" smtClean="0"/>
          </a:p>
          <a:p>
            <a:r>
              <a:rPr lang="ja-JP" altLang="en-US" sz="2000" b="1" dirty="0" smtClean="0"/>
              <a:t>→偶数パリティ</a:t>
            </a:r>
            <a:endParaRPr lang="en-US" altLang="ja-JP" sz="2000" b="1" dirty="0" smtClean="0"/>
          </a:p>
        </p:txBody>
      </p:sp>
      <p:sp>
        <p:nvSpPr>
          <p:cNvPr id="12" name="正方形/長方形 11"/>
          <p:cNvSpPr/>
          <p:nvPr/>
        </p:nvSpPr>
        <p:spPr>
          <a:xfrm>
            <a:off x="683568" y="908720"/>
            <a:ext cx="504056" cy="288032"/>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受信</a:t>
            </a:r>
            <a:endParaRPr kumimoji="1" lang="ja-JP" altLang="en-US" sz="1200" dirty="0">
              <a:solidFill>
                <a:schemeClr val="tx1"/>
              </a:solidFill>
            </a:endParaRPr>
          </a:p>
        </p:txBody>
      </p:sp>
      <p:sp>
        <p:nvSpPr>
          <p:cNvPr id="16" name="テキスト ボックス 15"/>
          <p:cNvSpPr txBox="1"/>
          <p:nvPr/>
        </p:nvSpPr>
        <p:spPr>
          <a:xfrm>
            <a:off x="2267744" y="4869160"/>
            <a:ext cx="6552728" cy="1384995"/>
          </a:xfrm>
          <a:prstGeom prst="rect">
            <a:avLst/>
          </a:prstGeom>
          <a:noFill/>
        </p:spPr>
        <p:txBody>
          <a:bodyPr wrap="square" rtlCol="0">
            <a:spAutoFit/>
          </a:bodyPr>
          <a:lstStyle/>
          <a:p>
            <a:r>
              <a:rPr lang="ja-JP" altLang="en-US" sz="2800" dirty="0" smtClean="0"/>
              <a:t>水平パリティと垂直パリティを用いることによって、送信時と受信時のどこでビットが誤ったかを探し反転することで訂正できる</a:t>
            </a:r>
            <a:endParaRPr kumimoji="1" lang="ja-JP"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000"/>
                                        <p:tgtEl>
                                          <p:spTgt spid="16"/>
                                        </p:tgtEl>
                                      </p:cBhvr>
                                    </p:animEffect>
                                  </p:childTnLst>
                                </p:cTn>
                              </p:par>
                            </p:childTnLst>
                          </p:cTn>
                        </p:par>
                        <p:par>
                          <p:cTn id="19" fill="hold">
                            <p:stCondLst>
                              <p:cond delay="2000"/>
                            </p:stCondLst>
                            <p:childTnLst>
                              <p:par>
                                <p:cTn id="20" presetID="6" presetClass="emph" presetSubtype="0" fill="hold" grpId="1" nodeType="afterEffect">
                                  <p:stCondLst>
                                    <p:cond delay="0"/>
                                  </p:stCondLst>
                                  <p:childTnLst>
                                    <p:animScale>
                                      <p:cBhvr>
                                        <p:cTn id="21" dur="500" fill="hold"/>
                                        <p:tgtEl>
                                          <p:spTgt spid="16"/>
                                        </p:tgtEl>
                                      </p:cBhvr>
                                      <p:by x="130000" y="130000"/>
                                    </p:animScale>
                                  </p:childTnLst>
                                </p:cTn>
                              </p:par>
                            </p:childTnLst>
                          </p:cTn>
                        </p:par>
                        <p:par>
                          <p:cTn id="22" fill="hold">
                            <p:stCondLst>
                              <p:cond delay="2500"/>
                            </p:stCondLst>
                            <p:childTnLst>
                              <p:par>
                                <p:cTn id="23" presetID="6" presetClass="emph" presetSubtype="0" fill="hold" grpId="2" nodeType="afterEffect">
                                  <p:stCondLst>
                                    <p:cond delay="0"/>
                                  </p:stCondLst>
                                  <p:childTnLst>
                                    <p:animScale>
                                      <p:cBhvr>
                                        <p:cTn id="24" dur="500" fill="hold"/>
                                        <p:tgtEl>
                                          <p:spTgt spid="16"/>
                                        </p:tgtEl>
                                      </p:cBhvr>
                                      <p:by x="70000" y="70000"/>
                                    </p:animScale>
                                  </p:childTnLst>
                                </p:cTn>
                              </p:par>
                            </p:childTnLst>
                          </p:cTn>
                        </p:par>
                        <p:par>
                          <p:cTn id="25" fill="hold">
                            <p:stCondLst>
                              <p:cond delay="3000"/>
                            </p:stCondLst>
                            <p:childTnLst>
                              <p:par>
                                <p:cTn id="26" presetID="6" presetClass="emph" presetSubtype="0" fill="hold" grpId="3" nodeType="afterEffect">
                                  <p:stCondLst>
                                    <p:cond delay="0"/>
                                  </p:stCondLst>
                                  <p:childTnLst>
                                    <p:animScale>
                                      <p:cBhvr>
                                        <p:cTn id="27" dur="500" fill="hold"/>
                                        <p:tgtEl>
                                          <p:spTgt spid="16"/>
                                        </p:tgtEl>
                                      </p:cBhvr>
                                      <p:by x="130000" y="130000"/>
                                    </p:animScale>
                                  </p:childTnLst>
                                </p:cTn>
                              </p:par>
                            </p:childTnLst>
                          </p:cTn>
                        </p:par>
                        <p:par>
                          <p:cTn id="28" fill="hold">
                            <p:stCondLst>
                              <p:cond delay="3500"/>
                            </p:stCondLst>
                            <p:childTnLst>
                              <p:par>
                                <p:cTn id="29" presetID="6" presetClass="emph" presetSubtype="0" fill="hold" grpId="4" nodeType="afterEffect">
                                  <p:stCondLst>
                                    <p:cond delay="0"/>
                                  </p:stCondLst>
                                  <p:childTnLst>
                                    <p:animScale>
                                      <p:cBhvr>
                                        <p:cTn id="30" dur="500" fill="hold"/>
                                        <p:tgtEl>
                                          <p:spTgt spid="16"/>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6" grpId="0"/>
      <p:bldP spid="16" grpId="1"/>
      <p:bldP spid="16" grpId="2"/>
      <p:bldP spid="16" grpId="3"/>
      <p:bldP spid="16" grpId="4"/>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ハミング符号</a:t>
            </a:r>
            <a:endParaRPr kumimoji="1" lang="ja-JP" altLang="en-US" dirty="0"/>
          </a:p>
        </p:txBody>
      </p:sp>
      <p:pic>
        <p:nvPicPr>
          <p:cNvPr id="4" name="コンテンツ プレースホルダ 3" descr="スクリーンショット 2013-12-15 23.27.14.png"/>
          <p:cNvPicPr>
            <a:picLocks noGrp="1" noChangeAspect="1"/>
          </p:cNvPicPr>
          <p:nvPr>
            <p:ph idx="1"/>
          </p:nvPr>
        </p:nvPicPr>
        <p:blipFill>
          <a:blip r:embed="rId2" cstate="print"/>
          <a:stretch>
            <a:fillRect/>
          </a:stretch>
        </p:blipFill>
        <p:spPr>
          <a:xfrm>
            <a:off x="0" y="1340768"/>
            <a:ext cx="5681182" cy="2808312"/>
          </a:xfrm>
        </p:spPr>
      </p:pic>
      <p:pic>
        <p:nvPicPr>
          <p:cNvPr id="5" name="図 4" descr="スクリーンショット 2013-12-15 23.27.20.png"/>
          <p:cNvPicPr>
            <a:picLocks noChangeAspect="1"/>
          </p:cNvPicPr>
          <p:nvPr/>
        </p:nvPicPr>
        <p:blipFill>
          <a:blip r:embed="rId3" cstate="print"/>
          <a:stretch>
            <a:fillRect/>
          </a:stretch>
        </p:blipFill>
        <p:spPr>
          <a:xfrm>
            <a:off x="179512" y="3937784"/>
            <a:ext cx="5436096" cy="2920216"/>
          </a:xfrm>
          <a:prstGeom prst="rect">
            <a:avLst/>
          </a:prstGeom>
        </p:spPr>
      </p:pic>
      <p:sp>
        <p:nvSpPr>
          <p:cNvPr id="6" name="テキスト ボックス 5"/>
          <p:cNvSpPr txBox="1"/>
          <p:nvPr/>
        </p:nvSpPr>
        <p:spPr>
          <a:xfrm>
            <a:off x="5436096" y="1556792"/>
            <a:ext cx="3456384" cy="5016758"/>
          </a:xfrm>
          <a:prstGeom prst="rect">
            <a:avLst/>
          </a:prstGeom>
          <a:noFill/>
        </p:spPr>
        <p:txBody>
          <a:bodyPr wrap="square" rtlCol="0">
            <a:spAutoFit/>
          </a:bodyPr>
          <a:lstStyle/>
          <a:p>
            <a:r>
              <a:rPr lang="en-US" altLang="ja-JP" sz="2000" dirty="0" smtClean="0"/>
              <a:t>C0 = x1 + x3 + x5 + x7</a:t>
            </a:r>
            <a:endParaRPr lang="en-US" altLang="ja-JP" sz="2000" dirty="0"/>
          </a:p>
          <a:p>
            <a:r>
              <a:rPr kumimoji="1" lang="ja-JP" altLang="en-US" sz="2000" dirty="0" smtClean="0"/>
              <a:t>　  </a:t>
            </a:r>
            <a:r>
              <a:rPr kumimoji="1" lang="en-US" altLang="ja-JP" sz="2000" dirty="0" smtClean="0"/>
              <a:t> = 1 + 0 + 0 + 1</a:t>
            </a:r>
          </a:p>
          <a:p>
            <a:r>
              <a:rPr lang="en-US" altLang="ja-JP" sz="2000" dirty="0"/>
              <a:t> </a:t>
            </a:r>
            <a:r>
              <a:rPr lang="en-US" altLang="ja-JP" sz="2000" dirty="0" smtClean="0"/>
              <a:t>     = 3</a:t>
            </a:r>
          </a:p>
          <a:p>
            <a:r>
              <a:rPr kumimoji="1" lang="en-US" altLang="ja-JP" sz="2000" dirty="0"/>
              <a:t> </a:t>
            </a:r>
            <a:r>
              <a:rPr kumimoji="1" lang="en-US" altLang="ja-JP" sz="2000" dirty="0" smtClean="0"/>
              <a:t>     </a:t>
            </a:r>
            <a:r>
              <a:rPr kumimoji="1" lang="ja-JP" altLang="en-US" sz="2000" dirty="0" smtClean="0"/>
              <a:t>→</a:t>
            </a:r>
            <a:r>
              <a:rPr kumimoji="1" lang="en-US" altLang="ja-JP" sz="2000" dirty="0" smtClean="0"/>
              <a:t>3 mod2 = </a:t>
            </a:r>
            <a:r>
              <a:rPr kumimoji="1" lang="en-US" altLang="ja-JP" sz="2000" dirty="0" smtClean="0">
                <a:solidFill>
                  <a:srgbClr val="FF0000"/>
                </a:solidFill>
              </a:rPr>
              <a:t>1</a:t>
            </a:r>
          </a:p>
          <a:p>
            <a:endParaRPr lang="en-US" altLang="ja-JP" sz="2000" dirty="0"/>
          </a:p>
          <a:p>
            <a:r>
              <a:rPr lang="en-US" altLang="ja-JP" sz="2000" dirty="0" smtClean="0"/>
              <a:t>C1 = x2 + x3 + x6 + x7</a:t>
            </a:r>
          </a:p>
          <a:p>
            <a:r>
              <a:rPr lang="ja-JP" altLang="en-US" sz="2000" dirty="0"/>
              <a:t>　  </a:t>
            </a:r>
            <a:r>
              <a:rPr lang="en-US" altLang="ja-JP" sz="2000" dirty="0"/>
              <a:t> = </a:t>
            </a:r>
            <a:r>
              <a:rPr lang="en-US" altLang="ja-JP" sz="2000" dirty="0" smtClean="0"/>
              <a:t>0 </a:t>
            </a:r>
            <a:r>
              <a:rPr lang="en-US" altLang="ja-JP" sz="2000" dirty="0"/>
              <a:t>+ 0 + 0 + 1</a:t>
            </a:r>
          </a:p>
          <a:p>
            <a:r>
              <a:rPr lang="en-US" altLang="ja-JP" sz="2000" dirty="0" smtClean="0"/>
              <a:t>      = 1</a:t>
            </a:r>
          </a:p>
          <a:p>
            <a:r>
              <a:rPr lang="en-US" altLang="ja-JP" sz="2000" dirty="0"/>
              <a:t>      </a:t>
            </a:r>
            <a:r>
              <a:rPr lang="ja-JP" altLang="en-US" sz="2000" dirty="0" smtClean="0"/>
              <a:t>→</a:t>
            </a:r>
            <a:r>
              <a:rPr lang="en-US" altLang="ja-JP" sz="2000" dirty="0" smtClean="0"/>
              <a:t>1 </a:t>
            </a:r>
            <a:r>
              <a:rPr lang="en-US" altLang="ja-JP" sz="2000" dirty="0"/>
              <a:t>mod2 = </a:t>
            </a:r>
            <a:r>
              <a:rPr lang="en-US" altLang="ja-JP" sz="2000" dirty="0">
                <a:solidFill>
                  <a:srgbClr val="FF0000"/>
                </a:solidFill>
              </a:rPr>
              <a:t>1</a:t>
            </a:r>
          </a:p>
          <a:p>
            <a:endParaRPr kumimoji="1" lang="en-US" altLang="ja-JP" sz="2000" dirty="0" smtClean="0"/>
          </a:p>
          <a:p>
            <a:r>
              <a:rPr lang="en-US" altLang="ja-JP" sz="2000" dirty="0" smtClean="0"/>
              <a:t>C2 = x4 + x5 + x6 + x7</a:t>
            </a:r>
          </a:p>
          <a:p>
            <a:r>
              <a:rPr lang="ja-JP" altLang="en-US" sz="2000" dirty="0"/>
              <a:t>　  </a:t>
            </a:r>
            <a:r>
              <a:rPr lang="en-US" altLang="ja-JP" sz="2000" dirty="0"/>
              <a:t> = </a:t>
            </a:r>
            <a:r>
              <a:rPr lang="en-US" altLang="ja-JP" sz="2000" dirty="0" smtClean="0"/>
              <a:t>0 </a:t>
            </a:r>
            <a:r>
              <a:rPr lang="en-US" altLang="ja-JP" sz="2000" dirty="0"/>
              <a:t>+ </a:t>
            </a:r>
            <a:r>
              <a:rPr lang="en-US" altLang="ja-JP" sz="2000" dirty="0" smtClean="0"/>
              <a:t>1 </a:t>
            </a:r>
            <a:r>
              <a:rPr lang="en-US" altLang="ja-JP" sz="2000" dirty="0"/>
              <a:t>+ 0 + 1</a:t>
            </a:r>
          </a:p>
          <a:p>
            <a:r>
              <a:rPr lang="en-US" altLang="ja-JP" sz="2000" dirty="0" smtClean="0"/>
              <a:t>      = 2</a:t>
            </a:r>
          </a:p>
          <a:p>
            <a:r>
              <a:rPr lang="en-US" altLang="ja-JP" sz="2000" dirty="0"/>
              <a:t>      </a:t>
            </a:r>
            <a:r>
              <a:rPr lang="ja-JP" altLang="en-US" sz="2000" dirty="0" smtClean="0"/>
              <a:t>→</a:t>
            </a:r>
            <a:r>
              <a:rPr lang="en-US" altLang="ja-JP" sz="2000" dirty="0" smtClean="0"/>
              <a:t>2 </a:t>
            </a:r>
            <a:r>
              <a:rPr lang="en-US" altLang="ja-JP" sz="2000" dirty="0"/>
              <a:t>mod2 = </a:t>
            </a:r>
            <a:r>
              <a:rPr lang="en-US" altLang="ja-JP" sz="2000" dirty="0" smtClean="0"/>
              <a:t>0</a:t>
            </a:r>
          </a:p>
          <a:p>
            <a:endParaRPr lang="en-US" altLang="ja-JP" sz="2000" dirty="0"/>
          </a:p>
          <a:p>
            <a:r>
              <a:rPr lang="en-US" altLang="ja-JP" sz="2000" dirty="0" err="1" smtClean="0"/>
              <a:t>i</a:t>
            </a:r>
            <a:r>
              <a:rPr lang="en-US" altLang="ja-JP" sz="2000" dirty="0" smtClean="0"/>
              <a:t> = 1+1*2+0*4 = </a:t>
            </a:r>
            <a:r>
              <a:rPr lang="en-US" altLang="ja-JP" sz="2000" dirty="0" smtClean="0">
                <a:solidFill>
                  <a:srgbClr val="7030A0"/>
                </a:solidFill>
              </a:rPr>
              <a:t>3</a:t>
            </a:r>
            <a:endParaRPr lang="en-US" altLang="ja-JP" sz="2000"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CRC</a:t>
            </a:r>
            <a:endParaRPr kumimoji="1" lang="ja-JP" altLang="en-US" dirty="0"/>
          </a:p>
        </p:txBody>
      </p:sp>
      <p:pic>
        <p:nvPicPr>
          <p:cNvPr id="4" name="コンテンツ プレースホルダ 3" descr="スクリーンショット 2013-12-15 23.54.23.png"/>
          <p:cNvPicPr>
            <a:picLocks noGrp="1" noChangeAspect="1"/>
          </p:cNvPicPr>
          <p:nvPr>
            <p:ph idx="1"/>
          </p:nvPr>
        </p:nvPicPr>
        <p:blipFill>
          <a:blip r:embed="rId2" cstate="print"/>
          <a:stretch>
            <a:fillRect/>
          </a:stretch>
        </p:blipFill>
        <p:spPr>
          <a:xfrm>
            <a:off x="1691680" y="1268760"/>
            <a:ext cx="6261097" cy="3693070"/>
          </a:xfrm>
        </p:spPr>
      </p:pic>
      <p:sp>
        <p:nvSpPr>
          <p:cNvPr id="5" name="テキスト ボックス 4"/>
          <p:cNvSpPr txBox="1"/>
          <p:nvPr/>
        </p:nvSpPr>
        <p:spPr>
          <a:xfrm>
            <a:off x="251520" y="2132856"/>
            <a:ext cx="2627784" cy="1200329"/>
          </a:xfrm>
          <a:prstGeom prst="rect">
            <a:avLst/>
          </a:prstGeom>
          <a:noFill/>
        </p:spPr>
        <p:txBody>
          <a:bodyPr wrap="square" rtlCol="0">
            <a:spAutoFit/>
          </a:bodyPr>
          <a:lstStyle/>
          <a:p>
            <a:r>
              <a:rPr lang="ja-JP" altLang="en-US" sz="2400" dirty="0" smtClean="0"/>
              <a:t>あらかじめ</a:t>
            </a:r>
            <a:endParaRPr lang="en-US" altLang="ja-JP" sz="2400" dirty="0" smtClean="0"/>
          </a:p>
          <a:p>
            <a:r>
              <a:rPr lang="ja-JP" altLang="en-US" sz="2400" dirty="0" smtClean="0"/>
              <a:t>決められた</a:t>
            </a:r>
            <a:endParaRPr lang="en-US" altLang="ja-JP" sz="2400" dirty="0" smtClean="0"/>
          </a:p>
          <a:p>
            <a:r>
              <a:rPr lang="ja-JP" altLang="en-US" sz="2400" dirty="0" smtClean="0"/>
              <a:t>多項式で除算</a:t>
            </a:r>
            <a:endParaRPr kumimoji="1" lang="ja-JP" altLang="en-US" sz="2400" dirty="0"/>
          </a:p>
        </p:txBody>
      </p:sp>
      <p:sp>
        <p:nvSpPr>
          <p:cNvPr id="9" name="角丸四角形 8"/>
          <p:cNvSpPr/>
          <p:nvPr/>
        </p:nvSpPr>
        <p:spPr>
          <a:xfrm>
            <a:off x="1187624" y="4941168"/>
            <a:ext cx="7056784"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2800" dirty="0" smtClean="0"/>
          </a:p>
          <a:p>
            <a:pPr algn="ctr"/>
            <a:r>
              <a:rPr lang="ja-JP" altLang="en-US" sz="2800" dirty="0" smtClean="0"/>
              <a:t>バースト誤り</a:t>
            </a:r>
            <a:r>
              <a:rPr lang="en-US" altLang="ja-JP" sz="2800" dirty="0" smtClean="0"/>
              <a:t>…</a:t>
            </a:r>
            <a:r>
              <a:rPr lang="ja-JP" altLang="en-US" sz="2800" dirty="0" smtClean="0"/>
              <a:t>誤りが一度にまとめて起こること。ケーブルの不良や混雑によっておこる。</a:t>
            </a:r>
            <a:r>
              <a:rPr lang="ja-JP" altLang="en-US" sz="2800" dirty="0"/>
              <a:t>複数ビットの誤りを検出できる</a:t>
            </a:r>
            <a:r>
              <a:rPr lang="en-US" altLang="ja-JP" sz="2800" dirty="0"/>
              <a:t>CRC</a:t>
            </a:r>
            <a:r>
              <a:rPr lang="ja-JP" altLang="en-US" sz="2800" dirty="0"/>
              <a:t>で対応。</a:t>
            </a:r>
            <a:endParaRPr lang="en-US" altLang="ja-JP" sz="2800" dirty="0"/>
          </a:p>
          <a:p>
            <a:pPr algn="ctr"/>
            <a:endParaRPr kumimoji="1" lang="ja-JP"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5" name="タイトル 1"/>
          <p:cNvSpPr txBox="1">
            <a:spLocks/>
          </p:cNvSpPr>
          <p:nvPr/>
        </p:nvSpPr>
        <p:spPr>
          <a:xfrm>
            <a:off x="395536" y="242088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0" i="0" u="none" strike="noStrike" kern="1200" cap="none" spc="0" normalizeH="0" baseline="0" noProof="0" dirty="0" smtClean="0">
                <a:ln>
                  <a:noFill/>
                </a:ln>
                <a:solidFill>
                  <a:schemeClr val="tx1"/>
                </a:solidFill>
                <a:effectLst/>
                <a:uLnTx/>
                <a:uFillTx/>
                <a:latin typeface="+mj-lt"/>
                <a:ea typeface="+mj-ea"/>
                <a:cs typeface="+mj-cs"/>
              </a:rPr>
              <a:t>1-1-5</a:t>
            </a:r>
            <a:r>
              <a:rPr kumimoji="1" lang="ja-JP" altLang="en-US" sz="4400" b="0" i="0" u="none" strike="noStrike" kern="1200" cap="none" spc="0" normalizeH="0" baseline="0" noProof="0" dirty="0" smtClean="0">
                <a:ln>
                  <a:noFill/>
                </a:ln>
                <a:solidFill>
                  <a:schemeClr val="tx1"/>
                </a:solidFill>
                <a:effectLst/>
                <a:uLnTx/>
                <a:uFillTx/>
                <a:latin typeface="+mj-lt"/>
                <a:ea typeface="+mj-ea"/>
                <a:cs typeface="+mj-cs"/>
              </a:rPr>
              <a:t>　計測・制御に関する理論</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0"/>
            <a:ext cx="8229600" cy="1143000"/>
          </a:xfrm>
        </p:spPr>
        <p:txBody>
          <a:bodyPr/>
          <a:lstStyle/>
          <a:p>
            <a:r>
              <a:rPr kumimoji="1" lang="en-US" altLang="ja-JP" dirty="0" smtClean="0"/>
              <a:t>A/D</a:t>
            </a:r>
            <a:r>
              <a:rPr kumimoji="1" lang="ja-JP" altLang="en-US" dirty="0" smtClean="0"/>
              <a:t>変換、</a:t>
            </a:r>
            <a:r>
              <a:rPr kumimoji="1" lang="en-US" altLang="ja-JP" dirty="0" smtClean="0"/>
              <a:t>D/A</a:t>
            </a:r>
            <a:r>
              <a:rPr kumimoji="1" lang="ja-JP" altLang="en-US" dirty="0" smtClean="0"/>
              <a:t>変換</a:t>
            </a:r>
            <a:endParaRPr kumimoji="1" lang="ja-JP" altLang="en-US" dirty="0"/>
          </a:p>
        </p:txBody>
      </p:sp>
      <p:sp>
        <p:nvSpPr>
          <p:cNvPr id="3" name="コンテンツ プレースホルダ 2"/>
          <p:cNvSpPr>
            <a:spLocks noGrp="1"/>
          </p:cNvSpPr>
          <p:nvPr>
            <p:ph idx="1"/>
          </p:nvPr>
        </p:nvSpPr>
        <p:spPr>
          <a:xfrm>
            <a:off x="467544" y="980728"/>
            <a:ext cx="8229600" cy="4525963"/>
          </a:xfrm>
        </p:spPr>
        <p:txBody>
          <a:bodyPr>
            <a:normAutofit/>
          </a:bodyPr>
          <a:lstStyle/>
          <a:p>
            <a:pPr>
              <a:buNone/>
            </a:pPr>
            <a:r>
              <a:rPr lang="ja-JP" altLang="en-US" sz="2800" dirty="0"/>
              <a:t>・</a:t>
            </a:r>
            <a:r>
              <a:rPr lang="en-US" altLang="ja-JP" sz="2800" dirty="0" smtClean="0"/>
              <a:t>A/D</a:t>
            </a:r>
            <a:r>
              <a:rPr lang="ja-JP" altLang="en-US" sz="2800" dirty="0" smtClean="0"/>
              <a:t>変換</a:t>
            </a:r>
            <a:r>
              <a:rPr lang="en-US" altLang="ja-JP" sz="2800" dirty="0" smtClean="0"/>
              <a:t>…</a:t>
            </a:r>
            <a:r>
              <a:rPr lang="ja-JP" altLang="en-US" sz="2800" dirty="0" smtClean="0"/>
              <a:t>アナログの情報→ディジタルの</a:t>
            </a:r>
            <a:r>
              <a:rPr lang="ja-JP" altLang="en-US" sz="2800" dirty="0" smtClean="0"/>
              <a:t>データ</a:t>
            </a:r>
            <a:endParaRPr lang="en-US" altLang="ja-JP" sz="2800" dirty="0" smtClean="0"/>
          </a:p>
          <a:p>
            <a:pPr>
              <a:buNone/>
            </a:pPr>
            <a:r>
              <a:rPr lang="en-US" altLang="ja-JP" sz="2800" dirty="0" smtClean="0"/>
              <a:t>	</a:t>
            </a:r>
            <a:r>
              <a:rPr lang="en-US" altLang="ja-JP" sz="2800" dirty="0" smtClean="0"/>
              <a:t>	          </a:t>
            </a:r>
            <a:r>
              <a:rPr lang="ja-JP" altLang="en-US" sz="2800" dirty="0" smtClean="0"/>
              <a:t>標本化と符号化が必要</a:t>
            </a:r>
            <a:endParaRPr lang="en-US" altLang="ja-JP" sz="2800" dirty="0" smtClean="0"/>
          </a:p>
          <a:p>
            <a:pPr>
              <a:buNone/>
            </a:pPr>
            <a:endParaRPr lang="en-US" altLang="ja-JP" sz="2800" dirty="0" smtClean="0"/>
          </a:p>
          <a:p>
            <a:pPr>
              <a:buNone/>
            </a:pPr>
            <a:endParaRPr lang="en-US" altLang="ja-JP" sz="2800" dirty="0" smtClean="0"/>
          </a:p>
          <a:p>
            <a:pPr>
              <a:buNone/>
            </a:pPr>
            <a:endParaRPr lang="en-US" altLang="ja-JP" sz="2800" dirty="0" smtClean="0"/>
          </a:p>
          <a:p>
            <a:pPr>
              <a:buNone/>
            </a:pPr>
            <a:endParaRPr lang="en-US" altLang="ja-JP" sz="2800" dirty="0" smtClean="0"/>
          </a:p>
          <a:p>
            <a:pPr>
              <a:buNone/>
            </a:pPr>
            <a:r>
              <a:rPr lang="en-US" altLang="ja-JP" sz="2800" dirty="0"/>
              <a:t>	</a:t>
            </a:r>
            <a:endParaRPr kumimoji="1" lang="en-US" altLang="ja-JP" sz="2800" dirty="0"/>
          </a:p>
        </p:txBody>
      </p:sp>
      <p:pic>
        <p:nvPicPr>
          <p:cNvPr id="5" name="図 4" descr="スクリーンショット 2013-12-16 0.11.00.png"/>
          <p:cNvPicPr>
            <a:picLocks noChangeAspect="1"/>
          </p:cNvPicPr>
          <p:nvPr/>
        </p:nvPicPr>
        <p:blipFill>
          <a:blip r:embed="rId2" cstate="print"/>
          <a:stretch>
            <a:fillRect/>
          </a:stretch>
        </p:blipFill>
        <p:spPr>
          <a:xfrm>
            <a:off x="1403648" y="1916832"/>
            <a:ext cx="5933184" cy="4149080"/>
          </a:xfrm>
          <a:prstGeom prst="rect">
            <a:avLst/>
          </a:prstGeom>
        </p:spPr>
      </p:pic>
      <p:sp>
        <p:nvSpPr>
          <p:cNvPr id="6" name="テキスト ボックス 5"/>
          <p:cNvSpPr txBox="1"/>
          <p:nvPr/>
        </p:nvSpPr>
        <p:spPr>
          <a:xfrm>
            <a:off x="4427984" y="4581128"/>
            <a:ext cx="3816424" cy="646331"/>
          </a:xfrm>
          <a:prstGeom prst="rect">
            <a:avLst/>
          </a:prstGeom>
          <a:noFill/>
        </p:spPr>
        <p:txBody>
          <a:bodyPr wrap="square" rtlCol="0">
            <a:spAutoFit/>
          </a:bodyPr>
          <a:lstStyle/>
          <a:p>
            <a:r>
              <a:rPr kumimoji="1" lang="ja-JP" altLang="en-US" dirty="0" smtClean="0"/>
              <a:t>連続のデータを一定の間隔をおいてサンプリングすること</a:t>
            </a:r>
            <a:endParaRPr kumimoji="1" lang="ja-JP" altLang="en-US" dirty="0"/>
          </a:p>
        </p:txBody>
      </p:sp>
      <p:sp>
        <p:nvSpPr>
          <p:cNvPr id="7" name="テキスト ボックス 6"/>
          <p:cNvSpPr txBox="1"/>
          <p:nvPr/>
        </p:nvSpPr>
        <p:spPr>
          <a:xfrm>
            <a:off x="3131840" y="2132856"/>
            <a:ext cx="3816424" cy="646331"/>
          </a:xfrm>
          <a:prstGeom prst="rect">
            <a:avLst/>
          </a:prstGeom>
          <a:noFill/>
        </p:spPr>
        <p:txBody>
          <a:bodyPr wrap="square" rtlCol="0">
            <a:spAutoFit/>
          </a:bodyPr>
          <a:lstStyle/>
          <a:p>
            <a:r>
              <a:rPr lang="ja-JP" altLang="en-US" dirty="0" smtClean="0"/>
              <a:t>サンプリング後のデータをディジタルに置き換えること</a:t>
            </a:r>
            <a:endParaRPr kumimoji="1" lang="ja-JP" altLang="en-US" dirty="0"/>
          </a:p>
        </p:txBody>
      </p:sp>
      <p:sp>
        <p:nvSpPr>
          <p:cNvPr id="8" name="コンテンツ プレースホルダ 2"/>
          <p:cNvSpPr txBox="1">
            <a:spLocks/>
          </p:cNvSpPr>
          <p:nvPr/>
        </p:nvSpPr>
        <p:spPr>
          <a:xfrm>
            <a:off x="611560" y="5733256"/>
            <a:ext cx="8229600" cy="4525963"/>
          </a:xfrm>
          <a:prstGeom prst="rect">
            <a:avLst/>
          </a:prstGeom>
        </p:spPr>
        <p:txBody>
          <a:bodyPr vert="horz" lIns="91440" tIns="45720" rIns="91440" bIns="45720" rtlCol="0">
            <a:normAutofit/>
          </a:bodyPr>
          <a:lstStyle/>
          <a:p>
            <a:pPr marL="342900" lvl="0" indent="-342900">
              <a:spcBef>
                <a:spcPct val="20000"/>
              </a:spcBef>
            </a:pPr>
            <a:r>
              <a:rPr kumimoji="1" lang="ja-JP" altLang="en-US" sz="2800" b="0" i="0" u="none" strike="noStrike" kern="1200" cap="none" spc="0" normalizeH="0" baseline="0" noProof="0" dirty="0" smtClean="0">
                <a:ln>
                  <a:noFill/>
                </a:ln>
                <a:solidFill>
                  <a:schemeClr val="tx1"/>
                </a:solidFill>
                <a:effectLst/>
                <a:uLnTx/>
                <a:uFillTx/>
                <a:latin typeface="+mn-lt"/>
                <a:ea typeface="+mn-ea"/>
                <a:cs typeface="+mn-cs"/>
              </a:rPr>
              <a:t>・</a:t>
            </a:r>
            <a:r>
              <a:rPr lang="en-US" altLang="ja-JP" sz="2800" dirty="0" smtClean="0"/>
              <a:t>D/A</a:t>
            </a:r>
            <a:r>
              <a:rPr kumimoji="1" lang="ja-JP" altLang="en-US" sz="2800" b="0" i="0" u="none" strike="noStrike" kern="1200" cap="none" spc="0" normalizeH="0" baseline="0" noProof="0" dirty="0" smtClean="0">
                <a:ln>
                  <a:noFill/>
                </a:ln>
                <a:solidFill>
                  <a:schemeClr val="tx1"/>
                </a:solidFill>
                <a:effectLst/>
                <a:uLnTx/>
                <a:uFillTx/>
                <a:latin typeface="+mn-lt"/>
                <a:ea typeface="+mn-ea"/>
                <a:cs typeface="+mn-cs"/>
              </a:rPr>
              <a:t>変換</a:t>
            </a:r>
            <a:r>
              <a:rPr kumimoji="1" lang="en-US" altLang="ja-JP" sz="2800" b="0" i="0" u="none" strike="noStrike" kern="1200" cap="none" spc="0" normalizeH="0" baseline="0" noProof="0" dirty="0" smtClean="0">
                <a:ln>
                  <a:noFill/>
                </a:ln>
                <a:solidFill>
                  <a:schemeClr val="tx1"/>
                </a:solidFill>
                <a:effectLst/>
                <a:uLnTx/>
                <a:uFillTx/>
                <a:latin typeface="+mn-lt"/>
                <a:ea typeface="+mn-ea"/>
                <a:cs typeface="+mn-cs"/>
              </a:rPr>
              <a:t>…</a:t>
            </a:r>
            <a:r>
              <a:rPr lang="ja-JP" altLang="en-US" sz="2800" dirty="0" smtClean="0"/>
              <a:t>ディジタルのデータ</a:t>
            </a:r>
            <a:r>
              <a:rPr lang="ja-JP" altLang="en-US" sz="2800" dirty="0" smtClean="0"/>
              <a:t>→アナログ</a:t>
            </a:r>
            <a:r>
              <a:rPr lang="ja-JP" altLang="en-US" sz="2800" dirty="0" smtClean="0"/>
              <a:t>の情報</a:t>
            </a:r>
            <a:endParaRPr kumimoji="1" lang="en-US" altLang="ja-JP"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1" lang="en-US" altLang="ja-JP"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1" lang="en-US" altLang="ja-JP"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1" lang="en-US" altLang="ja-JP"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en-US" altLang="ja-JP" sz="2800" b="0" i="0" u="none" strike="noStrike" kern="1200" cap="none" spc="0" normalizeH="0" baseline="0" noProof="0" dirty="0" smtClean="0">
                <a:ln>
                  <a:noFill/>
                </a:ln>
                <a:solidFill>
                  <a:schemeClr val="tx1"/>
                </a:solidFill>
                <a:effectLst/>
                <a:uLnTx/>
                <a:uFillTx/>
                <a:latin typeface="+mn-lt"/>
                <a:ea typeface="+mn-ea"/>
                <a:cs typeface="+mn-cs"/>
              </a:rPr>
              <a:t>	</a:t>
            </a:r>
            <a:endParaRPr kumimoji="1" lang="en-US" altLang="ja-JP"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 3" descr="スクリーンショット 2013-12-16 0.11.17.png"/>
          <p:cNvPicPr>
            <a:picLocks noGrp="1" noChangeAspect="1"/>
          </p:cNvPicPr>
          <p:nvPr>
            <p:ph idx="1"/>
          </p:nvPr>
        </p:nvPicPr>
        <p:blipFill>
          <a:blip r:embed="rId2" cstate="print"/>
          <a:stretch>
            <a:fillRect/>
          </a:stretch>
        </p:blipFill>
        <p:spPr>
          <a:xfrm>
            <a:off x="179512" y="692696"/>
            <a:ext cx="8779543" cy="2592288"/>
          </a:xfrm>
        </p:spPr>
      </p:pic>
      <p:sp>
        <p:nvSpPr>
          <p:cNvPr id="5" name="テキスト ボックス 4"/>
          <p:cNvSpPr txBox="1"/>
          <p:nvPr/>
        </p:nvSpPr>
        <p:spPr>
          <a:xfrm>
            <a:off x="503040" y="3645024"/>
            <a:ext cx="8640960" cy="923330"/>
          </a:xfrm>
          <a:prstGeom prst="rect">
            <a:avLst/>
          </a:prstGeom>
          <a:noFill/>
        </p:spPr>
        <p:txBody>
          <a:bodyPr wrap="square" rtlCol="0">
            <a:spAutoFit/>
          </a:bodyPr>
          <a:lstStyle/>
          <a:p>
            <a:r>
              <a:rPr kumimoji="1" lang="ja-JP" altLang="en-US" dirty="0" smtClean="0"/>
              <a:t>サンプリング周波数</a:t>
            </a:r>
            <a:r>
              <a:rPr kumimoji="1" lang="en-US" altLang="ja-JP" dirty="0" smtClean="0"/>
              <a:t>40kHz</a:t>
            </a:r>
            <a:r>
              <a:rPr kumimoji="1" lang="ja-JP" altLang="en-US" dirty="0" smtClean="0"/>
              <a:t>　　→　　</a:t>
            </a:r>
            <a:r>
              <a:rPr kumimoji="1" lang="en-US" altLang="ja-JP" dirty="0" smtClean="0"/>
              <a:t>1</a:t>
            </a:r>
            <a:r>
              <a:rPr kumimoji="1" lang="ja-JP" altLang="en-US" dirty="0" smtClean="0"/>
              <a:t>秒間に</a:t>
            </a:r>
            <a:r>
              <a:rPr kumimoji="1" lang="en-US" altLang="ja-JP" dirty="0" smtClean="0"/>
              <a:t>40*10^3</a:t>
            </a:r>
            <a:r>
              <a:rPr kumimoji="1" lang="ja-JP" altLang="en-US" dirty="0" smtClean="0"/>
              <a:t>回サンプリング</a:t>
            </a:r>
            <a:endParaRPr kumimoji="1" lang="en-US" altLang="ja-JP" dirty="0" smtClean="0"/>
          </a:p>
          <a:p>
            <a:r>
              <a:rPr lang="ja-JP" altLang="en-US" dirty="0" smtClean="0"/>
              <a:t>量子化ビット数</a:t>
            </a:r>
            <a:r>
              <a:rPr lang="en-US" altLang="ja-JP" dirty="0" smtClean="0"/>
              <a:t>16</a:t>
            </a:r>
            <a:r>
              <a:rPr lang="ja-JP" altLang="en-US" dirty="0" smtClean="0"/>
              <a:t>ビット　　　　→　　</a:t>
            </a:r>
            <a:r>
              <a:rPr lang="en-US" altLang="ja-JP" dirty="0" smtClean="0"/>
              <a:t>1</a:t>
            </a:r>
            <a:r>
              <a:rPr lang="ja-JP" altLang="en-US" dirty="0" smtClean="0"/>
              <a:t>サンプリングあたりの量子化ビット数</a:t>
            </a:r>
            <a:r>
              <a:rPr lang="en-US" altLang="ja-JP" dirty="0" smtClean="0"/>
              <a:t>16</a:t>
            </a:r>
            <a:r>
              <a:rPr lang="ja-JP" altLang="en-US" dirty="0" smtClean="0"/>
              <a:t>ビット</a:t>
            </a:r>
            <a:endParaRPr lang="en-US" altLang="ja-JP" dirty="0" smtClean="0"/>
          </a:p>
          <a:p>
            <a:endParaRPr kumimoji="1" lang="en-US" altLang="ja-JP" dirty="0" smtClean="0"/>
          </a:p>
        </p:txBody>
      </p:sp>
      <p:sp>
        <p:nvSpPr>
          <p:cNvPr id="6" name="テキスト ボックス 5"/>
          <p:cNvSpPr txBox="1"/>
          <p:nvPr/>
        </p:nvSpPr>
        <p:spPr>
          <a:xfrm>
            <a:off x="827584" y="5085184"/>
            <a:ext cx="6696744" cy="1446550"/>
          </a:xfrm>
          <a:prstGeom prst="rect">
            <a:avLst/>
          </a:prstGeom>
          <a:noFill/>
        </p:spPr>
        <p:txBody>
          <a:bodyPr wrap="square" rtlCol="0">
            <a:spAutoFit/>
          </a:bodyPr>
          <a:lstStyle/>
          <a:p>
            <a:r>
              <a:rPr lang="en-US" altLang="ja-JP" sz="4400" dirty="0" smtClean="0"/>
              <a:t>16/8 </a:t>
            </a:r>
            <a:r>
              <a:rPr lang="en-US" altLang="ja-JP" sz="4400" dirty="0" smtClean="0"/>
              <a:t>* 40 * 10^3 = </a:t>
            </a:r>
            <a:r>
              <a:rPr lang="en-US" altLang="ja-JP" sz="4400" dirty="0" smtClean="0"/>
              <a:t>80</a:t>
            </a:r>
            <a:r>
              <a:rPr lang="en-US" altLang="ja-JP" sz="2800" dirty="0" smtClean="0"/>
              <a:t>[k</a:t>
            </a:r>
            <a:r>
              <a:rPr lang="ja-JP" altLang="en-US" sz="2800" dirty="0" smtClean="0"/>
              <a:t>バイト</a:t>
            </a:r>
            <a:r>
              <a:rPr lang="en-US" altLang="ja-JP" sz="2800" dirty="0" smtClean="0"/>
              <a:t>]</a:t>
            </a:r>
            <a:endParaRPr lang="ja-JP" altLang="en-US" sz="2800" dirty="0" smtClean="0"/>
          </a:p>
          <a:p>
            <a:endParaRPr kumimoji="1" lang="ja-JP" altLang="en-US"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標本化定理</a:t>
            </a:r>
            <a:endParaRPr kumimoji="1" lang="ja-JP" altLang="en-US" dirty="0"/>
          </a:p>
        </p:txBody>
      </p:sp>
      <p:sp>
        <p:nvSpPr>
          <p:cNvPr id="3" name="コンテンツ プレースホルダ 2"/>
          <p:cNvSpPr>
            <a:spLocks noGrp="1"/>
          </p:cNvSpPr>
          <p:nvPr>
            <p:ph idx="1"/>
          </p:nvPr>
        </p:nvSpPr>
        <p:spPr/>
        <p:txBody>
          <a:bodyPr/>
          <a:lstStyle/>
          <a:p>
            <a:endParaRPr kumimoji="1" lang="en-US" altLang="ja-JP" dirty="0" smtClean="0"/>
          </a:p>
          <a:p>
            <a:r>
              <a:rPr kumimoji="1" lang="ja-JP" altLang="en-US" dirty="0" smtClean="0"/>
              <a:t>アナログ信号をディジタルデータに変換する際、ディジタルデータをアナログ信号に復元するためには２倍のサンプリング周波数が必要と言う定理</a:t>
            </a:r>
            <a:endParaRPr kumimoji="1" lang="en-US" altLang="ja-JP" dirty="0" smtClean="0"/>
          </a:p>
          <a:p>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2924944"/>
            <a:ext cx="8229600" cy="3201219"/>
          </a:xfrm>
        </p:spPr>
        <p:txBody>
          <a:bodyPr/>
          <a:lstStyle/>
          <a:p>
            <a:r>
              <a:rPr kumimoji="1" lang="ja-JP" altLang="en-US" dirty="0" smtClean="0"/>
              <a:t>サンプリング周期＝１</a:t>
            </a:r>
            <a:r>
              <a:rPr kumimoji="1" lang="en-US" altLang="ja-JP" dirty="0" smtClean="0"/>
              <a:t>/</a:t>
            </a:r>
            <a:r>
              <a:rPr lang="ja-JP" altLang="en-US" dirty="0" smtClean="0"/>
              <a:t>サンプリング周波数</a:t>
            </a:r>
            <a:endParaRPr lang="en-US" altLang="ja-JP" dirty="0" smtClean="0"/>
          </a:p>
          <a:p>
            <a:pPr>
              <a:buNone/>
            </a:pPr>
            <a:r>
              <a:rPr lang="ja-JP" altLang="en-US" dirty="0" smtClean="0"/>
              <a:t>　　　　　　　　　　　    ＝</a:t>
            </a:r>
            <a:r>
              <a:rPr lang="en-US" altLang="ja-JP" dirty="0" smtClean="0"/>
              <a:t>1/20000*2</a:t>
            </a:r>
          </a:p>
          <a:p>
            <a:pPr>
              <a:buNone/>
            </a:pPr>
            <a:r>
              <a:rPr lang="en-US" altLang="ja-JP" dirty="0" smtClean="0"/>
              <a:t> </a:t>
            </a:r>
            <a:r>
              <a:rPr lang="en-US" altLang="ja-JP" dirty="0" smtClean="0"/>
              <a:t>                                    </a:t>
            </a:r>
            <a:r>
              <a:rPr lang="ja-JP" altLang="en-US" dirty="0" smtClean="0"/>
              <a:t>＝</a:t>
            </a:r>
            <a:r>
              <a:rPr lang="en-US" altLang="ja-JP" dirty="0" smtClean="0"/>
              <a:t>0.000025[</a:t>
            </a:r>
            <a:r>
              <a:rPr lang="ja-JP" altLang="en-US" dirty="0" smtClean="0"/>
              <a:t>秒</a:t>
            </a:r>
            <a:r>
              <a:rPr lang="en-US" altLang="ja-JP" dirty="0" smtClean="0"/>
              <a:t>]</a:t>
            </a:r>
            <a:r>
              <a:rPr lang="ja-JP" altLang="en-US" dirty="0" smtClean="0"/>
              <a:t>　</a:t>
            </a:r>
            <a:endParaRPr lang="en-US" altLang="ja-JP" dirty="0" smtClean="0"/>
          </a:p>
          <a:p>
            <a:pPr>
              <a:buNone/>
            </a:pPr>
            <a:r>
              <a:rPr lang="ja-JP" altLang="en-US" dirty="0" smtClean="0"/>
              <a:t>　</a:t>
            </a:r>
            <a:r>
              <a:rPr lang="ja-JP" altLang="en-US" dirty="0" smtClean="0"/>
              <a:t>　　　　　　　　　　　  ＝</a:t>
            </a:r>
            <a:r>
              <a:rPr lang="en-US" altLang="ja-JP" dirty="0" smtClean="0"/>
              <a:t>25[</a:t>
            </a:r>
            <a:r>
              <a:rPr lang="ja-JP" altLang="en-US" dirty="0" smtClean="0"/>
              <a:t>マイクロ秒</a:t>
            </a:r>
            <a:r>
              <a:rPr lang="en-US" altLang="ja-JP" dirty="0" smtClean="0"/>
              <a:t>]</a:t>
            </a:r>
          </a:p>
        </p:txBody>
      </p:sp>
      <p:pic>
        <p:nvPicPr>
          <p:cNvPr id="4" name="図 3" descr="スクリーンショット 2013-12-16 11.08.27.png"/>
          <p:cNvPicPr>
            <a:picLocks noChangeAspect="1"/>
          </p:cNvPicPr>
          <p:nvPr/>
        </p:nvPicPr>
        <p:blipFill>
          <a:blip r:embed="rId2" cstate="print"/>
          <a:stretch>
            <a:fillRect/>
          </a:stretch>
        </p:blipFill>
        <p:spPr>
          <a:xfrm>
            <a:off x="683568" y="260648"/>
            <a:ext cx="7953913" cy="25202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制御システム</a:t>
            </a:r>
            <a:endParaRPr kumimoji="1" lang="ja-JP" altLang="en-US" dirty="0"/>
          </a:p>
        </p:txBody>
      </p:sp>
      <p:sp>
        <p:nvSpPr>
          <p:cNvPr id="3" name="コンテンツ プレースホルダ 2"/>
          <p:cNvSpPr>
            <a:spLocks noGrp="1"/>
          </p:cNvSpPr>
          <p:nvPr>
            <p:ph idx="1"/>
          </p:nvPr>
        </p:nvSpPr>
        <p:spPr/>
        <p:txBody>
          <a:bodyPr/>
          <a:lstStyle/>
          <a:p>
            <a:pPr>
              <a:buNone/>
            </a:pPr>
            <a:r>
              <a:rPr kumimoji="1" lang="ja-JP" altLang="en-US" dirty="0" smtClean="0"/>
              <a:t>・　センサ</a:t>
            </a:r>
            <a:r>
              <a:rPr kumimoji="1" lang="en-US" altLang="ja-JP" dirty="0" smtClean="0"/>
              <a:t>…</a:t>
            </a:r>
            <a:r>
              <a:rPr kumimoji="1" lang="ja-JP" altLang="en-US" dirty="0" smtClean="0"/>
              <a:t>動きや温度などを計測する</a:t>
            </a:r>
            <a:r>
              <a:rPr lang="ja-JP" altLang="en-US" dirty="0" smtClean="0"/>
              <a:t>。</a:t>
            </a:r>
            <a:endParaRPr lang="en-US" altLang="ja-JP" dirty="0" smtClean="0"/>
          </a:p>
          <a:p>
            <a:pPr>
              <a:buNone/>
            </a:pPr>
            <a:r>
              <a:rPr kumimoji="1" lang="ja-JP" altLang="en-US" dirty="0" smtClean="0"/>
              <a:t>　</a:t>
            </a:r>
            <a:r>
              <a:rPr kumimoji="1" lang="ja-JP" altLang="en-US" dirty="0" smtClean="0"/>
              <a:t>　　　内界</a:t>
            </a:r>
            <a:r>
              <a:rPr lang="ja-JP" altLang="en-US" dirty="0" smtClean="0"/>
              <a:t>センサ→ロボットや機械自身の状態</a:t>
            </a:r>
            <a:endParaRPr lang="en-US" altLang="ja-JP" dirty="0" smtClean="0"/>
          </a:p>
          <a:p>
            <a:pPr>
              <a:buNone/>
            </a:pPr>
            <a:r>
              <a:rPr kumimoji="1" lang="en-US" altLang="ja-JP" dirty="0" smtClean="0"/>
              <a:t>	</a:t>
            </a:r>
            <a:r>
              <a:rPr kumimoji="1" lang="en-US" altLang="ja-JP" dirty="0" smtClean="0"/>
              <a:t>	  </a:t>
            </a:r>
            <a:r>
              <a:rPr lang="ja-JP" altLang="en-US" dirty="0" smtClean="0"/>
              <a:t>外</a:t>
            </a:r>
            <a:r>
              <a:rPr kumimoji="1" lang="ja-JP" altLang="en-US" dirty="0" smtClean="0"/>
              <a:t>界センサ→周りの状況を知る</a:t>
            </a:r>
            <a:endParaRPr kumimoji="1" lang="en-US" altLang="ja-JP" dirty="0" smtClean="0"/>
          </a:p>
          <a:p>
            <a:pPr>
              <a:buNone/>
            </a:pPr>
            <a:endParaRPr lang="en-US" altLang="ja-JP" dirty="0" smtClean="0"/>
          </a:p>
          <a:p>
            <a:pPr>
              <a:buNone/>
            </a:pPr>
            <a:r>
              <a:rPr lang="ja-JP" altLang="en-US" dirty="0" smtClean="0"/>
              <a:t>・　アクチュエータ</a:t>
            </a:r>
            <a:r>
              <a:rPr lang="en-US" altLang="ja-JP" dirty="0" smtClean="0"/>
              <a:t>…</a:t>
            </a:r>
            <a:r>
              <a:rPr lang="ja-JP" altLang="en-US" smtClean="0"/>
              <a:t>実際の機械を物理的に動かす。</a:t>
            </a:r>
            <a:endParaRPr kumimoji="1" lang="ja-JP"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TotalTime>
  <Words>214</Words>
  <Application>Microsoft Office PowerPoint</Application>
  <PresentationFormat>画面に合わせる (4:3)</PresentationFormat>
  <Paragraphs>69</Paragraphs>
  <Slides>12</Slides>
  <Notes>0</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Office テーマ</vt:lpstr>
      <vt:lpstr>応用情報技術者の本</vt:lpstr>
      <vt:lpstr>1-1-4　通信に関する理論</vt:lpstr>
      <vt:lpstr>誤り検出・訂正</vt:lpstr>
      <vt:lpstr>パリティ</vt:lpstr>
      <vt:lpstr>ハミング符号</vt:lpstr>
      <vt:lpstr>CRC</vt:lpstr>
      <vt:lpstr>スライド 7</vt:lpstr>
      <vt:lpstr>A/D変換、D/A変換</vt:lpstr>
      <vt:lpstr>スライド 9</vt:lpstr>
      <vt:lpstr>標本化定理</vt:lpstr>
      <vt:lpstr>スライド 11</vt:lpstr>
      <vt:lpstr>制御システム</vt:lpstr>
    </vt:vector>
  </TitlesOfParts>
  <Company>FJ-USER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USER</dc:creator>
  <cp:lastModifiedBy>USER</cp:lastModifiedBy>
  <cp:revision>38</cp:revision>
  <dcterms:created xsi:type="dcterms:W3CDTF">2013-12-15T11:30:20Z</dcterms:created>
  <dcterms:modified xsi:type="dcterms:W3CDTF">2013-12-16T02:19:38Z</dcterms:modified>
</cp:coreProperties>
</file>