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325" r:id="rId4"/>
    <p:sldId id="326" r:id="rId5"/>
    <p:sldId id="266" r:id="rId6"/>
    <p:sldId id="267" r:id="rId7"/>
    <p:sldId id="288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7" r:id="rId18"/>
    <p:sldId id="336" r:id="rId19"/>
    <p:sldId id="338" r:id="rId20"/>
    <p:sldId id="339" r:id="rId21"/>
    <p:sldId id="340" r:id="rId22"/>
    <p:sldId id="341" r:id="rId2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814" y="-9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43699794197703"/>
          <c:y val="3.9621981263885359E-2"/>
          <c:w val="0.83853138247930126"/>
          <c:h val="0.8031472702369925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10</c:v>
                </c:pt>
                <c:pt idx="1">
                  <c:v>8</c:v>
                </c:pt>
                <c:pt idx="2">
                  <c:v>8</c:v>
                </c:pt>
                <c:pt idx="3">
                  <c:v>5</c:v>
                </c:pt>
                <c:pt idx="4">
                  <c:v>7</c:v>
                </c:pt>
                <c:pt idx="5">
                  <c:v>8</c:v>
                </c:pt>
                <c:pt idx="6">
                  <c:v>7</c:v>
                </c:pt>
                <c:pt idx="7">
                  <c:v>9</c:v>
                </c:pt>
                <c:pt idx="8">
                  <c:v>6</c:v>
                </c:pt>
                <c:pt idx="9">
                  <c:v>9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469</c:v>
                </c:pt>
                <c:pt idx="1">
                  <c:v>366</c:v>
                </c:pt>
                <c:pt idx="2">
                  <c:v>371</c:v>
                </c:pt>
                <c:pt idx="3">
                  <c:v>208</c:v>
                </c:pt>
                <c:pt idx="4">
                  <c:v>246</c:v>
                </c:pt>
                <c:pt idx="5">
                  <c:v>297</c:v>
                </c:pt>
                <c:pt idx="6">
                  <c:v>363</c:v>
                </c:pt>
                <c:pt idx="7">
                  <c:v>436</c:v>
                </c:pt>
                <c:pt idx="8">
                  <c:v>198</c:v>
                </c:pt>
                <c:pt idx="9">
                  <c:v>364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70784"/>
        <c:axId val="33268096"/>
      </c:scatterChart>
      <c:valAx>
        <c:axId val="33270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お店の面積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3268096"/>
        <c:crosses val="autoZero"/>
        <c:crossBetween val="midCat"/>
      </c:valAx>
      <c:valAx>
        <c:axId val="33268096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１ヶ月の売上額</a:t>
                </a:r>
                <a:endParaRPr lang="ja-JP" altLang="en-US" dirty="0"/>
              </a:p>
            </c:rich>
          </c:tx>
          <c:layout>
            <c:manualLayout>
              <c:xMode val="edge"/>
              <c:yMode val="edge"/>
              <c:x val="0"/>
              <c:y val="0.274426373575420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3270784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43699794197703"/>
          <c:y val="3.9621981263885359E-2"/>
          <c:w val="0.83853138247930137"/>
          <c:h val="0.8031472702369926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80</c:v>
                </c:pt>
                <c:pt idx="1">
                  <c:v>0</c:v>
                </c:pt>
                <c:pt idx="2">
                  <c:v>200</c:v>
                </c:pt>
                <c:pt idx="3">
                  <c:v>200</c:v>
                </c:pt>
                <c:pt idx="4">
                  <c:v>300</c:v>
                </c:pt>
                <c:pt idx="5">
                  <c:v>230</c:v>
                </c:pt>
                <c:pt idx="6">
                  <c:v>40</c:v>
                </c:pt>
                <c:pt idx="7">
                  <c:v>0</c:v>
                </c:pt>
                <c:pt idx="8">
                  <c:v>330</c:v>
                </c:pt>
                <c:pt idx="9">
                  <c:v>180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469</c:v>
                </c:pt>
                <c:pt idx="1">
                  <c:v>366</c:v>
                </c:pt>
                <c:pt idx="2">
                  <c:v>371</c:v>
                </c:pt>
                <c:pt idx="3">
                  <c:v>208</c:v>
                </c:pt>
                <c:pt idx="4">
                  <c:v>246</c:v>
                </c:pt>
                <c:pt idx="5">
                  <c:v>297</c:v>
                </c:pt>
                <c:pt idx="6">
                  <c:v>363</c:v>
                </c:pt>
                <c:pt idx="7">
                  <c:v>436</c:v>
                </c:pt>
                <c:pt idx="8">
                  <c:v>198</c:v>
                </c:pt>
                <c:pt idx="9">
                  <c:v>364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462528"/>
        <c:axId val="125337984"/>
      </c:scatterChart>
      <c:valAx>
        <c:axId val="33462528"/>
        <c:scaling>
          <c:orientation val="minMax"/>
          <c:max val="3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最寄駅からの距離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25337984"/>
        <c:crosses val="autoZero"/>
        <c:crossBetween val="midCat"/>
        <c:majorUnit val="50"/>
      </c:valAx>
      <c:valAx>
        <c:axId val="125337984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１ヶ月の売上額</a:t>
                </a:r>
                <a:endParaRPr lang="ja-JP" altLang="en-US" dirty="0"/>
              </a:p>
            </c:rich>
          </c:tx>
          <c:layout>
            <c:manualLayout>
              <c:xMode val="edge"/>
              <c:yMode val="edge"/>
              <c:x val="0"/>
              <c:y val="0.274426373575420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3462528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43699794197703"/>
          <c:y val="3.9621981263885359E-2"/>
          <c:w val="0.83853138247930148"/>
          <c:h val="0.8031472702369926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 の値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Sheet1!$A$2:$A$11</c:f>
              <c:numCache>
                <c:formatCode>General</c:formatCode>
                <c:ptCount val="10"/>
                <c:pt idx="0">
                  <c:v>42</c:v>
                </c:pt>
                <c:pt idx="1">
                  <c:v>29</c:v>
                </c:pt>
                <c:pt idx="2">
                  <c:v>33</c:v>
                </c:pt>
                <c:pt idx="3">
                  <c:v>41</c:v>
                </c:pt>
                <c:pt idx="4">
                  <c:v>33</c:v>
                </c:pt>
                <c:pt idx="5">
                  <c:v>35</c:v>
                </c:pt>
                <c:pt idx="6">
                  <c:v>40</c:v>
                </c:pt>
                <c:pt idx="7">
                  <c:v>46</c:v>
                </c:pt>
                <c:pt idx="8">
                  <c:v>44</c:v>
                </c:pt>
                <c:pt idx="9">
                  <c:v>34</c:v>
                </c:pt>
              </c:numCache>
            </c:numRef>
          </c:xVal>
          <c:yVal>
            <c:numRef>
              <c:f>Sheet1!$B$2:$B$11</c:f>
              <c:numCache>
                <c:formatCode>General</c:formatCode>
                <c:ptCount val="10"/>
                <c:pt idx="0">
                  <c:v>469</c:v>
                </c:pt>
                <c:pt idx="1">
                  <c:v>366</c:v>
                </c:pt>
                <c:pt idx="2">
                  <c:v>371</c:v>
                </c:pt>
                <c:pt idx="3">
                  <c:v>208</c:v>
                </c:pt>
                <c:pt idx="4">
                  <c:v>246</c:v>
                </c:pt>
                <c:pt idx="5">
                  <c:v>297</c:v>
                </c:pt>
                <c:pt idx="6">
                  <c:v>363</c:v>
                </c:pt>
                <c:pt idx="7">
                  <c:v>436</c:v>
                </c:pt>
                <c:pt idx="8">
                  <c:v>198</c:v>
                </c:pt>
                <c:pt idx="9">
                  <c:v>364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3088000"/>
        <c:axId val="133089920"/>
      </c:scatterChart>
      <c:valAx>
        <c:axId val="1330880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 altLang="en-US" dirty="0" smtClean="0"/>
                  <a:t>店長の年齢</a:t>
                </a:r>
                <a:endParaRPr lang="ja-JP" alt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33089920"/>
        <c:crosses val="autoZero"/>
        <c:crossBetween val="midCat"/>
      </c:valAx>
      <c:valAx>
        <c:axId val="133089920"/>
        <c:scaling>
          <c:orientation val="minMax"/>
        </c:scaling>
        <c:delete val="0"/>
        <c:axPos val="l"/>
        <c:title>
          <c:tx>
            <c:rich>
              <a:bodyPr rot="0" vert="wordArtVertRtl"/>
              <a:lstStyle/>
              <a:p>
                <a:pPr>
                  <a:defRPr/>
                </a:pPr>
                <a:r>
                  <a:rPr lang="ja-JP" altLang="en-US" dirty="0" smtClean="0"/>
                  <a:t>１ヶ月の売上額</a:t>
                </a:r>
                <a:endParaRPr lang="ja-JP" altLang="en-US" dirty="0"/>
              </a:p>
            </c:rich>
          </c:tx>
          <c:layout>
            <c:manualLayout>
              <c:xMode val="edge"/>
              <c:yMode val="edge"/>
              <c:x val="0"/>
              <c:y val="0.2744263735754204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3088000"/>
        <c:crosses val="autoZero"/>
        <c:crossBetween val="midCat"/>
        <c:majorUnit val="1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ja-JP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正方形/長方形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正方形/長方形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正方形/長方形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正方形/長方形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正方形/長方形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角丸四角形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角丸四角形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正方形/長方形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26" name="日付プレースホル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  <p:sp>
        <p:nvSpPr>
          <p:cNvPr id="28" name="フッター プレースホル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ja-JP" altLang="en-US" dirty="0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正方形/長方形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正方形/長方形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角丸四角形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角丸四角形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正方形/長方形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正方形/長方形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正方形/長方形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正方形/長方形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正方形/長方形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正方形/長方形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B3A43C2-D67C-47D9-9A88-2AC65A8EBDBC}" type="datetimeFigureOut">
              <a:rPr kumimoji="1" lang="ja-JP" altLang="en-US" smtClean="0"/>
              <a:pPr/>
              <a:t>2013/1/11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90418C5-3FD8-4C12-BDA7-13A834EB2F6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1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1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1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1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0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0" y="2132856"/>
            <a:ext cx="9144000" cy="1595041"/>
          </a:xfrm>
        </p:spPr>
        <p:txBody>
          <a:bodyPr/>
          <a:lstStyle/>
          <a:p>
            <a:r>
              <a:rPr lang="ja-JP" altLang="en-US" dirty="0" smtClean="0"/>
              <a:t>マンガでわかる統計学</a:t>
            </a:r>
            <a:r>
              <a:rPr lang="en-US" altLang="ja-JP" dirty="0" smtClean="0"/>
              <a:t>[</a:t>
            </a:r>
            <a:r>
              <a:rPr lang="ja-JP" altLang="en-US" dirty="0" smtClean="0"/>
              <a:t>回帰分析編</a:t>
            </a:r>
            <a:r>
              <a:rPr lang="en-US" altLang="ja-JP" dirty="0" smtClean="0"/>
              <a:t>]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4953000" cy="1752600"/>
          </a:xfrm>
        </p:spPr>
        <p:txBody>
          <a:bodyPr/>
          <a:lstStyle/>
          <a:p>
            <a:r>
              <a:rPr kumimoji="1" lang="ja-JP" altLang="en-US" dirty="0" smtClean="0"/>
              <a:t>第</a:t>
            </a:r>
            <a:r>
              <a:rPr lang="en-US" altLang="ja-JP" dirty="0"/>
              <a:t>8</a:t>
            </a:r>
            <a:r>
              <a:rPr kumimoji="1" lang="ja-JP" altLang="en-US" dirty="0" smtClean="0"/>
              <a:t>回</a:t>
            </a:r>
            <a:r>
              <a:rPr lang="ja-JP" altLang="en-US" dirty="0" smtClean="0"/>
              <a:t>　</a:t>
            </a:r>
            <a:r>
              <a:rPr kumimoji="1" lang="en-US" altLang="ja-JP" dirty="0" smtClean="0"/>
              <a:t>1/11</a:t>
            </a:r>
          </a:p>
          <a:p>
            <a:endParaRPr lang="en-US" altLang="ja-JP" dirty="0" smtClean="0"/>
          </a:p>
          <a:p>
            <a:r>
              <a:rPr kumimoji="1" lang="en-US" altLang="ja-JP" dirty="0" smtClean="0"/>
              <a:t>60151045</a:t>
            </a:r>
            <a:r>
              <a:rPr kumimoji="1" lang="ja-JP" altLang="en-US" dirty="0" smtClean="0"/>
              <a:t>　松本　明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◆第</a:t>
            </a:r>
            <a:r>
              <a:rPr lang="en-US" altLang="ja-JP" sz="4000" dirty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3</a:t>
            </a:r>
            <a:r>
              <a:rPr kumimoji="1" lang="ja-JP" altLang="en-US" sz="4000" dirty="0" smtClean="0">
                <a:ln w="12700"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</a:rPr>
              <a:t>章◆</a:t>
            </a:r>
            <a:endParaRPr kumimoji="1" lang="ja-JP" altLang="en-US" sz="4000" dirty="0">
              <a:ln w="12700">
                <a:solidFill>
                  <a:schemeClr val="tx1"/>
                </a:solidFill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テキスト プレースホルダ 5"/>
          <p:cNvSpPr>
            <a:spLocks noGrp="1"/>
          </p:cNvSpPr>
          <p:nvPr>
            <p:ph type="body" idx="1"/>
          </p:nvPr>
        </p:nvSpPr>
        <p:spPr>
          <a:xfrm>
            <a:off x="467544" y="3367088"/>
            <a:ext cx="8027169" cy="1509712"/>
          </a:xfrm>
        </p:spPr>
        <p:txBody>
          <a:bodyPr>
            <a:normAutofit/>
          </a:bodyPr>
          <a:lstStyle/>
          <a:p>
            <a:pPr algn="ctr"/>
            <a:r>
              <a:rPr lang="ja-JP" altLang="en-US" sz="40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j-ea"/>
                <a:ea typeface="+mj-ea"/>
              </a:rPr>
              <a:t>重回帰分析</a:t>
            </a:r>
            <a:endParaRPr kumimoji="1" lang="ja-JP" alt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回帰式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115616" y="515719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目的変数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680012" y="241130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回帰係数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61087" y="507560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説明変数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2195736" y="3246023"/>
                <a:ext cx="496855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7200" b="0" i="1" smtClean="0">
                          <a:latin typeface="Cambria Math"/>
                        </a:rPr>
                        <m:t>𝑦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𝑎𝑥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𝑏</m:t>
                      </m:r>
                    </m:oMath>
                  </m:oMathPara>
                </a14:m>
                <a:endParaRPr kumimoji="1" lang="ja-JP" altLang="en-US" sz="7200" dirty="0"/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3246023"/>
                <a:ext cx="4968552" cy="1200329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直線矢印コネクタ 13"/>
          <p:cNvCxnSpPr/>
          <p:nvPr/>
        </p:nvCxnSpPr>
        <p:spPr>
          <a:xfrm flipH="1">
            <a:off x="4644008" y="2996952"/>
            <a:ext cx="43204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 flipH="1" flipV="1">
            <a:off x="5148064" y="4293096"/>
            <a:ext cx="64807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V="1">
            <a:off x="2483768" y="4509120"/>
            <a:ext cx="144016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07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重</a:t>
            </a:r>
            <a:r>
              <a:rPr kumimoji="1" lang="ja-JP" altLang="en-US" dirty="0" smtClean="0"/>
              <a:t>回帰式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79512" y="4581128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目的変数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31840" y="1772816"/>
            <a:ext cx="19802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偏回帰係数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661087" y="5075602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800" dirty="0" smtClean="0">
                <a:solidFill>
                  <a:srgbClr val="C00000"/>
                </a:solidFill>
              </a:rPr>
              <a:t>説明変数</a:t>
            </a:r>
            <a:endParaRPr kumimoji="1" lang="ja-JP" altLang="en-US" sz="28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/>
              <p:cNvSpPr txBox="1"/>
              <p:nvPr/>
            </p:nvSpPr>
            <p:spPr>
              <a:xfrm>
                <a:off x="251520" y="2655780"/>
                <a:ext cx="9433048" cy="2368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7200" b="0" i="1" smtClean="0">
                          <a:latin typeface="Cambria Math"/>
                        </a:rPr>
                        <m:t>𝑦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1+</m:t>
                          </m:r>
                        </m:sub>
                      </m:sSub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b>
                      </m:sSub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+…+</m:t>
                      </m:r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sSub>
                        <m:sSubPr>
                          <m:ctrlP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ja-JP" sz="7200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sub>
                      </m:sSub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altLang="ja-JP" sz="7200" b="0" i="1" smtClean="0">
                          <a:latin typeface="Cambria Math"/>
                          <a:ea typeface="Cambria Math"/>
                        </a:rPr>
                        <m:t>𝑏</m:t>
                      </m:r>
                    </m:oMath>
                  </m:oMathPara>
                </a14:m>
                <a:endParaRPr kumimoji="1" lang="ja-JP" altLang="en-US" sz="7200" dirty="0"/>
              </a:p>
            </p:txBody>
          </p:sp>
        </mc:Choice>
        <mc:Fallback xmlns="">
          <p:sp>
            <p:nvSpPr>
              <p:cNvPr id="3" name="テキスト ボックス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655780"/>
                <a:ext cx="9433048" cy="2368277"/>
              </a:xfrm>
              <a:prstGeom prst="rect">
                <a:avLst/>
              </a:prstGeom>
              <a:blipFill rotWithShape="1">
                <a:blip r:embed="rId2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線矢印コネクタ 11"/>
          <p:cNvCxnSpPr/>
          <p:nvPr/>
        </p:nvCxnSpPr>
        <p:spPr>
          <a:xfrm flipH="1">
            <a:off x="3131840" y="2420888"/>
            <a:ext cx="360040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H="1">
            <a:off x="3491880" y="2420888"/>
            <a:ext cx="360040" cy="17281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/>
          <p:nvPr/>
        </p:nvCxnSpPr>
        <p:spPr>
          <a:xfrm>
            <a:off x="4572000" y="2420888"/>
            <a:ext cx="576064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 flipH="1" flipV="1">
            <a:off x="4716016" y="3933056"/>
            <a:ext cx="792088" cy="11521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6372200" y="3789040"/>
            <a:ext cx="144016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/>
          <p:nvPr/>
        </p:nvCxnSpPr>
        <p:spPr>
          <a:xfrm flipH="1" flipV="1">
            <a:off x="4788024" y="4869160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57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683568" y="2276872"/>
            <a:ext cx="8229600" cy="4325112"/>
          </a:xfrm>
        </p:spPr>
        <p:txBody>
          <a:bodyPr/>
          <a:lstStyle/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そもそも重回帰式を求める意義があるかどうかを検討するために、説明変数と目的変数の点グラフを描く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重回帰式を求める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kumimoji="1"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kumimoji="1" lang="ja-JP" altLang="en-US" dirty="0" smtClean="0"/>
              <a:t>重回帰式の精度を確認する</a:t>
            </a:r>
            <a:r>
              <a:rPr kumimoji="1" lang="en-US" altLang="ja-JP" dirty="0" smtClean="0"/>
              <a:t>	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「偏回帰係数の検定」をおこなう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母回帰　　　　　　　　　　　　　</a:t>
            </a:r>
            <a:r>
              <a:rPr lang="ja-JP" altLang="en-US" dirty="0" smtClean="0"/>
              <a:t>　　　　　</a:t>
            </a:r>
            <a:r>
              <a:rPr kumimoji="1" lang="ja-JP" altLang="en-US" dirty="0" smtClean="0"/>
              <a:t>を推定する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endParaRPr lang="en-US" altLang="ja-JP" b="1" i="1" dirty="0" smtClean="0"/>
          </a:p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dirty="0" smtClean="0"/>
              <a:t>予測する</a:t>
            </a:r>
            <a:endParaRPr kumimoji="1" lang="en-US" altLang="ja-JP" dirty="0" smtClean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195736" y="3573016"/>
          <a:ext cx="4536504" cy="721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28" name="数式" r:id="rId3" imgW="1663560" imgH="241200" progId="Equation.3">
                  <p:embed/>
                </p:oleObj>
              </mc:Choice>
              <mc:Fallback>
                <p:oleObj name="数式" r:id="rId3" imgW="16635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3573016"/>
                        <a:ext cx="4536504" cy="7211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そもそも重回帰式を求める意義があるかどうかを検討するために、各説明変数と目的変数の点グラフを描く</a:t>
            </a:r>
            <a:endParaRPr lang="en-US" altLang="ja-JP" dirty="0" smtClean="0"/>
          </a:p>
          <a:p>
            <a:pPr marL="624078" indent="-514350"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カザミベーカリーのデータ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2060848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お店の面積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坪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最寄駅からの距離</a:t>
                      </a:r>
                      <a:r>
                        <a:rPr kumimoji="1" lang="en-US" altLang="ja-JP" dirty="0" smtClean="0"/>
                        <a:t>(m)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１ヶ月の売上額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万円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夢の丘本店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469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寺井駅ビル店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曽根店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371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橋本通り店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桔梗町店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246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郵便局前店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297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水道町駅前店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363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六条駅ビル店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436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若葉川沿い店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198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美里店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180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364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435280" cy="552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435280" cy="552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ea"/>
              <a:buAutoNum type="circleNumDbPlain" startAt="2"/>
            </a:pPr>
            <a:r>
              <a:rPr kumimoji="1" lang="ja-JP" altLang="en-US" dirty="0" smtClean="0"/>
              <a:t>重回帰式を求める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2"/>
            </a:pPr>
            <a:endParaRPr lang="en-US" altLang="ja-JP" dirty="0" smtClean="0"/>
          </a:p>
          <a:p>
            <a:pPr marL="624078" indent="-514350"/>
            <a:r>
              <a:rPr lang="ja-JP" altLang="en-US" dirty="0" smtClean="0"/>
              <a:t>回帰式と同様に、最小二乗法で求める</a:t>
            </a:r>
            <a:endParaRPr lang="en-US" altLang="ja-JP" dirty="0" smtClean="0"/>
          </a:p>
          <a:p>
            <a:pPr marL="624078" indent="-514350"/>
            <a:endParaRPr kumimoji="1" lang="en-US" altLang="ja-JP" dirty="0" smtClean="0"/>
          </a:p>
          <a:p>
            <a:pPr marL="624078" indent="-514350"/>
            <a:r>
              <a:rPr lang="ja-JP" altLang="en-US" dirty="0" smtClean="0"/>
              <a:t>しかし、手計算で求めるのは大変なので</a:t>
            </a:r>
            <a:r>
              <a:rPr lang="en-US" altLang="ja-JP" dirty="0" smtClean="0"/>
              <a:t>Excel</a:t>
            </a:r>
            <a:r>
              <a:rPr lang="ja-JP" altLang="en-US" dirty="0" smtClean="0"/>
              <a:t>で計算する</a:t>
            </a:r>
            <a:endParaRPr lang="en-US" altLang="ja-JP" dirty="0" smtClean="0"/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 cstate="print"/>
          <a:srcRect l="5922" t="24090" r="73198" b="60854"/>
          <a:stretch>
            <a:fillRect/>
          </a:stretch>
        </p:blipFill>
        <p:spPr bwMode="auto">
          <a:xfrm>
            <a:off x="3707904" y="4797152"/>
            <a:ext cx="4603711" cy="1866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重回帰式</a:t>
            </a:r>
            <a:endParaRPr kumimoji="1" lang="ja-JP" altLang="en-US" dirty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1259632" y="3429000"/>
          <a:ext cx="6696744" cy="948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9205" name="数式" r:id="rId3" imgW="1523880" imgH="215640" progId="Equation.3">
                  <p:embed/>
                </p:oleObj>
              </mc:Choice>
              <mc:Fallback>
                <p:oleObj name="数式" r:id="rId3" imgW="1523880" imgH="215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429000"/>
                        <a:ext cx="6696744" cy="9487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323528" y="494116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１ヶ月の売上額</a:t>
            </a:r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5364088" y="494116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最寄駅からの距離</a:t>
            </a:r>
            <a:endParaRPr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3131840" y="49411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dirty="0" smtClean="0"/>
              <a:t>お店の面積</a:t>
            </a:r>
            <a:endParaRPr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 flipV="1">
            <a:off x="1547664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/>
          <p:nvPr/>
        </p:nvCxnSpPr>
        <p:spPr>
          <a:xfrm flipV="1">
            <a:off x="3707904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5724128" y="4293096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kumimoji="1" lang="ja-JP" altLang="en-US" dirty="0" smtClean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3"/>
            </a:pPr>
            <a:r>
              <a:rPr kumimoji="1" lang="ja-JP" altLang="en-US" dirty="0" smtClean="0"/>
              <a:t>重回帰式の精度を確認する</a:t>
            </a:r>
            <a:endParaRPr kumimoji="1" lang="en-US" altLang="ja-JP" dirty="0" smtClean="0"/>
          </a:p>
          <a:p>
            <a:pPr marL="624078" indent="-514350">
              <a:buFont typeface="+mj-ea"/>
              <a:buAutoNum type="circleNumDbPlain" startAt="3"/>
            </a:pPr>
            <a:endParaRPr lang="en-US" altLang="ja-JP" dirty="0" smtClean="0"/>
          </a:p>
          <a:p>
            <a:pPr marL="624078" indent="-514350"/>
            <a:r>
              <a:rPr kumimoji="1" lang="ja-JP" altLang="en-US" dirty="0" smtClean="0"/>
              <a:t>回帰分析と同様に、重相関係数と寄与率を求める</a:t>
            </a:r>
            <a:endParaRPr kumimoji="1" lang="en-US" altLang="ja-JP" dirty="0" smtClean="0"/>
          </a:p>
          <a:p>
            <a:pPr marL="624078" indent="-514350"/>
            <a:endParaRPr lang="en-US" altLang="ja-JP" dirty="0" smtClean="0"/>
          </a:p>
          <a:p>
            <a:pPr marL="624078" indent="-514350">
              <a:buFont typeface="Wingdings" pitchFamily="2" charset="2"/>
              <a:buChar char="Ø"/>
            </a:pPr>
            <a:r>
              <a:rPr kumimoji="1" lang="ja-JP" altLang="en-US" dirty="0" smtClean="0"/>
              <a:t>重相関係数　は</a:t>
            </a:r>
            <a:r>
              <a:rPr kumimoji="1" lang="en-US" altLang="ja-JP" dirty="0" smtClean="0"/>
              <a:t>0.9722</a:t>
            </a:r>
          </a:p>
          <a:p>
            <a:pPr marL="624078" indent="-514350"/>
            <a:endParaRPr lang="en-US" altLang="ja-JP" dirty="0" smtClean="0"/>
          </a:p>
          <a:p>
            <a:pPr marL="624078" indent="-514350">
              <a:buFont typeface="Wingdings" pitchFamily="2" charset="2"/>
              <a:buChar char="Ø"/>
            </a:pPr>
            <a:r>
              <a:rPr kumimoji="1" lang="ja-JP" altLang="en-US" dirty="0" smtClean="0"/>
              <a:t>寄与率　は</a:t>
            </a:r>
            <a:r>
              <a:rPr kumimoji="1" lang="en-US" altLang="ja-JP" dirty="0" smtClean="0"/>
              <a:t>0.9452	</a:t>
            </a:r>
            <a:endParaRPr kumimoji="1" lang="ja-JP" altLang="en-US" dirty="0"/>
          </a:p>
        </p:txBody>
      </p:sp>
      <p:graphicFrame>
        <p:nvGraphicFramePr>
          <p:cNvPr id="5" name="オブジェクト 4"/>
          <p:cNvGraphicFramePr>
            <a:graphicFrameLocks noChangeAspect="1"/>
          </p:cNvGraphicFramePr>
          <p:nvPr/>
        </p:nvGraphicFramePr>
        <p:xfrm>
          <a:off x="2915816" y="4581128"/>
          <a:ext cx="30502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30" name="数式" r:id="rId3" imgW="152280" imgH="164880" progId="Equation.3">
                  <p:embed/>
                </p:oleObj>
              </mc:Choice>
              <mc:Fallback>
                <p:oleObj name="数式" r:id="rId3" imgW="152280" imgH="164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4581128"/>
                        <a:ext cx="305024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27" name="Object 3"/>
          <p:cNvGraphicFramePr>
            <a:graphicFrameLocks noChangeAspect="1"/>
          </p:cNvGraphicFramePr>
          <p:nvPr/>
        </p:nvGraphicFramePr>
        <p:xfrm>
          <a:off x="2195736" y="5445224"/>
          <a:ext cx="4064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31" name="数式" r:id="rId5" imgW="203040" imgH="190440" progId="Equation.3">
                  <p:embed/>
                </p:oleObj>
              </mc:Choice>
              <mc:Fallback>
                <p:oleObj name="数式" r:id="rId5" imgW="20304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5445224"/>
                        <a:ext cx="406400" cy="496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寄与率の欠点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しかし、実は寄与率には「説明変数の個数が多いほど値が大きくなる」という欠点が</a:t>
            </a:r>
            <a:r>
              <a:rPr lang="ja-JP" altLang="en-US" dirty="0" smtClean="0"/>
              <a:t>あ</a:t>
            </a:r>
            <a:r>
              <a:rPr kumimoji="1" lang="ja-JP" altLang="en-US" dirty="0" smtClean="0"/>
              <a:t>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229600" cy="1066800"/>
          </a:xfrm>
        </p:spPr>
        <p:txBody>
          <a:bodyPr/>
          <a:lstStyle/>
          <a:p>
            <a:r>
              <a:rPr lang="ja-JP" altLang="en-US" dirty="0" smtClean="0"/>
              <a:t>カザミベーカリーのデータ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2060848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お店の面積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坪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最寄駅からの距離</a:t>
                      </a:r>
                      <a:r>
                        <a:rPr kumimoji="1" lang="en-US" altLang="ja-JP" dirty="0" smtClean="0"/>
                        <a:t>(m)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店長の年齢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歳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１ヶ月の売上額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ja-JP" altLang="en-US" dirty="0" smtClean="0"/>
                        <a:t>万円</a:t>
                      </a:r>
                      <a:r>
                        <a:rPr kumimoji="1" lang="en-US" altLang="ja-JP" dirty="0" smtClean="0"/>
                        <a:t>)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夢の丘本店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42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469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寺井駅ビル店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366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曽根店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371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橋本通り店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5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41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208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桔梗町店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300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246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郵便局前店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230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35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297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水道町駅前店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7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40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363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六条駅ビル店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46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436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若葉川沿い店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330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44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198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美里店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9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180</a:t>
                      </a:r>
                      <a:endParaRPr kumimoji="1" lang="ja-JP" altLang="en-US" dirty="0"/>
                    </a:p>
                  </a:txBody>
                  <a:tcPr anchor="ctr"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34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364</a:t>
                      </a:r>
                      <a:endParaRPr kumimoji="1" lang="ja-JP" altLang="en-US" dirty="0"/>
                    </a:p>
                  </a:txBody>
                  <a:tcPr anchor="ctr">
                    <a:lnL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寄与率の欠点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「店長の年齢」というデータを加えて寄与率を求めると、　　　　　　となり、値が大きくなってしまう</a:t>
            </a:r>
            <a:endParaRPr lang="en-US" altLang="ja-JP" dirty="0" smtClean="0"/>
          </a:p>
          <a:p>
            <a:pPr>
              <a:buNone/>
            </a:pPr>
            <a:endParaRPr kumimoji="1" lang="en-US" altLang="ja-JP" dirty="0" smtClean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2627784" y="2636912"/>
          <a:ext cx="2232248" cy="586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1252" name="数式" r:id="rId3" imgW="787320" imgH="203040" progId="Equation.3">
                  <p:embed/>
                </p:oleObj>
              </mc:Choice>
              <mc:Fallback>
                <p:oleObj name="数式" r:id="rId3" imgW="7873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636912"/>
                        <a:ext cx="2232248" cy="5867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1619672" y="4005064"/>
            <a:ext cx="655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 smtClean="0"/>
              <a:t>０．９４９５　＞　０．９４５２</a:t>
            </a:r>
            <a:endParaRPr kumimoji="1" lang="ja-JP" altLang="en-US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8435280" cy="55211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テキスト ボックス 2"/>
          <p:cNvSpPr txBox="1"/>
          <p:nvPr/>
        </p:nvSpPr>
        <p:spPr>
          <a:xfrm>
            <a:off x="1619672" y="3789040"/>
            <a:ext cx="4248472" cy="120032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/>
              <a:t>「店長の年齢」は「１ヶ月の売上額」とは全然関連していない！</a:t>
            </a:r>
            <a:endParaRPr kumimoji="1" lang="ja-JP" alt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自由度調整済み寄与率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そんなときは</a:t>
            </a:r>
            <a:r>
              <a:rPr kumimoji="1" lang="en-US" altLang="ja-JP" dirty="0" smtClean="0"/>
              <a:t>『</a:t>
            </a:r>
            <a:r>
              <a:rPr kumimoji="1" lang="ja-JP" altLang="en-US" dirty="0" smtClean="0">
                <a:solidFill>
                  <a:srgbClr val="C00000"/>
                </a:solidFill>
              </a:rPr>
              <a:t>自由度調整済み寄与率</a:t>
            </a:r>
            <a:r>
              <a:rPr kumimoji="1" lang="en-US" altLang="ja-JP" dirty="0" smtClean="0"/>
              <a:t>』</a:t>
            </a:r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467544" y="3140968"/>
          <a:ext cx="8400933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6" name="数式" r:id="rId3" imgW="2920680" imgH="876240" progId="Equation.3">
                  <p:embed/>
                </p:oleObj>
              </mc:Choice>
              <mc:Fallback>
                <p:oleObj name="数式" r:id="rId3" imgW="2920680" imgH="876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3140968"/>
                        <a:ext cx="8400933" cy="25202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自由度調整済み寄与率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>
              <a:buFont typeface="+mj-lt"/>
              <a:buAutoNum type="arabicPeriod"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r>
              <a:rPr lang="ja-JP" altLang="en-US" dirty="0" smtClean="0"/>
              <a:t>「店長の年齢」を加える前</a:t>
            </a:r>
            <a:endParaRPr lang="en-US" altLang="ja-JP" dirty="0" smtClean="0"/>
          </a:p>
          <a:p>
            <a:pPr marL="624078" indent="-514350">
              <a:buFont typeface="+mj-ea"/>
              <a:buAutoNum type="circleNumDbPlain"/>
            </a:pPr>
            <a:endParaRPr lang="en-US" altLang="ja-JP" dirty="0" smtClean="0"/>
          </a:p>
          <a:p>
            <a:pPr marL="624078" indent="-514350"/>
            <a:r>
              <a:rPr lang="ja-JP" altLang="en-US" dirty="0" smtClean="0"/>
              <a:t>自由度調整済み寄与率 　は</a:t>
            </a:r>
            <a:r>
              <a:rPr lang="en-US" altLang="ja-JP" dirty="0" smtClean="0"/>
              <a:t>0.9296</a:t>
            </a:r>
          </a:p>
          <a:p>
            <a:pPr marL="624078" indent="-514350">
              <a:buNone/>
            </a:pPr>
            <a:endParaRPr lang="en-US" altLang="ja-JP" dirty="0" smtClean="0"/>
          </a:p>
          <a:p>
            <a:pPr marL="624078" indent="-514350">
              <a:buFont typeface="+mj-ea"/>
              <a:buAutoNum type="circleNumDbPlain" startAt="2"/>
            </a:pPr>
            <a:r>
              <a:rPr lang="ja-JP" altLang="en-US" dirty="0" smtClean="0"/>
              <a:t>「店長の年齢」を加えた後</a:t>
            </a:r>
            <a:endParaRPr lang="en-US" altLang="ja-JP" dirty="0" smtClean="0"/>
          </a:p>
          <a:p>
            <a:pPr marL="624078" indent="-514350">
              <a:buNone/>
            </a:pPr>
            <a:endParaRPr kumimoji="1" lang="en-US" altLang="ja-JP" dirty="0" smtClean="0"/>
          </a:p>
          <a:p>
            <a:pPr marL="624078" indent="-514350"/>
            <a:r>
              <a:rPr kumimoji="1" lang="ja-JP" altLang="en-US" dirty="0" smtClean="0"/>
              <a:t>自由度調整済み寄与率 　は</a:t>
            </a:r>
            <a:r>
              <a:rPr kumimoji="1" lang="en-US" altLang="ja-JP" dirty="0" smtClean="0"/>
              <a:t>0.9243</a:t>
            </a:r>
          </a:p>
          <a:p>
            <a:pPr marL="624078" indent="-514350"/>
            <a:endParaRPr lang="en-US" altLang="ja-JP" dirty="0" smtClean="0"/>
          </a:p>
          <a:p>
            <a:pPr marL="624078" indent="-514350"/>
            <a:endParaRPr lang="en-US" altLang="ja-JP" dirty="0" smtClean="0"/>
          </a:p>
          <a:p>
            <a:pPr marL="624078" indent="-514350">
              <a:buFont typeface="+mj-lt"/>
              <a:buAutoNum type="arabicPeriod"/>
            </a:pPr>
            <a:endParaRPr kumimoji="1" lang="en-US" altLang="ja-JP" dirty="0" smtClean="0"/>
          </a:p>
          <a:p>
            <a:pPr marL="624078" indent="-514350"/>
            <a:endParaRPr kumimoji="1" lang="ja-JP" altLang="en-US" dirty="0"/>
          </a:p>
        </p:txBody>
      </p:sp>
      <p:graphicFrame>
        <p:nvGraphicFramePr>
          <p:cNvPr id="4" name="オブジェクト 3"/>
          <p:cNvGraphicFramePr>
            <a:graphicFrameLocks noChangeAspect="1"/>
          </p:cNvGraphicFramePr>
          <p:nvPr/>
        </p:nvGraphicFramePr>
        <p:xfrm>
          <a:off x="4716016" y="3645024"/>
          <a:ext cx="504056" cy="460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2" name="数式" r:id="rId3" imgW="241200" imgH="190440" progId="Equation.3">
                  <p:embed/>
                </p:oleObj>
              </mc:Choice>
              <mc:Fallback>
                <p:oleObj name="数式" r:id="rId3" imgW="24120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3645024"/>
                        <a:ext cx="504056" cy="4608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299" name="Object 3"/>
          <p:cNvGraphicFramePr>
            <a:graphicFrameLocks noChangeAspect="1"/>
          </p:cNvGraphicFramePr>
          <p:nvPr/>
        </p:nvGraphicFramePr>
        <p:xfrm>
          <a:off x="4716016" y="5517232"/>
          <a:ext cx="5032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03" name="数式" r:id="rId5" imgW="241200" imgH="190440" progId="Equation.3">
                  <p:embed/>
                </p:oleObj>
              </mc:Choice>
              <mc:Fallback>
                <p:oleObj name="数式" r:id="rId5" imgW="24120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5517232"/>
                        <a:ext cx="503237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自由度調整済み寄与率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1907704" y="2780928"/>
          <a:ext cx="4896543" cy="22322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32181"/>
                <a:gridCol w="1632181"/>
                <a:gridCol w="1632181"/>
              </a:tblGrid>
              <a:tr h="744083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①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②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0.9452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0.9495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744083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0.9296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0.9243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184322" name="Object 2"/>
          <p:cNvGraphicFramePr>
            <a:graphicFrameLocks noChangeAspect="1"/>
          </p:cNvGraphicFramePr>
          <p:nvPr/>
        </p:nvGraphicFramePr>
        <p:xfrm>
          <a:off x="2483768" y="4437112"/>
          <a:ext cx="50323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6" name="数式" r:id="rId3" imgW="241200" imgH="190440" progId="Equation.3">
                  <p:embed/>
                </p:oleObj>
              </mc:Choice>
              <mc:Fallback>
                <p:oleObj name="数式" r:id="rId3" imgW="241200" imgH="190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437112"/>
                        <a:ext cx="503237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23" name="Object 3"/>
          <p:cNvGraphicFramePr>
            <a:graphicFrameLocks noChangeAspect="1"/>
          </p:cNvGraphicFramePr>
          <p:nvPr/>
        </p:nvGraphicFramePr>
        <p:xfrm>
          <a:off x="2524125" y="3644900"/>
          <a:ext cx="4238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7" name="数式" r:id="rId5" imgW="203040" imgH="190440" progId="Equation.3">
                  <p:embed/>
                </p:oleObj>
              </mc:Choice>
              <mc:Fallback>
                <p:oleObj name="数式" r:id="rId5" imgW="203040" imgH="1904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3644900"/>
                        <a:ext cx="423863" cy="460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4788024" y="3501008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400" b="1" dirty="0" smtClean="0">
                <a:solidFill>
                  <a:srgbClr val="C00000"/>
                </a:solidFill>
              </a:rPr>
              <a:t>＜</a:t>
            </a:r>
            <a:endParaRPr kumimoji="1" lang="ja-JP" altLang="en-US" sz="4400" b="1" dirty="0">
              <a:solidFill>
                <a:srgbClr val="C0000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788024" y="4293096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 smtClean="0">
                <a:solidFill>
                  <a:srgbClr val="C00000"/>
                </a:solidFill>
              </a:rPr>
              <a:t>＞</a:t>
            </a:r>
            <a:endParaRPr lang="en-US" altLang="ja-JP" sz="4400" b="1" dirty="0" smtClean="0">
              <a:solidFill>
                <a:srgbClr val="C00000"/>
              </a:solidFill>
            </a:endParaRPr>
          </a:p>
        </p:txBody>
      </p:sp>
      <p:sp>
        <p:nvSpPr>
          <p:cNvPr id="9" name="円/楕円 8"/>
          <p:cNvSpPr/>
          <p:nvPr/>
        </p:nvSpPr>
        <p:spPr>
          <a:xfrm>
            <a:off x="3419872" y="4221088"/>
            <a:ext cx="3528392" cy="864096"/>
          </a:xfrm>
          <a:prstGeom prst="ellipse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仮説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重回帰</a:t>
            </a:r>
            <a:r>
              <a:rPr kumimoji="1" lang="ja-JP" altLang="en-US" dirty="0" smtClean="0"/>
              <a:t>分析を行うためには</a:t>
            </a:r>
            <a:r>
              <a:rPr kumimoji="1" lang="ja-JP" altLang="en-US" dirty="0" smtClean="0"/>
              <a:t>、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pPr>
              <a:buNone/>
            </a:pPr>
            <a:r>
              <a:rPr lang="en-US" altLang="ja-JP" dirty="0"/>
              <a:t> </a:t>
            </a:r>
            <a:r>
              <a:rPr lang="ja-JP" altLang="en-US" dirty="0" smtClean="0"/>
              <a:t>と</a:t>
            </a:r>
            <a:r>
              <a:rPr lang="ja-JP" altLang="en-US" dirty="0" smtClean="0"/>
              <a:t>いう仮説が成立して</a:t>
            </a:r>
            <a:r>
              <a:rPr lang="ja-JP" altLang="en-US" dirty="0" smtClean="0"/>
              <a:t>いると前向きに信じた上で分析する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テキスト ボックス 3"/>
              <p:cNvSpPr txBox="1"/>
              <p:nvPr/>
            </p:nvSpPr>
            <p:spPr>
              <a:xfrm>
                <a:off x="899592" y="2996952"/>
                <a:ext cx="7200800" cy="1815882"/>
              </a:xfrm>
              <a:prstGeom prst="rect">
                <a:avLst/>
              </a:prstGeom>
              <a:ln w="38100"/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kumimoji="1" lang="ja-JP" altLang="en-US" sz="2800" dirty="0" smtClean="0"/>
                  <a:t>「</a:t>
                </a:r>
                <a:r>
                  <a:rPr lang="ja-JP" altLang="en-US" sz="2800" dirty="0"/>
                  <a:t>お店の面積</a:t>
                </a:r>
                <a:r>
                  <a:rPr kumimoji="1" lang="ja-JP" altLang="en-US" sz="2800" dirty="0" smtClean="0"/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8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sz="2800" i="1">
                        <a:latin typeface="Cambria Math"/>
                      </a:rPr>
                      <m:t> </m:t>
                    </m:r>
                  </m:oMath>
                </a14:m>
                <a:r>
                  <a:rPr lang="ja-JP" altLang="en-US" sz="2800" dirty="0" smtClean="0"/>
                  <a:t>坪で最寄り駅からの距離が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ja-JP" sz="2800" dirty="0" smtClean="0"/>
                  <a:t>m</a:t>
                </a:r>
                <a:r>
                  <a:rPr kumimoji="1" lang="ja-JP" altLang="en-US" sz="2800" dirty="0" smtClean="0"/>
                  <a:t>の場合の１ヶ月の売上額」</a:t>
                </a:r>
                <a:r>
                  <a:rPr kumimoji="1" lang="ja-JP" altLang="en-US" sz="2800" dirty="0" smtClean="0"/>
                  <a:t>は、平均</a:t>
                </a:r>
                <a:r>
                  <a:rPr kumimoji="1" lang="ja-JP" altLang="en-US" sz="2800" dirty="0" smtClean="0"/>
                  <a:t>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kumimoji="1" lang="en-US" altLang="ja-JP" sz="2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sz="2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kumimoji="1" lang="en-US" altLang="ja-JP" sz="2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kumimoji="1" lang="en-US" altLang="ja-JP" sz="2800" b="0" i="1" smtClean="0">
                        <a:latin typeface="Cambria Math"/>
                      </a:rPr>
                      <m:t>+</m:t>
                    </m:r>
                    <m:r>
                      <a:rPr kumimoji="1" lang="en-US" altLang="ja-JP" sz="28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kumimoji="1" lang="ja-JP" altLang="en-US" sz="2800" dirty="0" smtClean="0"/>
                  <a:t>で</a:t>
                </a:r>
                <a:r>
                  <a:rPr kumimoji="1" lang="ja-JP" altLang="en-US" sz="2800" dirty="0" smtClean="0"/>
                  <a:t>標準偏差が</a:t>
                </a:r>
                <a:r>
                  <a:rPr kumimoji="1" lang="en-US" altLang="ja-JP" sz="2800" i="1" dirty="0" smtClean="0"/>
                  <a:t>σ</a:t>
                </a:r>
                <a:r>
                  <a:rPr kumimoji="1" lang="ja-JP" altLang="en-US" sz="2800" dirty="0" smtClean="0"/>
                  <a:t>の正規分布にしたがう</a:t>
                </a:r>
                <a:endParaRPr kumimoji="1" lang="ja-JP" altLang="en-US" sz="2800" i="1" dirty="0"/>
              </a:p>
            </p:txBody>
          </p:sp>
        </mc:Choice>
        <mc:Fallback>
          <p:sp>
            <p:nvSpPr>
              <p:cNvPr id="4" name="テキスト ボックス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2996952"/>
                <a:ext cx="7200800" cy="1815882"/>
              </a:xfrm>
              <a:prstGeom prst="rect">
                <a:avLst/>
              </a:prstGeom>
              <a:blipFill rotWithShape="1">
                <a:blip r:embed="rId2"/>
                <a:stretch>
                  <a:fillRect l="-1516" t="-2961" b="-6250"/>
                </a:stretch>
              </a:blipFill>
              <a:ln w="38100"/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5519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重回帰分析の流れ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24078" indent="-514350">
              <a:buFont typeface="+mj-ea"/>
              <a:buAutoNum type="circleNumDbPlain" startAt="4"/>
            </a:pPr>
            <a:r>
              <a:rPr kumimoji="1" lang="ja-JP" altLang="en-US" smtClean="0"/>
              <a:t>「偏回帰係数の検定」をおこなう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37004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バン">
  <a:themeElements>
    <a:clrScheme name="アーバン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アーバン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アーバン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1431</TotalTime>
  <Words>583</Words>
  <Application>Microsoft Office PowerPoint</Application>
  <PresentationFormat>画面に合わせる (4:3)</PresentationFormat>
  <Paragraphs>196</Paragraphs>
  <Slides>22</Slides>
  <Notes>0</Notes>
  <HiddenSlides>0</HiddenSlides>
  <MMClips>0</MMClips>
  <ScaleCrop>false</ScaleCrop>
  <HeadingPairs>
    <vt:vector size="6" baseType="variant"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22</vt:i4>
      </vt:variant>
    </vt:vector>
  </HeadingPairs>
  <TitlesOfParts>
    <vt:vector size="24" baseType="lpstr">
      <vt:lpstr>アーバン</vt:lpstr>
      <vt:lpstr>数式</vt:lpstr>
      <vt:lpstr>マンガでわかる統計学[回帰分析編]</vt:lpstr>
      <vt:lpstr>◆第3章◆</vt:lpstr>
      <vt:lpstr>回帰式</vt:lpstr>
      <vt:lpstr>重回帰式</vt:lpstr>
      <vt:lpstr>重回帰分析の流れ</vt:lpstr>
      <vt:lpstr>重回帰分析の流れ</vt:lpstr>
      <vt:lpstr>重回帰分析の流れ</vt:lpstr>
      <vt:lpstr>カザミベーカリーのデータ</vt:lpstr>
      <vt:lpstr>PowerPoint プレゼンテーション</vt:lpstr>
      <vt:lpstr>PowerPoint プレゼンテーション</vt:lpstr>
      <vt:lpstr>重回帰分析の流れ</vt:lpstr>
      <vt:lpstr>PowerPoint プレゼンテーション</vt:lpstr>
      <vt:lpstr>重回帰分析の流れ</vt:lpstr>
      <vt:lpstr>寄与率の欠点</vt:lpstr>
      <vt:lpstr>カザミベーカリーのデータ</vt:lpstr>
      <vt:lpstr>寄与率の欠点</vt:lpstr>
      <vt:lpstr>PowerPoint プレゼンテーション</vt:lpstr>
      <vt:lpstr>自由度調整済み寄与率</vt:lpstr>
      <vt:lpstr>自由度調整済み寄与率</vt:lpstr>
      <vt:lpstr>自由度調整済み寄与率</vt:lpstr>
      <vt:lpstr>仮説</vt:lpstr>
      <vt:lpstr>重回帰分析の流れ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マンガでわかる統計学</dc:title>
  <dc:creator>akira</dc:creator>
  <cp:lastModifiedBy>share2</cp:lastModifiedBy>
  <cp:revision>145</cp:revision>
  <dcterms:created xsi:type="dcterms:W3CDTF">2012-11-15T18:27:27Z</dcterms:created>
  <dcterms:modified xsi:type="dcterms:W3CDTF">2013-01-11T04:05:09Z</dcterms:modified>
</cp:coreProperties>
</file>