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6"/>
  </p:notesMasterIdLst>
  <p:sldIdLst>
    <p:sldId id="256" r:id="rId2"/>
    <p:sldId id="257" r:id="rId3"/>
    <p:sldId id="258" r:id="rId4"/>
    <p:sldId id="267" r:id="rId5"/>
    <p:sldId id="259" r:id="rId6"/>
    <p:sldId id="260" r:id="rId7"/>
    <p:sldId id="261" r:id="rId8"/>
    <p:sldId id="262" r:id="rId9"/>
    <p:sldId id="263" r:id="rId10"/>
    <p:sldId id="268" r:id="rId11"/>
    <p:sldId id="269" r:id="rId12"/>
    <p:sldId id="270" r:id="rId13"/>
    <p:sldId id="271" r:id="rId14"/>
    <p:sldId id="266"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1526" y="62"/>
      </p:cViewPr>
      <p:guideLst/>
    </p:cSldViewPr>
  </p:slideViewPr>
  <p:notesTextViewPr>
    <p:cViewPr>
      <p:scale>
        <a:sx n="1" d="1"/>
        <a:sy n="1" d="1"/>
      </p:scale>
      <p:origin x="0" y="0"/>
    </p:cViewPr>
  </p:notesTextViewPr>
  <p:notesViewPr>
    <p:cSldViewPr snapToGrid="0">
      <p:cViewPr varScale="1">
        <p:scale>
          <a:sx n="65" d="100"/>
          <a:sy n="65" d="100"/>
        </p:scale>
        <p:origin x="2299"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54BE2-1627-43DF-94FD-C948A6577F92}" type="datetimeFigureOut">
              <a:rPr kumimoji="1" lang="ja-JP" altLang="en-US" smtClean="0"/>
              <a:t>2017/12/15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5C3CFB-043C-4365-B10C-533884840C3F}" type="slidenum">
              <a:rPr kumimoji="1" lang="ja-JP" altLang="en-US" smtClean="0"/>
              <a:t>‹#›</a:t>
            </a:fld>
            <a:endParaRPr kumimoji="1" lang="ja-JP" altLang="en-US"/>
          </a:p>
        </p:txBody>
      </p:sp>
    </p:spTree>
    <p:extLst>
      <p:ext uri="{BB962C8B-B14F-4D97-AF65-F5344CB8AC3E}">
        <p14:creationId xmlns:p14="http://schemas.microsoft.com/office/powerpoint/2010/main" val="41817169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6</a:t>
            </a:fld>
            <a:endParaRPr kumimoji="1" lang="ja-JP" altLang="en-US"/>
          </a:p>
        </p:txBody>
      </p:sp>
    </p:spTree>
    <p:extLst>
      <p:ext uri="{BB962C8B-B14F-4D97-AF65-F5344CB8AC3E}">
        <p14:creationId xmlns:p14="http://schemas.microsoft.com/office/powerpoint/2010/main" val="1995338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リンク内には</a:t>
            </a:r>
            <a:r>
              <a:rPr kumimoji="1" lang="en-US" altLang="ja-JP" dirty="0"/>
              <a:t>0</a:t>
            </a:r>
            <a:r>
              <a:rPr kumimoji="1" lang="ja-JP" altLang="en-US" dirty="0"/>
              <a:t>と</a:t>
            </a:r>
            <a:r>
              <a:rPr kumimoji="1" lang="en-US" altLang="ja-JP" dirty="0"/>
              <a:t>1</a:t>
            </a:r>
            <a:r>
              <a:rPr kumimoji="1" lang="ja-JP" altLang="en-US" dirty="0"/>
              <a:t>の状態が割り振られていて条件を見たすと</a:t>
            </a:r>
            <a:r>
              <a:rPr kumimoji="1" lang="en-US" altLang="ja-JP" dirty="0"/>
              <a:t>0</a:t>
            </a:r>
            <a:r>
              <a:rPr kumimoji="1" lang="ja-JP" altLang="en-US" dirty="0"/>
              <a:t>から</a:t>
            </a:r>
            <a:r>
              <a:rPr kumimoji="1" lang="en-US" altLang="ja-JP" dirty="0"/>
              <a:t>1</a:t>
            </a:r>
            <a:r>
              <a:rPr kumimoji="1" lang="ja-JP" altLang="en-US" dirty="0"/>
              <a:t>に変化</a:t>
            </a:r>
            <a:endParaRPr kumimoji="1" lang="en-US" altLang="ja-JP" dirty="0"/>
          </a:p>
          <a:p>
            <a:r>
              <a:rPr kumimoji="1" lang="ja-JP" altLang="en-US" dirty="0"/>
              <a:t>初めの数値はすべて１</a:t>
            </a:r>
            <a:endParaRPr kumimoji="1" lang="en-US" altLang="ja-JP" dirty="0"/>
          </a:p>
          <a:p>
            <a:endParaRPr kumimoji="1" lang="en-US" altLang="ja-JP" dirty="0"/>
          </a:p>
          <a:p>
            <a:r>
              <a:rPr kumimoji="1" lang="ja-JP" altLang="en-US" dirty="0"/>
              <a:t>バグの原因となったコードの作成者とそのバグの報告や修正を行った人物が一致</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7</a:t>
            </a:fld>
            <a:endParaRPr kumimoji="1" lang="ja-JP" altLang="en-US"/>
          </a:p>
        </p:txBody>
      </p:sp>
    </p:spTree>
    <p:extLst>
      <p:ext uri="{BB962C8B-B14F-4D97-AF65-F5344CB8AC3E}">
        <p14:creationId xmlns:p14="http://schemas.microsoft.com/office/powerpoint/2010/main" val="2278701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エクリプスの総リンク数は</a:t>
            </a:r>
            <a:r>
              <a:rPr kumimoji="1" lang="en-US" altLang="ja-JP" dirty="0"/>
              <a:t>25,317</a:t>
            </a:r>
            <a:r>
              <a:rPr kumimoji="1" lang="ja-JP" altLang="en-US" dirty="0"/>
              <a:t>件でそのうち</a:t>
            </a:r>
            <a:r>
              <a:rPr kumimoji="1" lang="en-US" altLang="ja-JP" dirty="0"/>
              <a:t>47</a:t>
            </a:r>
            <a:r>
              <a:rPr kumimoji="1" lang="ja-JP" altLang="en-US" dirty="0"/>
              <a:t>％（０，１，３の合計）がトランザクション</a:t>
            </a:r>
            <a:endParaRPr kumimoji="1" lang="en-US" altLang="ja-JP" dirty="0"/>
          </a:p>
          <a:p>
            <a:r>
              <a:rPr kumimoji="1" lang="en-US" altLang="ja-JP" dirty="0"/>
              <a:t>Mozilla</a:t>
            </a:r>
            <a:r>
              <a:rPr kumimoji="1" lang="ja-JP" altLang="en-US" dirty="0"/>
              <a:t>は総リンク数が</a:t>
            </a:r>
            <a:r>
              <a:rPr kumimoji="1" lang="en-US" altLang="ja-JP" dirty="0"/>
              <a:t>53,574</a:t>
            </a:r>
            <a:r>
              <a:rPr kumimoji="1" lang="ja-JP" altLang="en-US" dirty="0"/>
              <a:t>件でトランザクションが</a:t>
            </a:r>
            <a:r>
              <a:rPr kumimoji="1" lang="en-US" altLang="ja-JP" dirty="0"/>
              <a:t>44</a:t>
            </a:r>
            <a:r>
              <a:rPr kumimoji="1" lang="ja-JP" altLang="en-US" dirty="0"/>
              <a:t>％</a:t>
            </a:r>
            <a:endParaRPr kumimoji="1" lang="en-US" altLang="ja-JP" dirty="0"/>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8</a:t>
            </a:fld>
            <a:endParaRPr kumimoji="1" lang="ja-JP" altLang="en-US"/>
          </a:p>
        </p:txBody>
      </p:sp>
    </p:spTree>
    <p:extLst>
      <p:ext uri="{BB962C8B-B14F-4D97-AF65-F5344CB8AC3E}">
        <p14:creationId xmlns:p14="http://schemas.microsoft.com/office/powerpoint/2010/main" val="43301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Fix = </a:t>
            </a:r>
            <a:r>
              <a:rPr kumimoji="1" lang="ja-JP" altLang="en-US" dirty="0"/>
              <a:t>修正箇所</a:t>
            </a:r>
            <a:endParaRPr kumimoji="1" lang="en-US" altLang="ja-JP" dirty="0"/>
          </a:p>
          <a:p>
            <a:r>
              <a:rPr kumimoji="1" lang="en-US" altLang="ja-JP" dirty="0"/>
              <a:t>Fix inducing </a:t>
            </a:r>
            <a:r>
              <a:rPr kumimoji="1" lang="ja-JP" altLang="en-US" dirty="0"/>
              <a:t>＝　修正を引き起こすトランザクション</a:t>
            </a:r>
            <a:endParaRPr kumimoji="1" lang="en-US" altLang="ja-JP" dirty="0"/>
          </a:p>
          <a:p>
            <a:endParaRPr kumimoji="1" lang="en-US" altLang="ja-JP" dirty="0"/>
          </a:p>
          <a:p>
            <a:r>
              <a:rPr kumimoji="1" lang="ja-JP" altLang="en-US" dirty="0"/>
              <a:t>エクリプスは修正を引き起こすトランザクションが、引き起こさないトランザクションの３倍ある</a:t>
            </a:r>
            <a:endParaRPr kumimoji="1" lang="en-US" altLang="ja-JP" dirty="0"/>
          </a:p>
          <a:p>
            <a:r>
              <a:rPr kumimoji="1" lang="en-US" altLang="ja-JP" dirty="0"/>
              <a:t>Mozilla</a:t>
            </a:r>
            <a:r>
              <a:rPr kumimoji="1" lang="ja-JP" altLang="en-US" dirty="0"/>
              <a:t>も同じ傾向</a:t>
            </a:r>
            <a:endParaRPr kumimoji="1" lang="en-US" altLang="ja-JP" dirty="0"/>
          </a:p>
          <a:p>
            <a:endParaRPr kumimoji="1" lang="en-US" altLang="ja-JP" dirty="0"/>
          </a:p>
          <a:p>
            <a:r>
              <a:rPr kumimoji="1" lang="ja-JP" altLang="en-US" dirty="0"/>
              <a:t>例えばエクリプスでいうと修正箇所でないところの修正誘導トランザクションが多いため今後多くの修正が必要になる可能性がある</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9</a:t>
            </a:fld>
            <a:endParaRPr kumimoji="1" lang="ja-JP" altLang="en-US"/>
          </a:p>
        </p:txBody>
      </p:sp>
    </p:spTree>
    <p:extLst>
      <p:ext uri="{BB962C8B-B14F-4D97-AF65-F5344CB8AC3E}">
        <p14:creationId xmlns:p14="http://schemas.microsoft.com/office/powerpoint/2010/main" val="2162565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Fix = </a:t>
            </a:r>
            <a:r>
              <a:rPr kumimoji="1" lang="ja-JP" altLang="en-US" dirty="0"/>
              <a:t>修正箇所</a:t>
            </a:r>
            <a:endParaRPr kumimoji="1" lang="en-US" altLang="ja-JP" dirty="0"/>
          </a:p>
          <a:p>
            <a:r>
              <a:rPr kumimoji="1" lang="en-US" altLang="ja-JP" dirty="0"/>
              <a:t>Fix inducing </a:t>
            </a:r>
            <a:r>
              <a:rPr kumimoji="1" lang="ja-JP" altLang="en-US" dirty="0"/>
              <a:t>＝　修正を引き起こすトランザクション</a:t>
            </a:r>
            <a:endParaRPr kumimoji="1" lang="en-US" altLang="ja-JP" dirty="0"/>
          </a:p>
          <a:p>
            <a:endParaRPr kumimoji="1" lang="en-US" altLang="ja-JP" dirty="0"/>
          </a:p>
          <a:p>
            <a:r>
              <a:rPr kumimoji="1" lang="ja-JP" altLang="en-US" dirty="0"/>
              <a:t>エクリプスは修正を引き起こすトランザクションが、引き起こさないトランザクションの３倍ある</a:t>
            </a:r>
            <a:endParaRPr kumimoji="1" lang="en-US" altLang="ja-JP" dirty="0"/>
          </a:p>
          <a:p>
            <a:r>
              <a:rPr kumimoji="1" lang="en-US" altLang="ja-JP" dirty="0"/>
              <a:t>Mozilla</a:t>
            </a:r>
            <a:r>
              <a:rPr kumimoji="1" lang="ja-JP" altLang="en-US" dirty="0"/>
              <a:t>も同じ傾向</a:t>
            </a:r>
            <a:endParaRPr kumimoji="1" lang="en-US" altLang="ja-JP" dirty="0"/>
          </a:p>
          <a:p>
            <a:endParaRPr kumimoji="1" lang="en-US" altLang="ja-JP" dirty="0"/>
          </a:p>
          <a:p>
            <a:r>
              <a:rPr kumimoji="1" lang="ja-JP" altLang="en-US" dirty="0"/>
              <a:t>例えばエクリプスでいうと修正箇所でないところの修正誘導トランザクションが多いため今後多くの修正が必要になる可能性がある</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10</a:t>
            </a:fld>
            <a:endParaRPr kumimoji="1" lang="ja-JP" altLang="en-US"/>
          </a:p>
        </p:txBody>
      </p:sp>
    </p:spTree>
    <p:extLst>
      <p:ext uri="{BB962C8B-B14F-4D97-AF65-F5344CB8AC3E}">
        <p14:creationId xmlns:p14="http://schemas.microsoft.com/office/powerpoint/2010/main" val="1830931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Fix = </a:t>
            </a:r>
            <a:r>
              <a:rPr kumimoji="1" lang="ja-JP" altLang="en-US" dirty="0"/>
              <a:t>修正箇所</a:t>
            </a:r>
            <a:endParaRPr kumimoji="1" lang="en-US" altLang="ja-JP" dirty="0"/>
          </a:p>
          <a:p>
            <a:r>
              <a:rPr kumimoji="1" lang="en-US" altLang="ja-JP" dirty="0"/>
              <a:t>Fix inducing </a:t>
            </a:r>
            <a:r>
              <a:rPr kumimoji="1" lang="ja-JP" altLang="en-US" dirty="0"/>
              <a:t>＝　修正を引き起こすトランザクション</a:t>
            </a:r>
            <a:endParaRPr kumimoji="1" lang="en-US" altLang="ja-JP" dirty="0"/>
          </a:p>
          <a:p>
            <a:endParaRPr kumimoji="1" lang="en-US" altLang="ja-JP" dirty="0"/>
          </a:p>
          <a:p>
            <a:r>
              <a:rPr kumimoji="1" lang="ja-JP" altLang="en-US" dirty="0"/>
              <a:t>エクリプスは修正を引き起こすトランザクションが、引き起こさないトランザクションの３倍ある</a:t>
            </a:r>
            <a:endParaRPr kumimoji="1" lang="en-US" altLang="ja-JP" dirty="0"/>
          </a:p>
          <a:p>
            <a:r>
              <a:rPr kumimoji="1" lang="en-US" altLang="ja-JP" dirty="0"/>
              <a:t>Mozilla</a:t>
            </a:r>
            <a:r>
              <a:rPr kumimoji="1" lang="ja-JP" altLang="en-US" dirty="0"/>
              <a:t>も同じ傾向</a:t>
            </a:r>
            <a:endParaRPr kumimoji="1" lang="en-US" altLang="ja-JP" dirty="0"/>
          </a:p>
          <a:p>
            <a:endParaRPr kumimoji="1" lang="en-US" altLang="ja-JP" dirty="0"/>
          </a:p>
          <a:p>
            <a:r>
              <a:rPr kumimoji="1" lang="ja-JP" altLang="en-US" dirty="0"/>
              <a:t>例えばエクリプスでいうと修正箇所でないところの修正誘導トランザクションが多いため今後多くの修正が必要になる可能性がある</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11</a:t>
            </a:fld>
            <a:endParaRPr kumimoji="1" lang="ja-JP" altLang="en-US"/>
          </a:p>
        </p:txBody>
      </p:sp>
    </p:spTree>
    <p:extLst>
      <p:ext uri="{BB962C8B-B14F-4D97-AF65-F5344CB8AC3E}">
        <p14:creationId xmlns:p14="http://schemas.microsoft.com/office/powerpoint/2010/main" val="3357259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金曜日が最もバグと修正の数が多く、バグでも修正でもないものが少ない</a:t>
            </a:r>
            <a:endParaRPr kumimoji="1" lang="en-US" altLang="ja-JP" dirty="0"/>
          </a:p>
          <a:p>
            <a:endParaRPr kumimoji="1" lang="en-US" altLang="ja-JP" dirty="0"/>
          </a:p>
          <a:p>
            <a:r>
              <a:rPr kumimoji="1" lang="ja-JP" altLang="en-US" dirty="0"/>
              <a:t>結論：金曜日にプログラムはするな</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13</a:t>
            </a:fld>
            <a:endParaRPr kumimoji="1" lang="ja-JP" altLang="en-US"/>
          </a:p>
        </p:txBody>
      </p:sp>
    </p:spTree>
    <p:extLst>
      <p:ext uri="{BB962C8B-B14F-4D97-AF65-F5344CB8AC3E}">
        <p14:creationId xmlns:p14="http://schemas.microsoft.com/office/powerpoint/2010/main" val="2086987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082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7307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39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221625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967213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888433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288841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3622576-FF01-4F62-A696-28CD7ABEB473}" type="datetimeFigureOut">
              <a:rPr kumimoji="1" lang="ja-JP" altLang="en-US" smtClean="0"/>
              <a:t>2017/12/15</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333801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03886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436558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3622576-FF01-4F62-A696-28CD7ABEB473}" type="datetimeFigureOut">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926050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3622576-FF01-4F62-A696-28CD7ABEB473}" type="datetimeFigureOut">
              <a:rPr kumimoji="1" lang="ja-JP" altLang="en-US" smtClean="0"/>
              <a:t>2017/12/15</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A818633C-306B-480F-98B5-FA54C3E20091}"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5629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F3D0BA-6D8C-432F-9304-25C3BE5AEA51}"/>
              </a:ext>
            </a:extLst>
          </p:cNvPr>
          <p:cNvSpPr>
            <a:spLocks noGrp="1"/>
          </p:cNvSpPr>
          <p:nvPr>
            <p:ph type="ctrTitle"/>
          </p:nvPr>
        </p:nvSpPr>
        <p:spPr/>
        <p:txBody>
          <a:bodyPr anchor="ctr">
            <a:normAutofit fontScale="90000"/>
          </a:bodyPr>
          <a:lstStyle/>
          <a:p>
            <a:r>
              <a:rPr kumimoji="1" lang="en-US" altLang="ja-JP" sz="5400" dirty="0"/>
              <a:t>When Do Changes Induce Fixes?</a:t>
            </a:r>
            <a:br>
              <a:rPr kumimoji="1" lang="en-US" altLang="ja-JP" sz="5400" dirty="0"/>
            </a:br>
            <a:br>
              <a:rPr kumimoji="1" lang="en-US" altLang="ja-JP" sz="5400" dirty="0"/>
            </a:br>
            <a:r>
              <a:rPr kumimoji="1" lang="en-US" altLang="ja-JP" sz="4000" dirty="0"/>
              <a:t>Jacek </a:t>
            </a:r>
            <a:r>
              <a:rPr kumimoji="1" lang="en-US" altLang="ja-JP" sz="4000" dirty="0" err="1"/>
              <a:t>Sliwerski</a:t>
            </a:r>
            <a:r>
              <a:rPr kumimoji="1" lang="en-US" altLang="ja-JP" sz="4000" dirty="0"/>
              <a:t>  </a:t>
            </a:r>
            <a:br>
              <a:rPr kumimoji="1" lang="en-US" altLang="ja-JP" sz="4000" dirty="0"/>
            </a:br>
            <a:r>
              <a:rPr kumimoji="1" lang="en-US" altLang="ja-JP" sz="4000" dirty="0"/>
              <a:t>Thomas Zimmermann </a:t>
            </a:r>
            <a:br>
              <a:rPr kumimoji="1" lang="en-US" altLang="ja-JP" sz="4000" dirty="0"/>
            </a:br>
            <a:r>
              <a:rPr kumimoji="1" lang="en-US" altLang="ja-JP" sz="4000" dirty="0"/>
              <a:t>Andreas Zeller</a:t>
            </a:r>
            <a:endParaRPr kumimoji="1" lang="ja-JP" altLang="en-US" sz="5400" dirty="0"/>
          </a:p>
        </p:txBody>
      </p:sp>
      <p:sp>
        <p:nvSpPr>
          <p:cNvPr id="3" name="サブタイトル 2">
            <a:extLst>
              <a:ext uri="{FF2B5EF4-FFF2-40B4-BE49-F238E27FC236}">
                <a16:creationId xmlns:a16="http://schemas.microsoft.com/office/drawing/2014/main" id="{4EDA58BC-7EF9-4C67-B4B6-30C0CC8670EA}"/>
              </a:ext>
            </a:extLst>
          </p:cNvPr>
          <p:cNvSpPr>
            <a:spLocks noGrp="1"/>
          </p:cNvSpPr>
          <p:nvPr>
            <p:ph type="subTitle" idx="1"/>
          </p:nvPr>
        </p:nvSpPr>
        <p:spPr/>
        <p:txBody>
          <a:bodyPr>
            <a:normAutofit/>
          </a:bodyPr>
          <a:lstStyle/>
          <a:p>
            <a:pPr algn="r"/>
            <a:r>
              <a:rPr kumimoji="1" lang="en-US" altLang="ja-JP" sz="3200" dirty="0"/>
              <a:t>60206050 </a:t>
            </a:r>
            <a:r>
              <a:rPr kumimoji="1" lang="ja-JP" altLang="en-US" sz="3200" dirty="0"/>
              <a:t>大東誠弥</a:t>
            </a:r>
          </a:p>
        </p:txBody>
      </p:sp>
    </p:spTree>
    <p:extLst>
      <p:ext uri="{BB962C8B-B14F-4D97-AF65-F5344CB8AC3E}">
        <p14:creationId xmlns:p14="http://schemas.microsoft.com/office/powerpoint/2010/main" val="1258500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39852B-9C0B-4874-BECA-A75775BC8160}"/>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26B271E8-957D-4A19-B718-C0439319717A}"/>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背景</a:t>
            </a:r>
            <a:endParaRPr kumimoji="1" lang="en-US" altLang="ja-JP" sz="3200" dirty="0"/>
          </a:p>
          <a:p>
            <a:pPr>
              <a:buFont typeface="Wingdings" panose="05000000000000000000" pitchFamily="2" charset="2"/>
              <a:buChar char="l"/>
            </a:pPr>
            <a:r>
              <a:rPr kumimoji="1" lang="ja-JP" altLang="en-US" sz="3200" dirty="0"/>
              <a:t>様々な箇所の分析</a:t>
            </a:r>
            <a:r>
              <a:rPr kumimoji="1" lang="en-US" altLang="ja-JP" sz="3200" dirty="0"/>
              <a:t>,</a:t>
            </a:r>
            <a:r>
              <a:rPr kumimoji="1" lang="ja-JP" altLang="en-US" sz="3200" dirty="0"/>
              <a:t>識別方法</a:t>
            </a:r>
            <a:endParaRPr kumimoji="1" lang="en-US" altLang="ja-JP" sz="3200" dirty="0"/>
          </a:p>
          <a:p>
            <a:pPr>
              <a:buFont typeface="Wingdings" panose="05000000000000000000" pitchFamily="2" charset="2"/>
              <a:buChar char="l"/>
            </a:pPr>
            <a:r>
              <a:rPr kumimoji="1" lang="ja-JP" altLang="en-US" sz="3200" dirty="0"/>
              <a:t>結果</a:t>
            </a:r>
            <a:endParaRPr kumimoji="1" lang="en-US" altLang="ja-JP" sz="3200" dirty="0"/>
          </a:p>
          <a:p>
            <a:pPr>
              <a:buFont typeface="Wingdings" panose="05000000000000000000" pitchFamily="2" charset="2"/>
              <a:buChar char="l"/>
            </a:pPr>
            <a:r>
              <a:rPr kumimoji="1" lang="ja-JP" altLang="en-US" sz="3200" dirty="0"/>
              <a:t>バグの修正</a:t>
            </a:r>
            <a:endParaRPr kumimoji="1" lang="en-US" altLang="ja-JP" sz="3200" dirty="0"/>
          </a:p>
          <a:p>
            <a:pPr>
              <a:buFont typeface="Wingdings" panose="05000000000000000000" pitchFamily="2" charset="2"/>
              <a:buChar char="l"/>
            </a:pPr>
            <a:r>
              <a:rPr kumimoji="1" lang="ja-JP" altLang="en-US" sz="3200" dirty="0"/>
              <a:t>結論</a:t>
            </a:r>
            <a:endParaRPr kumimoji="1" lang="en-US" altLang="ja-JP" sz="3200" dirty="0"/>
          </a:p>
          <a:p>
            <a:pPr>
              <a:buFont typeface="Wingdings" panose="05000000000000000000" pitchFamily="2" charset="2"/>
              <a:buChar char="l"/>
            </a:pPr>
            <a:r>
              <a:rPr kumimoji="1" lang="ja-JP" altLang="en-US" sz="3200" dirty="0"/>
              <a:t>まとめ</a:t>
            </a:r>
            <a:endParaRPr kumimoji="1" lang="en-US" altLang="ja-JP" sz="3200" dirty="0"/>
          </a:p>
        </p:txBody>
      </p:sp>
    </p:spTree>
    <p:extLst>
      <p:ext uri="{BB962C8B-B14F-4D97-AF65-F5344CB8AC3E}">
        <p14:creationId xmlns:p14="http://schemas.microsoft.com/office/powerpoint/2010/main" val="2359939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1B53F4-7451-486F-8242-494F337025D8}"/>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BF656C04-DBF4-420A-9A98-658AB9DEB3C7}"/>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システムの状態を知るためにはプログラムの規則性を見る必要がある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kumimoji="1" lang="ja-JP" altLang="en-US" sz="3200" dirty="0"/>
              <a:t>バグ情報にはプログラムの変更点と時間が記録されている</a:t>
            </a:r>
            <a:endParaRPr kumimoji="1" lang="en-US" altLang="ja-JP" sz="3200" dirty="0"/>
          </a:p>
          <a:p>
            <a:pPr>
              <a:buFont typeface="Wingdings" panose="05000000000000000000" pitchFamily="2" charset="2"/>
              <a:buChar char="l"/>
            </a:pPr>
            <a:endParaRPr lang="en-US" altLang="ja-JP" sz="3200" dirty="0"/>
          </a:p>
          <a:p>
            <a:pPr marL="0" indent="0">
              <a:buNone/>
            </a:pPr>
            <a:endParaRPr kumimoji="1" lang="ja-JP" altLang="en-US" sz="3200" dirty="0"/>
          </a:p>
        </p:txBody>
      </p:sp>
    </p:spTree>
    <p:extLst>
      <p:ext uri="{BB962C8B-B14F-4D97-AF65-F5344CB8AC3E}">
        <p14:creationId xmlns:p14="http://schemas.microsoft.com/office/powerpoint/2010/main" val="140137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799934-BF43-423F-9017-60DC53BCD4D2}"/>
              </a:ext>
            </a:extLst>
          </p:cNvPr>
          <p:cNvSpPr>
            <a:spLocks noGrp="1"/>
          </p:cNvSpPr>
          <p:nvPr>
            <p:ph type="title"/>
          </p:nvPr>
        </p:nvSpPr>
        <p:spPr/>
        <p:txBody>
          <a:bodyPr/>
          <a:lstStyle/>
          <a:p>
            <a:r>
              <a:rPr kumimoji="1" lang="ja-JP" altLang="en-US" dirty="0"/>
              <a:t>修正箇所推定の手順</a:t>
            </a:r>
          </a:p>
        </p:txBody>
      </p:sp>
      <p:sp>
        <p:nvSpPr>
          <p:cNvPr id="3" name="コンテンツ プレースホルダー 2">
            <a:extLst>
              <a:ext uri="{FF2B5EF4-FFF2-40B4-BE49-F238E27FC236}">
                <a16:creationId xmlns:a16="http://schemas.microsoft.com/office/drawing/2014/main" id="{0B2E1C5F-73C0-4EE1-B7F8-B8E434C1703A}"/>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データベースよりバグを確認</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kumimoji="1" lang="ja-JP" altLang="en-US" sz="3200" dirty="0"/>
              <a:t>プログラム内の変化の確認</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a:t>バグが報告される前の</a:t>
            </a:r>
            <a:r>
              <a:rPr lang="en-US" altLang="ja-JP" sz="3200" dirty="0"/>
              <a:t>,</a:t>
            </a:r>
            <a:r>
              <a:rPr lang="ja-JP" altLang="en-US" sz="3200" dirty="0"/>
              <a:t>過去の変更点の</a:t>
            </a:r>
            <a:endParaRPr lang="en-US" altLang="ja-JP" sz="3200" dirty="0"/>
          </a:p>
          <a:p>
            <a:pPr marL="0" indent="0">
              <a:buNone/>
            </a:pPr>
            <a:r>
              <a:rPr lang="ja-JP" altLang="en-US" sz="3200" dirty="0"/>
              <a:t>確認</a:t>
            </a:r>
            <a:endParaRPr lang="en-US" altLang="ja-JP" sz="3200" dirty="0"/>
          </a:p>
          <a:p>
            <a:pPr>
              <a:buFont typeface="Wingdings" panose="05000000000000000000" pitchFamily="2" charset="2"/>
              <a:buChar char="l"/>
            </a:pPr>
            <a:endParaRPr kumimoji="1" lang="en-US" altLang="ja-JP" sz="3200" dirty="0"/>
          </a:p>
        </p:txBody>
      </p:sp>
    </p:spTree>
    <p:extLst>
      <p:ext uri="{BB962C8B-B14F-4D97-AF65-F5344CB8AC3E}">
        <p14:creationId xmlns:p14="http://schemas.microsoft.com/office/powerpoint/2010/main" val="18389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7EF9CB-CA4D-4946-8F1E-1C2B833634A4}"/>
              </a:ext>
            </a:extLst>
          </p:cNvPr>
          <p:cNvSpPr>
            <a:spLocks noGrp="1"/>
          </p:cNvSpPr>
          <p:nvPr>
            <p:ph type="title"/>
          </p:nvPr>
        </p:nvSpPr>
        <p:spPr/>
        <p:txBody>
          <a:bodyPr/>
          <a:lstStyle/>
          <a:p>
            <a:r>
              <a:rPr kumimoji="1" lang="ja-JP" altLang="en-US" dirty="0"/>
              <a:t>修正箇所の識別方法</a:t>
            </a:r>
          </a:p>
        </p:txBody>
      </p:sp>
      <p:sp>
        <p:nvSpPr>
          <p:cNvPr id="3" name="コンテンツ プレースホルダー 2">
            <a:extLst>
              <a:ext uri="{FF2B5EF4-FFF2-40B4-BE49-F238E27FC236}">
                <a16:creationId xmlns:a16="http://schemas.microsoft.com/office/drawing/2014/main" id="{B75124ED-FEBF-4512-8128-8BCAE94979D6}"/>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変更点が修正されたものか確認する</a:t>
            </a:r>
            <a:endParaRPr kumimoji="1" lang="en-US" altLang="ja-JP" sz="3200" dirty="0"/>
          </a:p>
          <a:p>
            <a:pPr marL="0" indent="0">
              <a:buNone/>
            </a:pPr>
            <a:endParaRPr lang="en-US" altLang="ja-JP" sz="3200" dirty="0"/>
          </a:p>
          <a:p>
            <a:pPr marL="0" indent="0">
              <a:buNone/>
            </a:pPr>
            <a:r>
              <a:rPr kumimoji="1" lang="ja-JP" altLang="en-US" sz="3200" dirty="0"/>
              <a:t>開発者の間ではコメントにバグと報告番号を記載している</a:t>
            </a:r>
            <a:endParaRPr kumimoji="1" lang="en-US" altLang="ja-JP" sz="3200" dirty="0"/>
          </a:p>
          <a:p>
            <a:pPr marL="0" indent="0">
              <a:buNone/>
            </a:pPr>
            <a:endParaRPr kumimoji="1" lang="en-US" altLang="ja-JP" sz="3200" dirty="0"/>
          </a:p>
          <a:p>
            <a:pPr>
              <a:buFont typeface="Wingdings" panose="05000000000000000000" pitchFamily="2" charset="2"/>
              <a:buChar char="l"/>
            </a:pPr>
            <a:r>
              <a:rPr kumimoji="1" lang="ja-JP" altLang="en-US" sz="3200" dirty="0"/>
              <a:t>トランザクションとバグの間のリンクを確認する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kumimoji="1" lang="ja-JP" altLang="en-US" sz="3200" dirty="0"/>
          </a:p>
        </p:txBody>
      </p:sp>
      <p:sp>
        <p:nvSpPr>
          <p:cNvPr id="6" name="矢印: 下 5">
            <a:extLst>
              <a:ext uri="{FF2B5EF4-FFF2-40B4-BE49-F238E27FC236}">
                <a16:creationId xmlns:a16="http://schemas.microsoft.com/office/drawing/2014/main" id="{5B0B3988-1376-4981-B6EE-F70CAE6A386F}"/>
              </a:ext>
            </a:extLst>
          </p:cNvPr>
          <p:cNvSpPr/>
          <p:nvPr/>
        </p:nvSpPr>
        <p:spPr>
          <a:xfrm>
            <a:off x="4199138" y="2476870"/>
            <a:ext cx="577048" cy="5060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01833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7F9B46-0C24-49CF-9761-C5A364646487}"/>
              </a:ext>
            </a:extLst>
          </p:cNvPr>
          <p:cNvSpPr>
            <a:spLocks noGrp="1"/>
          </p:cNvSpPr>
          <p:nvPr>
            <p:ph type="title"/>
          </p:nvPr>
        </p:nvSpPr>
        <p:spPr/>
        <p:txBody>
          <a:bodyPr/>
          <a:lstStyle/>
          <a:p>
            <a:r>
              <a:rPr kumimoji="1" lang="ja-JP" altLang="en-US" dirty="0"/>
              <a:t>構文の分析手法</a:t>
            </a:r>
          </a:p>
        </p:txBody>
      </p:sp>
      <p:sp>
        <p:nvSpPr>
          <p:cNvPr id="3" name="コンテンツ プレースホルダー 2">
            <a:extLst>
              <a:ext uri="{FF2B5EF4-FFF2-40B4-BE49-F238E27FC236}">
                <a16:creationId xmlns:a16="http://schemas.microsoft.com/office/drawing/2014/main" id="{B1D2E9CC-FD00-4634-AC48-7FF0C4DA753B}"/>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バグデータのリンクの発見のため</a:t>
            </a:r>
            <a:r>
              <a:rPr kumimoji="1" lang="en-US" altLang="ja-JP" sz="3200" dirty="0"/>
              <a:t>,</a:t>
            </a:r>
          </a:p>
          <a:p>
            <a:pPr marL="0" indent="0">
              <a:buNone/>
            </a:pPr>
            <a:r>
              <a:rPr kumimoji="1" lang="ja-JP" altLang="en-US" sz="3200" dirty="0"/>
              <a:t>ログやコメントを</a:t>
            </a:r>
            <a:r>
              <a:rPr kumimoji="1" lang="ja-JP" altLang="en-US" sz="3200" dirty="0">
                <a:solidFill>
                  <a:srgbClr val="FF0000"/>
                </a:solidFill>
              </a:rPr>
              <a:t>証拠</a:t>
            </a:r>
            <a:r>
              <a:rPr kumimoji="1" lang="ja-JP" altLang="en-US" sz="3200" dirty="0"/>
              <a:t>と照らし合わせる</a:t>
            </a:r>
            <a:endParaRPr kumimoji="1" lang="en-US" altLang="ja-JP" sz="3200" dirty="0"/>
          </a:p>
          <a:p>
            <a:pPr marL="0" indent="0">
              <a:buNone/>
            </a:pPr>
            <a:endParaRPr lang="en-US" altLang="ja-JP" sz="3200" dirty="0"/>
          </a:p>
          <a:p>
            <a:pPr>
              <a:buFont typeface="Wingdings" panose="05000000000000000000" pitchFamily="2" charset="2"/>
              <a:buChar char="n"/>
            </a:pPr>
            <a:r>
              <a:rPr kumimoji="1" lang="ja-JP" altLang="en-US" sz="3200" dirty="0"/>
              <a:t>バグ番号</a:t>
            </a:r>
            <a:endParaRPr kumimoji="1" lang="en-US" altLang="ja-JP" sz="3200" dirty="0"/>
          </a:p>
          <a:p>
            <a:pPr>
              <a:buFont typeface="Wingdings" panose="05000000000000000000" pitchFamily="2" charset="2"/>
              <a:buChar char="n"/>
            </a:pPr>
            <a:r>
              <a:rPr kumimoji="1" lang="ja-JP" altLang="en-US" sz="3200" dirty="0"/>
              <a:t>コード上の簡単な数値</a:t>
            </a:r>
            <a:endParaRPr kumimoji="1" lang="en-US" altLang="ja-JP" sz="3200" dirty="0"/>
          </a:p>
          <a:p>
            <a:pPr>
              <a:buFont typeface="Wingdings" panose="05000000000000000000" pitchFamily="2" charset="2"/>
              <a:buChar char="n"/>
            </a:pPr>
            <a:r>
              <a:rPr kumimoji="1" lang="ja-JP" altLang="en-US" sz="3200" dirty="0"/>
              <a:t>キーワード</a:t>
            </a:r>
            <a:endParaRPr kumimoji="1" lang="en-US" altLang="ja-JP" sz="3200" dirty="0"/>
          </a:p>
          <a:p>
            <a:pPr>
              <a:buFont typeface="Wingdings" panose="05000000000000000000" pitchFamily="2" charset="2"/>
              <a:buChar char="l"/>
            </a:pPr>
            <a:endParaRPr kumimoji="1" lang="ja-JP" altLang="en-US" sz="3200" dirty="0"/>
          </a:p>
        </p:txBody>
      </p:sp>
      <p:sp>
        <p:nvSpPr>
          <p:cNvPr id="6" name="矢印: 下 5">
            <a:extLst>
              <a:ext uri="{FF2B5EF4-FFF2-40B4-BE49-F238E27FC236}">
                <a16:creationId xmlns:a16="http://schemas.microsoft.com/office/drawing/2014/main" id="{ABE41092-1194-4346-B43C-968A6E0D757A}"/>
              </a:ext>
            </a:extLst>
          </p:cNvPr>
          <p:cNvSpPr/>
          <p:nvPr/>
        </p:nvSpPr>
        <p:spPr>
          <a:xfrm>
            <a:off x="3710866" y="3151573"/>
            <a:ext cx="461639" cy="4616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4645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4C0B48-E117-4F3F-8D80-428CDA2C3C94}"/>
              </a:ext>
            </a:extLst>
          </p:cNvPr>
          <p:cNvSpPr>
            <a:spLocks noGrp="1"/>
          </p:cNvSpPr>
          <p:nvPr>
            <p:ph type="title"/>
          </p:nvPr>
        </p:nvSpPr>
        <p:spPr/>
        <p:txBody>
          <a:bodyPr/>
          <a:lstStyle/>
          <a:p>
            <a:r>
              <a:rPr kumimoji="1" lang="ja-JP" altLang="en-US" dirty="0"/>
              <a:t>リンク内容の分析</a:t>
            </a:r>
          </a:p>
        </p:txBody>
      </p:sp>
      <p:sp>
        <p:nvSpPr>
          <p:cNvPr id="3" name="コンテンツ プレースホルダー 2">
            <a:extLst>
              <a:ext uri="{FF2B5EF4-FFF2-40B4-BE49-F238E27FC236}">
                <a16:creationId xmlns:a16="http://schemas.microsoft.com/office/drawing/2014/main" id="{464E62DB-609C-4072-B6E4-32354CB09A66}"/>
              </a:ext>
            </a:extLst>
          </p:cNvPr>
          <p:cNvSpPr>
            <a:spLocks noGrp="1"/>
          </p:cNvSpPr>
          <p:nvPr>
            <p:ph idx="1"/>
          </p:nvPr>
        </p:nvSpPr>
        <p:spPr/>
        <p:txBody>
          <a:bodyPr>
            <a:normAutofit lnSpcReduction="10000"/>
          </a:bodyPr>
          <a:lstStyle/>
          <a:p>
            <a:pPr>
              <a:buFont typeface="Wingdings" panose="05000000000000000000" pitchFamily="2" charset="2"/>
              <a:buChar char="l"/>
            </a:pPr>
            <a:r>
              <a:rPr kumimoji="1" lang="ja-JP" altLang="en-US" sz="3200" u="sng" dirty="0"/>
              <a:t>リンクの状態</a:t>
            </a:r>
            <a:r>
              <a:rPr kumimoji="1" lang="ja-JP" altLang="en-US" sz="3200" dirty="0"/>
              <a:t>により</a:t>
            </a:r>
            <a:r>
              <a:rPr kumimoji="1" lang="en-US" altLang="ja-JP" sz="3200" dirty="0"/>
              <a:t>,</a:t>
            </a:r>
            <a:r>
              <a:rPr kumimoji="1" lang="ja-JP" altLang="en-US" sz="3200" dirty="0"/>
              <a:t>リンク内の数値が変化</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n"/>
            </a:pPr>
            <a:r>
              <a:rPr lang="ja-JP" altLang="en-US" sz="3200" dirty="0"/>
              <a:t>バグが少なくとも１度は修正されている</a:t>
            </a:r>
            <a:endParaRPr lang="en-US" altLang="ja-JP" sz="3200" dirty="0"/>
          </a:p>
          <a:p>
            <a:pPr>
              <a:buFont typeface="Wingdings" panose="05000000000000000000" pitchFamily="2" charset="2"/>
              <a:buChar char="n"/>
            </a:pPr>
            <a:r>
              <a:rPr lang="ja-JP" altLang="en-US" sz="3200" dirty="0"/>
              <a:t>バグレポートの内容がログ</a:t>
            </a:r>
            <a:r>
              <a:rPr lang="en-US" altLang="ja-JP" sz="3200" dirty="0"/>
              <a:t>,</a:t>
            </a:r>
            <a:r>
              <a:rPr lang="ja-JP" altLang="en-US" sz="3200" dirty="0"/>
              <a:t>コメントと一致</a:t>
            </a:r>
            <a:endParaRPr lang="en-US" altLang="ja-JP" sz="3200" dirty="0"/>
          </a:p>
          <a:p>
            <a:pPr>
              <a:buFont typeface="Wingdings" panose="05000000000000000000" pitchFamily="2" charset="2"/>
              <a:buChar char="n"/>
            </a:pPr>
            <a:r>
              <a:rPr lang="ja-JP" altLang="en-US" sz="3200" dirty="0"/>
              <a:t>バグと修正を行った人物が一致</a:t>
            </a:r>
            <a:endParaRPr lang="en-US" altLang="ja-JP" sz="3200" dirty="0"/>
          </a:p>
          <a:p>
            <a:pPr>
              <a:buFont typeface="Wingdings" panose="05000000000000000000" pitchFamily="2" charset="2"/>
              <a:buChar char="n"/>
            </a:pPr>
            <a:r>
              <a:rPr lang="ja-JP" altLang="en-US" sz="3200" dirty="0"/>
              <a:t>トランザクションによって影響を受ける箇所がバグに含まれている</a:t>
            </a:r>
            <a:endParaRPr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lang="en-US" altLang="ja-JP" sz="3200" dirty="0"/>
          </a:p>
        </p:txBody>
      </p:sp>
      <p:sp>
        <p:nvSpPr>
          <p:cNvPr id="5" name="矢印: 下 4">
            <a:extLst>
              <a:ext uri="{FF2B5EF4-FFF2-40B4-BE49-F238E27FC236}">
                <a16:creationId xmlns:a16="http://schemas.microsoft.com/office/drawing/2014/main" id="{7E8F6490-736D-4726-937E-050071182770}"/>
              </a:ext>
            </a:extLst>
          </p:cNvPr>
          <p:cNvSpPr/>
          <p:nvPr/>
        </p:nvSpPr>
        <p:spPr>
          <a:xfrm>
            <a:off x="4110087" y="2328421"/>
            <a:ext cx="754144" cy="5844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2226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DEE4E6-C72F-4345-95D2-3AAF5B19B545}"/>
              </a:ext>
            </a:extLst>
          </p:cNvPr>
          <p:cNvSpPr>
            <a:spLocks noGrp="1"/>
          </p:cNvSpPr>
          <p:nvPr>
            <p:ph type="title"/>
          </p:nvPr>
        </p:nvSpPr>
        <p:spPr>
          <a:xfrm>
            <a:off x="822960" y="286604"/>
            <a:ext cx="7543800" cy="1450757"/>
          </a:xfrm>
        </p:spPr>
        <p:txBody>
          <a:bodyPr/>
          <a:lstStyle/>
          <a:p>
            <a:r>
              <a:rPr kumimoji="1" lang="ja-JP" altLang="en-US" dirty="0"/>
              <a:t>リンク数とトランザクション</a:t>
            </a:r>
          </a:p>
        </p:txBody>
      </p:sp>
      <p:pic>
        <p:nvPicPr>
          <p:cNvPr id="5" name="コンテンツ プレースホルダー 4">
            <a:extLst>
              <a:ext uri="{FF2B5EF4-FFF2-40B4-BE49-F238E27FC236}">
                <a16:creationId xmlns:a16="http://schemas.microsoft.com/office/drawing/2014/main" id="{326397C7-51D4-4587-AFF6-8403574F1C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325" y="2242016"/>
            <a:ext cx="7543800" cy="3231218"/>
          </a:xfrm>
        </p:spPr>
      </p:pic>
    </p:spTree>
    <p:extLst>
      <p:ext uri="{BB962C8B-B14F-4D97-AF65-F5344CB8AC3E}">
        <p14:creationId xmlns:p14="http://schemas.microsoft.com/office/powerpoint/2010/main" val="2024801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15A9-AC49-4EC0-B5D1-FFC522DED905}"/>
              </a:ext>
            </a:extLst>
          </p:cNvPr>
          <p:cNvSpPr>
            <a:spLocks noGrp="1"/>
          </p:cNvSpPr>
          <p:nvPr>
            <p:ph type="title"/>
          </p:nvPr>
        </p:nvSpPr>
        <p:spPr/>
        <p:txBody>
          <a:bodyPr/>
          <a:lstStyle/>
          <a:p>
            <a:r>
              <a:rPr kumimoji="1" lang="ja-JP" altLang="en-US" dirty="0"/>
              <a:t>修正箇所の平均サイズ</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id="{4BEC6A04-261A-4965-A80B-777BAD29BC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6452" y="1974586"/>
            <a:ext cx="6556815" cy="4050926"/>
          </a:xfrm>
        </p:spPr>
      </p:pic>
    </p:spTree>
    <p:extLst>
      <p:ext uri="{BB962C8B-B14F-4D97-AF65-F5344CB8AC3E}">
        <p14:creationId xmlns:p14="http://schemas.microsoft.com/office/powerpoint/2010/main" val="1123154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15A9-AC49-4EC0-B5D1-FFC522DED905}"/>
              </a:ext>
            </a:extLst>
          </p:cNvPr>
          <p:cNvSpPr>
            <a:spLocks noGrp="1"/>
          </p:cNvSpPr>
          <p:nvPr>
            <p:ph type="title"/>
          </p:nvPr>
        </p:nvSpPr>
        <p:spPr/>
        <p:txBody>
          <a:bodyPr/>
          <a:lstStyle/>
          <a:p>
            <a:r>
              <a:rPr kumimoji="1" lang="ja-JP" altLang="en-US" dirty="0"/>
              <a:t>修正箇所の平均サイズ</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id="{4BEC6A04-261A-4965-A80B-777BAD29BC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3592" y="1946306"/>
            <a:ext cx="6556815" cy="4050926"/>
          </a:xfrm>
        </p:spPr>
      </p:pic>
      <p:sp>
        <p:nvSpPr>
          <p:cNvPr id="3" name="楕円 2">
            <a:extLst>
              <a:ext uri="{FF2B5EF4-FFF2-40B4-BE49-F238E27FC236}">
                <a16:creationId xmlns:a16="http://schemas.microsoft.com/office/drawing/2014/main" id="{D4428322-1BC6-485D-952B-6E1022D65910}"/>
              </a:ext>
            </a:extLst>
          </p:cNvPr>
          <p:cNvSpPr/>
          <p:nvPr/>
        </p:nvSpPr>
        <p:spPr>
          <a:xfrm>
            <a:off x="2828041" y="2835111"/>
            <a:ext cx="2978871" cy="52790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851891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15A9-AC49-4EC0-B5D1-FFC522DED905}"/>
              </a:ext>
            </a:extLst>
          </p:cNvPr>
          <p:cNvSpPr>
            <a:spLocks noGrp="1"/>
          </p:cNvSpPr>
          <p:nvPr>
            <p:ph type="title"/>
          </p:nvPr>
        </p:nvSpPr>
        <p:spPr/>
        <p:txBody>
          <a:bodyPr/>
          <a:lstStyle/>
          <a:p>
            <a:r>
              <a:rPr kumimoji="1" lang="ja-JP" altLang="en-US" dirty="0"/>
              <a:t>修正箇所の平均サイズ</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id="{4BEC6A04-261A-4965-A80B-777BAD29BC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6452" y="1974586"/>
            <a:ext cx="6556815" cy="4050926"/>
          </a:xfrm>
        </p:spPr>
      </p:pic>
      <p:sp>
        <p:nvSpPr>
          <p:cNvPr id="3" name="楕円 2">
            <a:extLst>
              <a:ext uri="{FF2B5EF4-FFF2-40B4-BE49-F238E27FC236}">
                <a16:creationId xmlns:a16="http://schemas.microsoft.com/office/drawing/2014/main" id="{26C00986-E189-41B0-A020-E84EC8B1CFEA}"/>
              </a:ext>
            </a:extLst>
          </p:cNvPr>
          <p:cNvSpPr/>
          <p:nvPr/>
        </p:nvSpPr>
        <p:spPr>
          <a:xfrm>
            <a:off x="2846895" y="2337847"/>
            <a:ext cx="1442301" cy="669304"/>
          </a:xfrm>
          <a:prstGeom prst="ellipse">
            <a:avLst/>
          </a:prstGeom>
          <a:no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435785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7D83C-6BF3-4D9E-BA64-6E854117C134}"/>
              </a:ext>
            </a:extLst>
          </p:cNvPr>
          <p:cNvSpPr>
            <a:spLocks noGrp="1"/>
          </p:cNvSpPr>
          <p:nvPr>
            <p:ph type="title"/>
          </p:nvPr>
        </p:nvSpPr>
        <p:spPr/>
        <p:txBody>
          <a:bodyPr/>
          <a:lstStyle/>
          <a:p>
            <a:r>
              <a:rPr kumimoji="1" lang="ja-JP" altLang="en-US" dirty="0"/>
              <a:t>バグと各曜日の関係性</a:t>
            </a:r>
          </a:p>
        </p:txBody>
      </p:sp>
      <p:pic>
        <p:nvPicPr>
          <p:cNvPr id="5" name="コンテンツ プレースホルダー 4" descr="テキスト, 領収書 が含まれている画像&#10;&#10;非常に高い精度で生成された説明">
            <a:extLst>
              <a:ext uri="{FF2B5EF4-FFF2-40B4-BE49-F238E27FC236}">
                <a16:creationId xmlns:a16="http://schemas.microsoft.com/office/drawing/2014/main" id="{8C9C71EF-6C99-462B-B5E7-4A7E853E9E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4788" y="1874544"/>
            <a:ext cx="4930131" cy="4022725"/>
          </a:xfrm>
        </p:spPr>
      </p:pic>
    </p:spTree>
    <p:extLst>
      <p:ext uri="{BB962C8B-B14F-4D97-AF65-F5344CB8AC3E}">
        <p14:creationId xmlns:p14="http://schemas.microsoft.com/office/powerpoint/2010/main" val="45653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7D83C-6BF3-4D9E-BA64-6E854117C134}"/>
              </a:ext>
            </a:extLst>
          </p:cNvPr>
          <p:cNvSpPr>
            <a:spLocks noGrp="1"/>
          </p:cNvSpPr>
          <p:nvPr>
            <p:ph type="title"/>
          </p:nvPr>
        </p:nvSpPr>
        <p:spPr/>
        <p:txBody>
          <a:bodyPr/>
          <a:lstStyle/>
          <a:p>
            <a:r>
              <a:rPr kumimoji="1" lang="ja-JP" altLang="en-US" dirty="0"/>
              <a:t>バグと各曜日の関係性</a:t>
            </a:r>
          </a:p>
        </p:txBody>
      </p:sp>
      <p:pic>
        <p:nvPicPr>
          <p:cNvPr id="5" name="コンテンツ プレースホルダー 4" descr="テキスト, 領収書 が含まれている画像&#10;&#10;非常に高い精度で生成された説明">
            <a:extLst>
              <a:ext uri="{FF2B5EF4-FFF2-40B4-BE49-F238E27FC236}">
                <a16:creationId xmlns:a16="http://schemas.microsoft.com/office/drawing/2014/main" id="{8C9C71EF-6C99-462B-B5E7-4A7E853E9EE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94788" y="1874544"/>
            <a:ext cx="4930131" cy="4022725"/>
          </a:xfrm>
        </p:spPr>
      </p:pic>
      <p:sp>
        <p:nvSpPr>
          <p:cNvPr id="4" name="楕円 3">
            <a:extLst>
              <a:ext uri="{FF2B5EF4-FFF2-40B4-BE49-F238E27FC236}">
                <a16:creationId xmlns:a16="http://schemas.microsoft.com/office/drawing/2014/main" id="{6BC5DD99-C83C-42BA-92B7-7DCF0118E99E}"/>
              </a:ext>
            </a:extLst>
          </p:cNvPr>
          <p:cNvSpPr/>
          <p:nvPr/>
        </p:nvSpPr>
        <p:spPr>
          <a:xfrm>
            <a:off x="4817097" y="2347274"/>
            <a:ext cx="471340" cy="1081726"/>
          </a:xfrm>
          <a:prstGeom prst="ellipse">
            <a:avLst/>
          </a:prstGeom>
          <a:no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89A43341-F76E-46AD-88DE-9935D1036566}"/>
              </a:ext>
            </a:extLst>
          </p:cNvPr>
          <p:cNvSpPr/>
          <p:nvPr/>
        </p:nvSpPr>
        <p:spPr>
          <a:xfrm>
            <a:off x="4817098" y="4147793"/>
            <a:ext cx="471340" cy="1225485"/>
          </a:xfrm>
          <a:prstGeom prst="ellipse">
            <a:avLst/>
          </a:prstGeom>
          <a:noFill/>
          <a:ln>
            <a:solidFill>
              <a:srgbClr val="7030A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972672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FD3434-0519-41B0-B03E-184D456CDA27}"/>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2EEFF9E3-C327-4E3E-A3F3-2C6BE1C0975D}"/>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トランザクションとバグのリンクを見ることで</a:t>
            </a:r>
            <a:r>
              <a:rPr kumimoji="1" lang="en-US" altLang="ja-JP" sz="3200" dirty="0"/>
              <a:t>,</a:t>
            </a:r>
            <a:r>
              <a:rPr kumimoji="1" lang="ja-JP" altLang="en-US" sz="3200" dirty="0"/>
              <a:t>修正箇所がわかる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a:t>修正を引き起こすトランザクションはプログラム中に多く存在する</a:t>
            </a:r>
            <a:endParaRPr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a:t>曜日によってバグや修正の数が変わる</a:t>
            </a:r>
            <a:endParaRPr lang="en-US" altLang="ja-JP" sz="3200" dirty="0"/>
          </a:p>
          <a:p>
            <a:pPr>
              <a:buFont typeface="Wingdings" panose="05000000000000000000" pitchFamily="2" charset="2"/>
              <a:buChar char="l"/>
            </a:pPr>
            <a:endParaRPr kumimoji="1" lang="ja-JP" altLang="en-US" sz="3200" dirty="0"/>
          </a:p>
        </p:txBody>
      </p:sp>
    </p:spTree>
    <p:extLst>
      <p:ext uri="{BB962C8B-B14F-4D97-AF65-F5344CB8AC3E}">
        <p14:creationId xmlns:p14="http://schemas.microsoft.com/office/powerpoint/2010/main" val="2200680362"/>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224</TotalTime>
  <Words>395</Words>
  <Application>Microsoft Office PowerPoint</Application>
  <PresentationFormat>画面に合わせる (4:3)</PresentationFormat>
  <Paragraphs>90</Paragraphs>
  <Slides>14</Slides>
  <Notes>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ＭＳ Ｐゴシック</vt:lpstr>
      <vt:lpstr>游ゴシック</vt:lpstr>
      <vt:lpstr>Calibri</vt:lpstr>
      <vt:lpstr>Calibri Light</vt:lpstr>
      <vt:lpstr>Wingdings</vt:lpstr>
      <vt:lpstr>レトロスペクト</vt:lpstr>
      <vt:lpstr>When Do Changes Induce Fixes?  Jacek Sliwerski   Thomas Zimmermann  Andreas Zeller</vt:lpstr>
      <vt:lpstr>目次</vt:lpstr>
      <vt:lpstr>背景</vt:lpstr>
      <vt:lpstr>修正箇所推定の手順</vt:lpstr>
      <vt:lpstr>修正箇所の識別方法</vt:lpstr>
      <vt:lpstr>構文の分析手法</vt:lpstr>
      <vt:lpstr>リンク内容の分析</vt:lpstr>
      <vt:lpstr>リンク数とトランザクション</vt:lpstr>
      <vt:lpstr>修正箇所の平均サイズ</vt:lpstr>
      <vt:lpstr>修正箇所の平均サイズ</vt:lpstr>
      <vt:lpstr>修正箇所の平均サイズ</vt:lpstr>
      <vt:lpstr>バグと各曜日の関係性</vt:lpstr>
      <vt:lpstr>バグと各曜日の関係性</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Do Changes Induce Fixes?  Jacek Sliwerski   Thomas Zimmermann  Andreas Zeller</dc:title>
  <dc:creator>大東誠弥</dc:creator>
  <cp:lastModifiedBy>大東誠弥</cp:lastModifiedBy>
  <cp:revision>17</cp:revision>
  <dcterms:created xsi:type="dcterms:W3CDTF">2017-12-14T06:48:41Z</dcterms:created>
  <dcterms:modified xsi:type="dcterms:W3CDTF">2017-12-15T02:55:52Z</dcterms:modified>
</cp:coreProperties>
</file>