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Default Extension="gif" ContentType="image/gif"/>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p:sldMasterIdLst>
    <p:sldMasterId id="2147483648" r:id="rId1"/>
  </p:sldMasterIdLst>
  <p:notesMasterIdLst>
    <p:notesMasterId r:id="rId22"/>
  </p:notesMasterIdLst>
  <p:handoutMasterIdLst>
    <p:handoutMasterId r:id="rId23"/>
  </p:handoutMasterIdLst>
  <p:sldIdLst>
    <p:sldId id="256" r:id="rId2"/>
    <p:sldId id="260" r:id="rId3"/>
    <p:sldId id="261" r:id="rId4"/>
    <p:sldId id="273" r:id="rId5"/>
    <p:sldId id="283" r:id="rId6"/>
    <p:sldId id="287" r:id="rId7"/>
    <p:sldId id="284" r:id="rId8"/>
    <p:sldId id="259" r:id="rId9"/>
    <p:sldId id="270" r:id="rId10"/>
    <p:sldId id="264" r:id="rId11"/>
    <p:sldId id="295" r:id="rId12"/>
    <p:sldId id="279" r:id="rId13"/>
    <p:sldId id="291" r:id="rId14"/>
    <p:sldId id="293" r:id="rId15"/>
    <p:sldId id="294" r:id="rId16"/>
    <p:sldId id="269" r:id="rId17"/>
    <p:sldId id="299" r:id="rId18"/>
    <p:sldId id="297" r:id="rId19"/>
    <p:sldId id="298" r:id="rId20"/>
    <p:sldId id="296" r:id="rId21"/>
  </p:sldIdLst>
  <p:sldSz cx="9144000" cy="6858000" type="screen4x3"/>
  <p:notesSz cx="6805613" cy="9939338"/>
  <p:defaultTextStyle>
    <a:defPPr>
      <a:defRPr lang="ja-JP"/>
    </a:defPPr>
    <a:lvl1pPr algn="l" rtl="0" fontAlgn="base">
      <a:spcBef>
        <a:spcPct val="0"/>
      </a:spcBef>
      <a:spcAft>
        <a:spcPct val="0"/>
      </a:spcAft>
      <a:defRPr kumimoji="1" kern="1200">
        <a:solidFill>
          <a:schemeClr val="tx1"/>
        </a:solidFill>
        <a:latin typeface="Arial" charset="0"/>
        <a:ea typeface="ＭＳ Ｐゴシック" charset="-128"/>
        <a:cs typeface="+mn-cs"/>
      </a:defRPr>
    </a:lvl1pPr>
    <a:lvl2pPr marL="457200" algn="l" rtl="0" fontAlgn="base">
      <a:spcBef>
        <a:spcPct val="0"/>
      </a:spcBef>
      <a:spcAft>
        <a:spcPct val="0"/>
      </a:spcAft>
      <a:defRPr kumimoji="1" kern="1200">
        <a:solidFill>
          <a:schemeClr val="tx1"/>
        </a:solidFill>
        <a:latin typeface="Arial" charset="0"/>
        <a:ea typeface="ＭＳ Ｐゴシック" charset="-128"/>
        <a:cs typeface="+mn-cs"/>
      </a:defRPr>
    </a:lvl2pPr>
    <a:lvl3pPr marL="914400" algn="l" rtl="0" fontAlgn="base">
      <a:spcBef>
        <a:spcPct val="0"/>
      </a:spcBef>
      <a:spcAft>
        <a:spcPct val="0"/>
      </a:spcAft>
      <a:defRPr kumimoji="1" kern="1200">
        <a:solidFill>
          <a:schemeClr val="tx1"/>
        </a:solidFill>
        <a:latin typeface="Arial" charset="0"/>
        <a:ea typeface="ＭＳ Ｐゴシック" charset="-128"/>
        <a:cs typeface="+mn-cs"/>
      </a:defRPr>
    </a:lvl3pPr>
    <a:lvl4pPr marL="1371600" algn="l" rtl="0" fontAlgn="base">
      <a:spcBef>
        <a:spcPct val="0"/>
      </a:spcBef>
      <a:spcAft>
        <a:spcPct val="0"/>
      </a:spcAft>
      <a:defRPr kumimoji="1" kern="1200">
        <a:solidFill>
          <a:schemeClr val="tx1"/>
        </a:solidFill>
        <a:latin typeface="Arial" charset="0"/>
        <a:ea typeface="ＭＳ Ｐゴシック" charset="-128"/>
        <a:cs typeface="+mn-cs"/>
      </a:defRPr>
    </a:lvl4pPr>
    <a:lvl5pPr marL="1828800" algn="l" rtl="0" fontAlgn="base">
      <a:spcBef>
        <a:spcPct val="0"/>
      </a:spcBef>
      <a:spcAft>
        <a:spcPct val="0"/>
      </a:spcAft>
      <a:defRPr kumimoji="1" kern="1200">
        <a:solidFill>
          <a:schemeClr val="tx1"/>
        </a:solidFill>
        <a:latin typeface="Arial" charset="0"/>
        <a:ea typeface="ＭＳ Ｐゴシック" charset="-128"/>
        <a:cs typeface="+mn-cs"/>
      </a:defRPr>
    </a:lvl5pPr>
    <a:lvl6pPr marL="2286000" algn="l" defTabSz="914400" rtl="0" eaLnBrk="1" latinLnBrk="0" hangingPunct="1">
      <a:defRPr kumimoji="1" kern="1200">
        <a:solidFill>
          <a:schemeClr val="tx1"/>
        </a:solidFill>
        <a:latin typeface="Arial" charset="0"/>
        <a:ea typeface="ＭＳ Ｐゴシック" charset="-128"/>
        <a:cs typeface="+mn-cs"/>
      </a:defRPr>
    </a:lvl6pPr>
    <a:lvl7pPr marL="2743200" algn="l" defTabSz="914400" rtl="0" eaLnBrk="1" latinLnBrk="0" hangingPunct="1">
      <a:defRPr kumimoji="1" kern="1200">
        <a:solidFill>
          <a:schemeClr val="tx1"/>
        </a:solidFill>
        <a:latin typeface="Arial" charset="0"/>
        <a:ea typeface="ＭＳ Ｐゴシック" charset="-128"/>
        <a:cs typeface="+mn-cs"/>
      </a:defRPr>
    </a:lvl7pPr>
    <a:lvl8pPr marL="3200400" algn="l" defTabSz="914400" rtl="0" eaLnBrk="1" latinLnBrk="0" hangingPunct="1">
      <a:defRPr kumimoji="1" kern="1200">
        <a:solidFill>
          <a:schemeClr val="tx1"/>
        </a:solidFill>
        <a:latin typeface="Arial" charset="0"/>
        <a:ea typeface="ＭＳ Ｐゴシック" charset="-128"/>
        <a:cs typeface="+mn-cs"/>
      </a:defRPr>
    </a:lvl8pPr>
    <a:lvl9pPr marL="3657600" algn="l" defTabSz="914400" rtl="0" eaLnBrk="1" latinLnBrk="0" hangingPunct="1">
      <a:defRPr kumimoji="1" kern="1200">
        <a:solidFill>
          <a:schemeClr val="tx1"/>
        </a:solidFill>
        <a:latin typeface="Arial" charset="0"/>
        <a:ea typeface="ＭＳ Ｐゴシック"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3366FF"/>
    <a:srgbClr val="6666FF"/>
    <a:srgbClr val="FFFFCC"/>
    <a:srgbClr val="99CCFF"/>
    <a:srgbClr val="FFFF66"/>
    <a:srgbClr val="FF9999"/>
    <a:srgbClr val="969696"/>
    <a:srgbClr val="FFCC66"/>
    <a:srgbClr val="333333"/>
  </p:clrMru>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中間スタイル 2 - アクセント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47" autoAdjust="0"/>
    <p:restoredTop sz="77162" autoAdjust="0"/>
  </p:normalViewPr>
  <p:slideViewPr>
    <p:cSldViewPr>
      <p:cViewPr varScale="1">
        <p:scale>
          <a:sx n="56" d="100"/>
          <a:sy n="56" d="100"/>
        </p:scale>
        <p:origin x="-924" y="-102"/>
      </p:cViewPr>
      <p:guideLst>
        <p:guide orient="horz" pos="2160"/>
        <p:guide pos="2880"/>
      </p:guideLst>
    </p:cSldViewPr>
  </p:slideViewPr>
  <p:notesTextViewPr>
    <p:cViewPr>
      <p:scale>
        <a:sx n="100" d="100"/>
        <a:sy n="100" d="100"/>
      </p:scale>
      <p:origin x="0" y="0"/>
    </p:cViewPr>
  </p:notesTextViewPr>
  <p:notesViewPr>
    <p:cSldViewPr>
      <p:cViewPr varScale="1">
        <p:scale>
          <a:sx n="66" d="100"/>
          <a:sy n="66" d="100"/>
        </p:scale>
        <p:origin x="0" y="0"/>
      </p:cViewPr>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49099" cy="49696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en-US" altLang="ja-JP"/>
          </a:p>
        </p:txBody>
      </p:sp>
      <p:sp>
        <p:nvSpPr>
          <p:cNvPr id="3075" name="Rectangle 3"/>
          <p:cNvSpPr>
            <a:spLocks noGrp="1" noChangeArrowheads="1"/>
          </p:cNvSpPr>
          <p:nvPr>
            <p:ph type="dt" sz="quarter" idx="1"/>
          </p:nvPr>
        </p:nvSpPr>
        <p:spPr bwMode="auto">
          <a:xfrm>
            <a:off x="3854939" y="0"/>
            <a:ext cx="2949099" cy="49696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n-US" altLang="ja-JP"/>
          </a:p>
        </p:txBody>
      </p:sp>
      <p:sp>
        <p:nvSpPr>
          <p:cNvPr id="3076" name="Rectangle 4"/>
          <p:cNvSpPr>
            <a:spLocks noGrp="1" noChangeArrowheads="1"/>
          </p:cNvSpPr>
          <p:nvPr>
            <p:ph type="ftr" sz="quarter" idx="2"/>
          </p:nvPr>
        </p:nvSpPr>
        <p:spPr bwMode="auto">
          <a:xfrm>
            <a:off x="0" y="9440646"/>
            <a:ext cx="2949099" cy="49696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en-US" altLang="ja-JP"/>
          </a:p>
        </p:txBody>
      </p:sp>
      <p:sp>
        <p:nvSpPr>
          <p:cNvPr id="3077" name="Rectangle 5"/>
          <p:cNvSpPr>
            <a:spLocks noGrp="1" noChangeArrowheads="1"/>
          </p:cNvSpPr>
          <p:nvPr>
            <p:ph type="sldNum" sz="quarter" idx="3"/>
          </p:nvPr>
        </p:nvSpPr>
        <p:spPr bwMode="auto">
          <a:xfrm>
            <a:off x="3854939" y="9440646"/>
            <a:ext cx="2949099" cy="49696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25BFF067-14B9-4D58-82DE-6EE3D2228B37}" type="slidenum">
              <a:rPr lang="en-US" altLang="ja-JP"/>
              <a:pPr/>
              <a:t>&lt;#&gt;</a:t>
            </a:fld>
            <a:endParaRPr lang="en-US" altLang="ja-JP"/>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0" y="0"/>
            <a:ext cx="2949099" cy="49696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en-US" altLang="ja-JP"/>
          </a:p>
        </p:txBody>
      </p:sp>
      <p:sp>
        <p:nvSpPr>
          <p:cNvPr id="7171" name="Rectangle 3"/>
          <p:cNvSpPr>
            <a:spLocks noGrp="1" noChangeArrowheads="1"/>
          </p:cNvSpPr>
          <p:nvPr>
            <p:ph type="dt" idx="1"/>
          </p:nvPr>
        </p:nvSpPr>
        <p:spPr bwMode="auto">
          <a:xfrm>
            <a:off x="3854939" y="0"/>
            <a:ext cx="2949099" cy="49696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n-US" altLang="ja-JP"/>
          </a:p>
        </p:txBody>
      </p:sp>
      <p:sp>
        <p:nvSpPr>
          <p:cNvPr id="7172" name="Rectangle 4"/>
          <p:cNvSpPr>
            <a:spLocks noGrp="1" noRot="1" noChangeAspect="1" noChangeArrowheads="1" noTextEdit="1"/>
          </p:cNvSpPr>
          <p:nvPr>
            <p:ph type="sldImg" idx="2"/>
          </p:nvPr>
        </p:nvSpPr>
        <p:spPr bwMode="auto">
          <a:xfrm>
            <a:off x="920750" y="746125"/>
            <a:ext cx="4965700" cy="3725863"/>
          </a:xfrm>
          <a:prstGeom prst="rect">
            <a:avLst/>
          </a:prstGeom>
          <a:noFill/>
          <a:ln w="9525">
            <a:solidFill>
              <a:srgbClr val="000000"/>
            </a:solidFill>
            <a:miter lim="800000"/>
            <a:headEnd/>
            <a:tailEnd/>
          </a:ln>
          <a:effectLst/>
        </p:spPr>
      </p:sp>
      <p:sp>
        <p:nvSpPr>
          <p:cNvPr id="7173" name="Rectangle 5"/>
          <p:cNvSpPr>
            <a:spLocks noGrp="1" noChangeArrowheads="1"/>
          </p:cNvSpPr>
          <p:nvPr>
            <p:ph type="body" sz="quarter" idx="3"/>
          </p:nvPr>
        </p:nvSpPr>
        <p:spPr bwMode="auto">
          <a:xfrm>
            <a:off x="680562" y="4721186"/>
            <a:ext cx="5444490" cy="447270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p>
        </p:txBody>
      </p:sp>
      <p:sp>
        <p:nvSpPr>
          <p:cNvPr id="7174" name="Rectangle 6"/>
          <p:cNvSpPr>
            <a:spLocks noGrp="1" noChangeArrowheads="1"/>
          </p:cNvSpPr>
          <p:nvPr>
            <p:ph type="ftr" sz="quarter" idx="4"/>
          </p:nvPr>
        </p:nvSpPr>
        <p:spPr bwMode="auto">
          <a:xfrm>
            <a:off x="0" y="9440646"/>
            <a:ext cx="2949099" cy="49696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en-US" altLang="ja-JP"/>
          </a:p>
        </p:txBody>
      </p:sp>
      <p:sp>
        <p:nvSpPr>
          <p:cNvPr id="7175" name="Rectangle 7"/>
          <p:cNvSpPr>
            <a:spLocks noGrp="1" noChangeArrowheads="1"/>
          </p:cNvSpPr>
          <p:nvPr>
            <p:ph type="sldNum" sz="quarter" idx="5"/>
          </p:nvPr>
        </p:nvSpPr>
        <p:spPr bwMode="auto">
          <a:xfrm>
            <a:off x="3854939" y="9440646"/>
            <a:ext cx="2949099" cy="49696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D29E94B7-4631-444E-B536-B3F1D5728DDB}" type="slidenum">
              <a:rPr lang="en-US" altLang="ja-JP"/>
              <a:pPr/>
              <a:t>&lt;#&gt;</a:t>
            </a:fld>
            <a:endParaRPr lang="en-US" altLang="ja-JP"/>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kumimoji="1" sz="1200" kern="1200">
        <a:solidFill>
          <a:schemeClr val="tx1"/>
        </a:solidFill>
        <a:latin typeface="Arial" charset="0"/>
        <a:ea typeface="ＭＳ Ｐ明朝" charset="-128"/>
        <a:cs typeface="+mn-cs"/>
      </a:defRPr>
    </a:lvl1pPr>
    <a:lvl2pPr marL="457200" algn="l" rtl="0" fontAlgn="base">
      <a:spcBef>
        <a:spcPct val="30000"/>
      </a:spcBef>
      <a:spcAft>
        <a:spcPct val="0"/>
      </a:spcAft>
      <a:defRPr kumimoji="1" sz="1200" kern="1200">
        <a:solidFill>
          <a:schemeClr val="tx1"/>
        </a:solidFill>
        <a:latin typeface="Arial" charset="0"/>
        <a:ea typeface="ＭＳ Ｐ明朝" charset="-128"/>
        <a:cs typeface="+mn-cs"/>
      </a:defRPr>
    </a:lvl2pPr>
    <a:lvl3pPr marL="914400" algn="l" rtl="0" fontAlgn="base">
      <a:spcBef>
        <a:spcPct val="30000"/>
      </a:spcBef>
      <a:spcAft>
        <a:spcPct val="0"/>
      </a:spcAft>
      <a:defRPr kumimoji="1" sz="1200" kern="1200">
        <a:solidFill>
          <a:schemeClr val="tx1"/>
        </a:solidFill>
        <a:latin typeface="Arial" charset="0"/>
        <a:ea typeface="ＭＳ Ｐ明朝" charset="-128"/>
        <a:cs typeface="+mn-cs"/>
      </a:defRPr>
    </a:lvl3pPr>
    <a:lvl4pPr marL="1371600" algn="l" rtl="0" fontAlgn="base">
      <a:spcBef>
        <a:spcPct val="30000"/>
      </a:spcBef>
      <a:spcAft>
        <a:spcPct val="0"/>
      </a:spcAft>
      <a:defRPr kumimoji="1" sz="1200" kern="1200">
        <a:solidFill>
          <a:schemeClr val="tx1"/>
        </a:solidFill>
        <a:latin typeface="Arial" charset="0"/>
        <a:ea typeface="ＭＳ Ｐ明朝" charset="-128"/>
        <a:cs typeface="+mn-cs"/>
      </a:defRPr>
    </a:lvl4pPr>
    <a:lvl5pPr marL="1828800" algn="l" rtl="0" fontAlgn="base">
      <a:spcBef>
        <a:spcPct val="30000"/>
      </a:spcBef>
      <a:spcAft>
        <a:spcPct val="0"/>
      </a:spcAft>
      <a:defRPr kumimoji="1" sz="1200" kern="1200">
        <a:solidFill>
          <a:schemeClr val="tx1"/>
        </a:solidFill>
        <a:latin typeface="Arial" charset="0"/>
        <a:ea typeface="ＭＳ Ｐ明朝" charset="-128"/>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en-US" altLang="ja-JP" dirty="0" smtClean="0"/>
              <a:t>OSS</a:t>
            </a:r>
            <a:r>
              <a:rPr kumimoji="1" lang="ja-JP" altLang="en-US" dirty="0" smtClean="0"/>
              <a:t>開発におけるパッチレビュープロセスの効率化に向けたコミッターの分類</a:t>
            </a:r>
            <a:endParaRPr kumimoji="1" lang="ja-JP" altLang="en-US" dirty="0"/>
          </a:p>
        </p:txBody>
      </p:sp>
      <p:sp>
        <p:nvSpPr>
          <p:cNvPr id="4" name="スライド番号プレースホルダ 3"/>
          <p:cNvSpPr>
            <a:spLocks noGrp="1"/>
          </p:cNvSpPr>
          <p:nvPr>
            <p:ph type="sldNum" sz="quarter" idx="10"/>
          </p:nvPr>
        </p:nvSpPr>
        <p:spPr/>
        <p:txBody>
          <a:bodyPr/>
          <a:lstStyle/>
          <a:p>
            <a:fld id="{D29E94B7-4631-444E-B536-B3F1D5728DDB}" type="slidenum">
              <a:rPr lang="en-US" altLang="ja-JP" smtClean="0"/>
              <a:pPr/>
              <a:t>0</a:t>
            </a:fld>
            <a:endParaRPr lang="en-US" altLang="ja-JP"/>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近年，</a:t>
            </a:r>
            <a:r>
              <a:rPr kumimoji="1" lang="en-US" altLang="ja-JP" dirty="0" smtClean="0"/>
              <a:t>Apache</a:t>
            </a:r>
            <a:r>
              <a:rPr kumimoji="1" lang="ja-JP" altLang="en-US" dirty="0" smtClean="0"/>
              <a:t>や</a:t>
            </a:r>
            <a:r>
              <a:rPr kumimoji="1" lang="en-US" altLang="ja-JP" dirty="0" smtClean="0"/>
              <a:t>Linux</a:t>
            </a:r>
            <a:r>
              <a:rPr kumimoji="1" lang="ja-JP" altLang="en-US" dirty="0" smtClean="0"/>
              <a:t>をはじめとして，オープンソースソフトウェアが広く普及し，需要が高まってきております．</a:t>
            </a:r>
            <a:endParaRPr kumimoji="1" lang="en-US" altLang="ja-JP" dirty="0" smtClean="0"/>
          </a:p>
          <a:p>
            <a:endParaRPr kumimoji="1" lang="en-US" altLang="ja-JP" dirty="0" smtClean="0"/>
          </a:p>
          <a:p>
            <a:r>
              <a:rPr kumimoji="1" lang="en-US" altLang="ja-JP" dirty="0" smtClean="0"/>
              <a:t>OSS</a:t>
            </a:r>
            <a:r>
              <a:rPr kumimoji="1" lang="ja-JP" altLang="en-US" dirty="0" smtClean="0"/>
              <a:t>が企業や官公庁などで利用されている例も多く，</a:t>
            </a:r>
            <a:endParaRPr kumimoji="1" lang="en-US" altLang="ja-JP" dirty="0" smtClean="0"/>
          </a:p>
          <a:p>
            <a:r>
              <a:rPr kumimoji="1" lang="ja-JP" altLang="en-US" dirty="0" smtClean="0"/>
              <a:t>需要が高くなるに従って高品質な</a:t>
            </a:r>
            <a:r>
              <a:rPr kumimoji="1" lang="en-US" altLang="ja-JP" dirty="0" smtClean="0"/>
              <a:t>OSS</a:t>
            </a:r>
            <a:r>
              <a:rPr kumimoji="1" lang="ja-JP" altLang="en-US" dirty="0" smtClean="0"/>
              <a:t>が求められており，そのためには不具合への迅速な対応が重要となってきております．</a:t>
            </a:r>
            <a:endParaRPr kumimoji="1" lang="en-US" altLang="ja-JP" dirty="0" smtClean="0"/>
          </a:p>
          <a:p>
            <a:endParaRPr kumimoji="1" lang="en-US" altLang="ja-JP" dirty="0" smtClean="0"/>
          </a:p>
          <a:p>
            <a:pPr marL="0" marR="0" lvl="1" indent="0" algn="l" defTabSz="914400" rtl="0" eaLnBrk="1" fontAlgn="base" latinLnBrk="0" hangingPunct="1">
              <a:lnSpc>
                <a:spcPct val="100000"/>
              </a:lnSpc>
              <a:spcBef>
                <a:spcPct val="30000"/>
              </a:spcBef>
              <a:spcAft>
                <a:spcPct val="0"/>
              </a:spcAft>
              <a:buClrTx/>
              <a:buSzTx/>
              <a:buFontTx/>
              <a:buNone/>
              <a:tabLst/>
              <a:defRPr/>
            </a:pPr>
            <a:r>
              <a:rPr lang="ja-JP" altLang="en-US" dirty="0" smtClean="0"/>
              <a:t>不具合修正は報告された不具合に対してパッチが投稿され，レビューを受けプロダクトに反映されるパッチレビュープロセスを通して行われています．</a:t>
            </a:r>
            <a:endParaRPr lang="en-US" altLang="ja-JP" dirty="0" smtClean="0"/>
          </a:p>
          <a:p>
            <a:r>
              <a:rPr kumimoji="1" lang="ja-JP" altLang="en-US" dirty="0" smtClean="0"/>
              <a:t>しかし，</a:t>
            </a:r>
            <a:r>
              <a:rPr kumimoji="1" lang="en-US" altLang="ja-JP" dirty="0" smtClean="0"/>
              <a:t>OSS</a:t>
            </a:r>
            <a:r>
              <a:rPr kumimoji="1" lang="ja-JP" altLang="en-US" dirty="0" err="1" smtClean="0"/>
              <a:t>には</a:t>
            </a:r>
            <a:r>
              <a:rPr kumimoji="1" lang="ja-JP" altLang="en-US" dirty="0" smtClean="0"/>
              <a:t>膨大な数の不具合が報告されており，効率よく不具合の修正を行うことが困難になってきております．</a:t>
            </a:r>
            <a:endParaRPr kumimoji="1" lang="en-US" altLang="ja-JP" dirty="0" smtClean="0"/>
          </a:p>
          <a:p>
            <a:endParaRPr kumimoji="1" lang="en-US" altLang="ja-JP" dirty="0" smtClean="0"/>
          </a:p>
        </p:txBody>
      </p:sp>
      <p:sp>
        <p:nvSpPr>
          <p:cNvPr id="4" name="スライド番号プレースホルダ 3"/>
          <p:cNvSpPr>
            <a:spLocks noGrp="1"/>
          </p:cNvSpPr>
          <p:nvPr>
            <p:ph type="sldNum" sz="quarter" idx="10"/>
          </p:nvPr>
        </p:nvSpPr>
        <p:spPr/>
        <p:txBody>
          <a:bodyPr/>
          <a:lstStyle/>
          <a:p>
            <a:fld id="{D29E94B7-4631-444E-B536-B3F1D5728DDB}" type="slidenum">
              <a:rPr lang="en-US" altLang="ja-JP" smtClean="0"/>
              <a:pPr/>
              <a:t>1</a:t>
            </a:fld>
            <a:endParaRPr lang="en-US" altLang="ja-JP"/>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ここで，</a:t>
            </a:r>
            <a:r>
              <a:rPr kumimoji="1" lang="en-US" altLang="ja-JP" dirty="0" smtClean="0"/>
              <a:t>OSS</a:t>
            </a:r>
            <a:r>
              <a:rPr kumimoji="1" lang="ja-JP" altLang="en-US" dirty="0" smtClean="0"/>
              <a:t>開発におけるパッチレビュープロセスについて説明します．</a:t>
            </a:r>
            <a:endParaRPr kumimoji="1" lang="en-US" altLang="ja-JP" dirty="0" smtClean="0"/>
          </a:p>
          <a:p>
            <a:endParaRPr kumimoji="1" lang="en-US" altLang="ja-JP" dirty="0" smtClean="0"/>
          </a:p>
          <a:p>
            <a:r>
              <a:rPr kumimoji="1" lang="ja-JP" altLang="en-US" dirty="0" smtClean="0"/>
              <a:t>こちらの図は，パッチが投稿されてからプロダクトに反映されるまでのパッチレビュープロセスを示しています．</a:t>
            </a:r>
            <a:endParaRPr kumimoji="1" lang="en-US" altLang="ja-JP" dirty="0" smtClean="0"/>
          </a:p>
          <a:p>
            <a:r>
              <a:rPr kumimoji="1" lang="ja-JP" altLang="en-US" dirty="0" smtClean="0"/>
              <a:t>横軸は時間経過を，縦軸にはパッチレビュープロセスに登場するアクターを示します．</a:t>
            </a:r>
            <a:endParaRPr kumimoji="1" lang="en-US" altLang="ja-JP" dirty="0" smtClean="0"/>
          </a:p>
          <a:p>
            <a:r>
              <a:rPr kumimoji="1" lang="ja-JP" altLang="en-US" dirty="0" smtClean="0"/>
              <a:t>コミッターとは，構成管理ツールへのコミット権限を持つ開発者，すなわち</a:t>
            </a:r>
            <a:r>
              <a:rPr kumimoji="1" lang="en-US" altLang="ja-JP" dirty="0" smtClean="0"/>
              <a:t>OSS</a:t>
            </a:r>
            <a:r>
              <a:rPr kumimoji="1" lang="ja-JP" altLang="en-US" dirty="0" smtClean="0"/>
              <a:t>プロダクトに直接変更を加えることのできる開発者のことを指します．</a:t>
            </a:r>
            <a:endParaRPr kumimoji="1" lang="en-US" altLang="ja-JP" dirty="0" smtClean="0"/>
          </a:p>
          <a:p>
            <a:endParaRPr kumimoji="1" lang="en-US" altLang="ja-JP" dirty="0" smtClean="0"/>
          </a:p>
          <a:p>
            <a:r>
              <a:rPr kumimoji="1" lang="ja-JP" altLang="en-US" dirty="0" smtClean="0"/>
              <a:t>１：まず，報告された不具合に対して開発者がパッチを作成・投稿します．</a:t>
            </a:r>
            <a:endParaRPr kumimoji="1" lang="en-US" altLang="ja-JP" dirty="0" smtClean="0"/>
          </a:p>
          <a:p>
            <a:r>
              <a:rPr kumimoji="1" lang="ja-JP" altLang="en-US" dirty="0" smtClean="0"/>
              <a:t>２：投稿者以外の任意の開発者が，パッチに対してレビューを行います．</a:t>
            </a:r>
            <a:endParaRPr kumimoji="1" lang="en-US" altLang="ja-JP" dirty="0" smtClean="0"/>
          </a:p>
          <a:p>
            <a:r>
              <a:rPr kumimoji="1" lang="ja-JP" altLang="en-US" dirty="0" smtClean="0"/>
              <a:t>３：・パッチがレビューを受け，適切であると判断された場合には，構成管理ツールへのコミット権限をもつコミッター</a:t>
            </a:r>
            <a:endParaRPr kumimoji="1" lang="en-US" altLang="ja-JP" dirty="0" smtClean="0"/>
          </a:p>
          <a:p>
            <a:r>
              <a:rPr kumimoji="1" lang="ja-JP" altLang="en-US" dirty="0" smtClean="0"/>
              <a:t>によってパッチの適用されたソースファイルが</a:t>
            </a:r>
            <a:r>
              <a:rPr kumimoji="1" lang="en-US" altLang="ja-JP" dirty="0" smtClean="0"/>
              <a:t>CVS</a:t>
            </a:r>
            <a:r>
              <a:rPr kumimoji="1" lang="ja-JP" altLang="en-US" dirty="0" smtClean="0"/>
              <a:t>や</a:t>
            </a:r>
            <a:r>
              <a:rPr kumimoji="1" lang="en-US" altLang="ja-JP" dirty="0" smtClean="0"/>
              <a:t>Subversion</a:t>
            </a:r>
            <a:r>
              <a:rPr kumimoji="1" lang="ja-JP" altLang="en-US" dirty="0" smtClean="0"/>
              <a:t>などの構成管理ツールへコミットされ，プロダクトへ反映されます．</a:t>
            </a:r>
            <a:endParaRPr kumimoji="1" lang="en-US" altLang="ja-JP" dirty="0" smtClean="0"/>
          </a:p>
          <a:p>
            <a:r>
              <a:rPr kumimoji="1" lang="ja-JP" altLang="en-US" dirty="0" smtClean="0"/>
              <a:t>・パッチが不十分あるいは不適切であると判断された場合には，レビューを行った開発者からパッチに対するフィードバックが返されます．</a:t>
            </a:r>
            <a:endParaRPr kumimoji="1" lang="en-US" altLang="ja-JP" dirty="0" smtClean="0"/>
          </a:p>
          <a:p>
            <a:r>
              <a:rPr kumimoji="1" lang="ja-JP" altLang="en-US" dirty="0" smtClean="0"/>
              <a:t>４：そして，返されたフィードバックをもとに開発者は再度パッチを編集・投稿する場合もあります．</a:t>
            </a:r>
            <a:endParaRPr kumimoji="1" lang="en-US" altLang="ja-JP" dirty="0" smtClean="0"/>
          </a:p>
        </p:txBody>
      </p:sp>
      <p:sp>
        <p:nvSpPr>
          <p:cNvPr id="4" name="スライド番号プレースホルダ 3"/>
          <p:cNvSpPr>
            <a:spLocks noGrp="1"/>
          </p:cNvSpPr>
          <p:nvPr>
            <p:ph type="sldNum" sz="quarter" idx="10"/>
          </p:nvPr>
        </p:nvSpPr>
        <p:spPr/>
        <p:txBody>
          <a:bodyPr/>
          <a:lstStyle/>
          <a:p>
            <a:fld id="{D29E94B7-4631-444E-B536-B3F1D5728DDB}" type="slidenum">
              <a:rPr lang="en-US" altLang="ja-JP" smtClean="0"/>
              <a:pPr/>
              <a:t>2</a:t>
            </a:fld>
            <a:endParaRPr lang="en-US" altLang="ja-JP"/>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このときに，パッチが投稿されてから，レビューされ妥当性が確認されるまでの時間をレビュー時間，</a:t>
            </a:r>
            <a:endParaRPr kumimoji="1" lang="en-US" altLang="ja-JP" dirty="0" smtClean="0"/>
          </a:p>
          <a:p>
            <a:endParaRPr kumimoji="1" lang="en-US" altLang="ja-JP" dirty="0" smtClean="0"/>
          </a:p>
          <a:p>
            <a:r>
              <a:rPr kumimoji="1" lang="ja-JP" altLang="en-US" dirty="0" smtClean="0"/>
              <a:t>投稿されたパッチがフィードバックを受けてから，再び投稿されるまでの時間をパッチ編集時間と定義します．</a:t>
            </a:r>
            <a:endParaRPr kumimoji="1" lang="en-US" altLang="ja-JP" dirty="0" smtClean="0"/>
          </a:p>
          <a:p>
            <a:endParaRPr kumimoji="1" lang="en-US" altLang="ja-JP" dirty="0" smtClean="0"/>
          </a:p>
          <a:p>
            <a:r>
              <a:rPr kumimoji="1" lang="ja-JP" altLang="en-US" dirty="0" smtClean="0"/>
              <a:t>この図では</a:t>
            </a:r>
            <a:r>
              <a:rPr kumimoji="1" lang="en-US" altLang="ja-JP" dirty="0" smtClean="0"/>
              <a:t>1</a:t>
            </a:r>
            <a:r>
              <a:rPr kumimoji="1" lang="ja-JP" altLang="en-US" dirty="0" smtClean="0"/>
              <a:t>人の開発者がパッチを投稿し，</a:t>
            </a:r>
            <a:r>
              <a:rPr kumimoji="1" lang="en-US" altLang="ja-JP" dirty="0" smtClean="0"/>
              <a:t>1</a:t>
            </a:r>
            <a:r>
              <a:rPr kumimoji="1" lang="ja-JP" altLang="en-US" dirty="0" smtClean="0"/>
              <a:t>人のコミッターがレビューしている例を示していますが</a:t>
            </a:r>
            <a:endParaRPr kumimoji="1" lang="en-US" altLang="ja-JP" dirty="0" smtClean="0"/>
          </a:p>
          <a:p>
            <a:endParaRPr kumimoji="1" lang="en-US" altLang="ja-JP" dirty="0" smtClean="0"/>
          </a:p>
          <a:p>
            <a:endParaRPr kumimoji="1" lang="ja-JP" altLang="en-US" dirty="0"/>
          </a:p>
        </p:txBody>
      </p:sp>
      <p:sp>
        <p:nvSpPr>
          <p:cNvPr id="4" name="スライド番号プレースホルダ 3"/>
          <p:cNvSpPr>
            <a:spLocks noGrp="1"/>
          </p:cNvSpPr>
          <p:nvPr>
            <p:ph type="sldNum" sz="quarter" idx="10"/>
          </p:nvPr>
        </p:nvSpPr>
        <p:spPr/>
        <p:txBody>
          <a:bodyPr/>
          <a:lstStyle/>
          <a:p>
            <a:fld id="{D29E94B7-4631-444E-B536-B3F1D5728DDB}" type="slidenum">
              <a:rPr lang="en-US" altLang="ja-JP" smtClean="0"/>
              <a:pPr/>
              <a:t>3</a:t>
            </a:fld>
            <a:endParaRPr lang="en-US" altLang="ja-JP"/>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実際には下の図のように，多くのパッチが開発者によって投稿されているため，</a:t>
            </a:r>
            <a:endParaRPr kumimoji="1" lang="en-US" altLang="ja-JP" dirty="0" smtClean="0"/>
          </a:p>
          <a:p>
            <a:endParaRPr kumimoji="1" lang="en-US" altLang="ja-JP" dirty="0" smtClean="0"/>
          </a:p>
          <a:p>
            <a:r>
              <a:rPr kumimoji="1" lang="ja-JP" altLang="en-US" dirty="0" smtClean="0"/>
              <a:t>少数のコミッターでは，パッチに対応しきれなかったり，レビューされるまでに時間がかかり</a:t>
            </a:r>
            <a:endParaRPr kumimoji="1" lang="en-US" altLang="ja-JP" dirty="0" smtClean="0"/>
          </a:p>
          <a:p>
            <a:r>
              <a:rPr kumimoji="1" lang="ja-JP" altLang="en-US" dirty="0" smtClean="0"/>
              <a:t>結果としてレビュー時間が長引いていることが問題として挙げられます</a:t>
            </a:r>
            <a:endParaRPr kumimoji="1" lang="en-US" altLang="ja-JP" dirty="0" smtClean="0"/>
          </a:p>
          <a:p>
            <a:endParaRPr kumimoji="1" lang="en-US" altLang="ja-JP" dirty="0" smtClean="0"/>
          </a:p>
          <a:p>
            <a:r>
              <a:rPr kumimoji="1" lang="ja-JP" altLang="en-US" dirty="0" smtClean="0"/>
              <a:t>この時，パッチを投稿していた開発者が</a:t>
            </a:r>
            <a:r>
              <a:rPr kumimoji="1" lang="en-US" altLang="ja-JP" dirty="0" smtClean="0"/>
              <a:t>OSS</a:t>
            </a:r>
            <a:r>
              <a:rPr kumimoji="1" lang="ja-JP" altLang="en-US" dirty="0" smtClean="0"/>
              <a:t>プロジェクトにとって信頼のおける開発者だった場合，</a:t>
            </a:r>
            <a:endParaRPr kumimoji="1" lang="en-US" altLang="ja-JP" dirty="0" smtClean="0"/>
          </a:p>
          <a:p>
            <a:r>
              <a:rPr kumimoji="1" lang="ja-JP" altLang="en-US" dirty="0" smtClean="0"/>
              <a:t>コミット権限を与える，すなわちコミッターに昇格していれば，</a:t>
            </a:r>
            <a:endParaRPr kumimoji="1" lang="en-US" altLang="ja-JP" dirty="0" smtClean="0"/>
          </a:p>
        </p:txBody>
      </p:sp>
      <p:sp>
        <p:nvSpPr>
          <p:cNvPr id="4" name="スライド番号プレースホルダ 3"/>
          <p:cNvSpPr>
            <a:spLocks noGrp="1"/>
          </p:cNvSpPr>
          <p:nvPr>
            <p:ph type="sldNum" sz="quarter" idx="10"/>
          </p:nvPr>
        </p:nvSpPr>
        <p:spPr/>
        <p:txBody>
          <a:bodyPr/>
          <a:lstStyle/>
          <a:p>
            <a:fld id="{D29E94B7-4631-444E-B536-B3F1D5728DDB}" type="slidenum">
              <a:rPr lang="en-US" altLang="ja-JP" smtClean="0"/>
              <a:pPr/>
              <a:t>4</a:t>
            </a:fld>
            <a:endParaRPr lang="en-US" altLang="ja-JP"/>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レビューされずに放置されているパッチを削減することによって</a:t>
            </a:r>
            <a:endParaRPr kumimoji="1" lang="en-US" altLang="ja-JP" dirty="0" smtClean="0"/>
          </a:p>
          <a:p>
            <a:r>
              <a:rPr kumimoji="1" lang="ja-JP" altLang="en-US" dirty="0" smtClean="0"/>
              <a:t>レビュー時間の短縮化や</a:t>
            </a:r>
            <a:endParaRPr kumimoji="1" lang="en-US" altLang="ja-JP" dirty="0" smtClean="0"/>
          </a:p>
        </p:txBody>
      </p:sp>
      <p:sp>
        <p:nvSpPr>
          <p:cNvPr id="4" name="スライド番号プレースホルダ 3"/>
          <p:cNvSpPr>
            <a:spLocks noGrp="1"/>
          </p:cNvSpPr>
          <p:nvPr>
            <p:ph type="sldNum" sz="quarter" idx="10"/>
          </p:nvPr>
        </p:nvSpPr>
        <p:spPr/>
        <p:txBody>
          <a:bodyPr/>
          <a:lstStyle/>
          <a:p>
            <a:fld id="{D29E94B7-4631-444E-B536-B3F1D5728DDB}" type="slidenum">
              <a:rPr lang="en-US" altLang="ja-JP" smtClean="0"/>
              <a:pPr/>
              <a:t>5</a:t>
            </a:fld>
            <a:endParaRPr lang="en-US" altLang="ja-JP"/>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また，コミッターが作成したパッチを直接構成管理ツールへコミットすることで，</a:t>
            </a:r>
            <a:endParaRPr kumimoji="1" lang="en-US" altLang="ja-JP" dirty="0" smtClean="0"/>
          </a:p>
          <a:p>
            <a:r>
              <a:rPr kumimoji="1" lang="ja-JP" altLang="en-US" dirty="0" smtClean="0"/>
              <a:t>レビュープロセスそのものを省略することができ，効率化することができます．</a:t>
            </a:r>
            <a:endParaRPr kumimoji="1" lang="en-US" altLang="ja-JP" dirty="0" smtClean="0"/>
          </a:p>
          <a:p>
            <a:endParaRPr kumimoji="1" lang="en-US" altLang="ja-JP" dirty="0" smtClean="0"/>
          </a:p>
          <a:p>
            <a:r>
              <a:rPr kumimoji="1" lang="ja-JP" altLang="en-US" dirty="0" smtClean="0"/>
              <a:t>しかし，コミッターは</a:t>
            </a:r>
            <a:r>
              <a:rPr kumimoji="1" lang="en-US" altLang="ja-JP" dirty="0" smtClean="0"/>
              <a:t>OSS</a:t>
            </a:r>
            <a:r>
              <a:rPr kumimoji="1" lang="ja-JP" altLang="en-US" dirty="0" smtClean="0"/>
              <a:t>プロダクトに大きな影響を与える重要な役割であることから，</a:t>
            </a:r>
            <a:endParaRPr kumimoji="1" lang="en-US" altLang="ja-JP" dirty="0" smtClean="0"/>
          </a:p>
          <a:p>
            <a:r>
              <a:rPr kumimoji="1" lang="en-US" altLang="ja-JP" dirty="0" smtClean="0"/>
              <a:t>OSS</a:t>
            </a:r>
            <a:r>
              <a:rPr kumimoji="1" lang="ja-JP" altLang="en-US" dirty="0" smtClean="0"/>
              <a:t>の品質を保つ上で，信頼のおける開発者にしかコミット権限を与えてはいけません</a:t>
            </a:r>
            <a:endParaRPr kumimoji="1" lang="en-US" altLang="ja-JP" dirty="0" smtClean="0"/>
          </a:p>
          <a:p>
            <a:endParaRPr kumimoji="1" lang="en-US" altLang="ja-JP" dirty="0" smtClean="0"/>
          </a:p>
          <a:p>
            <a:r>
              <a:rPr kumimoji="1" lang="ja-JP" altLang="en-US" dirty="0" smtClean="0"/>
              <a:t>そこで，信頼のおける開発者（コミッターと成り得る人材）を見つけ出すことが重要となってきます．</a:t>
            </a:r>
            <a:endParaRPr kumimoji="1" lang="en-US" altLang="ja-JP" dirty="0" smtClean="0"/>
          </a:p>
        </p:txBody>
      </p:sp>
      <p:sp>
        <p:nvSpPr>
          <p:cNvPr id="4" name="スライド番号プレースホルダ 3"/>
          <p:cNvSpPr>
            <a:spLocks noGrp="1"/>
          </p:cNvSpPr>
          <p:nvPr>
            <p:ph type="sldNum" sz="quarter" idx="10"/>
          </p:nvPr>
        </p:nvSpPr>
        <p:spPr/>
        <p:txBody>
          <a:bodyPr/>
          <a:lstStyle/>
          <a:p>
            <a:fld id="{D29E94B7-4631-444E-B536-B3F1D5728DDB}" type="slidenum">
              <a:rPr lang="en-US" altLang="ja-JP" smtClean="0"/>
              <a:pPr/>
              <a:t>6</a:t>
            </a:fld>
            <a:endParaRPr lang="en-US" altLang="ja-JP"/>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そこで，本研究の目的は，</a:t>
            </a:r>
            <a:endParaRPr kumimoji="1" lang="en-US" altLang="ja-JP" dirty="0" smtClean="0"/>
          </a:p>
          <a:p>
            <a:endParaRPr kumimoji="1" lang="en-US" altLang="ja-JP" dirty="0" smtClean="0"/>
          </a:p>
          <a:p>
            <a:r>
              <a:rPr kumimoji="1" lang="ja-JP" altLang="en-US" dirty="0" smtClean="0"/>
              <a:t>パッチレビュープロセスの効率化することです．</a:t>
            </a:r>
            <a:endParaRPr kumimoji="1" lang="en-US" altLang="ja-JP" dirty="0" smtClean="0"/>
          </a:p>
          <a:p>
            <a:r>
              <a:rPr kumimoji="1" lang="ja-JP" altLang="en-US" dirty="0" smtClean="0"/>
              <a:t>そのために，パッチレビュープロセスの効率化に影響をもつコミッターを選出します．</a:t>
            </a:r>
            <a:endParaRPr kumimoji="1" lang="en-US" altLang="ja-JP" dirty="0" smtClean="0"/>
          </a:p>
          <a:p>
            <a:endParaRPr kumimoji="1" lang="en-US" altLang="ja-JP" dirty="0" smtClean="0"/>
          </a:p>
          <a:p>
            <a:r>
              <a:rPr kumimoji="1" lang="ja-JP" altLang="en-US" dirty="0" smtClean="0"/>
              <a:t>選出の際に，調査する項目は</a:t>
            </a:r>
            <a:endParaRPr kumimoji="1" lang="en-US" altLang="ja-JP" dirty="0" smtClean="0"/>
          </a:p>
          <a:p>
            <a:endParaRPr kumimoji="1" lang="en-US" altLang="ja-JP" dirty="0" smtClean="0"/>
          </a:p>
          <a:p>
            <a:r>
              <a:rPr kumimoji="1" lang="ja-JP" altLang="en-US" dirty="0" smtClean="0"/>
              <a:t>パッチレビュープロセスのそれぞれの工程でかかった時間を把握するため，</a:t>
            </a:r>
            <a:r>
              <a:rPr kumimoji="1" lang="en-US" altLang="ja-JP" dirty="0" smtClean="0"/>
              <a:t>RQ1</a:t>
            </a:r>
            <a:r>
              <a:rPr kumimoji="1" lang="ja-JP" altLang="en-US" dirty="0" smtClean="0"/>
              <a:t>を調べます</a:t>
            </a:r>
            <a:endParaRPr kumimoji="1" lang="en-US" altLang="ja-JP" dirty="0" smtClean="0"/>
          </a:p>
          <a:p>
            <a:r>
              <a:rPr kumimoji="1" lang="ja-JP" altLang="en-US" dirty="0" smtClean="0"/>
              <a:t>次に回数を把握するため，</a:t>
            </a:r>
            <a:r>
              <a:rPr kumimoji="1" lang="en-US" altLang="ja-JP" dirty="0" smtClean="0"/>
              <a:t>RQ</a:t>
            </a:r>
            <a:r>
              <a:rPr kumimoji="1" lang="ja-JP" altLang="en-US" dirty="0" smtClean="0"/>
              <a:t>２を調べます</a:t>
            </a:r>
            <a:endParaRPr kumimoji="1" lang="en-US" altLang="ja-JP" dirty="0" smtClean="0"/>
          </a:p>
          <a:p>
            <a:endParaRPr kumimoji="1" lang="en-US" altLang="ja-JP" dirty="0" smtClean="0"/>
          </a:p>
          <a:p>
            <a:r>
              <a:rPr kumimoji="1" lang="en-US" altLang="ja-JP" dirty="0" smtClean="0"/>
              <a:t>RQ1</a:t>
            </a:r>
            <a:r>
              <a:rPr kumimoji="1" lang="ja-JP" altLang="en-US" dirty="0" smtClean="0"/>
              <a:t>と</a:t>
            </a:r>
            <a:r>
              <a:rPr kumimoji="1" lang="en-US" altLang="ja-JP" dirty="0" smtClean="0"/>
              <a:t>RQ2</a:t>
            </a:r>
            <a:r>
              <a:rPr kumimoji="1" lang="ja-JP" altLang="en-US" dirty="0" smtClean="0"/>
              <a:t>に答えることによって，</a:t>
            </a:r>
            <a:r>
              <a:rPr kumimoji="1" lang="en-US" altLang="ja-JP" dirty="0" smtClean="0"/>
              <a:t>OSS</a:t>
            </a:r>
            <a:r>
              <a:rPr kumimoji="1" lang="ja-JP" altLang="en-US" dirty="0" smtClean="0"/>
              <a:t>開発者のコミッターと非コミッターの貢献を把握し，</a:t>
            </a:r>
            <a:endParaRPr kumimoji="1" lang="en-US" altLang="ja-JP" dirty="0" smtClean="0"/>
          </a:p>
          <a:p>
            <a:r>
              <a:rPr kumimoji="1" lang="ja-JP" altLang="en-US" dirty="0" smtClean="0"/>
              <a:t>それらを結果を踏まえて，</a:t>
            </a:r>
            <a:r>
              <a:rPr kumimoji="1" lang="en-US" altLang="ja-JP" dirty="0" smtClean="0"/>
              <a:t>RQ3</a:t>
            </a:r>
            <a:r>
              <a:rPr kumimoji="1" lang="ja-JP" altLang="en-US" dirty="0" smtClean="0"/>
              <a:t>でコミッターのレビューとパッチ編集の関係を調査し，</a:t>
            </a:r>
            <a:endParaRPr kumimoji="1" lang="en-US" altLang="ja-JP" dirty="0" smtClean="0"/>
          </a:p>
          <a:p>
            <a:r>
              <a:rPr kumimoji="1" lang="ja-JP" altLang="en-US" dirty="0" smtClean="0"/>
              <a:t>コミッターのタイプわけを行います</a:t>
            </a:r>
            <a:endParaRPr kumimoji="1" lang="en-US" altLang="ja-JP" dirty="0" smtClean="0"/>
          </a:p>
        </p:txBody>
      </p:sp>
      <p:sp>
        <p:nvSpPr>
          <p:cNvPr id="4" name="スライド番号プレースホルダ 3"/>
          <p:cNvSpPr>
            <a:spLocks noGrp="1"/>
          </p:cNvSpPr>
          <p:nvPr>
            <p:ph type="sldNum" sz="quarter" idx="10"/>
          </p:nvPr>
        </p:nvSpPr>
        <p:spPr/>
        <p:txBody>
          <a:bodyPr/>
          <a:lstStyle/>
          <a:p>
            <a:fld id="{D29E94B7-4631-444E-B536-B3F1D5728DDB}" type="slidenum">
              <a:rPr lang="en-US" altLang="ja-JP" smtClean="0"/>
              <a:pPr/>
              <a:t>7</a:t>
            </a:fld>
            <a:endParaRPr lang="en-US" altLang="ja-JP"/>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分析方法を説明します．</a:t>
            </a:r>
            <a:endParaRPr kumimoji="1" lang="en-US" altLang="ja-JP" dirty="0" smtClean="0"/>
          </a:p>
          <a:p>
            <a:endParaRPr kumimoji="1" lang="en-US" altLang="ja-JP" dirty="0" smtClean="0"/>
          </a:p>
          <a:p>
            <a:r>
              <a:rPr kumimoji="1" lang="ja-JP" altLang="en-US" dirty="0" smtClean="0"/>
              <a:t>多くの</a:t>
            </a:r>
            <a:r>
              <a:rPr kumimoji="1" lang="en-US" altLang="ja-JP" dirty="0" smtClean="0"/>
              <a:t>OSS</a:t>
            </a:r>
            <a:r>
              <a:rPr kumimoji="1" lang="ja-JP" altLang="en-US" dirty="0" smtClean="0"/>
              <a:t>プロジェクトでパッチの投稿先として利用されている，</a:t>
            </a:r>
            <a:endParaRPr kumimoji="1" lang="en-US" altLang="ja-JP" dirty="0" smtClean="0"/>
          </a:p>
          <a:p>
            <a:r>
              <a:rPr kumimoji="1" lang="en-US" altLang="ja-JP" dirty="0" smtClean="0"/>
              <a:t>ML</a:t>
            </a:r>
            <a:r>
              <a:rPr kumimoji="1" lang="ja-JP" altLang="en-US" dirty="0" smtClean="0"/>
              <a:t>や</a:t>
            </a:r>
            <a:r>
              <a:rPr kumimoji="1" lang="en-US" altLang="ja-JP" dirty="0" smtClean="0"/>
              <a:t>BTS</a:t>
            </a:r>
            <a:r>
              <a:rPr kumimoji="1" lang="ja-JP" altLang="en-US" dirty="0" smtClean="0"/>
              <a:t>に投稿されるパッチへのレビューとパッチの編集に関してかかった時間と回数を調査します．</a:t>
            </a:r>
            <a:endParaRPr kumimoji="1" lang="en-US" altLang="ja-JP" dirty="0" smtClean="0"/>
          </a:p>
          <a:p>
            <a:endParaRPr kumimoji="1" lang="en-US" altLang="ja-JP" dirty="0" smtClean="0"/>
          </a:p>
          <a:p>
            <a:r>
              <a:rPr kumimoji="1" lang="en-US" altLang="ja-JP" dirty="0" smtClean="0"/>
              <a:t>RQ1</a:t>
            </a:r>
            <a:r>
              <a:rPr kumimoji="1" lang="ja-JP" altLang="en-US" dirty="0" smtClean="0"/>
              <a:t>と</a:t>
            </a:r>
            <a:r>
              <a:rPr kumimoji="1" lang="en-US" altLang="ja-JP" dirty="0" smtClean="0"/>
              <a:t>RQ2</a:t>
            </a:r>
            <a:r>
              <a:rPr kumimoji="1" lang="ja-JP" altLang="en-US" dirty="0" smtClean="0"/>
              <a:t>では，それぞれコミッターと非コミッターで比較，</a:t>
            </a:r>
            <a:endParaRPr kumimoji="1" lang="en-US" altLang="ja-JP" dirty="0" smtClean="0"/>
          </a:p>
          <a:p>
            <a:r>
              <a:rPr kumimoji="1" lang="ja-JP" altLang="en-US" dirty="0" smtClean="0"/>
              <a:t>違いがあるかを分析することで，コミッター選出の指標に成り得るかをどうかを調べます．</a:t>
            </a:r>
            <a:endParaRPr kumimoji="1" lang="en-US" altLang="ja-JP" dirty="0" smtClean="0"/>
          </a:p>
          <a:p>
            <a:endParaRPr kumimoji="1" lang="en-US" altLang="ja-JP" dirty="0" smtClean="0"/>
          </a:p>
          <a:p>
            <a:r>
              <a:rPr kumimoji="1" lang="en-US" altLang="ja-JP" dirty="0" smtClean="0"/>
              <a:t>RQ</a:t>
            </a:r>
            <a:r>
              <a:rPr kumimoji="1" lang="ja-JP" altLang="en-US" dirty="0" smtClean="0"/>
              <a:t>３では，</a:t>
            </a:r>
            <a:endParaRPr kumimoji="1" lang="en-US" altLang="ja-JP" dirty="0" smtClean="0"/>
          </a:p>
          <a:p>
            <a:r>
              <a:rPr kumimoji="1" lang="ja-JP" altLang="en-US" dirty="0" smtClean="0"/>
              <a:t>コミッター・非コミッターを両方含めた全開発者のレビューとパッチ編集に関する時間と回数の中央値をもとにコミッターを分類します．</a:t>
            </a:r>
            <a:endParaRPr kumimoji="1" lang="en-US" altLang="ja-JP"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kumimoji="1" lang="ja-JP" altLang="en-US" dirty="0" smtClean="0"/>
              <a:t>これによって既存のコミッターにはどのようなタイプがいるかタイプ分けを行います．</a:t>
            </a:r>
            <a:endParaRPr kumimoji="1" lang="en-US" altLang="ja-JP" dirty="0" smtClean="0"/>
          </a:p>
          <a:p>
            <a:pPr marL="0" marR="0" indent="0" algn="l" defTabSz="914400" rtl="0" eaLnBrk="1" fontAlgn="base" latinLnBrk="0" hangingPunct="1">
              <a:lnSpc>
                <a:spcPct val="100000"/>
              </a:lnSpc>
              <a:spcBef>
                <a:spcPct val="30000"/>
              </a:spcBef>
              <a:spcAft>
                <a:spcPct val="0"/>
              </a:spcAft>
              <a:buClrTx/>
              <a:buSzTx/>
              <a:buFontTx/>
              <a:buNone/>
              <a:tabLst/>
              <a:defRPr/>
            </a:pPr>
            <a:endParaRPr kumimoji="1" lang="en-US" altLang="ja-JP"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kumimoji="1" lang="ja-JP" altLang="en-US" dirty="0" smtClean="0"/>
              <a:t>以上のような分析方法で，３つの</a:t>
            </a:r>
            <a:r>
              <a:rPr kumimoji="1" lang="en-US" altLang="ja-JP" dirty="0" smtClean="0"/>
              <a:t>RQ</a:t>
            </a:r>
            <a:r>
              <a:rPr kumimoji="1" lang="ja-JP" altLang="en-US" dirty="0" smtClean="0"/>
              <a:t>に答えます．</a:t>
            </a:r>
            <a:endParaRPr kumimoji="1" lang="en-US" altLang="ja-JP" dirty="0" smtClean="0"/>
          </a:p>
          <a:p>
            <a:endParaRPr kumimoji="1" lang="ja-JP" altLang="en-US" dirty="0"/>
          </a:p>
        </p:txBody>
      </p:sp>
      <p:sp>
        <p:nvSpPr>
          <p:cNvPr id="4" name="スライド番号プレースホルダ 3"/>
          <p:cNvSpPr>
            <a:spLocks noGrp="1"/>
          </p:cNvSpPr>
          <p:nvPr>
            <p:ph type="sldNum" sz="quarter" idx="10"/>
          </p:nvPr>
        </p:nvSpPr>
        <p:spPr/>
        <p:txBody>
          <a:bodyPr/>
          <a:lstStyle/>
          <a:p>
            <a:fld id="{D29E94B7-4631-444E-B536-B3F1D5728DDB}" type="slidenum">
              <a:rPr lang="en-US" altLang="ja-JP" smtClean="0"/>
              <a:pPr/>
              <a:t>8</a:t>
            </a:fld>
            <a:endParaRPr lang="en-US" altLang="ja-JP"/>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以上の分析を用いて，ケーススタディを行います</a:t>
            </a:r>
            <a:endParaRPr kumimoji="1" lang="en-US" altLang="ja-JP" dirty="0" smtClean="0"/>
          </a:p>
          <a:p>
            <a:r>
              <a:rPr kumimoji="1" lang="ja-JP" altLang="en-US" dirty="0" smtClean="0"/>
              <a:t>ケーススタディでは</a:t>
            </a:r>
            <a:r>
              <a:rPr kumimoji="1" lang="en-US" altLang="ja-JP" dirty="0" err="1" smtClean="0"/>
              <a:t>PostgreSQL</a:t>
            </a:r>
            <a:r>
              <a:rPr kumimoji="1" lang="ja-JP" altLang="en-US" dirty="0" smtClean="0"/>
              <a:t>でパッチの投稿を扱っている</a:t>
            </a:r>
            <a:r>
              <a:rPr kumimoji="1" lang="en-US" altLang="ja-JP" dirty="0" smtClean="0"/>
              <a:t>2</a:t>
            </a:r>
            <a:r>
              <a:rPr kumimoji="1" lang="ja-JP" altLang="en-US" dirty="0" err="1" smtClean="0"/>
              <a:t>つの</a:t>
            </a:r>
            <a:r>
              <a:rPr kumimoji="1" lang="ja-JP" altLang="en-US" dirty="0" smtClean="0"/>
              <a:t>メーリングリストのアーカイブを対象に分析を行います．</a:t>
            </a:r>
            <a:endParaRPr kumimoji="1" lang="en-US" altLang="ja-JP" dirty="0" smtClean="0"/>
          </a:p>
          <a:p>
            <a:endParaRPr kumimoji="1" lang="en-US" altLang="ja-JP" dirty="0" smtClean="0"/>
          </a:p>
          <a:p>
            <a:r>
              <a:rPr kumimoji="1" lang="ja-JP" altLang="en-US" dirty="0" smtClean="0"/>
              <a:t>分析期間は</a:t>
            </a:r>
            <a:r>
              <a:rPr kumimoji="1" lang="en-US" altLang="ja-JP" dirty="0" smtClean="0"/>
              <a:t>2001/01/01</a:t>
            </a:r>
            <a:r>
              <a:rPr kumimoji="1" lang="ja-JP" altLang="en-US" dirty="0" smtClean="0"/>
              <a:t>～</a:t>
            </a:r>
            <a:r>
              <a:rPr kumimoji="1" lang="en-US" altLang="ja-JP" dirty="0" smtClean="0"/>
              <a:t>2008/12/31</a:t>
            </a:r>
            <a:r>
              <a:rPr kumimoji="1" lang="ja-JP" altLang="en-US" dirty="0" smtClean="0"/>
              <a:t>の</a:t>
            </a:r>
            <a:r>
              <a:rPr kumimoji="1" lang="en-US" altLang="ja-JP" dirty="0" smtClean="0"/>
              <a:t>8</a:t>
            </a:r>
            <a:r>
              <a:rPr kumimoji="1" lang="ja-JP" altLang="en-US" dirty="0" smtClean="0"/>
              <a:t>年間で</a:t>
            </a:r>
            <a:endParaRPr kumimoji="1" lang="en-US" altLang="ja-JP" dirty="0" smtClean="0"/>
          </a:p>
          <a:p>
            <a:r>
              <a:rPr kumimoji="1" lang="ja-JP" altLang="en-US" dirty="0" smtClean="0"/>
              <a:t>その間の総レビュー数は</a:t>
            </a:r>
            <a:r>
              <a:rPr kumimoji="1" lang="en-US" altLang="ja-JP" dirty="0" smtClean="0"/>
              <a:t>3352</a:t>
            </a:r>
            <a:r>
              <a:rPr kumimoji="1" lang="ja-JP" altLang="en-US" dirty="0" smtClean="0"/>
              <a:t>件，総パッチ編集数は</a:t>
            </a:r>
            <a:r>
              <a:rPr kumimoji="1" lang="en-US" altLang="ja-JP" dirty="0" smtClean="0"/>
              <a:t>1848</a:t>
            </a:r>
            <a:r>
              <a:rPr kumimoji="1" lang="ja-JP" altLang="en-US" dirty="0" smtClean="0"/>
              <a:t>件です．</a:t>
            </a:r>
            <a:endParaRPr kumimoji="1" lang="en-US" altLang="ja-JP" dirty="0" smtClean="0"/>
          </a:p>
          <a:p>
            <a:endParaRPr kumimoji="1" lang="en-US" altLang="ja-JP" dirty="0" smtClean="0"/>
          </a:p>
          <a:p>
            <a:endParaRPr kumimoji="1" lang="en-US" altLang="ja-JP" dirty="0" smtClean="0"/>
          </a:p>
          <a:p>
            <a:endParaRPr kumimoji="1" lang="ja-JP" altLang="en-US" dirty="0"/>
          </a:p>
        </p:txBody>
      </p:sp>
      <p:sp>
        <p:nvSpPr>
          <p:cNvPr id="4" name="スライド番号プレースホルダ 3"/>
          <p:cNvSpPr>
            <a:spLocks noGrp="1"/>
          </p:cNvSpPr>
          <p:nvPr>
            <p:ph type="sldNum" sz="quarter" idx="10"/>
          </p:nvPr>
        </p:nvSpPr>
        <p:spPr/>
        <p:txBody>
          <a:bodyPr/>
          <a:lstStyle/>
          <a:p>
            <a:fld id="{D29E94B7-4631-444E-B536-B3F1D5728DDB}" type="slidenum">
              <a:rPr lang="en-US" altLang="ja-JP" smtClean="0"/>
              <a:pPr/>
              <a:t>9</a:t>
            </a:fld>
            <a:endParaRPr lang="en-US" altLang="ja-JP"/>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分析結果について説明します．</a:t>
            </a:r>
            <a:endParaRPr kumimoji="1" lang="en-US" altLang="ja-JP" dirty="0" smtClean="0"/>
          </a:p>
          <a:p>
            <a:endParaRPr kumimoji="1" lang="en-US" altLang="ja-JP" dirty="0" smtClean="0"/>
          </a:p>
          <a:p>
            <a:r>
              <a:rPr kumimoji="1" lang="ja-JP" altLang="en-US" dirty="0" smtClean="0"/>
              <a:t>左の図がコミッター・非コミッターそれぞれのレビュー時間の分布を，</a:t>
            </a:r>
            <a:endParaRPr kumimoji="1" lang="en-US" altLang="ja-JP" dirty="0" smtClean="0"/>
          </a:p>
          <a:p>
            <a:r>
              <a:rPr kumimoji="1" lang="ja-JP" altLang="en-US" dirty="0" smtClean="0"/>
              <a:t>右の図は，パッチ編集時間の分布を表しています．</a:t>
            </a:r>
            <a:endParaRPr kumimoji="1" lang="en-US" altLang="ja-JP" dirty="0" smtClean="0"/>
          </a:p>
          <a:p>
            <a:endParaRPr kumimoji="1" lang="en-US" altLang="ja-JP" dirty="0" smtClean="0"/>
          </a:p>
          <a:p>
            <a:r>
              <a:rPr kumimoji="1" lang="ja-JP" altLang="en-US" dirty="0" smtClean="0"/>
              <a:t>それぞれの図の左側がコミッター，右側が非コミッターを示し，</a:t>
            </a:r>
            <a:endParaRPr kumimoji="1" lang="en-US" altLang="ja-JP" dirty="0" smtClean="0"/>
          </a:p>
          <a:p>
            <a:r>
              <a:rPr kumimoji="1" lang="ja-JP" altLang="en-US" dirty="0" smtClean="0"/>
              <a:t>縦軸は時間（分）を示しています．</a:t>
            </a:r>
            <a:endParaRPr kumimoji="1" lang="en-US" altLang="ja-JP" dirty="0" smtClean="0"/>
          </a:p>
          <a:p>
            <a:endParaRPr kumimoji="1" lang="en-US" altLang="ja-JP" dirty="0" smtClean="0"/>
          </a:p>
          <a:p>
            <a:r>
              <a:rPr kumimoji="1" lang="ja-JP" altLang="en-US" dirty="0" smtClean="0"/>
              <a:t>この結果からは，コミッター・非コミッターに大きな差はなく</a:t>
            </a:r>
            <a:endParaRPr kumimoji="1" lang="en-US" altLang="ja-JP" dirty="0" smtClean="0"/>
          </a:p>
          <a:p>
            <a:r>
              <a:rPr kumimoji="1" lang="ja-JP" altLang="en-US" dirty="0" smtClean="0"/>
              <a:t>レビュー時間・パッチ編集時間ともに，統計的有意差がないため，</a:t>
            </a:r>
            <a:endParaRPr kumimoji="1" lang="en-US" altLang="ja-JP" dirty="0" smtClean="0"/>
          </a:p>
          <a:p>
            <a:r>
              <a:rPr kumimoji="1" lang="ja-JP" altLang="en-US" dirty="0" smtClean="0"/>
              <a:t>コミッター・非コミッター間でかかっている時間に違いはないと言えます．</a:t>
            </a:r>
            <a:endParaRPr kumimoji="1" lang="en-US" altLang="ja-JP" dirty="0" smtClean="0"/>
          </a:p>
          <a:p>
            <a:endParaRPr kumimoji="1" lang="en-US" altLang="ja-JP" dirty="0" smtClean="0"/>
          </a:p>
          <a:p>
            <a:r>
              <a:rPr kumimoji="1" lang="ja-JP" altLang="en-US" dirty="0" smtClean="0"/>
              <a:t>このことから，レビュー時間・パッチ編集時間はコミッター選出の際の指標にはならないということが言えます．</a:t>
            </a:r>
            <a:endParaRPr kumimoji="1" lang="en-US" altLang="ja-JP" dirty="0" smtClean="0"/>
          </a:p>
          <a:p>
            <a:endParaRPr kumimoji="1" lang="en-US" altLang="ja-JP" dirty="0" smtClean="0"/>
          </a:p>
          <a:p>
            <a:endParaRPr kumimoji="1" lang="ja-JP" altLang="en-US" dirty="0"/>
          </a:p>
        </p:txBody>
      </p:sp>
      <p:sp>
        <p:nvSpPr>
          <p:cNvPr id="4" name="スライド番号プレースホルダ 3"/>
          <p:cNvSpPr>
            <a:spLocks noGrp="1"/>
          </p:cNvSpPr>
          <p:nvPr>
            <p:ph type="sldNum" sz="quarter" idx="10"/>
          </p:nvPr>
        </p:nvSpPr>
        <p:spPr/>
        <p:txBody>
          <a:bodyPr/>
          <a:lstStyle/>
          <a:p>
            <a:fld id="{D29E94B7-4631-444E-B536-B3F1D5728DDB}" type="slidenum">
              <a:rPr lang="en-US" altLang="ja-JP" smtClean="0"/>
              <a:pPr/>
              <a:t>10</a:t>
            </a:fld>
            <a:endParaRPr lang="en-US" altLang="ja-JP"/>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次に</a:t>
            </a:r>
            <a:r>
              <a:rPr kumimoji="1" lang="en-US" altLang="ja-JP" dirty="0" smtClean="0"/>
              <a:t>RQ2</a:t>
            </a:r>
            <a:r>
              <a:rPr kumimoji="1" lang="ja-JP" altLang="en-US" dirty="0" smtClean="0"/>
              <a:t>の結果について説明します．</a:t>
            </a:r>
            <a:endParaRPr kumimoji="1" lang="en-US" altLang="ja-JP" dirty="0" smtClean="0"/>
          </a:p>
          <a:p>
            <a:endParaRPr kumimoji="1" lang="en-US" altLang="ja-JP" dirty="0" smtClean="0"/>
          </a:p>
          <a:p>
            <a:r>
              <a:rPr kumimoji="1" lang="ja-JP" altLang="en-US" dirty="0" smtClean="0"/>
              <a:t>左の図がコミッター・非コミッターそれぞれのレビュー回数の分布を，</a:t>
            </a:r>
            <a:endParaRPr kumimoji="1" lang="en-US" altLang="ja-JP" dirty="0" smtClean="0"/>
          </a:p>
          <a:p>
            <a:r>
              <a:rPr kumimoji="1" lang="ja-JP" altLang="en-US" dirty="0" smtClean="0"/>
              <a:t>右の図は，パッチ編集回数の分布を表しています．</a:t>
            </a:r>
            <a:endParaRPr kumimoji="1" lang="en-US" altLang="ja-JP" dirty="0" smtClean="0"/>
          </a:p>
          <a:p>
            <a:endParaRPr kumimoji="1" lang="en-US" altLang="ja-JP" dirty="0" smtClean="0"/>
          </a:p>
          <a:p>
            <a:r>
              <a:rPr kumimoji="1" lang="en-US" altLang="ja-JP" dirty="0" smtClean="0"/>
              <a:t>RQ</a:t>
            </a:r>
            <a:r>
              <a:rPr kumimoji="1" lang="ja-JP" altLang="en-US" dirty="0" smtClean="0"/>
              <a:t>１の結果の図と同様，それぞれの図の左側がコミッター，右側が非コミッターを示し，</a:t>
            </a:r>
            <a:endParaRPr kumimoji="1" lang="en-US" altLang="ja-JP" dirty="0" smtClean="0"/>
          </a:p>
          <a:p>
            <a:r>
              <a:rPr kumimoji="1" lang="ja-JP" altLang="en-US" dirty="0" smtClean="0"/>
              <a:t>縦軸は回数を対数でとったものを示しています．</a:t>
            </a:r>
            <a:endParaRPr kumimoji="1" lang="en-US" altLang="ja-JP" dirty="0" smtClean="0"/>
          </a:p>
          <a:p>
            <a:endParaRPr kumimoji="1" lang="en-US" altLang="ja-JP" dirty="0" smtClean="0"/>
          </a:p>
          <a:p>
            <a:r>
              <a:rPr kumimoji="1" lang="ja-JP" altLang="en-US" dirty="0" smtClean="0"/>
              <a:t>この結果より，レビュー回数・パッチ編集回数ともに，</a:t>
            </a:r>
            <a:endParaRPr kumimoji="1" lang="en-US" altLang="ja-JP" dirty="0" smtClean="0"/>
          </a:p>
          <a:p>
            <a:r>
              <a:rPr kumimoji="1" lang="ja-JP" altLang="en-US" dirty="0" smtClean="0"/>
              <a:t>コミッターが非コミッターを大きく上回っており，統計的にも有意差があります．</a:t>
            </a:r>
            <a:endParaRPr kumimoji="1" lang="en-US" altLang="ja-JP" dirty="0" smtClean="0"/>
          </a:p>
          <a:p>
            <a:endParaRPr kumimoji="1" lang="en-US" altLang="ja-JP" dirty="0" smtClean="0"/>
          </a:p>
          <a:p>
            <a:r>
              <a:rPr kumimoji="1" lang="ja-JP" altLang="en-US" dirty="0" smtClean="0"/>
              <a:t>このことより，レビューやパッチの編集を行う回数はコミッター選出の際の指標の１つに成り得ると考えられます．</a:t>
            </a:r>
            <a:endParaRPr kumimoji="1" lang="en-US" altLang="ja-JP" dirty="0" smtClean="0"/>
          </a:p>
          <a:p>
            <a:endParaRPr kumimoji="1" lang="en-US" altLang="ja-JP" dirty="0" smtClean="0"/>
          </a:p>
          <a:p>
            <a:r>
              <a:rPr kumimoji="1" lang="ja-JP" altLang="en-US" dirty="0" smtClean="0"/>
              <a:t>また，この観点より赤丸で囲ってある開発者のように</a:t>
            </a:r>
            <a:endParaRPr kumimoji="1" lang="en-US" altLang="ja-JP" dirty="0" smtClean="0"/>
          </a:p>
          <a:p>
            <a:r>
              <a:rPr kumimoji="1" lang="ja-JP" altLang="en-US" dirty="0" smtClean="0"/>
              <a:t>非コミッターの中でもコミッターと同程度のパフォーマンスを示している開発者が存在しており，</a:t>
            </a:r>
            <a:endParaRPr kumimoji="1" lang="en-US" altLang="ja-JP" dirty="0" smtClean="0"/>
          </a:p>
          <a:p>
            <a:r>
              <a:rPr kumimoji="1" lang="ja-JP" altLang="en-US" dirty="0" smtClean="0"/>
              <a:t>彼らはコミッター候補として挙げられると考えられます．</a:t>
            </a:r>
            <a:endParaRPr kumimoji="1" lang="en-US" altLang="ja-JP" dirty="0" smtClean="0"/>
          </a:p>
          <a:p>
            <a:endParaRPr kumimoji="1" lang="en-US" altLang="ja-JP" dirty="0" smtClean="0"/>
          </a:p>
          <a:p>
            <a:endParaRPr kumimoji="1" lang="en-US" altLang="ja-JP" dirty="0" smtClean="0"/>
          </a:p>
          <a:p>
            <a:endParaRPr kumimoji="1" lang="ja-JP" altLang="en-US" dirty="0" smtClean="0"/>
          </a:p>
          <a:p>
            <a:endParaRPr kumimoji="1" lang="ja-JP" altLang="en-US" dirty="0"/>
          </a:p>
        </p:txBody>
      </p:sp>
      <p:sp>
        <p:nvSpPr>
          <p:cNvPr id="4" name="スライド番号プレースホルダ 3"/>
          <p:cNvSpPr>
            <a:spLocks noGrp="1"/>
          </p:cNvSpPr>
          <p:nvPr>
            <p:ph type="sldNum" sz="quarter" idx="10"/>
          </p:nvPr>
        </p:nvSpPr>
        <p:spPr/>
        <p:txBody>
          <a:bodyPr/>
          <a:lstStyle/>
          <a:p>
            <a:fld id="{D29E94B7-4631-444E-B536-B3F1D5728DDB}" type="slidenum">
              <a:rPr lang="en-US" altLang="ja-JP" smtClean="0"/>
              <a:pPr/>
              <a:t>11</a:t>
            </a:fld>
            <a:endParaRPr lang="en-US" altLang="ja-JP"/>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en-US" altLang="ja-JP" dirty="0" smtClean="0"/>
              <a:t>RQ3</a:t>
            </a:r>
            <a:r>
              <a:rPr kumimoji="1" lang="ja-JP" altLang="en-US" dirty="0" smtClean="0"/>
              <a:t>の結果について説明します．</a:t>
            </a:r>
            <a:endParaRPr kumimoji="1" lang="en-US" altLang="ja-JP" dirty="0" smtClean="0"/>
          </a:p>
          <a:p>
            <a:endParaRPr kumimoji="1" lang="en-US" altLang="ja-JP" dirty="0" smtClean="0"/>
          </a:p>
          <a:p>
            <a:r>
              <a:rPr kumimoji="1" lang="ja-JP" altLang="en-US" dirty="0" smtClean="0"/>
              <a:t>まず，左の図は，コミッターのレビュー時間とパッチ編集時間の関係を示しています．</a:t>
            </a:r>
            <a:endParaRPr kumimoji="1" lang="en-US" altLang="ja-JP" dirty="0" smtClean="0"/>
          </a:p>
          <a:p>
            <a:r>
              <a:rPr kumimoji="1" lang="ja-JP" altLang="en-US" dirty="0" smtClean="0"/>
              <a:t>青色の縦線と横線は，それぞれの項目における全開発者の中央値です．</a:t>
            </a:r>
            <a:endParaRPr kumimoji="1" lang="en-US" altLang="ja-JP" dirty="0" smtClean="0"/>
          </a:p>
          <a:p>
            <a:r>
              <a:rPr kumimoji="1" lang="ja-JP" altLang="en-US" dirty="0" smtClean="0"/>
              <a:t>また，赤い点は</a:t>
            </a:r>
            <a:r>
              <a:rPr kumimoji="1" lang="en-US" altLang="ja-JP" dirty="0" smtClean="0"/>
              <a:t>1</a:t>
            </a:r>
            <a:r>
              <a:rPr kumimoji="1" lang="ja-JP" altLang="en-US" dirty="0" smtClean="0"/>
              <a:t>人のコミッターを示しています．</a:t>
            </a:r>
            <a:endParaRPr kumimoji="1" lang="en-US" altLang="ja-JP" dirty="0" smtClean="0"/>
          </a:p>
          <a:p>
            <a:endParaRPr kumimoji="1" lang="en-US" altLang="ja-JP" dirty="0" smtClean="0"/>
          </a:p>
          <a:p>
            <a:r>
              <a:rPr kumimoji="1" lang="ja-JP" altLang="en-US" dirty="0" smtClean="0"/>
              <a:t>この図から，レビュー時間・パッチ編集時間ともに中央値より長いコミッターと短いコミッターが混在していることがわかります．</a:t>
            </a:r>
            <a:endParaRPr kumimoji="1" lang="en-US" altLang="ja-JP" dirty="0" smtClean="0"/>
          </a:p>
          <a:p>
            <a:endParaRPr kumimoji="1" lang="en-US" altLang="ja-JP" dirty="0" smtClean="0"/>
          </a:p>
        </p:txBody>
      </p:sp>
      <p:sp>
        <p:nvSpPr>
          <p:cNvPr id="4" name="スライド番号プレースホルダ 3"/>
          <p:cNvSpPr>
            <a:spLocks noGrp="1"/>
          </p:cNvSpPr>
          <p:nvPr>
            <p:ph type="sldNum" sz="quarter" idx="10"/>
          </p:nvPr>
        </p:nvSpPr>
        <p:spPr/>
        <p:txBody>
          <a:bodyPr/>
          <a:lstStyle/>
          <a:p>
            <a:fld id="{D29E94B7-4631-444E-B536-B3F1D5728DDB}" type="slidenum">
              <a:rPr lang="en-US" altLang="ja-JP" smtClean="0"/>
              <a:pPr/>
              <a:t>12</a:t>
            </a:fld>
            <a:endParaRPr lang="en-US" altLang="ja-JP"/>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また，パッチ編集時間とレビュー時間に着目し，</a:t>
            </a:r>
            <a:endParaRPr kumimoji="1" lang="en-US" altLang="ja-JP" dirty="0" smtClean="0"/>
          </a:p>
          <a:p>
            <a:r>
              <a:rPr kumimoji="1" lang="ja-JP" altLang="en-US" dirty="0" smtClean="0"/>
              <a:t>それぞれの回数と比較した図がこちらの２つになります．</a:t>
            </a:r>
            <a:endParaRPr kumimoji="1" lang="en-US" altLang="ja-JP" dirty="0" smtClean="0"/>
          </a:p>
          <a:p>
            <a:endParaRPr kumimoji="1" lang="en-US" altLang="ja-JP" dirty="0" smtClean="0"/>
          </a:p>
          <a:p>
            <a:r>
              <a:rPr kumimoji="1" lang="ja-JP" altLang="en-US" dirty="0" smtClean="0"/>
              <a:t>こちらも同様に青い縦線・横線は各項目の全開発者の中央値になります．</a:t>
            </a:r>
            <a:endParaRPr kumimoji="1" lang="en-US" altLang="ja-JP" dirty="0" smtClean="0"/>
          </a:p>
          <a:p>
            <a:endParaRPr kumimoji="1" lang="en-US" altLang="ja-JP" dirty="0" smtClean="0"/>
          </a:p>
          <a:p>
            <a:r>
              <a:rPr kumimoji="1" lang="ja-JP" altLang="en-US" dirty="0" smtClean="0"/>
              <a:t>この結果からも，先ほどと同様のことが言え，</a:t>
            </a:r>
            <a:endParaRPr kumimoji="1" lang="en-US" altLang="ja-JP" dirty="0" smtClean="0"/>
          </a:p>
          <a:p>
            <a:r>
              <a:rPr kumimoji="1" lang="ja-JP" altLang="en-US" dirty="0" smtClean="0"/>
              <a:t>時間はコミッター選出の際の指標にならないと考えられます．</a:t>
            </a:r>
            <a:endParaRPr kumimoji="1" lang="en-US" altLang="ja-JP" dirty="0" smtClean="0"/>
          </a:p>
          <a:p>
            <a:endParaRPr kumimoji="1" lang="en-US" altLang="ja-JP" dirty="0" smtClean="0"/>
          </a:p>
          <a:p>
            <a:endParaRPr kumimoji="1" lang="en-US" altLang="ja-JP" dirty="0" smtClean="0"/>
          </a:p>
          <a:p>
            <a:endParaRPr kumimoji="1" lang="en-US" altLang="ja-JP" dirty="0" smtClean="0"/>
          </a:p>
          <a:p>
            <a:endParaRPr kumimoji="1" lang="ja-JP" altLang="en-US" dirty="0"/>
          </a:p>
        </p:txBody>
      </p:sp>
      <p:sp>
        <p:nvSpPr>
          <p:cNvPr id="4" name="スライド番号プレースホルダ 3"/>
          <p:cNvSpPr>
            <a:spLocks noGrp="1"/>
          </p:cNvSpPr>
          <p:nvPr>
            <p:ph type="sldNum" sz="quarter" idx="10"/>
          </p:nvPr>
        </p:nvSpPr>
        <p:spPr/>
        <p:txBody>
          <a:bodyPr/>
          <a:lstStyle/>
          <a:p>
            <a:fld id="{D29E94B7-4631-444E-B536-B3F1D5728DDB}" type="slidenum">
              <a:rPr lang="en-US" altLang="ja-JP" smtClean="0"/>
              <a:pPr/>
              <a:t>13</a:t>
            </a:fld>
            <a:endParaRPr lang="en-US" altLang="ja-JP"/>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最後にレビューとパッチ編集の関係を示した図を右に示します．</a:t>
            </a:r>
            <a:endParaRPr kumimoji="1" lang="en-US" altLang="ja-JP" dirty="0" smtClean="0"/>
          </a:p>
          <a:p>
            <a:endParaRPr kumimoji="1" lang="en-US" altLang="ja-JP" dirty="0" smtClean="0"/>
          </a:p>
          <a:p>
            <a:r>
              <a:rPr kumimoji="1" lang="ja-JP" altLang="en-US" dirty="0" smtClean="0"/>
              <a:t>ここから，全コミッターがレビュー回数・パッチ編集回数ともに中央値以上であることがわかります．</a:t>
            </a:r>
            <a:endParaRPr kumimoji="1" lang="en-US" altLang="ja-JP" dirty="0" smtClean="0"/>
          </a:p>
          <a:p>
            <a:r>
              <a:rPr kumimoji="1" lang="ja-JP" altLang="en-US" dirty="0" smtClean="0"/>
              <a:t>また，レビュー回数とパッチ編集回数に相関があることがわかります．</a:t>
            </a:r>
            <a:endParaRPr kumimoji="1" lang="en-US" altLang="ja-JP" dirty="0" smtClean="0"/>
          </a:p>
          <a:p>
            <a:endParaRPr kumimoji="1" lang="en-US" altLang="ja-JP" dirty="0" smtClean="0"/>
          </a:p>
          <a:p>
            <a:r>
              <a:rPr kumimoji="1" lang="ja-JP" altLang="en-US" dirty="0" smtClean="0"/>
              <a:t>このことから，レビュー回数・パッチ編集回数ともに</a:t>
            </a:r>
            <a:endParaRPr kumimoji="1" lang="en-US" altLang="ja-JP" dirty="0" smtClean="0"/>
          </a:p>
          <a:p>
            <a:r>
              <a:rPr kumimoji="1" lang="ja-JP" altLang="en-US" dirty="0" smtClean="0"/>
              <a:t>中央値を超えている開発者はコミッター候補として挙げられると考えられます．</a:t>
            </a:r>
            <a:endParaRPr kumimoji="1" lang="en-US" altLang="ja-JP" dirty="0" smtClean="0"/>
          </a:p>
          <a:p>
            <a:endParaRPr kumimoji="1" lang="en-US" altLang="ja-JP" dirty="0" smtClean="0"/>
          </a:p>
          <a:p>
            <a:endParaRPr kumimoji="1" lang="en-US" altLang="ja-JP" dirty="0" smtClean="0"/>
          </a:p>
          <a:p>
            <a:endParaRPr kumimoji="1" lang="ja-JP" altLang="en-US" dirty="0"/>
          </a:p>
        </p:txBody>
      </p:sp>
      <p:sp>
        <p:nvSpPr>
          <p:cNvPr id="4" name="スライド番号プレースホルダ 3"/>
          <p:cNvSpPr>
            <a:spLocks noGrp="1"/>
          </p:cNvSpPr>
          <p:nvPr>
            <p:ph type="sldNum" sz="quarter" idx="10"/>
          </p:nvPr>
        </p:nvSpPr>
        <p:spPr/>
        <p:txBody>
          <a:bodyPr/>
          <a:lstStyle/>
          <a:p>
            <a:fld id="{D29E94B7-4631-444E-B536-B3F1D5728DDB}" type="slidenum">
              <a:rPr lang="en-US" altLang="ja-JP" smtClean="0"/>
              <a:pPr/>
              <a:t>14</a:t>
            </a:fld>
            <a:endParaRPr lang="en-US" altLang="ja-JP"/>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まとめ</a:t>
            </a:r>
          </a:p>
          <a:p>
            <a:r>
              <a:rPr kumimoji="1" lang="en-US" altLang="ja-JP" dirty="0" err="1" smtClean="0"/>
              <a:t>PostgreSQL</a:t>
            </a:r>
            <a:r>
              <a:rPr kumimoji="1" lang="ja-JP" altLang="en-US" dirty="0" smtClean="0"/>
              <a:t>のパッチレビュープロセスにおけるコミッターの活動について分析を行い，以下の知見が得られた</a:t>
            </a:r>
          </a:p>
          <a:p>
            <a:r>
              <a:rPr kumimoji="1" lang="ja-JP" altLang="en-US" dirty="0" smtClean="0"/>
              <a:t>パッチレビュープロセスにおける各プロセスの時間は，コミッター選出の指標とならない</a:t>
            </a:r>
          </a:p>
          <a:p>
            <a:r>
              <a:rPr kumimoji="1" lang="ja-JP" altLang="en-US" dirty="0" smtClean="0"/>
              <a:t>パッチレビュープロセスにおける各プロセスの回数，コミッターを選出する際の指標の１つと成り得る</a:t>
            </a:r>
          </a:p>
          <a:p>
            <a:r>
              <a:rPr kumimoji="1" lang="ja-JP" altLang="en-US" dirty="0" smtClean="0"/>
              <a:t>レビュー回数・パッチ編集回数ともに，全開発者の中央値を超えていれば，コミッター候補として挙げられる</a:t>
            </a:r>
          </a:p>
          <a:p>
            <a:endParaRPr kumimoji="1" lang="ja-JP" altLang="en-US" dirty="0" smtClean="0"/>
          </a:p>
          <a:p>
            <a:r>
              <a:rPr kumimoji="1" lang="ja-JP" altLang="en-US" dirty="0" smtClean="0"/>
              <a:t>今後の課題として</a:t>
            </a:r>
            <a:endParaRPr kumimoji="1" lang="en-US" altLang="ja-JP" dirty="0" smtClean="0"/>
          </a:p>
          <a:p>
            <a:r>
              <a:rPr kumimoji="1" lang="ja-JP" altLang="en-US" dirty="0" smtClean="0"/>
              <a:t>投稿されたパッチの品質によって，信頼できるコミッター選出ができるか考慮して分析を行います</a:t>
            </a:r>
            <a:endParaRPr kumimoji="1" lang="en-US" altLang="ja-JP" dirty="0" smtClean="0"/>
          </a:p>
          <a:p>
            <a:r>
              <a:rPr kumimoji="1" lang="ja-JP" altLang="en-US" dirty="0" smtClean="0"/>
              <a:t>この時の品質とはパッチに混入しているバグの数や可読性などです．</a:t>
            </a:r>
            <a:endParaRPr kumimoji="1" lang="en-US" altLang="ja-JP" dirty="0" smtClean="0"/>
          </a:p>
          <a:p>
            <a:endParaRPr kumimoji="1" lang="en-US" altLang="ja-JP" dirty="0" smtClean="0"/>
          </a:p>
          <a:p>
            <a:r>
              <a:rPr kumimoji="1" lang="ja-JP" altLang="en-US" dirty="0" smtClean="0"/>
              <a:t>また，今回は</a:t>
            </a:r>
            <a:r>
              <a:rPr kumimoji="1" lang="en-US" altLang="ja-JP" dirty="0" err="1" smtClean="0"/>
              <a:t>PostgreSQL</a:t>
            </a:r>
            <a:r>
              <a:rPr kumimoji="1" lang="ja-JP" altLang="en-US" dirty="0" smtClean="0"/>
              <a:t>のみを対象としてケーススタディを行いましたが，</a:t>
            </a:r>
          </a:p>
          <a:p>
            <a:r>
              <a:rPr kumimoji="1" lang="ja-JP" altLang="en-US" dirty="0" smtClean="0"/>
              <a:t>分析結果の一般性をもたせるため，複数プロジェクトでのケーススタディを行います．</a:t>
            </a:r>
          </a:p>
        </p:txBody>
      </p:sp>
      <p:sp>
        <p:nvSpPr>
          <p:cNvPr id="4" name="スライド番号プレースホルダ 3"/>
          <p:cNvSpPr>
            <a:spLocks noGrp="1"/>
          </p:cNvSpPr>
          <p:nvPr>
            <p:ph type="sldNum" sz="quarter" idx="10"/>
          </p:nvPr>
        </p:nvSpPr>
        <p:spPr/>
        <p:txBody>
          <a:bodyPr/>
          <a:lstStyle/>
          <a:p>
            <a:fld id="{D29E94B7-4631-444E-B536-B3F1D5728DDB}" type="slidenum">
              <a:rPr lang="en-US" altLang="ja-JP" smtClean="0"/>
              <a:pPr/>
              <a:t>15</a:t>
            </a:fld>
            <a:endParaRPr lang="en-US" altLang="ja-JP"/>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dirty="0"/>
          </a:p>
        </p:txBody>
      </p:sp>
      <p:sp>
        <p:nvSpPr>
          <p:cNvPr id="4" name="スライド番号プレースホルダ 3"/>
          <p:cNvSpPr>
            <a:spLocks noGrp="1"/>
          </p:cNvSpPr>
          <p:nvPr>
            <p:ph type="sldNum" sz="quarter" idx="10"/>
          </p:nvPr>
        </p:nvSpPr>
        <p:spPr/>
        <p:txBody>
          <a:bodyPr/>
          <a:lstStyle/>
          <a:p>
            <a:fld id="{D29E94B7-4631-444E-B536-B3F1D5728DDB}" type="slidenum">
              <a:rPr lang="en-US" altLang="ja-JP" smtClean="0"/>
              <a:pPr/>
              <a:t>18</a:t>
            </a:fld>
            <a:endParaRPr lang="en-US" altLang="ja-JP"/>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dirty="0"/>
          </a:p>
        </p:txBody>
      </p:sp>
      <p:sp>
        <p:nvSpPr>
          <p:cNvPr id="4" name="スライド番号プレースホルダ 3"/>
          <p:cNvSpPr>
            <a:spLocks noGrp="1"/>
          </p:cNvSpPr>
          <p:nvPr>
            <p:ph type="sldNum" sz="quarter" idx="10"/>
          </p:nvPr>
        </p:nvSpPr>
        <p:spPr/>
        <p:txBody>
          <a:bodyPr/>
          <a:lstStyle/>
          <a:p>
            <a:fld id="{D29E94B7-4631-444E-B536-B3F1D5728DDB}" type="slidenum">
              <a:rPr lang="en-US" altLang="ja-JP" smtClean="0"/>
              <a:pPr/>
              <a:t>19</a:t>
            </a:fld>
            <a:endParaRPr lang="en-US" altLang="ja-JP"/>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sp>
        <p:nvSpPr>
          <p:cNvPr id="5130" name="Rectangle 10"/>
          <p:cNvSpPr>
            <a:spLocks noChangeArrowheads="1"/>
          </p:cNvSpPr>
          <p:nvPr/>
        </p:nvSpPr>
        <p:spPr bwMode="gray">
          <a:xfrm>
            <a:off x="0" y="1052513"/>
            <a:ext cx="9144000" cy="2736850"/>
          </a:xfrm>
          <a:prstGeom prst="rect">
            <a:avLst/>
          </a:prstGeom>
          <a:gradFill rotWithShape="0">
            <a:gsLst>
              <a:gs pos="61000">
                <a:schemeClr val="bg2">
                  <a:lumMod val="60000"/>
                  <a:lumOff val="40000"/>
                </a:schemeClr>
              </a:gs>
              <a:gs pos="100000">
                <a:schemeClr val="bg2"/>
              </a:gs>
            </a:gsLst>
            <a:lin ang="0" scaled="1"/>
          </a:gradFill>
          <a:ln w="9525">
            <a:noFill/>
            <a:miter lim="800000"/>
            <a:headEnd/>
            <a:tailEnd/>
          </a:ln>
          <a:effectLst/>
        </p:spPr>
        <p:txBody>
          <a:bodyPr wrap="none" anchor="ctr"/>
          <a:lstStyle/>
          <a:p>
            <a:endParaRPr lang="ja-JP" altLang="en-US"/>
          </a:p>
        </p:txBody>
      </p:sp>
      <p:sp>
        <p:nvSpPr>
          <p:cNvPr id="5131" name="Rectangle 11"/>
          <p:cNvSpPr>
            <a:spLocks noChangeArrowheads="1"/>
          </p:cNvSpPr>
          <p:nvPr/>
        </p:nvSpPr>
        <p:spPr bwMode="gray">
          <a:xfrm>
            <a:off x="0" y="3789363"/>
            <a:ext cx="9144000" cy="1282712"/>
          </a:xfrm>
          <a:prstGeom prst="rect">
            <a:avLst/>
          </a:prstGeom>
          <a:solidFill>
            <a:srgbClr val="51B9AD"/>
          </a:solidFill>
          <a:ln w="9525" algn="ctr">
            <a:noFill/>
            <a:miter lim="800000"/>
            <a:headEnd/>
            <a:tailEnd/>
          </a:ln>
          <a:effectLst/>
        </p:spPr>
        <p:txBody>
          <a:bodyPr wrap="none" anchor="ctr"/>
          <a:lstStyle/>
          <a:p>
            <a:endParaRPr lang="ja-JP" altLang="en-US"/>
          </a:p>
        </p:txBody>
      </p:sp>
      <p:sp>
        <p:nvSpPr>
          <p:cNvPr id="5122" name="Rectangle 2"/>
          <p:cNvSpPr>
            <a:spLocks noGrp="1" noChangeArrowheads="1"/>
          </p:cNvSpPr>
          <p:nvPr>
            <p:ph type="ctrTitle"/>
          </p:nvPr>
        </p:nvSpPr>
        <p:spPr>
          <a:xfrm>
            <a:off x="684213" y="2130425"/>
            <a:ext cx="7772400" cy="1470025"/>
          </a:xfrm>
        </p:spPr>
        <p:txBody>
          <a:bodyPr/>
          <a:lstStyle>
            <a:lvl1pPr algn="ctr">
              <a:defRPr sz="4400">
                <a:solidFill>
                  <a:schemeClr val="tx1"/>
                </a:solidFill>
              </a:defRPr>
            </a:lvl1pPr>
          </a:lstStyle>
          <a:p>
            <a:r>
              <a:rPr lang="ja-JP" altLang="en-US" dirty="0" smtClean="0"/>
              <a:t>マスタ タイトルの書式設定</a:t>
            </a:r>
            <a:endParaRPr lang="ja-JP" altLang="en-US" dirty="0"/>
          </a:p>
        </p:txBody>
      </p:sp>
      <p:sp>
        <p:nvSpPr>
          <p:cNvPr id="5123" name="Rectangle 3"/>
          <p:cNvSpPr>
            <a:spLocks noGrp="1" noChangeArrowheads="1"/>
          </p:cNvSpPr>
          <p:nvPr>
            <p:ph type="subTitle" idx="1"/>
          </p:nvPr>
        </p:nvSpPr>
        <p:spPr>
          <a:xfrm>
            <a:off x="1370013" y="4005263"/>
            <a:ext cx="6400800" cy="431800"/>
          </a:xfrm>
        </p:spPr>
        <p:txBody>
          <a:bodyPr/>
          <a:lstStyle>
            <a:lvl1pPr marL="0" indent="0" algn="ctr">
              <a:buFontTx/>
              <a:buNone/>
              <a:defRPr sz="2400"/>
            </a:lvl1pPr>
          </a:lstStyle>
          <a:p>
            <a:r>
              <a:rPr lang="ja-JP" altLang="en-US" smtClean="0"/>
              <a:t>マスタ サブタイトルの書式設定</a:t>
            </a:r>
            <a:endParaRPr lang="ja-JP" altLang="en-US"/>
          </a:p>
        </p:txBody>
      </p:sp>
      <p:sp>
        <p:nvSpPr>
          <p:cNvPr id="5124" name="Rectangle 4"/>
          <p:cNvSpPr>
            <a:spLocks noGrp="1" noChangeArrowheads="1"/>
          </p:cNvSpPr>
          <p:nvPr>
            <p:ph type="dt" sz="half" idx="2"/>
          </p:nvPr>
        </p:nvSpPr>
        <p:spPr>
          <a:xfrm>
            <a:off x="3503613" y="5373688"/>
            <a:ext cx="2133600" cy="360362"/>
          </a:xfrm>
        </p:spPr>
        <p:txBody>
          <a:bodyPr anchorCtr="1"/>
          <a:lstStyle>
            <a:lvl1pPr algn="ctr">
              <a:defRPr/>
            </a:lvl1pPr>
          </a:lstStyle>
          <a:p>
            <a:fld id="{D63E32D9-15DB-49D0-A7CA-D89B2D2111CC}" type="datetime1">
              <a:rPr lang="ja-JP" altLang="en-US" smtClean="0"/>
              <a:pPr/>
              <a:t>2010/9/22</a:t>
            </a:fld>
            <a:endParaRPr lang="en-US" altLang="ja-JP"/>
          </a:p>
        </p:txBody>
      </p:sp>
      <p:sp>
        <p:nvSpPr>
          <p:cNvPr id="5125" name="Rectangle 5"/>
          <p:cNvSpPr>
            <a:spLocks noGrp="1" noChangeArrowheads="1"/>
          </p:cNvSpPr>
          <p:nvPr>
            <p:ph type="ftr" sz="quarter" idx="3"/>
          </p:nvPr>
        </p:nvSpPr>
        <p:spPr>
          <a:xfrm>
            <a:off x="3122613" y="5014913"/>
            <a:ext cx="2895600" cy="287337"/>
          </a:xfrm>
        </p:spPr>
        <p:txBody>
          <a:bodyPr anchor="ctr" anchorCtr="1"/>
          <a:lstStyle>
            <a:lvl1pPr algn="ctr">
              <a:defRPr>
                <a:solidFill>
                  <a:schemeClr val="tx1"/>
                </a:solidFill>
              </a:defRPr>
            </a:lvl1pPr>
          </a:lstStyle>
          <a:p>
            <a:r>
              <a:rPr lang="en-US" altLang="ja-JP" smtClean="0"/>
              <a:t>OSS</a:t>
            </a:r>
            <a:r>
              <a:rPr lang="ja-JP" altLang="en-US" smtClean="0"/>
              <a:t>開発におけるパッチレビュープロセスの効率化に向けたコミッターの分類</a:t>
            </a:r>
            <a:endParaRPr lang="en-US" altLang="ja-JP"/>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コンテンツ プレースホルダ 2"/>
          <p:cNvSpPr>
            <a:spLocks noGrp="1"/>
          </p:cNvSpPr>
          <p:nvPr>
            <p:ph idx="1"/>
          </p:nvPr>
        </p:nvSpPr>
        <p:spPr/>
        <p:txBody>
          <a:bodyPr/>
          <a:lstStyle>
            <a:lvl1pPr>
              <a:defRPr sz="2400"/>
            </a:lvl1pPr>
            <a:lvl2pPr>
              <a:defRPr sz="2400"/>
            </a:lvl2pPr>
            <a:lvl3pPr>
              <a:defRPr sz="2000"/>
            </a:lvl3pPr>
            <a:lvl4pPr>
              <a:defRPr sz="1800"/>
            </a:lvl4pPr>
            <a:lvl5pPr>
              <a:defRPr sz="1600"/>
            </a:lvl5pPr>
          </a:lstStyle>
          <a:p>
            <a:pPr lvl="0"/>
            <a:r>
              <a:rPr lang="ja-JP" altLang="en-US" dirty="0" smtClean="0"/>
              <a:t>マスタ テキストの書式設定</a:t>
            </a:r>
          </a:p>
          <a:p>
            <a:pPr lvl="1"/>
            <a:r>
              <a:rPr lang="ja-JP" altLang="en-US" dirty="0" smtClean="0"/>
              <a:t>第 </a:t>
            </a:r>
            <a:r>
              <a:rPr lang="en-US" altLang="ja-JP" dirty="0" smtClean="0"/>
              <a:t>2 </a:t>
            </a:r>
            <a:r>
              <a:rPr lang="ja-JP" altLang="en-US" dirty="0" smtClean="0"/>
              <a:t>レベル</a:t>
            </a:r>
          </a:p>
          <a:p>
            <a:pPr lvl="2"/>
            <a:r>
              <a:rPr lang="ja-JP" altLang="en-US" dirty="0" smtClean="0"/>
              <a:t>第 </a:t>
            </a:r>
            <a:r>
              <a:rPr lang="en-US" altLang="ja-JP" dirty="0" smtClean="0"/>
              <a:t>3 </a:t>
            </a:r>
            <a:r>
              <a:rPr lang="ja-JP" altLang="en-US" dirty="0" smtClean="0"/>
              <a:t>レベル</a:t>
            </a:r>
          </a:p>
          <a:p>
            <a:pPr lvl="3"/>
            <a:r>
              <a:rPr lang="ja-JP" altLang="en-US" dirty="0" smtClean="0"/>
              <a:t>第 </a:t>
            </a:r>
            <a:r>
              <a:rPr lang="en-US" altLang="ja-JP" dirty="0" smtClean="0"/>
              <a:t>4 </a:t>
            </a:r>
            <a:r>
              <a:rPr lang="ja-JP" altLang="en-US" dirty="0" smtClean="0"/>
              <a:t>レベル</a:t>
            </a:r>
          </a:p>
          <a:p>
            <a:pPr lvl="4"/>
            <a:r>
              <a:rPr lang="ja-JP" altLang="en-US" dirty="0" smtClean="0"/>
              <a:t>第 </a:t>
            </a:r>
            <a:r>
              <a:rPr lang="en-US" altLang="ja-JP" dirty="0" smtClean="0"/>
              <a:t>5 </a:t>
            </a:r>
            <a:r>
              <a:rPr lang="ja-JP" altLang="en-US" dirty="0" smtClean="0"/>
              <a:t>レベル</a:t>
            </a:r>
            <a:endParaRPr lang="ja-JP" altLang="en-US" dirty="0"/>
          </a:p>
        </p:txBody>
      </p:sp>
      <p:sp>
        <p:nvSpPr>
          <p:cNvPr id="4" name="日付プレースホルダ 3"/>
          <p:cNvSpPr>
            <a:spLocks noGrp="1"/>
          </p:cNvSpPr>
          <p:nvPr>
            <p:ph type="dt" sz="half" idx="10"/>
          </p:nvPr>
        </p:nvSpPr>
        <p:spPr/>
        <p:txBody>
          <a:bodyPr/>
          <a:lstStyle>
            <a:lvl1pPr>
              <a:defRPr/>
            </a:lvl1pPr>
          </a:lstStyle>
          <a:p>
            <a:fld id="{B0942FED-D33D-45A2-9C57-3C08FBC1BA4F}" type="datetime1">
              <a:rPr lang="ja-JP" altLang="en-US" smtClean="0"/>
              <a:pPr/>
              <a:t>2010/9/22</a:t>
            </a:fld>
            <a:endParaRPr lang="en-US" altLang="ja-JP" dirty="0"/>
          </a:p>
        </p:txBody>
      </p:sp>
      <p:sp>
        <p:nvSpPr>
          <p:cNvPr id="5" name="フッター プレースホルダ 4"/>
          <p:cNvSpPr>
            <a:spLocks noGrp="1"/>
          </p:cNvSpPr>
          <p:nvPr>
            <p:ph type="ftr" sz="quarter" idx="11"/>
          </p:nvPr>
        </p:nvSpPr>
        <p:spPr>
          <a:xfrm>
            <a:off x="1142976" y="6572272"/>
            <a:ext cx="5429288" cy="285728"/>
          </a:xfrm>
        </p:spPr>
        <p:txBody>
          <a:bodyPr/>
          <a:lstStyle>
            <a:lvl1pPr>
              <a:defRPr sz="1200"/>
            </a:lvl1pPr>
          </a:lstStyle>
          <a:p>
            <a:r>
              <a:rPr lang="en-US" altLang="ja-JP" smtClean="0"/>
              <a:t>OSS</a:t>
            </a:r>
            <a:r>
              <a:rPr lang="ja-JP" altLang="en-US" smtClean="0"/>
              <a:t>開発におけるパッチレビュープロセスの効率化に向けたコミッターの分類</a:t>
            </a:r>
            <a:endParaRPr lang="en-US" altLang="ja-JP" dirty="0"/>
          </a:p>
        </p:txBody>
      </p:sp>
      <p:sp>
        <p:nvSpPr>
          <p:cNvPr id="6" name="スライド番号プレースホルダ 5"/>
          <p:cNvSpPr>
            <a:spLocks noGrp="1"/>
          </p:cNvSpPr>
          <p:nvPr>
            <p:ph type="sldNum" sz="quarter" idx="12"/>
          </p:nvPr>
        </p:nvSpPr>
        <p:spPr/>
        <p:txBody>
          <a:bodyPr/>
          <a:lstStyle>
            <a:lvl1pPr>
              <a:defRPr/>
            </a:lvl1pPr>
          </a:lstStyle>
          <a:p>
            <a:fld id="{F92429EF-CC36-4027-8A23-5B262E590B44}" type="slidenum">
              <a:rPr lang="en-US" altLang="ja-JP"/>
              <a:pPr/>
              <a:t>&lt;#&gt;</a:t>
            </a:fld>
            <a:endParaRPr lang="en-US" altLang="ja-JP"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lang="ja-JP" altLang="en-US" smtClean="0"/>
              <a:t>マスタ タイトルの書式設定</a:t>
            </a:r>
            <a:endParaRPr lang="ja-JP" altLang="en-US"/>
          </a:p>
        </p:txBody>
      </p:sp>
      <p:sp>
        <p:nvSpPr>
          <p:cNvPr id="3" name="テキスト プレースホルダ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smtClean="0"/>
              <a:t>マスタ テキストの書式設定</a:t>
            </a:r>
          </a:p>
        </p:txBody>
      </p:sp>
      <p:sp>
        <p:nvSpPr>
          <p:cNvPr id="4" name="日付プレースホルダ 3"/>
          <p:cNvSpPr>
            <a:spLocks noGrp="1"/>
          </p:cNvSpPr>
          <p:nvPr>
            <p:ph type="dt" sz="half" idx="10"/>
          </p:nvPr>
        </p:nvSpPr>
        <p:spPr/>
        <p:txBody>
          <a:bodyPr/>
          <a:lstStyle>
            <a:lvl1pPr>
              <a:defRPr/>
            </a:lvl1pPr>
          </a:lstStyle>
          <a:p>
            <a:fld id="{0A975BCB-0FB9-40BC-BCBC-8446D7757226}" type="datetime1">
              <a:rPr lang="ja-JP" altLang="en-US" smtClean="0"/>
              <a:pPr/>
              <a:t>2010/9/22</a:t>
            </a:fld>
            <a:endParaRPr lang="en-US" altLang="ja-JP"/>
          </a:p>
        </p:txBody>
      </p:sp>
      <p:sp>
        <p:nvSpPr>
          <p:cNvPr id="5" name="フッター プレースホルダ 4"/>
          <p:cNvSpPr>
            <a:spLocks noGrp="1"/>
          </p:cNvSpPr>
          <p:nvPr>
            <p:ph type="ftr" sz="quarter" idx="11"/>
          </p:nvPr>
        </p:nvSpPr>
        <p:spPr/>
        <p:txBody>
          <a:bodyPr/>
          <a:lstStyle>
            <a:lvl1pPr>
              <a:defRPr/>
            </a:lvl1pPr>
          </a:lstStyle>
          <a:p>
            <a:r>
              <a:rPr lang="en-US" altLang="ja-JP" smtClean="0"/>
              <a:t>OSS</a:t>
            </a:r>
            <a:r>
              <a:rPr lang="ja-JP" altLang="en-US" smtClean="0"/>
              <a:t>開発におけるパッチレビュープロセスの効率化に向けたコミッターの分類</a:t>
            </a:r>
            <a:endParaRPr lang="en-US" altLang="ja-JP"/>
          </a:p>
        </p:txBody>
      </p:sp>
      <p:sp>
        <p:nvSpPr>
          <p:cNvPr id="6" name="スライド番号プレースホルダ 5"/>
          <p:cNvSpPr>
            <a:spLocks noGrp="1"/>
          </p:cNvSpPr>
          <p:nvPr>
            <p:ph type="sldNum" sz="quarter" idx="12"/>
          </p:nvPr>
        </p:nvSpPr>
        <p:spPr/>
        <p:txBody>
          <a:bodyPr/>
          <a:lstStyle>
            <a:lvl1pPr>
              <a:defRPr/>
            </a:lvl1pPr>
          </a:lstStyle>
          <a:p>
            <a:fld id="{D3146D06-20FC-4996-B494-BA2FB1624F46}" type="slidenum">
              <a:rPr lang="en-US" altLang="ja-JP"/>
              <a:pPr/>
              <a:t>&lt;#&gt;</a:t>
            </a:fld>
            <a:endParaRPr lang="en-US" altLang="ja-JP"/>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コンテンツ プレースホルダ 2"/>
          <p:cNvSpPr>
            <a:spLocks noGrp="1"/>
          </p:cNvSpPr>
          <p:nvPr>
            <p:ph sz="half" idx="1"/>
          </p:nvPr>
        </p:nvSpPr>
        <p:spPr>
          <a:xfrm>
            <a:off x="457200" y="1020763"/>
            <a:ext cx="4038600" cy="514508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コンテンツ プレースホルダ 3"/>
          <p:cNvSpPr>
            <a:spLocks noGrp="1"/>
          </p:cNvSpPr>
          <p:nvPr>
            <p:ph sz="half" idx="2"/>
          </p:nvPr>
        </p:nvSpPr>
        <p:spPr>
          <a:xfrm>
            <a:off x="4648200" y="1020763"/>
            <a:ext cx="4038600" cy="514508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日付プレースホルダ 4"/>
          <p:cNvSpPr>
            <a:spLocks noGrp="1"/>
          </p:cNvSpPr>
          <p:nvPr>
            <p:ph type="dt" sz="half" idx="10"/>
          </p:nvPr>
        </p:nvSpPr>
        <p:spPr/>
        <p:txBody>
          <a:bodyPr/>
          <a:lstStyle>
            <a:lvl1pPr>
              <a:defRPr/>
            </a:lvl1pPr>
          </a:lstStyle>
          <a:p>
            <a:fld id="{DB7C0ADA-C939-449F-BC8E-59B7CC6BEC31}" type="datetime1">
              <a:rPr lang="ja-JP" altLang="en-US" smtClean="0"/>
              <a:pPr/>
              <a:t>2010/9/22</a:t>
            </a:fld>
            <a:endParaRPr lang="en-US" altLang="ja-JP"/>
          </a:p>
        </p:txBody>
      </p:sp>
      <p:sp>
        <p:nvSpPr>
          <p:cNvPr id="6" name="フッター プレースホルダ 5"/>
          <p:cNvSpPr>
            <a:spLocks noGrp="1"/>
          </p:cNvSpPr>
          <p:nvPr>
            <p:ph type="ftr" sz="quarter" idx="11"/>
          </p:nvPr>
        </p:nvSpPr>
        <p:spPr/>
        <p:txBody>
          <a:bodyPr/>
          <a:lstStyle>
            <a:lvl1pPr>
              <a:defRPr/>
            </a:lvl1pPr>
          </a:lstStyle>
          <a:p>
            <a:r>
              <a:rPr lang="en-US" altLang="ja-JP" smtClean="0"/>
              <a:t>OSS</a:t>
            </a:r>
            <a:r>
              <a:rPr lang="ja-JP" altLang="en-US" smtClean="0"/>
              <a:t>開発におけるパッチレビュープロセスの効率化に向けたコミッターの分類</a:t>
            </a:r>
            <a:endParaRPr lang="en-US" altLang="ja-JP"/>
          </a:p>
        </p:txBody>
      </p:sp>
      <p:sp>
        <p:nvSpPr>
          <p:cNvPr id="7" name="スライド番号プレースホルダ 6"/>
          <p:cNvSpPr>
            <a:spLocks noGrp="1"/>
          </p:cNvSpPr>
          <p:nvPr>
            <p:ph type="sldNum" sz="quarter" idx="12"/>
          </p:nvPr>
        </p:nvSpPr>
        <p:spPr/>
        <p:txBody>
          <a:bodyPr/>
          <a:lstStyle>
            <a:lvl1pPr>
              <a:defRPr/>
            </a:lvl1pPr>
          </a:lstStyle>
          <a:p>
            <a:fld id="{24730116-8819-4D6B-9F75-FF7168137FD2}" type="slidenum">
              <a:rPr lang="en-US" altLang="ja-JP"/>
              <a:pPr/>
              <a:t>&lt;#&gt;</a:t>
            </a:fld>
            <a:endParaRPr lang="en-US" altLang="ja-JP"/>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143000"/>
          </a:xfrm>
        </p:spPr>
        <p:txBody>
          <a:bodyPr/>
          <a:lstStyle>
            <a:lvl1pPr>
              <a:defRPr/>
            </a:lvl1pPr>
          </a:lstStyle>
          <a:p>
            <a:r>
              <a:rPr lang="ja-JP" altLang="en-US" smtClean="0"/>
              <a:t>マスタ タイトルの書式設定</a:t>
            </a:r>
            <a:endParaRPr lang="ja-JP" altLang="en-US"/>
          </a:p>
        </p:txBody>
      </p:sp>
      <p:sp>
        <p:nvSpPr>
          <p:cNvPr id="3" name="テキスト プレースホル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 テキストの書式設定</a:t>
            </a:r>
          </a:p>
        </p:txBody>
      </p:sp>
      <p:sp>
        <p:nvSpPr>
          <p:cNvPr id="4" name="コンテンツ プレースホル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テキスト プレースホル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 テキストの書式設定</a:t>
            </a:r>
          </a:p>
        </p:txBody>
      </p:sp>
      <p:sp>
        <p:nvSpPr>
          <p:cNvPr id="6" name="コンテンツ プレースホル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7" name="日付プレースホルダ 6"/>
          <p:cNvSpPr>
            <a:spLocks noGrp="1"/>
          </p:cNvSpPr>
          <p:nvPr>
            <p:ph type="dt" sz="half" idx="10"/>
          </p:nvPr>
        </p:nvSpPr>
        <p:spPr/>
        <p:txBody>
          <a:bodyPr/>
          <a:lstStyle>
            <a:lvl1pPr>
              <a:defRPr/>
            </a:lvl1pPr>
          </a:lstStyle>
          <a:p>
            <a:fld id="{56EA60B7-8404-4ED4-9C20-F7CD5DC81655}" type="datetime1">
              <a:rPr lang="ja-JP" altLang="en-US" smtClean="0"/>
              <a:pPr/>
              <a:t>2010/9/22</a:t>
            </a:fld>
            <a:endParaRPr lang="en-US" altLang="ja-JP"/>
          </a:p>
        </p:txBody>
      </p:sp>
      <p:sp>
        <p:nvSpPr>
          <p:cNvPr id="8" name="フッター プレースホルダ 7"/>
          <p:cNvSpPr>
            <a:spLocks noGrp="1"/>
          </p:cNvSpPr>
          <p:nvPr>
            <p:ph type="ftr" sz="quarter" idx="11"/>
          </p:nvPr>
        </p:nvSpPr>
        <p:spPr/>
        <p:txBody>
          <a:bodyPr/>
          <a:lstStyle>
            <a:lvl1pPr>
              <a:defRPr/>
            </a:lvl1pPr>
          </a:lstStyle>
          <a:p>
            <a:r>
              <a:rPr lang="en-US" altLang="ja-JP" smtClean="0"/>
              <a:t>OSS</a:t>
            </a:r>
            <a:r>
              <a:rPr lang="ja-JP" altLang="en-US" smtClean="0"/>
              <a:t>開発におけるパッチレビュープロセスの効率化に向けたコミッターの分類</a:t>
            </a:r>
            <a:endParaRPr lang="en-US" altLang="ja-JP"/>
          </a:p>
        </p:txBody>
      </p:sp>
      <p:sp>
        <p:nvSpPr>
          <p:cNvPr id="9" name="スライド番号プレースホルダ 8"/>
          <p:cNvSpPr>
            <a:spLocks noGrp="1"/>
          </p:cNvSpPr>
          <p:nvPr>
            <p:ph type="sldNum" sz="quarter" idx="12"/>
          </p:nvPr>
        </p:nvSpPr>
        <p:spPr/>
        <p:txBody>
          <a:bodyPr/>
          <a:lstStyle>
            <a:lvl1pPr>
              <a:defRPr/>
            </a:lvl1pPr>
          </a:lstStyle>
          <a:p>
            <a:fld id="{A5E5D3B3-8775-452B-81C2-4AA204F27979}" type="slidenum">
              <a:rPr lang="en-US" altLang="ja-JP"/>
              <a:pPr/>
              <a:t>&lt;#&gt;</a:t>
            </a:fld>
            <a:endParaRPr lang="en-US" altLang="ja-JP"/>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日付プレースホルダ 2"/>
          <p:cNvSpPr>
            <a:spLocks noGrp="1"/>
          </p:cNvSpPr>
          <p:nvPr>
            <p:ph type="dt" sz="half" idx="10"/>
          </p:nvPr>
        </p:nvSpPr>
        <p:spPr/>
        <p:txBody>
          <a:bodyPr/>
          <a:lstStyle>
            <a:lvl1pPr>
              <a:defRPr/>
            </a:lvl1pPr>
          </a:lstStyle>
          <a:p>
            <a:fld id="{C6E3E7C0-693D-4B09-8F2D-2FAE157F90BD}" type="datetime1">
              <a:rPr lang="ja-JP" altLang="en-US" smtClean="0"/>
              <a:pPr/>
              <a:t>2010/9/22</a:t>
            </a:fld>
            <a:endParaRPr lang="en-US" altLang="ja-JP"/>
          </a:p>
        </p:txBody>
      </p:sp>
      <p:sp>
        <p:nvSpPr>
          <p:cNvPr id="4" name="フッター プレースホルダ 3"/>
          <p:cNvSpPr>
            <a:spLocks noGrp="1"/>
          </p:cNvSpPr>
          <p:nvPr>
            <p:ph type="ftr" sz="quarter" idx="11"/>
          </p:nvPr>
        </p:nvSpPr>
        <p:spPr/>
        <p:txBody>
          <a:bodyPr/>
          <a:lstStyle>
            <a:lvl1pPr>
              <a:defRPr/>
            </a:lvl1pPr>
          </a:lstStyle>
          <a:p>
            <a:r>
              <a:rPr lang="en-US" altLang="ja-JP" smtClean="0"/>
              <a:t>OSS</a:t>
            </a:r>
            <a:r>
              <a:rPr lang="ja-JP" altLang="en-US" smtClean="0"/>
              <a:t>開発におけるパッチレビュープロセスの効率化に向けたコミッターの分類</a:t>
            </a:r>
            <a:endParaRPr lang="en-US" altLang="ja-JP"/>
          </a:p>
        </p:txBody>
      </p:sp>
      <p:sp>
        <p:nvSpPr>
          <p:cNvPr id="5" name="スライド番号プレースホルダ 4"/>
          <p:cNvSpPr>
            <a:spLocks noGrp="1"/>
          </p:cNvSpPr>
          <p:nvPr>
            <p:ph type="sldNum" sz="quarter" idx="12"/>
          </p:nvPr>
        </p:nvSpPr>
        <p:spPr/>
        <p:txBody>
          <a:bodyPr/>
          <a:lstStyle>
            <a:lvl1pPr>
              <a:defRPr/>
            </a:lvl1pPr>
          </a:lstStyle>
          <a:p>
            <a:fld id="{19C1F62F-4A46-4D5C-8CB5-D23ED30DC41B}" type="slidenum">
              <a:rPr lang="en-US" altLang="ja-JP"/>
              <a:pPr/>
              <a:t>&lt;#&gt;</a:t>
            </a:fld>
            <a:endParaRPr lang="en-US" altLang="ja-JP"/>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 1"/>
          <p:cNvSpPr>
            <a:spLocks noGrp="1"/>
          </p:cNvSpPr>
          <p:nvPr>
            <p:ph type="dt" sz="half" idx="10"/>
          </p:nvPr>
        </p:nvSpPr>
        <p:spPr/>
        <p:txBody>
          <a:bodyPr/>
          <a:lstStyle>
            <a:lvl1pPr>
              <a:defRPr/>
            </a:lvl1pPr>
          </a:lstStyle>
          <a:p>
            <a:fld id="{94C946E7-C1FB-4DD2-9E2D-1CEE6302F5A5}" type="datetime1">
              <a:rPr lang="ja-JP" altLang="en-US" smtClean="0"/>
              <a:pPr/>
              <a:t>2010/9/22</a:t>
            </a:fld>
            <a:endParaRPr lang="en-US" altLang="ja-JP"/>
          </a:p>
        </p:txBody>
      </p:sp>
      <p:sp>
        <p:nvSpPr>
          <p:cNvPr id="3" name="フッター プレースホルダ 2"/>
          <p:cNvSpPr>
            <a:spLocks noGrp="1"/>
          </p:cNvSpPr>
          <p:nvPr>
            <p:ph type="ftr" sz="quarter" idx="11"/>
          </p:nvPr>
        </p:nvSpPr>
        <p:spPr/>
        <p:txBody>
          <a:bodyPr/>
          <a:lstStyle>
            <a:lvl1pPr>
              <a:defRPr/>
            </a:lvl1pPr>
          </a:lstStyle>
          <a:p>
            <a:r>
              <a:rPr lang="en-US" altLang="ja-JP" smtClean="0"/>
              <a:t>OSS</a:t>
            </a:r>
            <a:r>
              <a:rPr lang="ja-JP" altLang="en-US" smtClean="0"/>
              <a:t>開発におけるパッチレビュープロセスの効率化に向けたコミッターの分類</a:t>
            </a:r>
            <a:endParaRPr lang="en-US" altLang="ja-JP"/>
          </a:p>
        </p:txBody>
      </p:sp>
      <p:sp>
        <p:nvSpPr>
          <p:cNvPr id="4" name="スライド番号プレースホルダ 3"/>
          <p:cNvSpPr>
            <a:spLocks noGrp="1"/>
          </p:cNvSpPr>
          <p:nvPr>
            <p:ph type="sldNum" sz="quarter" idx="12"/>
          </p:nvPr>
        </p:nvSpPr>
        <p:spPr/>
        <p:txBody>
          <a:bodyPr/>
          <a:lstStyle>
            <a:lvl1pPr>
              <a:defRPr/>
            </a:lvl1pPr>
          </a:lstStyle>
          <a:p>
            <a:fld id="{7D76663C-AB62-46EA-B163-D03BD04A1394}" type="slidenum">
              <a:rPr lang="en-US" altLang="ja-JP"/>
              <a:pPr/>
              <a:t>&lt;#&gt;</a:t>
            </a:fld>
            <a:endParaRPr lang="en-US" altLang="ja-JP"/>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lang="ja-JP" altLang="en-US" smtClean="0"/>
              <a:t>マスタ タイトルの書式設定</a:t>
            </a:r>
            <a:endParaRPr lang="ja-JP" altLang="en-US"/>
          </a:p>
        </p:txBody>
      </p:sp>
      <p:sp>
        <p:nvSpPr>
          <p:cNvPr id="3" name="コンテンツ プレースホル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テキスト プレースホル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 テキストの書式設定</a:t>
            </a:r>
          </a:p>
        </p:txBody>
      </p:sp>
      <p:sp>
        <p:nvSpPr>
          <p:cNvPr id="5" name="日付プレースホルダ 4"/>
          <p:cNvSpPr>
            <a:spLocks noGrp="1"/>
          </p:cNvSpPr>
          <p:nvPr>
            <p:ph type="dt" sz="half" idx="10"/>
          </p:nvPr>
        </p:nvSpPr>
        <p:spPr/>
        <p:txBody>
          <a:bodyPr/>
          <a:lstStyle>
            <a:lvl1pPr>
              <a:defRPr/>
            </a:lvl1pPr>
          </a:lstStyle>
          <a:p>
            <a:fld id="{3DB6BFA3-8520-4269-B5FD-7D8BA041FDEB}" type="datetime1">
              <a:rPr lang="ja-JP" altLang="en-US" smtClean="0"/>
              <a:pPr/>
              <a:t>2010/9/22</a:t>
            </a:fld>
            <a:endParaRPr lang="en-US" altLang="ja-JP"/>
          </a:p>
        </p:txBody>
      </p:sp>
      <p:sp>
        <p:nvSpPr>
          <p:cNvPr id="6" name="フッター プレースホルダ 5"/>
          <p:cNvSpPr>
            <a:spLocks noGrp="1"/>
          </p:cNvSpPr>
          <p:nvPr>
            <p:ph type="ftr" sz="quarter" idx="11"/>
          </p:nvPr>
        </p:nvSpPr>
        <p:spPr/>
        <p:txBody>
          <a:bodyPr/>
          <a:lstStyle>
            <a:lvl1pPr>
              <a:defRPr/>
            </a:lvl1pPr>
          </a:lstStyle>
          <a:p>
            <a:r>
              <a:rPr lang="en-US" altLang="ja-JP" smtClean="0"/>
              <a:t>OSS</a:t>
            </a:r>
            <a:r>
              <a:rPr lang="ja-JP" altLang="en-US" smtClean="0"/>
              <a:t>開発におけるパッチレビュープロセスの効率化に向けたコミッターの分類</a:t>
            </a:r>
            <a:endParaRPr lang="en-US" altLang="ja-JP"/>
          </a:p>
        </p:txBody>
      </p:sp>
      <p:sp>
        <p:nvSpPr>
          <p:cNvPr id="7" name="スライド番号プレースホルダ 6"/>
          <p:cNvSpPr>
            <a:spLocks noGrp="1"/>
          </p:cNvSpPr>
          <p:nvPr>
            <p:ph type="sldNum" sz="quarter" idx="12"/>
          </p:nvPr>
        </p:nvSpPr>
        <p:spPr/>
        <p:txBody>
          <a:bodyPr/>
          <a:lstStyle>
            <a:lvl1pPr>
              <a:defRPr/>
            </a:lvl1pPr>
          </a:lstStyle>
          <a:p>
            <a:fld id="{984053BF-7FC4-42DD-B8C1-A1DD98B404D5}" type="slidenum">
              <a:rPr lang="en-US" altLang="ja-JP"/>
              <a:pPr/>
              <a:t>&lt;#&gt;</a:t>
            </a:fld>
            <a:endParaRPr lang="en-US" altLang="ja-JP"/>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lang="ja-JP" altLang="en-US" smtClean="0"/>
              <a:t>マスタ タイトルの書式設定</a:t>
            </a:r>
            <a:endParaRPr lang="ja-JP" altLang="en-US"/>
          </a:p>
        </p:txBody>
      </p:sp>
      <p:sp>
        <p:nvSpPr>
          <p:cNvPr id="3" name="図プレースホル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smtClean="0"/>
              <a:t>アイコンをクリックして図を追加</a:t>
            </a:r>
            <a:endParaRPr lang="ja-JP" altLang="en-US"/>
          </a:p>
        </p:txBody>
      </p:sp>
      <p:sp>
        <p:nvSpPr>
          <p:cNvPr id="4" name="テキスト プレースホル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 テキストの書式設定</a:t>
            </a:r>
          </a:p>
        </p:txBody>
      </p:sp>
      <p:sp>
        <p:nvSpPr>
          <p:cNvPr id="5" name="日付プレースホルダ 4"/>
          <p:cNvSpPr>
            <a:spLocks noGrp="1"/>
          </p:cNvSpPr>
          <p:nvPr>
            <p:ph type="dt" sz="half" idx="10"/>
          </p:nvPr>
        </p:nvSpPr>
        <p:spPr/>
        <p:txBody>
          <a:bodyPr/>
          <a:lstStyle>
            <a:lvl1pPr>
              <a:defRPr/>
            </a:lvl1pPr>
          </a:lstStyle>
          <a:p>
            <a:fld id="{8F6B546D-53E3-4A94-9319-4EB8B8E54D74}" type="datetime1">
              <a:rPr lang="ja-JP" altLang="en-US" smtClean="0"/>
              <a:pPr/>
              <a:t>2010/9/22</a:t>
            </a:fld>
            <a:endParaRPr lang="en-US" altLang="ja-JP"/>
          </a:p>
        </p:txBody>
      </p:sp>
      <p:sp>
        <p:nvSpPr>
          <p:cNvPr id="6" name="フッター プレースホルダ 5"/>
          <p:cNvSpPr>
            <a:spLocks noGrp="1"/>
          </p:cNvSpPr>
          <p:nvPr>
            <p:ph type="ftr" sz="quarter" idx="11"/>
          </p:nvPr>
        </p:nvSpPr>
        <p:spPr/>
        <p:txBody>
          <a:bodyPr/>
          <a:lstStyle>
            <a:lvl1pPr>
              <a:defRPr/>
            </a:lvl1pPr>
          </a:lstStyle>
          <a:p>
            <a:r>
              <a:rPr lang="en-US" altLang="ja-JP" smtClean="0"/>
              <a:t>OSS</a:t>
            </a:r>
            <a:r>
              <a:rPr lang="ja-JP" altLang="en-US" smtClean="0"/>
              <a:t>開発におけるパッチレビュープロセスの効率化に向けたコミッターの分類</a:t>
            </a:r>
            <a:endParaRPr lang="en-US" altLang="ja-JP"/>
          </a:p>
        </p:txBody>
      </p:sp>
      <p:sp>
        <p:nvSpPr>
          <p:cNvPr id="7" name="スライド番号プレースホルダ 6"/>
          <p:cNvSpPr>
            <a:spLocks noGrp="1"/>
          </p:cNvSpPr>
          <p:nvPr>
            <p:ph type="sldNum" sz="quarter" idx="12"/>
          </p:nvPr>
        </p:nvSpPr>
        <p:spPr/>
        <p:txBody>
          <a:bodyPr/>
          <a:lstStyle>
            <a:lvl1pPr>
              <a:defRPr/>
            </a:lvl1pPr>
          </a:lstStyle>
          <a:p>
            <a:fld id="{B12D7857-481B-474A-8A4C-59CFC192D4C0}" type="slidenum">
              <a:rPr lang="en-US" altLang="ja-JP"/>
              <a:pPr/>
              <a:t>&lt;#&gt;</a:t>
            </a:fld>
            <a:endParaRPr lang="en-US" altLang="ja-JP"/>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縦書きテキスト プレースホルダ 2"/>
          <p:cNvSpPr>
            <a:spLocks noGrp="1"/>
          </p:cNvSpPr>
          <p:nvPr>
            <p:ph type="body" orient="vert" idx="1"/>
          </p:nvPr>
        </p:nvSpPr>
        <p:spPr/>
        <p:txBody>
          <a:bodyPr vert="eaVer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日付プレースホルダ 3"/>
          <p:cNvSpPr>
            <a:spLocks noGrp="1"/>
          </p:cNvSpPr>
          <p:nvPr>
            <p:ph type="dt" sz="half" idx="10"/>
          </p:nvPr>
        </p:nvSpPr>
        <p:spPr/>
        <p:txBody>
          <a:bodyPr/>
          <a:lstStyle>
            <a:lvl1pPr>
              <a:defRPr/>
            </a:lvl1pPr>
          </a:lstStyle>
          <a:p>
            <a:fld id="{8943A714-C7FC-4AA3-AF18-9A38A3331B4F}" type="datetime1">
              <a:rPr lang="ja-JP" altLang="en-US" smtClean="0"/>
              <a:pPr/>
              <a:t>2010/9/22</a:t>
            </a:fld>
            <a:endParaRPr lang="en-US" altLang="ja-JP"/>
          </a:p>
        </p:txBody>
      </p:sp>
      <p:sp>
        <p:nvSpPr>
          <p:cNvPr id="5" name="フッター プレースホルダ 4"/>
          <p:cNvSpPr>
            <a:spLocks noGrp="1"/>
          </p:cNvSpPr>
          <p:nvPr>
            <p:ph type="ftr" sz="quarter" idx="11"/>
          </p:nvPr>
        </p:nvSpPr>
        <p:spPr/>
        <p:txBody>
          <a:bodyPr/>
          <a:lstStyle>
            <a:lvl1pPr>
              <a:defRPr/>
            </a:lvl1pPr>
          </a:lstStyle>
          <a:p>
            <a:r>
              <a:rPr lang="en-US" altLang="ja-JP" smtClean="0"/>
              <a:t>OSS</a:t>
            </a:r>
            <a:r>
              <a:rPr lang="ja-JP" altLang="en-US" smtClean="0"/>
              <a:t>開発におけるパッチレビュープロセスの効率化に向けたコミッターの分類</a:t>
            </a:r>
            <a:endParaRPr lang="en-US" altLang="ja-JP"/>
          </a:p>
        </p:txBody>
      </p:sp>
      <p:sp>
        <p:nvSpPr>
          <p:cNvPr id="6" name="スライド番号プレースホルダ 5"/>
          <p:cNvSpPr>
            <a:spLocks noGrp="1"/>
          </p:cNvSpPr>
          <p:nvPr>
            <p:ph type="sldNum" sz="quarter" idx="12"/>
          </p:nvPr>
        </p:nvSpPr>
        <p:spPr/>
        <p:txBody>
          <a:bodyPr/>
          <a:lstStyle>
            <a:lvl1pPr>
              <a:defRPr/>
            </a:lvl1pPr>
          </a:lstStyle>
          <a:p>
            <a:fld id="{53B271B0-10F7-4FF8-BF1D-7285A4B1EA3B}" type="slidenum">
              <a:rPr lang="en-US" altLang="ja-JP"/>
              <a:pPr/>
              <a:t>&lt;#&gt;</a:t>
            </a:fld>
            <a:endParaRPr lang="en-US" altLang="ja-JP"/>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578600" y="130175"/>
            <a:ext cx="2108200" cy="6035675"/>
          </a:xfrm>
        </p:spPr>
        <p:txBody>
          <a:bodyPr vert="eaVert"/>
          <a:lstStyle/>
          <a:p>
            <a:r>
              <a:rPr lang="ja-JP" altLang="en-US" smtClean="0"/>
              <a:t>マスタ タイトルの書式設定</a:t>
            </a:r>
            <a:endParaRPr lang="ja-JP" altLang="en-US"/>
          </a:p>
        </p:txBody>
      </p:sp>
      <p:sp>
        <p:nvSpPr>
          <p:cNvPr id="3" name="縦書きテキスト プレースホルダ 2"/>
          <p:cNvSpPr>
            <a:spLocks noGrp="1"/>
          </p:cNvSpPr>
          <p:nvPr>
            <p:ph type="body" orient="vert" idx="1"/>
          </p:nvPr>
        </p:nvSpPr>
        <p:spPr>
          <a:xfrm>
            <a:off x="252413" y="130175"/>
            <a:ext cx="6173787" cy="6035675"/>
          </a:xfrm>
        </p:spPr>
        <p:txBody>
          <a:bodyPr vert="eaVer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日付プレースホルダ 3"/>
          <p:cNvSpPr>
            <a:spLocks noGrp="1"/>
          </p:cNvSpPr>
          <p:nvPr>
            <p:ph type="dt" sz="half" idx="10"/>
          </p:nvPr>
        </p:nvSpPr>
        <p:spPr/>
        <p:txBody>
          <a:bodyPr/>
          <a:lstStyle>
            <a:lvl1pPr>
              <a:defRPr/>
            </a:lvl1pPr>
          </a:lstStyle>
          <a:p>
            <a:fld id="{5E461228-C2A1-4A20-987A-4CA47E31C89C}" type="datetime1">
              <a:rPr lang="ja-JP" altLang="en-US" smtClean="0"/>
              <a:pPr/>
              <a:t>2010/9/22</a:t>
            </a:fld>
            <a:endParaRPr lang="en-US" altLang="ja-JP"/>
          </a:p>
        </p:txBody>
      </p:sp>
      <p:sp>
        <p:nvSpPr>
          <p:cNvPr id="5" name="フッター プレースホルダ 4"/>
          <p:cNvSpPr>
            <a:spLocks noGrp="1"/>
          </p:cNvSpPr>
          <p:nvPr>
            <p:ph type="ftr" sz="quarter" idx="11"/>
          </p:nvPr>
        </p:nvSpPr>
        <p:spPr/>
        <p:txBody>
          <a:bodyPr/>
          <a:lstStyle>
            <a:lvl1pPr>
              <a:defRPr/>
            </a:lvl1pPr>
          </a:lstStyle>
          <a:p>
            <a:r>
              <a:rPr lang="en-US" altLang="ja-JP" smtClean="0"/>
              <a:t>OSS</a:t>
            </a:r>
            <a:r>
              <a:rPr lang="ja-JP" altLang="en-US" smtClean="0"/>
              <a:t>開発におけるパッチレビュープロセスの効率化に向けたコミッターの分類</a:t>
            </a:r>
            <a:endParaRPr lang="en-US" altLang="ja-JP"/>
          </a:p>
        </p:txBody>
      </p:sp>
      <p:sp>
        <p:nvSpPr>
          <p:cNvPr id="6" name="スライド番号プレースホルダ 5"/>
          <p:cNvSpPr>
            <a:spLocks noGrp="1"/>
          </p:cNvSpPr>
          <p:nvPr>
            <p:ph type="sldNum" sz="quarter" idx="12"/>
          </p:nvPr>
        </p:nvSpPr>
        <p:spPr/>
        <p:txBody>
          <a:bodyPr/>
          <a:lstStyle>
            <a:lvl1pPr>
              <a:defRPr/>
            </a:lvl1pPr>
          </a:lstStyle>
          <a:p>
            <a:fld id="{B17589B6-5381-455A-911B-DE3DD83352CF}" type="slidenum">
              <a:rPr lang="en-US" altLang="ja-JP"/>
              <a:pPr/>
              <a:t>&lt;#&gt;</a:t>
            </a:fld>
            <a:endParaRPr lang="en-US" altLang="ja-JP"/>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42" name="Rectangle 18"/>
          <p:cNvSpPr>
            <a:spLocks noChangeArrowheads="1"/>
          </p:cNvSpPr>
          <p:nvPr/>
        </p:nvSpPr>
        <p:spPr bwMode="gray">
          <a:xfrm>
            <a:off x="0" y="6524625"/>
            <a:ext cx="9144000" cy="360363"/>
          </a:xfrm>
          <a:prstGeom prst="rect">
            <a:avLst/>
          </a:prstGeom>
          <a:solidFill>
            <a:srgbClr val="C0C0C0"/>
          </a:solidFill>
          <a:ln w="9525">
            <a:noFill/>
            <a:miter lim="800000"/>
            <a:headEnd/>
            <a:tailEnd/>
          </a:ln>
          <a:effectLst/>
        </p:spPr>
        <p:txBody>
          <a:bodyPr wrap="none" anchor="ctr"/>
          <a:lstStyle/>
          <a:p>
            <a:endParaRPr lang="ja-JP" altLang="en-US"/>
          </a:p>
        </p:txBody>
      </p:sp>
      <p:sp>
        <p:nvSpPr>
          <p:cNvPr id="1039" name="Rectangle 15"/>
          <p:cNvSpPr>
            <a:spLocks noChangeArrowheads="1"/>
          </p:cNvSpPr>
          <p:nvPr/>
        </p:nvSpPr>
        <p:spPr bwMode="gray">
          <a:xfrm>
            <a:off x="0" y="0"/>
            <a:ext cx="9144000" cy="765175"/>
          </a:xfrm>
          <a:prstGeom prst="rect">
            <a:avLst/>
          </a:prstGeom>
          <a:gradFill rotWithShape="1">
            <a:gsLst>
              <a:gs pos="0">
                <a:schemeClr val="bg2">
                  <a:lumMod val="60000"/>
                  <a:lumOff val="40000"/>
                </a:schemeClr>
              </a:gs>
              <a:gs pos="100000">
                <a:schemeClr val="bg2"/>
              </a:gs>
            </a:gsLst>
            <a:lin ang="0" scaled="1"/>
          </a:gradFill>
          <a:ln w="9525">
            <a:noFill/>
            <a:miter lim="800000"/>
            <a:headEnd/>
            <a:tailEnd/>
          </a:ln>
          <a:effectLst/>
        </p:spPr>
        <p:txBody>
          <a:bodyPr wrap="none" anchor="ctr"/>
          <a:lstStyle/>
          <a:p>
            <a:endParaRPr lang="ja-JP" altLang="en-US"/>
          </a:p>
        </p:txBody>
      </p:sp>
      <p:sp>
        <p:nvSpPr>
          <p:cNvPr id="1026" name="Rectangle 2"/>
          <p:cNvSpPr>
            <a:spLocks noGrp="1" noChangeArrowheads="1"/>
          </p:cNvSpPr>
          <p:nvPr>
            <p:ph type="title"/>
          </p:nvPr>
        </p:nvSpPr>
        <p:spPr bwMode="gray">
          <a:xfrm>
            <a:off x="252412" y="130175"/>
            <a:ext cx="8462991" cy="49053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ja-JP" altLang="en-US" dirty="0" smtClean="0"/>
              <a:t>マスタ タイトルの書式設定</a:t>
            </a:r>
          </a:p>
        </p:txBody>
      </p:sp>
      <p:sp>
        <p:nvSpPr>
          <p:cNvPr id="1027" name="Rectangle 3"/>
          <p:cNvSpPr>
            <a:spLocks noGrp="1" noChangeArrowheads="1"/>
          </p:cNvSpPr>
          <p:nvPr>
            <p:ph type="body" idx="1"/>
          </p:nvPr>
        </p:nvSpPr>
        <p:spPr bwMode="gray">
          <a:xfrm>
            <a:off x="457200" y="1020763"/>
            <a:ext cx="8229600" cy="514508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p>
        </p:txBody>
      </p:sp>
      <p:sp>
        <p:nvSpPr>
          <p:cNvPr id="1028" name="Rectangle 4"/>
          <p:cNvSpPr>
            <a:spLocks noGrp="1" noChangeArrowheads="1"/>
          </p:cNvSpPr>
          <p:nvPr>
            <p:ph type="dt" sz="half" idx="2"/>
          </p:nvPr>
        </p:nvSpPr>
        <p:spPr bwMode="gray">
          <a:xfrm>
            <a:off x="252413" y="6616700"/>
            <a:ext cx="1176315" cy="2413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defRPr sz="1400"/>
            </a:lvl1pPr>
          </a:lstStyle>
          <a:p>
            <a:fld id="{B3786F3D-F0C7-480A-8AB1-AF6A5B46D039}" type="datetime1">
              <a:rPr lang="ja-JP" altLang="en-US" smtClean="0"/>
              <a:pPr/>
              <a:t>2010/9/22</a:t>
            </a:fld>
            <a:endParaRPr lang="en-US" altLang="ja-JP"/>
          </a:p>
        </p:txBody>
      </p:sp>
      <p:sp>
        <p:nvSpPr>
          <p:cNvPr id="1029" name="Rectangle 5"/>
          <p:cNvSpPr>
            <a:spLocks noGrp="1" noChangeArrowheads="1"/>
          </p:cNvSpPr>
          <p:nvPr>
            <p:ph type="ftr" sz="quarter" idx="3"/>
          </p:nvPr>
        </p:nvSpPr>
        <p:spPr bwMode="gray">
          <a:xfrm>
            <a:off x="1643042" y="6572272"/>
            <a:ext cx="4929222" cy="28572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400">
                <a:solidFill>
                  <a:schemeClr val="tx2">
                    <a:lumMod val="75000"/>
                    <a:lumOff val="25000"/>
                  </a:schemeClr>
                </a:solidFill>
              </a:defRPr>
            </a:lvl1pPr>
          </a:lstStyle>
          <a:p>
            <a:r>
              <a:rPr lang="en-US" altLang="ja-JP" smtClean="0"/>
              <a:t>OSS</a:t>
            </a:r>
            <a:r>
              <a:rPr lang="ja-JP" altLang="en-US" smtClean="0"/>
              <a:t>開発におけるパッチレビュープロセスの効率化に向けたコミッターの分類</a:t>
            </a:r>
            <a:endParaRPr lang="en-US" altLang="ja-JP" dirty="0"/>
          </a:p>
        </p:txBody>
      </p:sp>
      <p:sp>
        <p:nvSpPr>
          <p:cNvPr id="1030" name="Rectangle 6"/>
          <p:cNvSpPr>
            <a:spLocks noGrp="1" noChangeArrowheads="1"/>
          </p:cNvSpPr>
          <p:nvPr>
            <p:ph type="sldNum" sz="quarter" idx="4"/>
          </p:nvPr>
        </p:nvSpPr>
        <p:spPr bwMode="gray">
          <a:xfrm>
            <a:off x="6757988" y="6616700"/>
            <a:ext cx="2133600" cy="19685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r">
              <a:defRPr sz="1400"/>
            </a:lvl1pPr>
          </a:lstStyle>
          <a:p>
            <a:fld id="{45B15798-D12C-464C-8BBF-855AE1640749}" type="slidenum">
              <a:rPr lang="en-US" altLang="ja-JP"/>
              <a:pPr/>
              <a:t>&lt;#&gt;</a:t>
            </a:fld>
            <a:endParaRPr lang="en-US" altLang="ja-JP"/>
          </a:p>
        </p:txBody>
      </p:sp>
      <p:sp>
        <p:nvSpPr>
          <p:cNvPr id="1040" name="Rectangle 16"/>
          <p:cNvSpPr>
            <a:spLocks noChangeArrowheads="1"/>
          </p:cNvSpPr>
          <p:nvPr/>
        </p:nvSpPr>
        <p:spPr bwMode="gray">
          <a:xfrm>
            <a:off x="0" y="765175"/>
            <a:ext cx="9144000" cy="71438"/>
          </a:xfrm>
          <a:prstGeom prst="rect">
            <a:avLst/>
          </a:prstGeom>
          <a:solidFill>
            <a:srgbClr val="51B9AD"/>
          </a:solidFill>
          <a:ln w="9525" algn="ctr">
            <a:noFill/>
            <a:miter lim="800000"/>
            <a:headEnd/>
            <a:tailEnd/>
          </a:ln>
          <a:effectLst/>
        </p:spPr>
        <p:txBody>
          <a:bodyPr wrap="none" anchor="ctr"/>
          <a:lstStyle/>
          <a:p>
            <a:endParaRPr lang="ja-JP"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p:txStyles>
    <p:titleStyle>
      <a:lvl1pPr algn="l" rtl="0" eaLnBrk="1" fontAlgn="base" hangingPunct="1">
        <a:spcBef>
          <a:spcPct val="0"/>
        </a:spcBef>
        <a:spcAft>
          <a:spcPct val="0"/>
        </a:spcAft>
        <a:defRPr kumimoji="1" sz="2800" b="1">
          <a:solidFill>
            <a:schemeClr val="tx1"/>
          </a:solidFill>
          <a:latin typeface="+mj-lt"/>
          <a:ea typeface="+mj-ea"/>
          <a:cs typeface="+mj-cs"/>
        </a:defRPr>
      </a:lvl1pPr>
      <a:lvl2pPr algn="l" rtl="0" eaLnBrk="1" fontAlgn="base" hangingPunct="1">
        <a:spcBef>
          <a:spcPct val="0"/>
        </a:spcBef>
        <a:spcAft>
          <a:spcPct val="0"/>
        </a:spcAft>
        <a:defRPr kumimoji="1" sz="2800" b="1">
          <a:solidFill>
            <a:schemeClr val="bg1"/>
          </a:solidFill>
          <a:latin typeface="Arial" charset="0"/>
          <a:ea typeface="ＭＳ Ｐゴシック" charset="-128"/>
        </a:defRPr>
      </a:lvl2pPr>
      <a:lvl3pPr algn="l" rtl="0" eaLnBrk="1" fontAlgn="base" hangingPunct="1">
        <a:spcBef>
          <a:spcPct val="0"/>
        </a:spcBef>
        <a:spcAft>
          <a:spcPct val="0"/>
        </a:spcAft>
        <a:defRPr kumimoji="1" sz="2800" b="1">
          <a:solidFill>
            <a:schemeClr val="bg1"/>
          </a:solidFill>
          <a:latin typeface="Arial" charset="0"/>
          <a:ea typeface="ＭＳ Ｐゴシック" charset="-128"/>
        </a:defRPr>
      </a:lvl3pPr>
      <a:lvl4pPr algn="l" rtl="0" eaLnBrk="1" fontAlgn="base" hangingPunct="1">
        <a:spcBef>
          <a:spcPct val="0"/>
        </a:spcBef>
        <a:spcAft>
          <a:spcPct val="0"/>
        </a:spcAft>
        <a:defRPr kumimoji="1" sz="2800" b="1">
          <a:solidFill>
            <a:schemeClr val="bg1"/>
          </a:solidFill>
          <a:latin typeface="Arial" charset="0"/>
          <a:ea typeface="ＭＳ Ｐゴシック" charset="-128"/>
        </a:defRPr>
      </a:lvl4pPr>
      <a:lvl5pPr algn="l" rtl="0" eaLnBrk="1" fontAlgn="base" hangingPunct="1">
        <a:spcBef>
          <a:spcPct val="0"/>
        </a:spcBef>
        <a:spcAft>
          <a:spcPct val="0"/>
        </a:spcAft>
        <a:defRPr kumimoji="1" sz="2800" b="1">
          <a:solidFill>
            <a:schemeClr val="bg1"/>
          </a:solidFill>
          <a:latin typeface="Arial" charset="0"/>
          <a:ea typeface="ＭＳ Ｐゴシック" charset="-128"/>
        </a:defRPr>
      </a:lvl5pPr>
      <a:lvl6pPr marL="457200" algn="l" rtl="0" eaLnBrk="1" fontAlgn="base" hangingPunct="1">
        <a:spcBef>
          <a:spcPct val="0"/>
        </a:spcBef>
        <a:spcAft>
          <a:spcPct val="0"/>
        </a:spcAft>
        <a:defRPr kumimoji="1" sz="2800" b="1">
          <a:solidFill>
            <a:schemeClr val="bg1"/>
          </a:solidFill>
          <a:latin typeface="Arial" charset="0"/>
          <a:ea typeface="ＭＳ Ｐゴシック" charset="-128"/>
        </a:defRPr>
      </a:lvl6pPr>
      <a:lvl7pPr marL="914400" algn="l" rtl="0" eaLnBrk="1" fontAlgn="base" hangingPunct="1">
        <a:spcBef>
          <a:spcPct val="0"/>
        </a:spcBef>
        <a:spcAft>
          <a:spcPct val="0"/>
        </a:spcAft>
        <a:defRPr kumimoji="1" sz="2800" b="1">
          <a:solidFill>
            <a:schemeClr val="bg1"/>
          </a:solidFill>
          <a:latin typeface="Arial" charset="0"/>
          <a:ea typeface="ＭＳ Ｐゴシック" charset="-128"/>
        </a:defRPr>
      </a:lvl7pPr>
      <a:lvl8pPr marL="1371600" algn="l" rtl="0" eaLnBrk="1" fontAlgn="base" hangingPunct="1">
        <a:spcBef>
          <a:spcPct val="0"/>
        </a:spcBef>
        <a:spcAft>
          <a:spcPct val="0"/>
        </a:spcAft>
        <a:defRPr kumimoji="1" sz="2800" b="1">
          <a:solidFill>
            <a:schemeClr val="bg1"/>
          </a:solidFill>
          <a:latin typeface="Arial" charset="0"/>
          <a:ea typeface="ＭＳ Ｐゴシック" charset="-128"/>
        </a:defRPr>
      </a:lvl8pPr>
      <a:lvl9pPr marL="1828800" algn="l" rtl="0" eaLnBrk="1" fontAlgn="base" hangingPunct="1">
        <a:spcBef>
          <a:spcPct val="0"/>
        </a:spcBef>
        <a:spcAft>
          <a:spcPct val="0"/>
        </a:spcAft>
        <a:defRPr kumimoji="1" sz="2800" b="1">
          <a:solidFill>
            <a:schemeClr val="bg1"/>
          </a:solidFill>
          <a:latin typeface="Arial" charset="0"/>
          <a:ea typeface="ＭＳ Ｐゴシック" charset="-128"/>
        </a:defRPr>
      </a:lvl9pPr>
    </p:titleStyle>
    <p:bodyStyle>
      <a:lvl1pPr marL="342900" indent="-342900" algn="l" rtl="0" eaLnBrk="1" fontAlgn="base" hangingPunct="1">
        <a:spcBef>
          <a:spcPct val="20000"/>
        </a:spcBef>
        <a:spcAft>
          <a:spcPct val="0"/>
        </a:spcAft>
        <a:buChar char="•"/>
        <a:defRPr kumimoji="1"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kumimoji="1" sz="2800">
          <a:solidFill>
            <a:schemeClr val="tx1"/>
          </a:solidFill>
          <a:latin typeface="+mn-lt"/>
          <a:ea typeface="+mn-ea"/>
        </a:defRPr>
      </a:lvl2pPr>
      <a:lvl3pPr marL="1143000" indent="-228600" algn="l" rtl="0" eaLnBrk="1" fontAlgn="base" hangingPunct="1">
        <a:spcBef>
          <a:spcPct val="20000"/>
        </a:spcBef>
        <a:spcAft>
          <a:spcPct val="0"/>
        </a:spcAft>
        <a:buChar char="•"/>
        <a:defRPr kumimoji="1" sz="2400">
          <a:solidFill>
            <a:schemeClr val="tx1"/>
          </a:solidFill>
          <a:latin typeface="+mn-lt"/>
          <a:ea typeface="+mn-ea"/>
        </a:defRPr>
      </a:lvl3pPr>
      <a:lvl4pPr marL="1600200" indent="-228600" algn="l" rtl="0" eaLnBrk="1" fontAlgn="base" hangingPunct="1">
        <a:spcBef>
          <a:spcPct val="20000"/>
        </a:spcBef>
        <a:spcAft>
          <a:spcPct val="0"/>
        </a:spcAft>
        <a:buChar char="–"/>
        <a:defRPr kumimoji="1" sz="2000">
          <a:solidFill>
            <a:schemeClr val="tx1"/>
          </a:solidFill>
          <a:latin typeface="+mn-lt"/>
          <a:ea typeface="+mn-ea"/>
        </a:defRPr>
      </a:lvl4pPr>
      <a:lvl5pPr marL="2057400" indent="-228600" algn="l" rtl="0" eaLnBrk="1" fontAlgn="base" hangingPunct="1">
        <a:spcBef>
          <a:spcPct val="20000"/>
        </a:spcBef>
        <a:spcAft>
          <a:spcPct val="0"/>
        </a:spcAft>
        <a:buChar char="»"/>
        <a:defRPr kumimoji="1" sz="2000">
          <a:solidFill>
            <a:schemeClr val="tx1"/>
          </a:solidFill>
          <a:latin typeface="+mn-lt"/>
          <a:ea typeface="+mn-ea"/>
        </a:defRPr>
      </a:lvl5pPr>
      <a:lvl6pPr marL="2514600" indent="-228600" algn="l" rtl="0" eaLnBrk="1" fontAlgn="base" hangingPunct="1">
        <a:spcBef>
          <a:spcPct val="20000"/>
        </a:spcBef>
        <a:spcAft>
          <a:spcPct val="0"/>
        </a:spcAft>
        <a:buChar char="»"/>
        <a:defRPr kumimoji="1" sz="2000">
          <a:solidFill>
            <a:schemeClr val="tx1"/>
          </a:solidFill>
          <a:latin typeface="+mn-lt"/>
          <a:ea typeface="+mn-ea"/>
        </a:defRPr>
      </a:lvl6pPr>
      <a:lvl7pPr marL="2971800" indent="-228600" algn="l" rtl="0" eaLnBrk="1" fontAlgn="base" hangingPunct="1">
        <a:spcBef>
          <a:spcPct val="20000"/>
        </a:spcBef>
        <a:spcAft>
          <a:spcPct val="0"/>
        </a:spcAft>
        <a:buChar char="»"/>
        <a:defRPr kumimoji="1" sz="2000">
          <a:solidFill>
            <a:schemeClr val="tx1"/>
          </a:solidFill>
          <a:latin typeface="+mn-lt"/>
          <a:ea typeface="+mn-ea"/>
        </a:defRPr>
      </a:lvl7pPr>
      <a:lvl8pPr marL="3429000" indent="-228600" algn="l" rtl="0" eaLnBrk="1" fontAlgn="base" hangingPunct="1">
        <a:spcBef>
          <a:spcPct val="20000"/>
        </a:spcBef>
        <a:spcAft>
          <a:spcPct val="0"/>
        </a:spcAft>
        <a:buChar char="»"/>
        <a:defRPr kumimoji="1" sz="2000">
          <a:solidFill>
            <a:schemeClr val="tx1"/>
          </a:solidFill>
          <a:latin typeface="+mn-lt"/>
          <a:ea typeface="+mn-ea"/>
        </a:defRPr>
      </a:lvl8pPr>
      <a:lvl9pPr marL="3886200" indent="-228600" algn="l" rtl="0" eaLnBrk="1" fontAlgn="base" hangingPunct="1">
        <a:spcBef>
          <a:spcPct val="20000"/>
        </a:spcBef>
        <a:spcAft>
          <a:spcPct val="0"/>
        </a:spcAft>
        <a:buChar char="»"/>
        <a:defRPr kumimoji="1" sz="20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3.gif"/><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3.gif"/><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gif"/><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gif"/><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gif"/></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357158" y="1816099"/>
            <a:ext cx="8429684" cy="1470025"/>
          </a:xfrm>
        </p:spPr>
        <p:txBody>
          <a:bodyPr/>
          <a:lstStyle/>
          <a:p>
            <a:r>
              <a:rPr lang="en-US" altLang="ja-JP" sz="3600" dirty="0" smtClean="0"/>
              <a:t>OSS</a:t>
            </a:r>
            <a:r>
              <a:rPr lang="ja-JP" altLang="en-US" sz="3600" dirty="0" smtClean="0"/>
              <a:t>開発におけるパッチレビュープロセスの効率化に向けたコミッターの分類</a:t>
            </a:r>
            <a:endParaRPr lang="ja-JP" altLang="ja-JP" sz="3600" dirty="0"/>
          </a:p>
        </p:txBody>
      </p:sp>
      <p:sp>
        <p:nvSpPr>
          <p:cNvPr id="2051" name="Rectangle 3"/>
          <p:cNvSpPr>
            <a:spLocks noGrp="1" noChangeArrowheads="1"/>
          </p:cNvSpPr>
          <p:nvPr>
            <p:ph type="subTitle" idx="1"/>
          </p:nvPr>
        </p:nvSpPr>
        <p:spPr>
          <a:xfrm>
            <a:off x="2671794" y="3786190"/>
            <a:ext cx="6400800" cy="1285884"/>
          </a:xfrm>
        </p:spPr>
        <p:txBody>
          <a:bodyPr/>
          <a:lstStyle/>
          <a:p>
            <a:pPr algn="r">
              <a:lnSpc>
                <a:spcPct val="90000"/>
              </a:lnSpc>
            </a:pPr>
            <a:r>
              <a:rPr lang="ja-JP" altLang="en-US" dirty="0" smtClean="0">
                <a:solidFill>
                  <a:schemeClr val="tx2">
                    <a:lumMod val="75000"/>
                    <a:lumOff val="25000"/>
                  </a:schemeClr>
                </a:solidFill>
              </a:rPr>
              <a:t>奈良先端科学技術大学院大学</a:t>
            </a:r>
            <a:endParaRPr lang="en-US" altLang="ja-JP" dirty="0" smtClean="0">
              <a:solidFill>
                <a:schemeClr val="tx2">
                  <a:lumMod val="75000"/>
                  <a:lumOff val="25000"/>
                </a:schemeClr>
              </a:solidFill>
            </a:endParaRPr>
          </a:p>
          <a:p>
            <a:pPr algn="r">
              <a:lnSpc>
                <a:spcPct val="90000"/>
              </a:lnSpc>
            </a:pPr>
            <a:r>
              <a:rPr lang="ja-JP" altLang="en-US" dirty="0" smtClean="0">
                <a:solidFill>
                  <a:schemeClr val="tx2">
                    <a:lumMod val="75000"/>
                    <a:lumOff val="25000"/>
                  </a:schemeClr>
                </a:solidFill>
              </a:rPr>
              <a:t>情報科学研究科</a:t>
            </a:r>
            <a:endParaRPr lang="en-US" altLang="ja-JP" dirty="0" smtClean="0">
              <a:solidFill>
                <a:schemeClr val="tx2">
                  <a:lumMod val="75000"/>
                  <a:lumOff val="25000"/>
                </a:schemeClr>
              </a:solidFill>
            </a:endParaRPr>
          </a:p>
          <a:p>
            <a:pPr algn="r">
              <a:lnSpc>
                <a:spcPct val="90000"/>
              </a:lnSpc>
            </a:pPr>
            <a:r>
              <a:rPr lang="ja-JP" altLang="en-US" dirty="0" smtClean="0">
                <a:solidFill>
                  <a:schemeClr val="tx2">
                    <a:lumMod val="75000"/>
                    <a:lumOff val="25000"/>
                  </a:schemeClr>
                </a:solidFill>
              </a:rPr>
              <a:t>◎藤田 将司，伊原 彰紀，大平 雅雄，松本 健一</a:t>
            </a:r>
            <a:endParaRPr lang="ja-JP" altLang="ja-JP" dirty="0">
              <a:solidFill>
                <a:schemeClr val="tx2">
                  <a:lumMod val="75000"/>
                  <a:lumOff val="25000"/>
                </a:schemeClr>
              </a:solidFill>
            </a:endParaRPr>
          </a:p>
        </p:txBody>
      </p:sp>
      <p:sp>
        <p:nvSpPr>
          <p:cNvPr id="4" name="テキスト ボックス 3"/>
          <p:cNvSpPr txBox="1"/>
          <p:nvPr/>
        </p:nvSpPr>
        <p:spPr>
          <a:xfrm>
            <a:off x="500034" y="1671568"/>
            <a:ext cx="740908" cy="400110"/>
          </a:xfrm>
          <a:prstGeom prst="rect">
            <a:avLst/>
          </a:prstGeom>
          <a:noFill/>
        </p:spPr>
        <p:txBody>
          <a:bodyPr wrap="none" rtlCol="0">
            <a:spAutoFit/>
          </a:bodyPr>
          <a:lstStyle/>
          <a:p>
            <a:r>
              <a:rPr kumimoji="1" lang="en-US" altLang="ja-JP" sz="2000" b="1" dirty="0" smtClean="0"/>
              <a:t>B-05</a:t>
            </a:r>
            <a:endParaRPr kumimoji="1" lang="ja-JP" altLang="en-US" sz="2000" b="1"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背景</a:t>
            </a:r>
            <a:endParaRPr kumimoji="1" lang="ja-JP" altLang="en-US" dirty="0"/>
          </a:p>
        </p:txBody>
      </p:sp>
      <p:sp>
        <p:nvSpPr>
          <p:cNvPr id="3" name="コンテンツ プレースホルダ 2"/>
          <p:cNvSpPr>
            <a:spLocks noGrp="1"/>
          </p:cNvSpPr>
          <p:nvPr>
            <p:ph idx="1"/>
          </p:nvPr>
        </p:nvSpPr>
        <p:spPr/>
        <p:txBody>
          <a:bodyPr/>
          <a:lstStyle/>
          <a:p>
            <a:r>
              <a:rPr kumimoji="1" lang="ja-JP" altLang="en-US" dirty="0" smtClean="0"/>
              <a:t>近年，オープンソースソフトウェア（</a:t>
            </a:r>
            <a:r>
              <a:rPr kumimoji="1" lang="en-US" altLang="ja-JP" dirty="0" smtClean="0"/>
              <a:t>OSS</a:t>
            </a:r>
            <a:r>
              <a:rPr kumimoji="1" lang="ja-JP" altLang="en-US" dirty="0" smtClean="0"/>
              <a:t>）が普及し，需要が高まってきている</a:t>
            </a:r>
            <a:endParaRPr lang="en-US" altLang="ja-JP" dirty="0" smtClean="0"/>
          </a:p>
          <a:p>
            <a:pPr lvl="1"/>
            <a:r>
              <a:rPr kumimoji="1" lang="ja-JP" altLang="en-US" dirty="0" smtClean="0"/>
              <a:t>需要に伴い，高品質な</a:t>
            </a:r>
            <a:r>
              <a:rPr kumimoji="1" lang="en-US" altLang="ja-JP" dirty="0" smtClean="0"/>
              <a:t>OSS</a:t>
            </a:r>
            <a:r>
              <a:rPr kumimoji="1" lang="ja-JP" altLang="en-US" dirty="0" smtClean="0"/>
              <a:t>が求められており，不具合への迅速な対応が重要である</a:t>
            </a:r>
            <a:endParaRPr kumimoji="1" lang="en-US" altLang="ja-JP" dirty="0" smtClean="0"/>
          </a:p>
          <a:p>
            <a:endParaRPr kumimoji="1" lang="en-US" altLang="ja-JP" sz="2800" dirty="0" smtClean="0"/>
          </a:p>
          <a:p>
            <a:r>
              <a:rPr lang="ja-JP" altLang="en-US" dirty="0" smtClean="0"/>
              <a:t>不具合修正はパッチレビュープロセスを通して行われる</a:t>
            </a:r>
            <a:endParaRPr kumimoji="1" lang="en-US" altLang="ja-JP" dirty="0" smtClean="0"/>
          </a:p>
          <a:p>
            <a:pPr lvl="1"/>
            <a:r>
              <a:rPr lang="en-US" altLang="ja-JP" dirty="0" smtClean="0"/>
              <a:t>OSS</a:t>
            </a:r>
            <a:r>
              <a:rPr lang="ja-JP" altLang="en-US" dirty="0" smtClean="0"/>
              <a:t>に膨大な数の不具合が報告されており</a:t>
            </a:r>
            <a:r>
              <a:rPr lang="en-US" altLang="ja-JP" dirty="0" smtClean="0"/>
              <a:t>*</a:t>
            </a:r>
            <a:r>
              <a:rPr lang="ja-JP" altLang="en-US" dirty="0" smtClean="0"/>
              <a:t>効率よく不具合の修正を行うことが困難である</a:t>
            </a:r>
            <a:endParaRPr lang="en-US" altLang="ja-JP" dirty="0" smtClean="0"/>
          </a:p>
          <a:p>
            <a:endParaRPr kumimoji="1" lang="en-US" altLang="ja-JP" dirty="0" smtClean="0"/>
          </a:p>
          <a:p>
            <a:pPr lvl="1"/>
            <a:endParaRPr kumimoji="1" lang="en-US" altLang="ja-JP" sz="2400" dirty="0" smtClean="0"/>
          </a:p>
        </p:txBody>
      </p:sp>
      <p:sp>
        <p:nvSpPr>
          <p:cNvPr id="5" name="テキスト ボックス 4"/>
          <p:cNvSpPr txBox="1"/>
          <p:nvPr/>
        </p:nvSpPr>
        <p:spPr>
          <a:xfrm>
            <a:off x="428596" y="6143644"/>
            <a:ext cx="7814383" cy="276999"/>
          </a:xfrm>
          <a:prstGeom prst="rect">
            <a:avLst/>
          </a:prstGeom>
          <a:noFill/>
        </p:spPr>
        <p:txBody>
          <a:bodyPr wrap="none" rtlCol="0">
            <a:spAutoFit/>
          </a:bodyPr>
          <a:lstStyle/>
          <a:p>
            <a:r>
              <a:rPr kumimoji="1" lang="en-US" altLang="ja-JP" sz="1200" dirty="0" smtClean="0"/>
              <a:t>* </a:t>
            </a:r>
            <a:r>
              <a:rPr lang="en-US" altLang="ja-JP" sz="1200" dirty="0" err="1" smtClean="0"/>
              <a:t>Hailpern</a:t>
            </a:r>
            <a:r>
              <a:rPr lang="en-US" altLang="ja-JP" sz="1200" dirty="0" smtClean="0"/>
              <a:t> B., </a:t>
            </a:r>
            <a:r>
              <a:rPr lang="en-US" altLang="ja-JP" sz="1200" dirty="0" err="1" smtClean="0"/>
              <a:t>Santhanam</a:t>
            </a:r>
            <a:r>
              <a:rPr lang="en-US" altLang="ja-JP" sz="1200" dirty="0" smtClean="0"/>
              <a:t> P.: Software debugging, testing, and verification, IBM Systems </a:t>
            </a:r>
            <a:r>
              <a:rPr lang="en-US" altLang="ja-JP" sz="1200" dirty="0" err="1" smtClean="0"/>
              <a:t>fournal</a:t>
            </a:r>
            <a:r>
              <a:rPr lang="en-US" altLang="ja-JP" sz="1200" dirty="0" smtClean="0"/>
              <a:t>, pp.4-12, 2002. </a:t>
            </a:r>
            <a:endParaRPr kumimoji="1" lang="ja-JP" altLang="en-US" sz="1200" dirty="0"/>
          </a:p>
        </p:txBody>
      </p:sp>
      <p:sp>
        <p:nvSpPr>
          <p:cNvPr id="6" name="フッター プレースホルダ 5"/>
          <p:cNvSpPr>
            <a:spLocks noGrp="1"/>
          </p:cNvSpPr>
          <p:nvPr>
            <p:ph type="ftr" sz="quarter" idx="11"/>
          </p:nvPr>
        </p:nvSpPr>
        <p:spPr>
          <a:xfrm>
            <a:off x="428596" y="6572272"/>
            <a:ext cx="6143668" cy="285728"/>
          </a:xfrm>
        </p:spPr>
        <p:txBody>
          <a:bodyPr/>
          <a:lstStyle/>
          <a:p>
            <a:r>
              <a:rPr lang="en-US" altLang="ja-JP" dirty="0" smtClean="0"/>
              <a:t>OSS</a:t>
            </a:r>
            <a:r>
              <a:rPr lang="ja-JP" altLang="en-US" dirty="0" smtClean="0"/>
              <a:t>開発におけるパッチレビュープロセスの効率化に向けたコミッターの分類</a:t>
            </a:r>
            <a:endParaRPr lang="en-US" altLang="ja-JP" dirty="0"/>
          </a:p>
        </p:txBody>
      </p:sp>
      <p:sp>
        <p:nvSpPr>
          <p:cNvPr id="7" name="スライド番号プレースホルダ 6"/>
          <p:cNvSpPr>
            <a:spLocks noGrp="1"/>
          </p:cNvSpPr>
          <p:nvPr>
            <p:ph type="sldNum" sz="quarter" idx="12"/>
          </p:nvPr>
        </p:nvSpPr>
        <p:spPr/>
        <p:txBody>
          <a:bodyPr/>
          <a:lstStyle/>
          <a:p>
            <a:fld id="{F92429EF-CC36-4027-8A23-5B262E590B44}" type="slidenum">
              <a:rPr lang="en-US" altLang="ja-JP" smtClean="0"/>
              <a:pPr/>
              <a:t>1</a:t>
            </a:fld>
            <a:endParaRPr lang="en-US" altLang="ja-JP" dirty="0"/>
          </a:p>
        </p:txBody>
      </p:sp>
      <p:sp>
        <p:nvSpPr>
          <p:cNvPr id="8" name="日付プレースホルダ 7"/>
          <p:cNvSpPr>
            <a:spLocks noGrp="1"/>
          </p:cNvSpPr>
          <p:nvPr>
            <p:ph type="dt" sz="half" idx="10"/>
          </p:nvPr>
        </p:nvSpPr>
        <p:spPr/>
        <p:txBody>
          <a:bodyPr/>
          <a:lstStyle/>
          <a:p>
            <a:fld id="{CD84FED2-82E6-49A9-9A1D-A880CC4BD8E7}" type="datetime1">
              <a:rPr lang="ja-JP" altLang="en-US" smtClean="0"/>
              <a:pPr/>
              <a:t>2010/9/22</a:t>
            </a:fld>
            <a:endParaRPr lang="en-US" altLang="ja-JP"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252412" y="130175"/>
            <a:ext cx="6677042" cy="490538"/>
          </a:xfrm>
        </p:spPr>
        <p:txBody>
          <a:bodyPr/>
          <a:lstStyle/>
          <a:p>
            <a:r>
              <a:rPr kumimoji="1" lang="en-US" altLang="ja-JP" dirty="0" smtClean="0"/>
              <a:t>OSS</a:t>
            </a:r>
            <a:r>
              <a:rPr kumimoji="1" lang="ja-JP" altLang="en-US" dirty="0" smtClean="0"/>
              <a:t>開発におけるパッチレビュープロセス</a:t>
            </a:r>
            <a:endParaRPr kumimoji="1" lang="ja-JP" altLang="en-US" dirty="0"/>
          </a:p>
        </p:txBody>
      </p:sp>
      <p:grpSp>
        <p:nvGrpSpPr>
          <p:cNvPr id="111" name="グループ化 110"/>
          <p:cNvGrpSpPr/>
          <p:nvPr/>
        </p:nvGrpSpPr>
        <p:grpSpPr>
          <a:xfrm>
            <a:off x="214282" y="1581174"/>
            <a:ext cx="8572560" cy="3205148"/>
            <a:chOff x="214282" y="1581174"/>
            <a:chExt cx="8572560" cy="3205148"/>
          </a:xfrm>
        </p:grpSpPr>
        <p:sp>
          <p:nvSpPr>
            <p:cNvPr id="67" name="右矢印 66"/>
            <p:cNvSpPr/>
            <p:nvPr/>
          </p:nvSpPr>
          <p:spPr>
            <a:xfrm>
              <a:off x="1586842" y="1795489"/>
              <a:ext cx="7200000" cy="72000"/>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68" name="Picture 23" descr="71"/>
            <p:cNvPicPr>
              <a:picLocks noChangeAspect="1" noChangeArrowheads="1"/>
            </p:cNvPicPr>
            <p:nvPr/>
          </p:nvPicPr>
          <p:blipFill>
            <a:blip r:embed="rId3" cstate="print"/>
            <a:srcRect/>
            <a:stretch>
              <a:fillRect/>
            </a:stretch>
          </p:blipFill>
          <p:spPr bwMode="auto">
            <a:xfrm>
              <a:off x="286282" y="1581174"/>
              <a:ext cx="428628" cy="444377"/>
            </a:xfrm>
            <a:prstGeom prst="rect">
              <a:avLst/>
            </a:prstGeom>
            <a:noFill/>
            <a:ln w="9525">
              <a:noFill/>
              <a:miter lim="800000"/>
              <a:headEnd/>
              <a:tailEnd/>
            </a:ln>
          </p:spPr>
        </p:pic>
        <p:cxnSp>
          <p:nvCxnSpPr>
            <p:cNvPr id="69" name="直線矢印コネクタ 68"/>
            <p:cNvCxnSpPr>
              <a:endCxn id="72" idx="0"/>
            </p:cNvCxnSpPr>
            <p:nvPr/>
          </p:nvCxnSpPr>
          <p:spPr>
            <a:xfrm rot="16200000" flipH="1">
              <a:off x="3100085" y="2056326"/>
              <a:ext cx="657350" cy="278550"/>
            </a:xfrm>
            <a:prstGeom prst="straightConnector1">
              <a:avLst/>
            </a:prstGeom>
            <a:ln w="50800">
              <a:solidFill>
                <a:schemeClr val="accent1"/>
              </a:solidFill>
              <a:prstDash val="solid"/>
              <a:tailEnd type="arrow"/>
            </a:ln>
          </p:spPr>
          <p:style>
            <a:lnRef idx="1">
              <a:schemeClr val="accent1"/>
            </a:lnRef>
            <a:fillRef idx="0">
              <a:schemeClr val="accent1"/>
            </a:fillRef>
            <a:effectRef idx="0">
              <a:schemeClr val="accent1"/>
            </a:effectRef>
            <a:fontRef idx="minor">
              <a:schemeClr val="tx1"/>
            </a:fontRef>
          </p:style>
        </p:cxnSp>
        <p:sp>
          <p:nvSpPr>
            <p:cNvPr id="70" name="右矢印 69"/>
            <p:cNvSpPr/>
            <p:nvPr/>
          </p:nvSpPr>
          <p:spPr>
            <a:xfrm>
              <a:off x="1586842" y="2680426"/>
              <a:ext cx="7200000" cy="72000"/>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1" name="右矢印 70"/>
            <p:cNvSpPr/>
            <p:nvPr/>
          </p:nvSpPr>
          <p:spPr>
            <a:xfrm>
              <a:off x="1586842" y="3652876"/>
              <a:ext cx="7200000" cy="72000"/>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72" name="Picture 3" descr="C:\Documents and Settings\shoji-f\Local Settings\Temporary Internet Files\Content.IE5\S123OX6J\MC900432599[2].png"/>
            <p:cNvPicPr>
              <a:picLocks noChangeAspect="1" noChangeArrowheads="1"/>
            </p:cNvPicPr>
            <p:nvPr/>
          </p:nvPicPr>
          <p:blipFill>
            <a:blip r:embed="rId4" cstate="print"/>
            <a:srcRect/>
            <a:stretch>
              <a:fillRect/>
            </a:stretch>
          </p:blipFill>
          <p:spPr bwMode="auto">
            <a:xfrm>
              <a:off x="3289487" y="2524276"/>
              <a:ext cx="557096" cy="557096"/>
            </a:xfrm>
            <a:prstGeom prst="rect">
              <a:avLst/>
            </a:prstGeom>
            <a:noFill/>
          </p:spPr>
        </p:pic>
        <p:cxnSp>
          <p:nvCxnSpPr>
            <p:cNvPr id="73" name="直線矢印コネクタ 72"/>
            <p:cNvCxnSpPr/>
            <p:nvPr/>
          </p:nvCxnSpPr>
          <p:spPr>
            <a:xfrm rot="5400000" flipH="1" flipV="1">
              <a:off x="5078537" y="2074777"/>
              <a:ext cx="704811" cy="289124"/>
            </a:xfrm>
            <a:prstGeom prst="straightConnector1">
              <a:avLst/>
            </a:prstGeom>
            <a:ln w="50800">
              <a:solidFill>
                <a:schemeClr val="accent1"/>
              </a:solidFill>
              <a:prstDash val="solid"/>
              <a:tailEnd type="arrow"/>
            </a:ln>
          </p:spPr>
          <p:style>
            <a:lnRef idx="1">
              <a:schemeClr val="accent1"/>
            </a:lnRef>
            <a:fillRef idx="0">
              <a:schemeClr val="accent1"/>
            </a:fillRef>
            <a:effectRef idx="0">
              <a:schemeClr val="accent1"/>
            </a:effectRef>
            <a:fontRef idx="minor">
              <a:schemeClr val="tx1"/>
            </a:fontRef>
          </p:style>
        </p:cxnSp>
        <p:cxnSp>
          <p:nvCxnSpPr>
            <p:cNvPr id="74" name="直線矢印コネクタ 73"/>
            <p:cNvCxnSpPr/>
            <p:nvPr/>
          </p:nvCxnSpPr>
          <p:spPr>
            <a:xfrm>
              <a:off x="5003999" y="3938628"/>
              <a:ext cx="500067" cy="312754"/>
            </a:xfrm>
            <a:prstGeom prst="straightConnector1">
              <a:avLst/>
            </a:prstGeom>
            <a:ln w="50800">
              <a:solidFill>
                <a:schemeClr val="accent1"/>
              </a:solidFill>
              <a:prstDash val="solid"/>
              <a:tailEnd type="arrow"/>
            </a:ln>
          </p:spPr>
          <p:style>
            <a:lnRef idx="1">
              <a:schemeClr val="accent1"/>
            </a:lnRef>
            <a:fillRef idx="0">
              <a:schemeClr val="accent1"/>
            </a:fillRef>
            <a:effectRef idx="0">
              <a:schemeClr val="accent1"/>
            </a:effectRef>
            <a:fontRef idx="minor">
              <a:schemeClr val="tx1"/>
            </a:fontRef>
          </p:style>
        </p:cxnSp>
        <p:sp>
          <p:nvSpPr>
            <p:cNvPr id="75" name="テキスト ボックス 74"/>
            <p:cNvSpPr txBox="1"/>
            <p:nvPr/>
          </p:nvSpPr>
          <p:spPr>
            <a:xfrm>
              <a:off x="782397" y="1724050"/>
              <a:ext cx="646331" cy="276999"/>
            </a:xfrm>
            <a:prstGeom prst="rect">
              <a:avLst/>
            </a:prstGeom>
            <a:noFill/>
          </p:spPr>
          <p:txBody>
            <a:bodyPr wrap="none" rtlCol="0">
              <a:spAutoFit/>
            </a:bodyPr>
            <a:lstStyle/>
            <a:p>
              <a:r>
                <a:rPr kumimoji="1" lang="ja-JP" altLang="en-US" sz="1200" b="1" dirty="0" smtClean="0"/>
                <a:t>開発者</a:t>
              </a:r>
              <a:endParaRPr kumimoji="1" lang="ja-JP" altLang="en-US" sz="1200" b="1" dirty="0"/>
            </a:p>
          </p:txBody>
        </p:sp>
        <p:pic>
          <p:nvPicPr>
            <p:cNvPr id="76" name="Picture 23" descr="71"/>
            <p:cNvPicPr>
              <a:picLocks noChangeAspect="1" noChangeArrowheads="1"/>
            </p:cNvPicPr>
            <p:nvPr/>
          </p:nvPicPr>
          <p:blipFill>
            <a:blip r:embed="rId3" cstate="print"/>
            <a:srcRect/>
            <a:stretch>
              <a:fillRect/>
            </a:stretch>
          </p:blipFill>
          <p:spPr bwMode="auto">
            <a:xfrm>
              <a:off x="286282" y="3422813"/>
              <a:ext cx="428628" cy="444377"/>
            </a:xfrm>
            <a:prstGeom prst="rect">
              <a:avLst/>
            </a:prstGeom>
            <a:noFill/>
            <a:ln w="9525">
              <a:noFill/>
              <a:miter lim="800000"/>
              <a:headEnd/>
              <a:tailEnd/>
            </a:ln>
          </p:spPr>
        </p:pic>
        <p:sp>
          <p:nvSpPr>
            <p:cNvPr id="77" name="テキスト ボックス 76"/>
            <p:cNvSpPr txBox="1"/>
            <p:nvPr/>
          </p:nvSpPr>
          <p:spPr>
            <a:xfrm>
              <a:off x="777797" y="3580629"/>
              <a:ext cx="793807" cy="276999"/>
            </a:xfrm>
            <a:prstGeom prst="rect">
              <a:avLst/>
            </a:prstGeom>
            <a:noFill/>
          </p:spPr>
          <p:txBody>
            <a:bodyPr wrap="none" rtlCol="0">
              <a:spAutoFit/>
            </a:bodyPr>
            <a:lstStyle/>
            <a:p>
              <a:r>
                <a:rPr kumimoji="1" lang="ja-JP" altLang="en-US" sz="1200" b="1" dirty="0" smtClean="0"/>
                <a:t>コミッター</a:t>
              </a:r>
              <a:endParaRPr kumimoji="1" lang="ja-JP" altLang="en-US" sz="1200" b="1" dirty="0"/>
            </a:p>
          </p:txBody>
        </p:sp>
        <p:grpSp>
          <p:nvGrpSpPr>
            <p:cNvPr id="78" name="グループ化 74"/>
            <p:cNvGrpSpPr/>
            <p:nvPr/>
          </p:nvGrpSpPr>
          <p:grpSpPr>
            <a:xfrm>
              <a:off x="5214942" y="4037066"/>
              <a:ext cx="1236236" cy="749256"/>
              <a:chOff x="282348" y="3786190"/>
              <a:chExt cx="1236236" cy="749256"/>
            </a:xfrm>
          </p:grpSpPr>
          <p:sp>
            <p:nvSpPr>
              <p:cNvPr id="107" name="円柱 106"/>
              <p:cNvSpPr/>
              <p:nvPr/>
            </p:nvSpPr>
            <p:spPr>
              <a:xfrm>
                <a:off x="714348" y="3786190"/>
                <a:ext cx="357190" cy="428628"/>
              </a:xfrm>
              <a:prstGeom prst="can">
                <a:avLst/>
              </a:prstGeom>
              <a:gradFill>
                <a:gsLst>
                  <a:gs pos="0">
                    <a:srgbClr val="03D4A8"/>
                  </a:gs>
                  <a:gs pos="25000">
                    <a:srgbClr val="21D6E0"/>
                  </a:gs>
                  <a:gs pos="75000">
                    <a:srgbClr val="0087E6"/>
                  </a:gs>
                  <a:gs pos="100000">
                    <a:srgbClr val="005CBF"/>
                  </a:gs>
                </a:gsLst>
                <a:lin ang="5400000" scaled="0"/>
              </a:gra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8" name="テキスト ボックス 107"/>
              <p:cNvSpPr txBox="1"/>
              <p:nvPr/>
            </p:nvSpPr>
            <p:spPr>
              <a:xfrm>
                <a:off x="282348" y="4258447"/>
                <a:ext cx="1236236" cy="276999"/>
              </a:xfrm>
              <a:prstGeom prst="rect">
                <a:avLst/>
              </a:prstGeom>
              <a:solidFill>
                <a:schemeClr val="bg1">
                  <a:alpha val="55000"/>
                </a:schemeClr>
              </a:solidFill>
            </p:spPr>
            <p:txBody>
              <a:bodyPr wrap="none" rtlCol="0">
                <a:spAutoFit/>
              </a:bodyPr>
              <a:lstStyle/>
              <a:p>
                <a:r>
                  <a:rPr kumimoji="1" lang="ja-JP" altLang="en-US" sz="1200" b="1" dirty="0" smtClean="0"/>
                  <a:t>構成管理ツール</a:t>
                </a:r>
                <a:endParaRPr kumimoji="1" lang="ja-JP" altLang="en-US" sz="1200" b="1" dirty="0"/>
              </a:p>
            </p:txBody>
          </p:sp>
        </p:grpSp>
        <p:sp>
          <p:nvSpPr>
            <p:cNvPr id="79" name="テキスト ボックス 78"/>
            <p:cNvSpPr txBox="1"/>
            <p:nvPr/>
          </p:nvSpPr>
          <p:spPr>
            <a:xfrm>
              <a:off x="571472" y="2581306"/>
              <a:ext cx="967573" cy="276999"/>
            </a:xfrm>
            <a:prstGeom prst="rect">
              <a:avLst/>
            </a:prstGeom>
            <a:noFill/>
          </p:spPr>
          <p:txBody>
            <a:bodyPr wrap="none" rtlCol="0">
              <a:spAutoFit/>
            </a:bodyPr>
            <a:lstStyle/>
            <a:p>
              <a:r>
                <a:rPr lang="en-US" altLang="ja-JP" sz="1200" b="1" dirty="0" smtClean="0"/>
                <a:t>BTS, ML</a:t>
              </a:r>
              <a:r>
                <a:rPr lang="ja-JP" altLang="en-US" sz="1200" b="1" dirty="0" smtClean="0"/>
                <a:t>など</a:t>
              </a:r>
              <a:endParaRPr kumimoji="1" lang="ja-JP" altLang="en-US" sz="1200" b="1" dirty="0"/>
            </a:p>
          </p:txBody>
        </p:sp>
        <p:grpSp>
          <p:nvGrpSpPr>
            <p:cNvPr id="80" name="グループ化 69"/>
            <p:cNvGrpSpPr/>
            <p:nvPr/>
          </p:nvGrpSpPr>
          <p:grpSpPr>
            <a:xfrm>
              <a:off x="5075437" y="2624291"/>
              <a:ext cx="428628" cy="257177"/>
              <a:chOff x="2428860" y="6143644"/>
              <a:chExt cx="714380" cy="428628"/>
            </a:xfrm>
            <a:gradFill>
              <a:gsLst>
                <a:gs pos="0">
                  <a:srgbClr val="FFEFD1"/>
                </a:gs>
                <a:gs pos="64999">
                  <a:srgbClr val="F0EBD5"/>
                </a:gs>
                <a:gs pos="100000">
                  <a:srgbClr val="D1C39F"/>
                </a:gs>
              </a:gsLst>
              <a:lin ang="5400000" scaled="0"/>
            </a:gradFill>
          </p:grpSpPr>
          <p:sp>
            <p:nvSpPr>
              <p:cNvPr id="105" name="正方形/長方形 104"/>
              <p:cNvSpPr/>
              <p:nvPr/>
            </p:nvSpPr>
            <p:spPr>
              <a:xfrm>
                <a:off x="2428860" y="6143644"/>
                <a:ext cx="714380" cy="428628"/>
              </a:xfrm>
              <a:prstGeom prst="rect">
                <a:avLst/>
              </a:prstGeom>
              <a:grp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6" name="二等辺三角形 105"/>
              <p:cNvSpPr/>
              <p:nvPr/>
            </p:nvSpPr>
            <p:spPr>
              <a:xfrm rot="10800000">
                <a:off x="2428860" y="6143644"/>
                <a:ext cx="714380" cy="357190"/>
              </a:xfrm>
              <a:prstGeom prst="triangle">
                <a:avLst/>
              </a:prstGeom>
              <a:grp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81" name="角丸四角形 80"/>
            <p:cNvSpPr/>
            <p:nvPr/>
          </p:nvSpPr>
          <p:spPr>
            <a:xfrm>
              <a:off x="3857620" y="3571876"/>
              <a:ext cx="1126742" cy="357190"/>
            </a:xfrm>
            <a:prstGeom prst="roundRect">
              <a:avLst/>
            </a:prstGeom>
            <a:solidFill>
              <a:schemeClr val="accent1">
                <a:lumMod val="20000"/>
                <a:lumOff val="80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600" b="1" dirty="0" smtClean="0">
                  <a:solidFill>
                    <a:schemeClr val="tx1"/>
                  </a:solidFill>
                </a:rPr>
                <a:t>②</a:t>
              </a:r>
              <a:r>
                <a:rPr kumimoji="1" lang="ja-JP" altLang="en-US" sz="1400" dirty="0" smtClean="0">
                  <a:solidFill>
                    <a:schemeClr val="tx1"/>
                  </a:solidFill>
                </a:rPr>
                <a:t>レビュー</a:t>
              </a:r>
              <a:endParaRPr kumimoji="1" lang="ja-JP" altLang="en-US" sz="1400" dirty="0">
                <a:solidFill>
                  <a:schemeClr val="tx1"/>
                </a:solidFill>
              </a:endParaRPr>
            </a:p>
          </p:txBody>
        </p:sp>
        <p:sp>
          <p:nvSpPr>
            <p:cNvPr id="82" name="角丸四角形 81"/>
            <p:cNvSpPr/>
            <p:nvPr/>
          </p:nvSpPr>
          <p:spPr>
            <a:xfrm>
              <a:off x="5607007" y="1652613"/>
              <a:ext cx="1143008" cy="357190"/>
            </a:xfrm>
            <a:prstGeom prst="roundRect">
              <a:avLst/>
            </a:prstGeom>
            <a:solidFill>
              <a:schemeClr val="accent1">
                <a:lumMod val="20000"/>
                <a:lumOff val="80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dirty="0" smtClean="0">
                  <a:solidFill>
                    <a:schemeClr val="tx1"/>
                  </a:solidFill>
                </a:rPr>
                <a:t>パッチ編集</a:t>
              </a:r>
              <a:endParaRPr kumimoji="1" lang="ja-JP" altLang="en-US" sz="1400" dirty="0">
                <a:solidFill>
                  <a:schemeClr val="tx1"/>
                </a:solidFill>
              </a:endParaRPr>
            </a:p>
          </p:txBody>
        </p:sp>
        <p:sp>
          <p:nvSpPr>
            <p:cNvPr id="83" name="角丸四角形 82"/>
            <p:cNvSpPr/>
            <p:nvPr/>
          </p:nvSpPr>
          <p:spPr>
            <a:xfrm>
              <a:off x="1877057" y="1679612"/>
              <a:ext cx="1357322" cy="357190"/>
            </a:xfrm>
            <a:prstGeom prst="roundRect">
              <a:avLst/>
            </a:prstGeom>
            <a:solidFill>
              <a:schemeClr val="accent1">
                <a:lumMod val="20000"/>
                <a:lumOff val="80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400" dirty="0" smtClean="0">
                  <a:solidFill>
                    <a:schemeClr val="tx1"/>
                  </a:solidFill>
                </a:rPr>
                <a:t>パッチ作成</a:t>
              </a:r>
              <a:endParaRPr kumimoji="1" lang="ja-JP" altLang="en-US" sz="1400" dirty="0">
                <a:solidFill>
                  <a:schemeClr val="tx1"/>
                </a:solidFill>
              </a:endParaRPr>
            </a:p>
          </p:txBody>
        </p:sp>
        <p:pic>
          <p:nvPicPr>
            <p:cNvPr id="84" name="図 83" descr="post.gif"/>
            <p:cNvPicPr>
              <a:picLocks noChangeAspect="1"/>
            </p:cNvPicPr>
            <p:nvPr/>
          </p:nvPicPr>
          <p:blipFill>
            <a:blip r:embed="rId5" cstate="print"/>
            <a:stretch>
              <a:fillRect/>
            </a:stretch>
          </p:blipFill>
          <p:spPr>
            <a:xfrm>
              <a:off x="214282" y="2438430"/>
              <a:ext cx="393185" cy="574418"/>
            </a:xfrm>
            <a:prstGeom prst="rect">
              <a:avLst/>
            </a:prstGeom>
          </p:spPr>
        </p:pic>
        <p:sp>
          <p:nvSpPr>
            <p:cNvPr id="92" name="テキスト ボックス 91"/>
            <p:cNvSpPr txBox="1"/>
            <p:nvPr/>
          </p:nvSpPr>
          <p:spPr>
            <a:xfrm>
              <a:off x="3385039" y="2000240"/>
              <a:ext cx="1107996" cy="338554"/>
            </a:xfrm>
            <a:prstGeom prst="rect">
              <a:avLst/>
            </a:prstGeom>
            <a:noFill/>
          </p:spPr>
          <p:txBody>
            <a:bodyPr wrap="none" rtlCol="0">
              <a:spAutoFit/>
            </a:bodyPr>
            <a:lstStyle/>
            <a:p>
              <a:r>
                <a:rPr kumimoji="1" lang="ja-JP" altLang="en-US" sz="1600" b="1" dirty="0" smtClean="0"/>
                <a:t>①</a:t>
              </a:r>
              <a:r>
                <a:rPr kumimoji="1" lang="ja-JP" altLang="en-US" sz="1200" b="1" dirty="0" smtClean="0"/>
                <a:t>パッチ投稿</a:t>
              </a:r>
              <a:endParaRPr kumimoji="1" lang="ja-JP" altLang="en-US" sz="1200" b="1" dirty="0"/>
            </a:p>
          </p:txBody>
        </p:sp>
        <p:sp>
          <p:nvSpPr>
            <p:cNvPr id="93" name="テキスト ボックス 92"/>
            <p:cNvSpPr txBox="1"/>
            <p:nvPr/>
          </p:nvSpPr>
          <p:spPr>
            <a:xfrm>
              <a:off x="5072066" y="3733388"/>
              <a:ext cx="833883" cy="338554"/>
            </a:xfrm>
            <a:prstGeom prst="rect">
              <a:avLst/>
            </a:prstGeom>
            <a:noFill/>
          </p:spPr>
          <p:txBody>
            <a:bodyPr wrap="none" rtlCol="0">
              <a:spAutoFit/>
            </a:bodyPr>
            <a:lstStyle/>
            <a:p>
              <a:r>
                <a:rPr kumimoji="1" lang="ja-JP" altLang="en-US" sz="1600" b="1" dirty="0" smtClean="0"/>
                <a:t>③</a:t>
              </a:r>
              <a:r>
                <a:rPr kumimoji="1" lang="ja-JP" altLang="en-US" sz="1200" b="1" dirty="0" smtClean="0"/>
                <a:t>コミット</a:t>
              </a:r>
              <a:endParaRPr kumimoji="1" lang="en-US" altLang="ja-JP" sz="1200" b="1" dirty="0" smtClean="0"/>
            </a:p>
          </p:txBody>
        </p:sp>
        <p:cxnSp>
          <p:nvCxnSpPr>
            <p:cNvPr id="97" name="直線矢印コネクタ 96"/>
            <p:cNvCxnSpPr/>
            <p:nvPr/>
          </p:nvCxnSpPr>
          <p:spPr>
            <a:xfrm rot="16200000" flipH="1">
              <a:off x="3502034" y="3213082"/>
              <a:ext cx="500066" cy="217522"/>
            </a:xfrm>
            <a:prstGeom prst="straightConnector1">
              <a:avLst/>
            </a:prstGeom>
            <a:ln w="50800">
              <a:solidFill>
                <a:schemeClr val="accent1"/>
              </a:solidFill>
              <a:prstDash val="solid"/>
              <a:tailEnd type="arrow"/>
            </a:ln>
          </p:spPr>
          <p:style>
            <a:lnRef idx="1">
              <a:schemeClr val="accent1"/>
            </a:lnRef>
            <a:fillRef idx="0">
              <a:schemeClr val="accent1"/>
            </a:fillRef>
            <a:effectRef idx="0">
              <a:schemeClr val="accent1"/>
            </a:effectRef>
            <a:fontRef idx="minor">
              <a:schemeClr val="tx1"/>
            </a:fontRef>
          </p:style>
        </p:cxnSp>
        <p:cxnSp>
          <p:nvCxnSpPr>
            <p:cNvPr id="98" name="直線矢印コネクタ 97"/>
            <p:cNvCxnSpPr/>
            <p:nvPr/>
          </p:nvCxnSpPr>
          <p:spPr>
            <a:xfrm rot="5400000" flipH="1" flipV="1">
              <a:off x="4800027" y="3119870"/>
              <a:ext cx="642942" cy="261069"/>
            </a:xfrm>
            <a:prstGeom prst="straightConnector1">
              <a:avLst/>
            </a:prstGeom>
            <a:ln w="50800">
              <a:solidFill>
                <a:schemeClr val="accent1"/>
              </a:solidFill>
              <a:prstDash val="solid"/>
              <a:tailEnd type="arrow"/>
            </a:ln>
          </p:spPr>
          <p:style>
            <a:lnRef idx="1">
              <a:schemeClr val="accent1"/>
            </a:lnRef>
            <a:fillRef idx="0">
              <a:schemeClr val="accent1"/>
            </a:fillRef>
            <a:effectRef idx="0">
              <a:schemeClr val="accent1"/>
            </a:effectRef>
            <a:fontRef idx="minor">
              <a:schemeClr val="tx1"/>
            </a:fontRef>
          </p:style>
        </p:cxnSp>
        <p:cxnSp>
          <p:nvCxnSpPr>
            <p:cNvPr id="99" name="直線矢印コネクタ 98"/>
            <p:cNvCxnSpPr>
              <a:endCxn id="100" idx="0"/>
            </p:cNvCxnSpPr>
            <p:nvPr/>
          </p:nvCxnSpPr>
          <p:spPr>
            <a:xfrm rot="16200000" flipH="1">
              <a:off x="6634267" y="2056327"/>
              <a:ext cx="657350" cy="278549"/>
            </a:xfrm>
            <a:prstGeom prst="straightConnector1">
              <a:avLst/>
            </a:prstGeom>
            <a:ln w="50800">
              <a:solidFill>
                <a:schemeClr val="accent1"/>
              </a:solidFill>
              <a:prstDash val="solid"/>
              <a:tailEnd type="arrow"/>
            </a:ln>
          </p:spPr>
          <p:style>
            <a:lnRef idx="1">
              <a:schemeClr val="accent1"/>
            </a:lnRef>
            <a:fillRef idx="0">
              <a:schemeClr val="accent1"/>
            </a:fillRef>
            <a:effectRef idx="0">
              <a:schemeClr val="accent1"/>
            </a:effectRef>
            <a:fontRef idx="minor">
              <a:schemeClr val="tx1"/>
            </a:fontRef>
          </p:style>
        </p:cxnSp>
        <p:pic>
          <p:nvPicPr>
            <p:cNvPr id="100" name="Picture 3" descr="C:\Documents and Settings\shoji-f\Local Settings\Temporary Internet Files\Content.IE5\S123OX6J\MC900432599[2].png"/>
            <p:cNvPicPr>
              <a:picLocks noChangeAspect="1" noChangeArrowheads="1"/>
            </p:cNvPicPr>
            <p:nvPr/>
          </p:nvPicPr>
          <p:blipFill>
            <a:blip r:embed="rId4" cstate="print"/>
            <a:srcRect/>
            <a:stretch>
              <a:fillRect/>
            </a:stretch>
          </p:blipFill>
          <p:spPr bwMode="auto">
            <a:xfrm>
              <a:off x="6823669" y="2524277"/>
              <a:ext cx="557096" cy="557096"/>
            </a:xfrm>
            <a:prstGeom prst="rect">
              <a:avLst/>
            </a:prstGeom>
            <a:noFill/>
          </p:spPr>
        </p:pic>
        <p:sp>
          <p:nvSpPr>
            <p:cNvPr id="101" name="角丸四角形 100"/>
            <p:cNvSpPr/>
            <p:nvPr/>
          </p:nvSpPr>
          <p:spPr>
            <a:xfrm>
              <a:off x="7357455" y="3581439"/>
              <a:ext cx="1126742" cy="357190"/>
            </a:xfrm>
            <a:prstGeom prst="roundRect">
              <a:avLst/>
            </a:prstGeom>
            <a:solidFill>
              <a:schemeClr val="accent1">
                <a:lumMod val="20000"/>
                <a:lumOff val="80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dirty="0" smtClean="0">
                  <a:solidFill>
                    <a:schemeClr val="tx1"/>
                  </a:solidFill>
                </a:rPr>
                <a:t>レビュー</a:t>
              </a:r>
              <a:endParaRPr kumimoji="1" lang="ja-JP" altLang="en-US" sz="1400" dirty="0">
                <a:solidFill>
                  <a:schemeClr val="tx1"/>
                </a:solidFill>
              </a:endParaRPr>
            </a:p>
          </p:txBody>
        </p:sp>
        <p:cxnSp>
          <p:nvCxnSpPr>
            <p:cNvPr id="102" name="直線矢印コネクタ 101"/>
            <p:cNvCxnSpPr/>
            <p:nvPr/>
          </p:nvCxnSpPr>
          <p:spPr>
            <a:xfrm rot="16200000" flipH="1">
              <a:off x="7002496" y="3213083"/>
              <a:ext cx="500066" cy="217522"/>
            </a:xfrm>
            <a:prstGeom prst="straightConnector1">
              <a:avLst/>
            </a:prstGeom>
            <a:ln w="50800">
              <a:solidFill>
                <a:schemeClr val="accent1"/>
              </a:solidFill>
              <a:prstDash val="solid"/>
              <a:tailEnd type="arrow"/>
            </a:ln>
          </p:spPr>
          <p:style>
            <a:lnRef idx="1">
              <a:schemeClr val="accent1"/>
            </a:lnRef>
            <a:fillRef idx="0">
              <a:schemeClr val="accent1"/>
            </a:fillRef>
            <a:effectRef idx="0">
              <a:schemeClr val="accent1"/>
            </a:effectRef>
            <a:fontRef idx="minor">
              <a:schemeClr val="tx1"/>
            </a:fontRef>
          </p:style>
        </p:cxnSp>
        <p:sp>
          <p:nvSpPr>
            <p:cNvPr id="103" name="テキスト ボックス 102"/>
            <p:cNvSpPr txBox="1"/>
            <p:nvPr/>
          </p:nvSpPr>
          <p:spPr>
            <a:xfrm>
              <a:off x="5072066" y="3130786"/>
              <a:ext cx="1268296" cy="338554"/>
            </a:xfrm>
            <a:prstGeom prst="rect">
              <a:avLst/>
            </a:prstGeom>
            <a:noFill/>
          </p:spPr>
          <p:txBody>
            <a:bodyPr wrap="none" rtlCol="0">
              <a:spAutoFit/>
            </a:bodyPr>
            <a:lstStyle/>
            <a:p>
              <a:r>
                <a:rPr kumimoji="1" lang="ja-JP" altLang="en-US" sz="1600" b="1" dirty="0" smtClean="0"/>
                <a:t>③</a:t>
              </a:r>
              <a:r>
                <a:rPr kumimoji="1" lang="ja-JP" altLang="en-US" sz="1200" b="1" dirty="0" smtClean="0"/>
                <a:t>フィードバック</a:t>
              </a:r>
              <a:endParaRPr kumimoji="1" lang="ja-JP" altLang="en-US" sz="1200" b="1" dirty="0"/>
            </a:p>
          </p:txBody>
        </p:sp>
        <p:sp>
          <p:nvSpPr>
            <p:cNvPr id="104" name="テキスト ボックス 103"/>
            <p:cNvSpPr txBox="1"/>
            <p:nvPr/>
          </p:nvSpPr>
          <p:spPr>
            <a:xfrm>
              <a:off x="6929454" y="2000240"/>
              <a:ext cx="1107996" cy="338554"/>
            </a:xfrm>
            <a:prstGeom prst="rect">
              <a:avLst/>
            </a:prstGeom>
            <a:noFill/>
          </p:spPr>
          <p:txBody>
            <a:bodyPr wrap="none" rtlCol="0">
              <a:spAutoFit/>
            </a:bodyPr>
            <a:lstStyle/>
            <a:p>
              <a:r>
                <a:rPr kumimoji="1" lang="ja-JP" altLang="en-US" sz="1600" b="1" dirty="0" smtClean="0"/>
                <a:t>④</a:t>
              </a:r>
              <a:r>
                <a:rPr kumimoji="1" lang="ja-JP" altLang="en-US" sz="1200" b="1" dirty="0" smtClean="0"/>
                <a:t>パッチ投稿</a:t>
              </a:r>
              <a:endParaRPr kumimoji="1" lang="ja-JP" altLang="en-US" sz="1200" b="1" dirty="0"/>
            </a:p>
          </p:txBody>
        </p:sp>
      </p:grpSp>
      <p:sp>
        <p:nvSpPr>
          <p:cNvPr id="38" name="フッター プレースホルダ 37"/>
          <p:cNvSpPr>
            <a:spLocks noGrp="1"/>
          </p:cNvSpPr>
          <p:nvPr>
            <p:ph type="ftr" sz="quarter" idx="11"/>
          </p:nvPr>
        </p:nvSpPr>
        <p:spPr/>
        <p:txBody>
          <a:bodyPr/>
          <a:lstStyle/>
          <a:p>
            <a:r>
              <a:rPr lang="en-US" altLang="ja-JP" smtClean="0"/>
              <a:t>OSS</a:t>
            </a:r>
            <a:r>
              <a:rPr lang="ja-JP" altLang="en-US" smtClean="0"/>
              <a:t>開発におけるパッチレビュープロセスの効率化に向けたコミッターの分類</a:t>
            </a:r>
            <a:endParaRPr lang="en-US" altLang="ja-JP"/>
          </a:p>
        </p:txBody>
      </p:sp>
      <p:sp>
        <p:nvSpPr>
          <p:cNvPr id="39" name="スライド番号プレースホルダ 38"/>
          <p:cNvSpPr>
            <a:spLocks noGrp="1"/>
          </p:cNvSpPr>
          <p:nvPr>
            <p:ph type="sldNum" sz="quarter" idx="12"/>
          </p:nvPr>
        </p:nvSpPr>
        <p:spPr/>
        <p:txBody>
          <a:bodyPr/>
          <a:lstStyle/>
          <a:p>
            <a:fld id="{F92429EF-CC36-4027-8A23-5B262E590B44}" type="slidenum">
              <a:rPr lang="en-US" altLang="ja-JP" smtClean="0"/>
              <a:pPr/>
              <a:t>2</a:t>
            </a:fld>
            <a:endParaRPr lang="en-US" altLang="ja-JP" dirty="0"/>
          </a:p>
        </p:txBody>
      </p:sp>
      <p:sp>
        <p:nvSpPr>
          <p:cNvPr id="40" name="テキスト ボックス 39"/>
          <p:cNvSpPr txBox="1"/>
          <p:nvPr/>
        </p:nvSpPr>
        <p:spPr>
          <a:xfrm>
            <a:off x="571440" y="3786190"/>
            <a:ext cx="3857684" cy="276999"/>
          </a:xfrm>
          <a:prstGeom prst="rect">
            <a:avLst/>
          </a:prstGeom>
          <a:noFill/>
        </p:spPr>
        <p:txBody>
          <a:bodyPr wrap="square" rtlCol="0">
            <a:spAutoFit/>
          </a:bodyPr>
          <a:lstStyle/>
          <a:p>
            <a:r>
              <a:rPr kumimoji="1" lang="en-US" altLang="ja-JP" sz="1200" dirty="0" smtClean="0"/>
              <a:t>※</a:t>
            </a:r>
            <a:r>
              <a:rPr kumimoji="1" lang="ja-JP" altLang="en-US" sz="1200" dirty="0" smtClean="0"/>
              <a:t>構成管理</a:t>
            </a:r>
            <a:r>
              <a:rPr lang="ja-JP" altLang="en-US" sz="1200" dirty="0" smtClean="0"/>
              <a:t>ツールへのコミット権限を持つ開発者</a:t>
            </a:r>
            <a:endParaRPr kumimoji="1" lang="ja-JP" altLang="en-US" sz="1200" dirty="0"/>
          </a:p>
        </p:txBody>
      </p:sp>
      <p:sp>
        <p:nvSpPr>
          <p:cNvPr id="65" name="テキスト ボックス 64"/>
          <p:cNvSpPr txBox="1"/>
          <p:nvPr/>
        </p:nvSpPr>
        <p:spPr>
          <a:xfrm>
            <a:off x="-32" y="4786322"/>
            <a:ext cx="8429684" cy="1631216"/>
          </a:xfrm>
          <a:prstGeom prst="rect">
            <a:avLst/>
          </a:prstGeom>
          <a:solidFill>
            <a:schemeClr val="bg1"/>
          </a:solidFill>
        </p:spPr>
        <p:txBody>
          <a:bodyPr wrap="square" rtlCol="0">
            <a:spAutoFit/>
          </a:bodyPr>
          <a:lstStyle/>
          <a:p>
            <a:pPr lvl="1"/>
            <a:r>
              <a:rPr lang="ja-JP" altLang="en-US" sz="2000" dirty="0" smtClean="0"/>
              <a:t>①パッチの作成・投稿</a:t>
            </a:r>
            <a:endParaRPr lang="en-US" altLang="ja-JP" sz="2000" dirty="0" smtClean="0"/>
          </a:p>
          <a:p>
            <a:pPr lvl="1"/>
            <a:r>
              <a:rPr lang="ja-JP" altLang="en-US" sz="2000" dirty="0" smtClean="0"/>
              <a:t>②投稿されたパッチへのレビュー</a:t>
            </a:r>
            <a:endParaRPr lang="en-US" altLang="ja-JP" sz="2000" dirty="0" smtClean="0"/>
          </a:p>
          <a:p>
            <a:pPr lvl="1"/>
            <a:r>
              <a:rPr lang="ja-JP" altLang="en-US" sz="2000" dirty="0" smtClean="0"/>
              <a:t>③パッチが承認されればプロダクトに反映（コミット）</a:t>
            </a:r>
            <a:endParaRPr lang="en-US" altLang="ja-JP" sz="2000" dirty="0" smtClean="0"/>
          </a:p>
          <a:p>
            <a:pPr lvl="1"/>
            <a:r>
              <a:rPr lang="ja-JP" altLang="en-US" sz="2000" dirty="0" smtClean="0"/>
              <a:t>　 パッチが不十分または不適切だと判断されれば，フィードバックを返す</a:t>
            </a:r>
            <a:endParaRPr lang="en-US" altLang="ja-JP" sz="2000" dirty="0" smtClean="0"/>
          </a:p>
          <a:p>
            <a:pPr lvl="1"/>
            <a:r>
              <a:rPr lang="ja-JP" altLang="en-US" sz="2000" dirty="0" smtClean="0"/>
              <a:t>④フィードバックをもとにパッチの編集・再投稿</a:t>
            </a:r>
            <a:endParaRPr lang="en-US" altLang="ja-JP" sz="2000" dirty="0" smtClean="0"/>
          </a:p>
        </p:txBody>
      </p:sp>
      <p:sp>
        <p:nvSpPr>
          <p:cNvPr id="41" name="日付プレースホルダ 40"/>
          <p:cNvSpPr>
            <a:spLocks noGrp="1"/>
          </p:cNvSpPr>
          <p:nvPr>
            <p:ph type="dt" sz="half" idx="10"/>
          </p:nvPr>
        </p:nvSpPr>
        <p:spPr/>
        <p:txBody>
          <a:bodyPr/>
          <a:lstStyle/>
          <a:p>
            <a:fld id="{55223ED4-05FD-4EF0-819A-01D83DC77F8C}" type="datetime1">
              <a:rPr lang="ja-JP" altLang="en-US" smtClean="0"/>
              <a:pPr/>
              <a:t>2010/9/22</a:t>
            </a:fld>
            <a:endParaRPr lang="en-US" altLang="ja-JP"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252412" y="130175"/>
            <a:ext cx="6677042" cy="490538"/>
          </a:xfrm>
        </p:spPr>
        <p:txBody>
          <a:bodyPr/>
          <a:lstStyle/>
          <a:p>
            <a:r>
              <a:rPr kumimoji="1" lang="en-US" altLang="ja-JP" dirty="0" smtClean="0"/>
              <a:t>OSS</a:t>
            </a:r>
            <a:r>
              <a:rPr kumimoji="1" lang="ja-JP" altLang="en-US" dirty="0" smtClean="0"/>
              <a:t>開発におけるパッチレビュープロセス</a:t>
            </a:r>
            <a:endParaRPr kumimoji="1" lang="ja-JP" altLang="en-US" dirty="0"/>
          </a:p>
        </p:txBody>
      </p:sp>
      <p:sp>
        <p:nvSpPr>
          <p:cNvPr id="65" name="テキスト ボックス 64"/>
          <p:cNvSpPr txBox="1"/>
          <p:nvPr/>
        </p:nvSpPr>
        <p:spPr>
          <a:xfrm>
            <a:off x="428596" y="4786322"/>
            <a:ext cx="8429684" cy="1631216"/>
          </a:xfrm>
          <a:prstGeom prst="rect">
            <a:avLst/>
          </a:prstGeom>
          <a:noFill/>
        </p:spPr>
        <p:txBody>
          <a:bodyPr wrap="square" rtlCol="0">
            <a:spAutoFit/>
          </a:bodyPr>
          <a:lstStyle/>
          <a:p>
            <a:r>
              <a:rPr kumimoji="1" lang="ja-JP" altLang="en-US" sz="2000" dirty="0" smtClean="0"/>
              <a:t>レビュー時間：</a:t>
            </a:r>
            <a:endParaRPr kumimoji="1" lang="en-US" altLang="ja-JP" sz="2000" dirty="0" smtClean="0"/>
          </a:p>
          <a:p>
            <a:r>
              <a:rPr kumimoji="1" lang="ja-JP" altLang="en-US" sz="2000" dirty="0" smtClean="0"/>
              <a:t>パッチが投稿されてから，レビューされ妥当性が確認されるまでの時間</a:t>
            </a:r>
            <a:endParaRPr kumimoji="1" lang="en-US" altLang="ja-JP" sz="2000" dirty="0" smtClean="0"/>
          </a:p>
          <a:p>
            <a:endParaRPr lang="en-US" altLang="ja-JP" sz="2000" dirty="0" smtClean="0"/>
          </a:p>
          <a:p>
            <a:r>
              <a:rPr lang="ja-JP" altLang="en-US" sz="2000" dirty="0" smtClean="0"/>
              <a:t>パッチ編集時間：</a:t>
            </a:r>
            <a:endParaRPr lang="en-US" altLang="ja-JP" sz="2000" dirty="0" smtClean="0"/>
          </a:p>
          <a:p>
            <a:r>
              <a:rPr kumimoji="1" lang="ja-JP" altLang="en-US" sz="2000" dirty="0" smtClean="0"/>
              <a:t>投稿されたパッチがフィードバックを受けてから，再び投稿されるまでの時間</a:t>
            </a:r>
            <a:endParaRPr kumimoji="1" lang="ja-JP" altLang="en-US" sz="2000" dirty="0"/>
          </a:p>
        </p:txBody>
      </p:sp>
      <p:grpSp>
        <p:nvGrpSpPr>
          <p:cNvPr id="3" name="グループ化 108"/>
          <p:cNvGrpSpPr/>
          <p:nvPr/>
        </p:nvGrpSpPr>
        <p:grpSpPr>
          <a:xfrm>
            <a:off x="3286116" y="1000108"/>
            <a:ext cx="5244776" cy="2937643"/>
            <a:chOff x="3259685" y="1134299"/>
            <a:chExt cx="5244776" cy="2937643"/>
          </a:xfrm>
        </p:grpSpPr>
        <p:cxnSp>
          <p:nvCxnSpPr>
            <p:cNvPr id="85" name="直線コネクタ 84"/>
            <p:cNvCxnSpPr/>
            <p:nvPr/>
          </p:nvCxnSpPr>
          <p:spPr>
            <a:xfrm rot="5400000">
              <a:off x="1855685" y="2667942"/>
              <a:ext cx="2808000" cy="0"/>
            </a:xfrm>
            <a:prstGeom prst="line">
              <a:avLst/>
            </a:prstGeom>
            <a:ln w="31750">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86" name="直線コネクタ 85"/>
            <p:cNvCxnSpPr/>
            <p:nvPr/>
          </p:nvCxnSpPr>
          <p:spPr>
            <a:xfrm rot="5400000">
              <a:off x="3599999" y="2667942"/>
              <a:ext cx="2808000" cy="0"/>
            </a:xfrm>
            <a:prstGeom prst="line">
              <a:avLst/>
            </a:prstGeom>
            <a:ln w="31750">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87" name="直線コネクタ 86"/>
            <p:cNvCxnSpPr/>
            <p:nvPr/>
          </p:nvCxnSpPr>
          <p:spPr>
            <a:xfrm rot="5400000">
              <a:off x="5383139" y="2667942"/>
              <a:ext cx="2808000" cy="0"/>
            </a:xfrm>
            <a:prstGeom prst="line">
              <a:avLst/>
            </a:prstGeom>
            <a:ln w="31750">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88" name="直線コネクタ 87"/>
            <p:cNvCxnSpPr/>
            <p:nvPr/>
          </p:nvCxnSpPr>
          <p:spPr>
            <a:xfrm rot="5400000">
              <a:off x="7100461" y="2667942"/>
              <a:ext cx="2808000" cy="0"/>
            </a:xfrm>
            <a:prstGeom prst="line">
              <a:avLst/>
            </a:prstGeom>
            <a:ln w="31750">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89" name="直線矢印コネクタ 88"/>
            <p:cNvCxnSpPr/>
            <p:nvPr/>
          </p:nvCxnSpPr>
          <p:spPr>
            <a:xfrm>
              <a:off x="3289487" y="1428736"/>
              <a:ext cx="1643074" cy="0"/>
            </a:xfrm>
            <a:prstGeom prst="straightConnector1">
              <a:avLst/>
            </a:prstGeom>
            <a:ln w="31750">
              <a:solidFill>
                <a:srgbClr val="FF0000"/>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90" name="直線矢印コネクタ 89"/>
            <p:cNvCxnSpPr/>
            <p:nvPr/>
          </p:nvCxnSpPr>
          <p:spPr>
            <a:xfrm>
              <a:off x="5003999" y="1428736"/>
              <a:ext cx="1782579" cy="1588"/>
            </a:xfrm>
            <a:prstGeom prst="straightConnector1">
              <a:avLst/>
            </a:prstGeom>
            <a:ln w="31750">
              <a:solidFill>
                <a:srgbClr val="FF0000"/>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91" name="直線矢印コネクタ 90"/>
            <p:cNvCxnSpPr/>
            <p:nvPr/>
          </p:nvCxnSpPr>
          <p:spPr>
            <a:xfrm>
              <a:off x="6861387" y="1428736"/>
              <a:ext cx="1639703" cy="1588"/>
            </a:xfrm>
            <a:prstGeom prst="straightConnector1">
              <a:avLst/>
            </a:prstGeom>
            <a:ln w="31750">
              <a:solidFill>
                <a:srgbClr val="FF0000"/>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94" name="テキスト ボックス 93"/>
            <p:cNvSpPr txBox="1"/>
            <p:nvPr/>
          </p:nvSpPr>
          <p:spPr>
            <a:xfrm>
              <a:off x="3575239" y="1143052"/>
              <a:ext cx="1031051" cy="276999"/>
            </a:xfrm>
            <a:prstGeom prst="rect">
              <a:avLst/>
            </a:prstGeom>
            <a:noFill/>
          </p:spPr>
          <p:txBody>
            <a:bodyPr wrap="none" rtlCol="0">
              <a:spAutoFit/>
            </a:bodyPr>
            <a:lstStyle/>
            <a:p>
              <a:r>
                <a:rPr lang="ja-JP" altLang="en-US" sz="1200" b="1" dirty="0" smtClean="0"/>
                <a:t>レビュー</a:t>
              </a:r>
              <a:r>
                <a:rPr kumimoji="1" lang="ja-JP" altLang="en-US" sz="1200" b="1" dirty="0" smtClean="0"/>
                <a:t>時間</a:t>
              </a:r>
              <a:endParaRPr kumimoji="1" lang="ja-JP" altLang="en-US" sz="1200" b="1" dirty="0"/>
            </a:p>
          </p:txBody>
        </p:sp>
        <p:sp>
          <p:nvSpPr>
            <p:cNvPr id="95" name="テキスト ボックス 94"/>
            <p:cNvSpPr txBox="1"/>
            <p:nvPr/>
          </p:nvSpPr>
          <p:spPr>
            <a:xfrm>
              <a:off x="7147139" y="1134299"/>
              <a:ext cx="1031051" cy="276999"/>
            </a:xfrm>
            <a:prstGeom prst="rect">
              <a:avLst/>
            </a:prstGeom>
            <a:noFill/>
          </p:spPr>
          <p:txBody>
            <a:bodyPr wrap="none" rtlCol="0">
              <a:spAutoFit/>
            </a:bodyPr>
            <a:lstStyle/>
            <a:p>
              <a:r>
                <a:rPr lang="ja-JP" altLang="en-US" sz="1200" b="1" dirty="0" smtClean="0"/>
                <a:t>レビュー</a:t>
              </a:r>
              <a:r>
                <a:rPr kumimoji="1" lang="ja-JP" altLang="en-US" sz="1200" b="1" dirty="0" smtClean="0"/>
                <a:t>時間</a:t>
              </a:r>
              <a:endParaRPr kumimoji="1" lang="ja-JP" altLang="en-US" sz="1200" b="1" dirty="0"/>
            </a:p>
          </p:txBody>
        </p:sp>
        <p:sp>
          <p:nvSpPr>
            <p:cNvPr id="96" name="テキスト ボックス 95"/>
            <p:cNvSpPr txBox="1"/>
            <p:nvPr/>
          </p:nvSpPr>
          <p:spPr>
            <a:xfrm>
              <a:off x="5291841" y="1134299"/>
              <a:ext cx="1208985" cy="276999"/>
            </a:xfrm>
            <a:prstGeom prst="rect">
              <a:avLst/>
            </a:prstGeom>
            <a:noFill/>
          </p:spPr>
          <p:txBody>
            <a:bodyPr wrap="none" rtlCol="0">
              <a:spAutoFit/>
            </a:bodyPr>
            <a:lstStyle/>
            <a:p>
              <a:r>
                <a:rPr kumimoji="1" lang="ja-JP" altLang="en-US" sz="1200" b="1" dirty="0" smtClean="0"/>
                <a:t>パッチ編集時間</a:t>
              </a:r>
              <a:endParaRPr kumimoji="1" lang="ja-JP" altLang="en-US" sz="1200" b="1" dirty="0"/>
            </a:p>
          </p:txBody>
        </p:sp>
      </p:grpSp>
      <p:grpSp>
        <p:nvGrpSpPr>
          <p:cNvPr id="5" name="グループ化 110"/>
          <p:cNvGrpSpPr/>
          <p:nvPr/>
        </p:nvGrpSpPr>
        <p:grpSpPr>
          <a:xfrm>
            <a:off x="214282" y="1581174"/>
            <a:ext cx="8572560" cy="3205148"/>
            <a:chOff x="214282" y="1581174"/>
            <a:chExt cx="8572560" cy="3205148"/>
          </a:xfrm>
        </p:grpSpPr>
        <p:sp>
          <p:nvSpPr>
            <p:cNvPr id="67" name="右矢印 66"/>
            <p:cNvSpPr/>
            <p:nvPr/>
          </p:nvSpPr>
          <p:spPr>
            <a:xfrm>
              <a:off x="1586842" y="1795489"/>
              <a:ext cx="7200000" cy="72000"/>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68" name="Picture 23" descr="71"/>
            <p:cNvPicPr>
              <a:picLocks noChangeAspect="1" noChangeArrowheads="1"/>
            </p:cNvPicPr>
            <p:nvPr/>
          </p:nvPicPr>
          <p:blipFill>
            <a:blip r:embed="rId3" cstate="print"/>
            <a:srcRect/>
            <a:stretch>
              <a:fillRect/>
            </a:stretch>
          </p:blipFill>
          <p:spPr bwMode="auto">
            <a:xfrm>
              <a:off x="286282" y="1581174"/>
              <a:ext cx="428628" cy="444377"/>
            </a:xfrm>
            <a:prstGeom prst="rect">
              <a:avLst/>
            </a:prstGeom>
            <a:noFill/>
            <a:ln w="9525">
              <a:noFill/>
              <a:miter lim="800000"/>
              <a:headEnd/>
              <a:tailEnd/>
            </a:ln>
          </p:spPr>
        </p:pic>
        <p:cxnSp>
          <p:nvCxnSpPr>
            <p:cNvPr id="69" name="直線矢印コネクタ 68"/>
            <p:cNvCxnSpPr>
              <a:endCxn id="72" idx="0"/>
            </p:cNvCxnSpPr>
            <p:nvPr/>
          </p:nvCxnSpPr>
          <p:spPr>
            <a:xfrm rot="16200000" flipH="1">
              <a:off x="3100085" y="2056326"/>
              <a:ext cx="657350" cy="278550"/>
            </a:xfrm>
            <a:prstGeom prst="straightConnector1">
              <a:avLst/>
            </a:prstGeom>
            <a:ln w="50800">
              <a:solidFill>
                <a:schemeClr val="accent1"/>
              </a:solidFill>
              <a:prstDash val="solid"/>
              <a:tailEnd type="arrow"/>
            </a:ln>
          </p:spPr>
          <p:style>
            <a:lnRef idx="1">
              <a:schemeClr val="accent1"/>
            </a:lnRef>
            <a:fillRef idx="0">
              <a:schemeClr val="accent1"/>
            </a:fillRef>
            <a:effectRef idx="0">
              <a:schemeClr val="accent1"/>
            </a:effectRef>
            <a:fontRef idx="minor">
              <a:schemeClr val="tx1"/>
            </a:fontRef>
          </p:style>
        </p:cxnSp>
        <p:sp>
          <p:nvSpPr>
            <p:cNvPr id="70" name="右矢印 69"/>
            <p:cNvSpPr/>
            <p:nvPr/>
          </p:nvSpPr>
          <p:spPr>
            <a:xfrm>
              <a:off x="1586842" y="2680426"/>
              <a:ext cx="7200000" cy="72000"/>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1" name="右矢印 70"/>
            <p:cNvSpPr/>
            <p:nvPr/>
          </p:nvSpPr>
          <p:spPr>
            <a:xfrm>
              <a:off x="1586842" y="3652876"/>
              <a:ext cx="7200000" cy="72000"/>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72" name="Picture 3" descr="C:\Documents and Settings\shoji-f\Local Settings\Temporary Internet Files\Content.IE5\S123OX6J\MC900432599[2].png"/>
            <p:cNvPicPr>
              <a:picLocks noChangeAspect="1" noChangeArrowheads="1"/>
            </p:cNvPicPr>
            <p:nvPr/>
          </p:nvPicPr>
          <p:blipFill>
            <a:blip r:embed="rId4" cstate="print"/>
            <a:srcRect/>
            <a:stretch>
              <a:fillRect/>
            </a:stretch>
          </p:blipFill>
          <p:spPr bwMode="auto">
            <a:xfrm>
              <a:off x="3289487" y="2524276"/>
              <a:ext cx="557096" cy="557096"/>
            </a:xfrm>
            <a:prstGeom prst="rect">
              <a:avLst/>
            </a:prstGeom>
            <a:noFill/>
          </p:spPr>
        </p:pic>
        <p:cxnSp>
          <p:nvCxnSpPr>
            <p:cNvPr id="73" name="直線矢印コネクタ 72"/>
            <p:cNvCxnSpPr/>
            <p:nvPr/>
          </p:nvCxnSpPr>
          <p:spPr>
            <a:xfrm rot="5400000" flipH="1" flipV="1">
              <a:off x="5078537" y="2074777"/>
              <a:ext cx="704811" cy="289124"/>
            </a:xfrm>
            <a:prstGeom prst="straightConnector1">
              <a:avLst/>
            </a:prstGeom>
            <a:ln w="50800">
              <a:solidFill>
                <a:schemeClr val="accent1"/>
              </a:solidFill>
              <a:prstDash val="solid"/>
              <a:tailEnd type="arrow"/>
            </a:ln>
          </p:spPr>
          <p:style>
            <a:lnRef idx="1">
              <a:schemeClr val="accent1"/>
            </a:lnRef>
            <a:fillRef idx="0">
              <a:schemeClr val="accent1"/>
            </a:fillRef>
            <a:effectRef idx="0">
              <a:schemeClr val="accent1"/>
            </a:effectRef>
            <a:fontRef idx="minor">
              <a:schemeClr val="tx1"/>
            </a:fontRef>
          </p:style>
        </p:cxnSp>
        <p:cxnSp>
          <p:nvCxnSpPr>
            <p:cNvPr id="74" name="直線矢印コネクタ 73"/>
            <p:cNvCxnSpPr/>
            <p:nvPr/>
          </p:nvCxnSpPr>
          <p:spPr>
            <a:xfrm>
              <a:off x="5003999" y="3938628"/>
              <a:ext cx="500067" cy="312754"/>
            </a:xfrm>
            <a:prstGeom prst="straightConnector1">
              <a:avLst/>
            </a:prstGeom>
            <a:ln w="50800">
              <a:solidFill>
                <a:schemeClr val="accent1"/>
              </a:solidFill>
              <a:prstDash val="solid"/>
              <a:tailEnd type="arrow"/>
            </a:ln>
          </p:spPr>
          <p:style>
            <a:lnRef idx="1">
              <a:schemeClr val="accent1"/>
            </a:lnRef>
            <a:fillRef idx="0">
              <a:schemeClr val="accent1"/>
            </a:fillRef>
            <a:effectRef idx="0">
              <a:schemeClr val="accent1"/>
            </a:effectRef>
            <a:fontRef idx="minor">
              <a:schemeClr val="tx1"/>
            </a:fontRef>
          </p:style>
        </p:cxnSp>
        <p:sp>
          <p:nvSpPr>
            <p:cNvPr id="75" name="テキスト ボックス 74"/>
            <p:cNvSpPr txBox="1"/>
            <p:nvPr/>
          </p:nvSpPr>
          <p:spPr>
            <a:xfrm>
              <a:off x="782397" y="1724050"/>
              <a:ext cx="646331" cy="276999"/>
            </a:xfrm>
            <a:prstGeom prst="rect">
              <a:avLst/>
            </a:prstGeom>
            <a:noFill/>
          </p:spPr>
          <p:txBody>
            <a:bodyPr wrap="none" rtlCol="0">
              <a:spAutoFit/>
            </a:bodyPr>
            <a:lstStyle/>
            <a:p>
              <a:r>
                <a:rPr kumimoji="1" lang="ja-JP" altLang="en-US" sz="1200" b="1" dirty="0" smtClean="0"/>
                <a:t>開発者</a:t>
              </a:r>
              <a:endParaRPr kumimoji="1" lang="ja-JP" altLang="en-US" sz="1200" b="1" dirty="0"/>
            </a:p>
          </p:txBody>
        </p:sp>
        <p:pic>
          <p:nvPicPr>
            <p:cNvPr id="76" name="Picture 23" descr="71"/>
            <p:cNvPicPr>
              <a:picLocks noChangeAspect="1" noChangeArrowheads="1"/>
            </p:cNvPicPr>
            <p:nvPr/>
          </p:nvPicPr>
          <p:blipFill>
            <a:blip r:embed="rId3" cstate="print"/>
            <a:srcRect/>
            <a:stretch>
              <a:fillRect/>
            </a:stretch>
          </p:blipFill>
          <p:spPr bwMode="auto">
            <a:xfrm>
              <a:off x="286282" y="3422813"/>
              <a:ext cx="428628" cy="444377"/>
            </a:xfrm>
            <a:prstGeom prst="rect">
              <a:avLst/>
            </a:prstGeom>
            <a:noFill/>
            <a:ln w="9525">
              <a:noFill/>
              <a:miter lim="800000"/>
              <a:headEnd/>
              <a:tailEnd/>
            </a:ln>
          </p:spPr>
        </p:pic>
        <p:sp>
          <p:nvSpPr>
            <p:cNvPr id="77" name="テキスト ボックス 76"/>
            <p:cNvSpPr txBox="1"/>
            <p:nvPr/>
          </p:nvSpPr>
          <p:spPr>
            <a:xfrm>
              <a:off x="777797" y="3580629"/>
              <a:ext cx="793807" cy="276999"/>
            </a:xfrm>
            <a:prstGeom prst="rect">
              <a:avLst/>
            </a:prstGeom>
            <a:noFill/>
          </p:spPr>
          <p:txBody>
            <a:bodyPr wrap="none" rtlCol="0">
              <a:spAutoFit/>
            </a:bodyPr>
            <a:lstStyle/>
            <a:p>
              <a:r>
                <a:rPr kumimoji="1" lang="ja-JP" altLang="en-US" sz="1200" b="1" dirty="0" smtClean="0"/>
                <a:t>コミッター</a:t>
              </a:r>
              <a:endParaRPr kumimoji="1" lang="ja-JP" altLang="en-US" sz="1200" b="1" dirty="0"/>
            </a:p>
          </p:txBody>
        </p:sp>
        <p:grpSp>
          <p:nvGrpSpPr>
            <p:cNvPr id="6" name="グループ化 74"/>
            <p:cNvGrpSpPr/>
            <p:nvPr/>
          </p:nvGrpSpPr>
          <p:grpSpPr>
            <a:xfrm>
              <a:off x="5214942" y="4037066"/>
              <a:ext cx="1236236" cy="749256"/>
              <a:chOff x="282348" y="3786190"/>
              <a:chExt cx="1236236" cy="749256"/>
            </a:xfrm>
          </p:grpSpPr>
          <p:sp>
            <p:nvSpPr>
              <p:cNvPr id="107" name="円柱 106"/>
              <p:cNvSpPr/>
              <p:nvPr/>
            </p:nvSpPr>
            <p:spPr>
              <a:xfrm>
                <a:off x="714348" y="3786190"/>
                <a:ext cx="357190" cy="428628"/>
              </a:xfrm>
              <a:prstGeom prst="can">
                <a:avLst/>
              </a:prstGeom>
              <a:gradFill>
                <a:gsLst>
                  <a:gs pos="0">
                    <a:srgbClr val="03D4A8"/>
                  </a:gs>
                  <a:gs pos="25000">
                    <a:srgbClr val="21D6E0"/>
                  </a:gs>
                  <a:gs pos="75000">
                    <a:srgbClr val="0087E6"/>
                  </a:gs>
                  <a:gs pos="100000">
                    <a:srgbClr val="005CBF"/>
                  </a:gs>
                </a:gsLst>
                <a:lin ang="5400000" scaled="0"/>
              </a:gra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8" name="テキスト ボックス 107"/>
              <p:cNvSpPr txBox="1"/>
              <p:nvPr/>
            </p:nvSpPr>
            <p:spPr>
              <a:xfrm>
                <a:off x="282348" y="4258447"/>
                <a:ext cx="1236236" cy="276999"/>
              </a:xfrm>
              <a:prstGeom prst="rect">
                <a:avLst/>
              </a:prstGeom>
              <a:solidFill>
                <a:schemeClr val="bg1">
                  <a:alpha val="55000"/>
                </a:schemeClr>
              </a:solidFill>
            </p:spPr>
            <p:txBody>
              <a:bodyPr wrap="none" rtlCol="0">
                <a:spAutoFit/>
              </a:bodyPr>
              <a:lstStyle/>
              <a:p>
                <a:r>
                  <a:rPr kumimoji="1" lang="ja-JP" altLang="en-US" sz="1200" b="1" dirty="0" smtClean="0"/>
                  <a:t>構成管理ツール</a:t>
                </a:r>
                <a:endParaRPr kumimoji="1" lang="ja-JP" altLang="en-US" sz="1200" b="1" dirty="0"/>
              </a:p>
            </p:txBody>
          </p:sp>
        </p:grpSp>
        <p:sp>
          <p:nvSpPr>
            <p:cNvPr id="79" name="テキスト ボックス 78"/>
            <p:cNvSpPr txBox="1"/>
            <p:nvPr/>
          </p:nvSpPr>
          <p:spPr>
            <a:xfrm>
              <a:off x="571472" y="2581306"/>
              <a:ext cx="967573" cy="276999"/>
            </a:xfrm>
            <a:prstGeom prst="rect">
              <a:avLst/>
            </a:prstGeom>
            <a:noFill/>
          </p:spPr>
          <p:txBody>
            <a:bodyPr wrap="none" rtlCol="0">
              <a:spAutoFit/>
            </a:bodyPr>
            <a:lstStyle/>
            <a:p>
              <a:r>
                <a:rPr lang="en-US" altLang="ja-JP" sz="1200" b="1" dirty="0" smtClean="0"/>
                <a:t>BTS, ML</a:t>
              </a:r>
              <a:r>
                <a:rPr lang="ja-JP" altLang="en-US" sz="1200" b="1" dirty="0" smtClean="0"/>
                <a:t>など</a:t>
              </a:r>
              <a:endParaRPr kumimoji="1" lang="ja-JP" altLang="en-US" sz="1200" b="1" dirty="0"/>
            </a:p>
          </p:txBody>
        </p:sp>
        <p:grpSp>
          <p:nvGrpSpPr>
            <p:cNvPr id="7" name="グループ化 69"/>
            <p:cNvGrpSpPr/>
            <p:nvPr/>
          </p:nvGrpSpPr>
          <p:grpSpPr>
            <a:xfrm>
              <a:off x="5075437" y="2624291"/>
              <a:ext cx="428628" cy="257177"/>
              <a:chOff x="2428860" y="6143644"/>
              <a:chExt cx="714380" cy="428628"/>
            </a:xfrm>
            <a:gradFill>
              <a:gsLst>
                <a:gs pos="0">
                  <a:srgbClr val="FFEFD1"/>
                </a:gs>
                <a:gs pos="64999">
                  <a:srgbClr val="F0EBD5"/>
                </a:gs>
                <a:gs pos="100000">
                  <a:srgbClr val="D1C39F"/>
                </a:gs>
              </a:gsLst>
              <a:lin ang="5400000" scaled="0"/>
            </a:gradFill>
          </p:grpSpPr>
          <p:sp>
            <p:nvSpPr>
              <p:cNvPr id="105" name="正方形/長方形 104"/>
              <p:cNvSpPr/>
              <p:nvPr/>
            </p:nvSpPr>
            <p:spPr>
              <a:xfrm>
                <a:off x="2428860" y="6143644"/>
                <a:ext cx="714380" cy="428628"/>
              </a:xfrm>
              <a:prstGeom prst="rect">
                <a:avLst/>
              </a:prstGeom>
              <a:grp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6" name="二等辺三角形 105"/>
              <p:cNvSpPr/>
              <p:nvPr/>
            </p:nvSpPr>
            <p:spPr>
              <a:xfrm rot="10800000">
                <a:off x="2428860" y="6143644"/>
                <a:ext cx="714380" cy="357190"/>
              </a:xfrm>
              <a:prstGeom prst="triangle">
                <a:avLst/>
              </a:prstGeom>
              <a:grp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81" name="角丸四角形 80"/>
            <p:cNvSpPr/>
            <p:nvPr/>
          </p:nvSpPr>
          <p:spPr>
            <a:xfrm>
              <a:off x="3857620" y="3571876"/>
              <a:ext cx="1126742" cy="357190"/>
            </a:xfrm>
            <a:prstGeom prst="roundRect">
              <a:avLst/>
            </a:prstGeom>
            <a:solidFill>
              <a:schemeClr val="accent1">
                <a:lumMod val="20000"/>
                <a:lumOff val="80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dirty="0" smtClean="0">
                  <a:solidFill>
                    <a:schemeClr val="tx1"/>
                  </a:solidFill>
                </a:rPr>
                <a:t>レビュー</a:t>
              </a:r>
              <a:endParaRPr kumimoji="1" lang="ja-JP" altLang="en-US" sz="1400" dirty="0">
                <a:solidFill>
                  <a:schemeClr val="tx1"/>
                </a:solidFill>
              </a:endParaRPr>
            </a:p>
          </p:txBody>
        </p:sp>
        <p:sp>
          <p:nvSpPr>
            <p:cNvPr id="82" name="角丸四角形 81"/>
            <p:cNvSpPr/>
            <p:nvPr/>
          </p:nvSpPr>
          <p:spPr>
            <a:xfrm>
              <a:off x="5607007" y="1652613"/>
              <a:ext cx="1143008" cy="357190"/>
            </a:xfrm>
            <a:prstGeom prst="roundRect">
              <a:avLst/>
            </a:prstGeom>
            <a:solidFill>
              <a:schemeClr val="accent1">
                <a:lumMod val="20000"/>
                <a:lumOff val="80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dirty="0" smtClean="0">
                  <a:solidFill>
                    <a:schemeClr val="tx1"/>
                  </a:solidFill>
                </a:rPr>
                <a:t>パッチ編集</a:t>
              </a:r>
              <a:endParaRPr kumimoji="1" lang="ja-JP" altLang="en-US" sz="1400" dirty="0">
                <a:solidFill>
                  <a:schemeClr val="tx1"/>
                </a:solidFill>
              </a:endParaRPr>
            </a:p>
          </p:txBody>
        </p:sp>
        <p:sp>
          <p:nvSpPr>
            <p:cNvPr id="83" name="角丸四角形 82"/>
            <p:cNvSpPr/>
            <p:nvPr/>
          </p:nvSpPr>
          <p:spPr>
            <a:xfrm>
              <a:off x="1877057" y="1679612"/>
              <a:ext cx="1357322" cy="357190"/>
            </a:xfrm>
            <a:prstGeom prst="roundRect">
              <a:avLst/>
            </a:prstGeom>
            <a:solidFill>
              <a:schemeClr val="accent1">
                <a:lumMod val="20000"/>
                <a:lumOff val="80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400" dirty="0" smtClean="0">
                  <a:solidFill>
                    <a:schemeClr val="tx1"/>
                  </a:solidFill>
                </a:rPr>
                <a:t>パッチ作成</a:t>
              </a:r>
              <a:endParaRPr kumimoji="1" lang="ja-JP" altLang="en-US" sz="1400" dirty="0">
                <a:solidFill>
                  <a:schemeClr val="tx1"/>
                </a:solidFill>
              </a:endParaRPr>
            </a:p>
          </p:txBody>
        </p:sp>
        <p:pic>
          <p:nvPicPr>
            <p:cNvPr id="84" name="図 83" descr="post.gif"/>
            <p:cNvPicPr>
              <a:picLocks noChangeAspect="1"/>
            </p:cNvPicPr>
            <p:nvPr/>
          </p:nvPicPr>
          <p:blipFill>
            <a:blip r:embed="rId5" cstate="print"/>
            <a:stretch>
              <a:fillRect/>
            </a:stretch>
          </p:blipFill>
          <p:spPr>
            <a:xfrm>
              <a:off x="214282" y="2438430"/>
              <a:ext cx="393185" cy="574418"/>
            </a:xfrm>
            <a:prstGeom prst="rect">
              <a:avLst/>
            </a:prstGeom>
          </p:spPr>
        </p:pic>
        <p:sp>
          <p:nvSpPr>
            <p:cNvPr id="92" name="テキスト ボックス 91"/>
            <p:cNvSpPr txBox="1"/>
            <p:nvPr/>
          </p:nvSpPr>
          <p:spPr>
            <a:xfrm>
              <a:off x="3385039" y="2000240"/>
              <a:ext cx="901209" cy="276999"/>
            </a:xfrm>
            <a:prstGeom prst="rect">
              <a:avLst/>
            </a:prstGeom>
            <a:noFill/>
          </p:spPr>
          <p:txBody>
            <a:bodyPr wrap="none" rtlCol="0">
              <a:spAutoFit/>
            </a:bodyPr>
            <a:lstStyle/>
            <a:p>
              <a:r>
                <a:rPr kumimoji="1" lang="ja-JP" altLang="en-US" sz="1200" b="1" dirty="0" smtClean="0"/>
                <a:t>パッチ投稿</a:t>
              </a:r>
              <a:endParaRPr kumimoji="1" lang="ja-JP" altLang="en-US" sz="1200" b="1" dirty="0"/>
            </a:p>
          </p:txBody>
        </p:sp>
        <p:sp>
          <p:nvSpPr>
            <p:cNvPr id="93" name="テキスト ボックス 92"/>
            <p:cNvSpPr txBox="1"/>
            <p:nvPr/>
          </p:nvSpPr>
          <p:spPr>
            <a:xfrm>
              <a:off x="5072066" y="3733388"/>
              <a:ext cx="627095" cy="276999"/>
            </a:xfrm>
            <a:prstGeom prst="rect">
              <a:avLst/>
            </a:prstGeom>
            <a:noFill/>
          </p:spPr>
          <p:txBody>
            <a:bodyPr wrap="none" rtlCol="0">
              <a:spAutoFit/>
            </a:bodyPr>
            <a:lstStyle/>
            <a:p>
              <a:r>
                <a:rPr kumimoji="1" lang="ja-JP" altLang="en-US" sz="1200" b="1" dirty="0" smtClean="0"/>
                <a:t>コミット</a:t>
              </a:r>
              <a:endParaRPr kumimoji="1" lang="en-US" altLang="ja-JP" sz="1200" b="1" dirty="0" smtClean="0"/>
            </a:p>
          </p:txBody>
        </p:sp>
        <p:cxnSp>
          <p:nvCxnSpPr>
            <p:cNvPr id="97" name="直線矢印コネクタ 96"/>
            <p:cNvCxnSpPr/>
            <p:nvPr/>
          </p:nvCxnSpPr>
          <p:spPr>
            <a:xfrm rot="16200000" flipH="1">
              <a:off x="3502034" y="3213082"/>
              <a:ext cx="500066" cy="217522"/>
            </a:xfrm>
            <a:prstGeom prst="straightConnector1">
              <a:avLst/>
            </a:prstGeom>
            <a:ln w="50800">
              <a:solidFill>
                <a:schemeClr val="accent1"/>
              </a:solidFill>
              <a:prstDash val="solid"/>
              <a:tailEnd type="arrow"/>
            </a:ln>
          </p:spPr>
          <p:style>
            <a:lnRef idx="1">
              <a:schemeClr val="accent1"/>
            </a:lnRef>
            <a:fillRef idx="0">
              <a:schemeClr val="accent1"/>
            </a:fillRef>
            <a:effectRef idx="0">
              <a:schemeClr val="accent1"/>
            </a:effectRef>
            <a:fontRef idx="minor">
              <a:schemeClr val="tx1"/>
            </a:fontRef>
          </p:style>
        </p:cxnSp>
        <p:cxnSp>
          <p:nvCxnSpPr>
            <p:cNvPr id="98" name="直線矢印コネクタ 97"/>
            <p:cNvCxnSpPr/>
            <p:nvPr/>
          </p:nvCxnSpPr>
          <p:spPr>
            <a:xfrm rot="5400000" flipH="1" flipV="1">
              <a:off x="4800027" y="3119870"/>
              <a:ext cx="642942" cy="261069"/>
            </a:xfrm>
            <a:prstGeom prst="straightConnector1">
              <a:avLst/>
            </a:prstGeom>
            <a:ln w="50800">
              <a:solidFill>
                <a:schemeClr val="accent1"/>
              </a:solidFill>
              <a:prstDash val="solid"/>
              <a:tailEnd type="arrow"/>
            </a:ln>
          </p:spPr>
          <p:style>
            <a:lnRef idx="1">
              <a:schemeClr val="accent1"/>
            </a:lnRef>
            <a:fillRef idx="0">
              <a:schemeClr val="accent1"/>
            </a:fillRef>
            <a:effectRef idx="0">
              <a:schemeClr val="accent1"/>
            </a:effectRef>
            <a:fontRef idx="minor">
              <a:schemeClr val="tx1"/>
            </a:fontRef>
          </p:style>
        </p:cxnSp>
        <p:cxnSp>
          <p:nvCxnSpPr>
            <p:cNvPr id="99" name="直線矢印コネクタ 98"/>
            <p:cNvCxnSpPr>
              <a:endCxn id="100" idx="0"/>
            </p:cNvCxnSpPr>
            <p:nvPr/>
          </p:nvCxnSpPr>
          <p:spPr>
            <a:xfrm rot="16200000" flipH="1">
              <a:off x="6634267" y="2056327"/>
              <a:ext cx="657350" cy="278549"/>
            </a:xfrm>
            <a:prstGeom prst="straightConnector1">
              <a:avLst/>
            </a:prstGeom>
            <a:ln w="50800">
              <a:solidFill>
                <a:schemeClr val="accent1"/>
              </a:solidFill>
              <a:prstDash val="solid"/>
              <a:tailEnd type="arrow"/>
            </a:ln>
          </p:spPr>
          <p:style>
            <a:lnRef idx="1">
              <a:schemeClr val="accent1"/>
            </a:lnRef>
            <a:fillRef idx="0">
              <a:schemeClr val="accent1"/>
            </a:fillRef>
            <a:effectRef idx="0">
              <a:schemeClr val="accent1"/>
            </a:effectRef>
            <a:fontRef idx="minor">
              <a:schemeClr val="tx1"/>
            </a:fontRef>
          </p:style>
        </p:cxnSp>
        <p:pic>
          <p:nvPicPr>
            <p:cNvPr id="100" name="Picture 3" descr="C:\Documents and Settings\shoji-f\Local Settings\Temporary Internet Files\Content.IE5\S123OX6J\MC900432599[2].png"/>
            <p:cNvPicPr>
              <a:picLocks noChangeAspect="1" noChangeArrowheads="1"/>
            </p:cNvPicPr>
            <p:nvPr/>
          </p:nvPicPr>
          <p:blipFill>
            <a:blip r:embed="rId4" cstate="print"/>
            <a:srcRect/>
            <a:stretch>
              <a:fillRect/>
            </a:stretch>
          </p:blipFill>
          <p:spPr bwMode="auto">
            <a:xfrm>
              <a:off x="6823669" y="2524277"/>
              <a:ext cx="557096" cy="557096"/>
            </a:xfrm>
            <a:prstGeom prst="rect">
              <a:avLst/>
            </a:prstGeom>
            <a:noFill/>
          </p:spPr>
        </p:pic>
        <p:sp>
          <p:nvSpPr>
            <p:cNvPr id="101" name="角丸四角形 100"/>
            <p:cNvSpPr/>
            <p:nvPr/>
          </p:nvSpPr>
          <p:spPr>
            <a:xfrm>
              <a:off x="7357455" y="3581439"/>
              <a:ext cx="1126742" cy="357190"/>
            </a:xfrm>
            <a:prstGeom prst="roundRect">
              <a:avLst/>
            </a:prstGeom>
            <a:solidFill>
              <a:schemeClr val="accent1">
                <a:lumMod val="20000"/>
                <a:lumOff val="80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dirty="0" smtClean="0">
                  <a:solidFill>
                    <a:schemeClr val="tx1"/>
                  </a:solidFill>
                </a:rPr>
                <a:t>レビュー</a:t>
              </a:r>
              <a:endParaRPr kumimoji="1" lang="ja-JP" altLang="en-US" sz="1400" dirty="0">
                <a:solidFill>
                  <a:schemeClr val="tx1"/>
                </a:solidFill>
              </a:endParaRPr>
            </a:p>
          </p:txBody>
        </p:sp>
        <p:cxnSp>
          <p:nvCxnSpPr>
            <p:cNvPr id="102" name="直線矢印コネクタ 101"/>
            <p:cNvCxnSpPr/>
            <p:nvPr/>
          </p:nvCxnSpPr>
          <p:spPr>
            <a:xfrm rot="16200000" flipH="1">
              <a:off x="7002496" y="3213083"/>
              <a:ext cx="500066" cy="217522"/>
            </a:xfrm>
            <a:prstGeom prst="straightConnector1">
              <a:avLst/>
            </a:prstGeom>
            <a:ln w="50800">
              <a:solidFill>
                <a:schemeClr val="accent1"/>
              </a:solidFill>
              <a:prstDash val="solid"/>
              <a:tailEnd type="arrow"/>
            </a:ln>
          </p:spPr>
          <p:style>
            <a:lnRef idx="1">
              <a:schemeClr val="accent1"/>
            </a:lnRef>
            <a:fillRef idx="0">
              <a:schemeClr val="accent1"/>
            </a:fillRef>
            <a:effectRef idx="0">
              <a:schemeClr val="accent1"/>
            </a:effectRef>
            <a:fontRef idx="minor">
              <a:schemeClr val="tx1"/>
            </a:fontRef>
          </p:style>
        </p:cxnSp>
        <p:sp>
          <p:nvSpPr>
            <p:cNvPr id="103" name="テキスト ボックス 102"/>
            <p:cNvSpPr txBox="1"/>
            <p:nvPr/>
          </p:nvSpPr>
          <p:spPr>
            <a:xfrm>
              <a:off x="5072066" y="3130786"/>
              <a:ext cx="1061509" cy="276999"/>
            </a:xfrm>
            <a:prstGeom prst="rect">
              <a:avLst/>
            </a:prstGeom>
            <a:noFill/>
          </p:spPr>
          <p:txBody>
            <a:bodyPr wrap="none" rtlCol="0">
              <a:spAutoFit/>
            </a:bodyPr>
            <a:lstStyle/>
            <a:p>
              <a:r>
                <a:rPr kumimoji="1" lang="ja-JP" altLang="en-US" sz="1200" b="1" dirty="0" smtClean="0"/>
                <a:t>フィードバック</a:t>
              </a:r>
              <a:endParaRPr kumimoji="1" lang="ja-JP" altLang="en-US" sz="1200" b="1" dirty="0"/>
            </a:p>
          </p:txBody>
        </p:sp>
        <p:sp>
          <p:nvSpPr>
            <p:cNvPr id="104" name="テキスト ボックス 103"/>
            <p:cNvSpPr txBox="1"/>
            <p:nvPr/>
          </p:nvSpPr>
          <p:spPr>
            <a:xfrm>
              <a:off x="6929454" y="2000240"/>
              <a:ext cx="901209" cy="276999"/>
            </a:xfrm>
            <a:prstGeom prst="rect">
              <a:avLst/>
            </a:prstGeom>
            <a:noFill/>
          </p:spPr>
          <p:txBody>
            <a:bodyPr wrap="none" rtlCol="0">
              <a:spAutoFit/>
            </a:bodyPr>
            <a:lstStyle/>
            <a:p>
              <a:r>
                <a:rPr kumimoji="1" lang="ja-JP" altLang="en-US" sz="1200" b="1" dirty="0" smtClean="0"/>
                <a:t>パッチ投稿</a:t>
              </a:r>
              <a:endParaRPr kumimoji="1" lang="ja-JP" altLang="en-US" sz="1200" b="1" dirty="0"/>
            </a:p>
          </p:txBody>
        </p:sp>
      </p:grpSp>
      <p:sp>
        <p:nvSpPr>
          <p:cNvPr id="49" name="フッター プレースホルダ 48"/>
          <p:cNvSpPr>
            <a:spLocks noGrp="1"/>
          </p:cNvSpPr>
          <p:nvPr>
            <p:ph type="ftr" sz="quarter" idx="11"/>
          </p:nvPr>
        </p:nvSpPr>
        <p:spPr/>
        <p:txBody>
          <a:bodyPr/>
          <a:lstStyle/>
          <a:p>
            <a:r>
              <a:rPr lang="en-US" altLang="ja-JP" smtClean="0"/>
              <a:t>OSS</a:t>
            </a:r>
            <a:r>
              <a:rPr lang="ja-JP" altLang="en-US" smtClean="0"/>
              <a:t>開発におけるパッチレビュープロセスの効率化に向けたコミッターの分類</a:t>
            </a:r>
            <a:endParaRPr lang="en-US" altLang="ja-JP"/>
          </a:p>
        </p:txBody>
      </p:sp>
      <p:sp>
        <p:nvSpPr>
          <p:cNvPr id="50" name="スライド番号プレースホルダ 49"/>
          <p:cNvSpPr>
            <a:spLocks noGrp="1"/>
          </p:cNvSpPr>
          <p:nvPr>
            <p:ph type="sldNum" sz="quarter" idx="12"/>
          </p:nvPr>
        </p:nvSpPr>
        <p:spPr/>
        <p:txBody>
          <a:bodyPr/>
          <a:lstStyle/>
          <a:p>
            <a:fld id="{F92429EF-CC36-4027-8A23-5B262E590B44}" type="slidenum">
              <a:rPr lang="en-US" altLang="ja-JP" smtClean="0"/>
              <a:pPr/>
              <a:t>3</a:t>
            </a:fld>
            <a:endParaRPr lang="en-US" altLang="ja-JP" dirty="0"/>
          </a:p>
        </p:txBody>
      </p:sp>
      <p:sp>
        <p:nvSpPr>
          <p:cNvPr id="51" name="日付プレースホルダ 50"/>
          <p:cNvSpPr>
            <a:spLocks noGrp="1"/>
          </p:cNvSpPr>
          <p:nvPr>
            <p:ph type="dt" sz="half" idx="10"/>
          </p:nvPr>
        </p:nvSpPr>
        <p:spPr/>
        <p:txBody>
          <a:bodyPr/>
          <a:lstStyle/>
          <a:p>
            <a:fld id="{D3A0F9F1-3D82-4E76-A352-B8F8424E9F42}" type="datetime1">
              <a:rPr lang="ja-JP" altLang="en-US" smtClean="0"/>
              <a:pPr/>
              <a:t>2010/9/22</a:t>
            </a:fld>
            <a:endParaRPr lang="en-US" altLang="ja-JP"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smtClean="0"/>
              <a:t>OSS</a:t>
            </a:r>
            <a:r>
              <a:rPr lang="ja-JP" altLang="en-US" dirty="0" smtClean="0"/>
              <a:t>開発におけるパッチレビュープロセス</a:t>
            </a:r>
            <a:endParaRPr kumimoji="1" lang="ja-JP" altLang="en-US" dirty="0"/>
          </a:p>
        </p:txBody>
      </p:sp>
      <p:pic>
        <p:nvPicPr>
          <p:cNvPr id="5" name="Picture 23" descr="71"/>
          <p:cNvPicPr>
            <a:picLocks noChangeAspect="1" noChangeArrowheads="1"/>
          </p:cNvPicPr>
          <p:nvPr/>
        </p:nvPicPr>
        <p:blipFill>
          <a:blip r:embed="rId3" cstate="print"/>
          <a:srcRect/>
          <a:stretch>
            <a:fillRect/>
          </a:stretch>
        </p:blipFill>
        <p:spPr bwMode="auto">
          <a:xfrm>
            <a:off x="3786182" y="5143512"/>
            <a:ext cx="428628" cy="444377"/>
          </a:xfrm>
          <a:prstGeom prst="rect">
            <a:avLst/>
          </a:prstGeom>
          <a:noFill/>
          <a:ln w="9525">
            <a:noFill/>
            <a:miter lim="800000"/>
            <a:headEnd/>
            <a:tailEnd/>
          </a:ln>
        </p:spPr>
      </p:pic>
      <p:sp>
        <p:nvSpPr>
          <p:cNvPr id="6" name="角丸四角形 5"/>
          <p:cNvSpPr/>
          <p:nvPr/>
        </p:nvSpPr>
        <p:spPr>
          <a:xfrm>
            <a:off x="3571868" y="4786322"/>
            <a:ext cx="1500198" cy="1500198"/>
          </a:xfrm>
          <a:prstGeom prst="roundRect">
            <a:avLst>
              <a:gd name="adj" fmla="val 32038"/>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7" name="Picture 23" descr="71"/>
          <p:cNvPicPr>
            <a:picLocks noChangeAspect="1" noChangeArrowheads="1"/>
          </p:cNvPicPr>
          <p:nvPr/>
        </p:nvPicPr>
        <p:blipFill>
          <a:blip r:embed="rId3" cstate="print">
            <a:lum bright="-11000"/>
          </a:blip>
          <a:stretch>
            <a:fillRect/>
          </a:stretch>
        </p:blipFill>
        <p:spPr bwMode="auto">
          <a:xfrm>
            <a:off x="2571736" y="4627322"/>
            <a:ext cx="428126" cy="444752"/>
          </a:xfrm>
          <a:prstGeom prst="rect">
            <a:avLst/>
          </a:prstGeom>
          <a:noFill/>
          <a:ln>
            <a:noFill/>
          </a:ln>
          <a:scene3d>
            <a:camera prst="orthographicFront">
              <a:rot lat="0" lon="10800000" rev="0"/>
            </a:camera>
            <a:lightRig rig="threePt" dir="t"/>
          </a:scene3d>
        </p:spPr>
      </p:pic>
      <p:sp>
        <p:nvSpPr>
          <p:cNvPr id="26" name="右矢印 25"/>
          <p:cNvSpPr/>
          <p:nvPr/>
        </p:nvSpPr>
        <p:spPr>
          <a:xfrm>
            <a:off x="1586842" y="1795489"/>
            <a:ext cx="7200000" cy="72000"/>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27" name="Picture 23" descr="71"/>
          <p:cNvPicPr>
            <a:picLocks noChangeAspect="1" noChangeArrowheads="1"/>
          </p:cNvPicPr>
          <p:nvPr/>
        </p:nvPicPr>
        <p:blipFill>
          <a:blip r:embed="rId3" cstate="print"/>
          <a:srcRect/>
          <a:stretch>
            <a:fillRect/>
          </a:stretch>
        </p:blipFill>
        <p:spPr bwMode="auto">
          <a:xfrm>
            <a:off x="286282" y="1581174"/>
            <a:ext cx="428628" cy="444377"/>
          </a:xfrm>
          <a:prstGeom prst="rect">
            <a:avLst/>
          </a:prstGeom>
          <a:noFill/>
          <a:ln w="9525">
            <a:noFill/>
            <a:miter lim="800000"/>
            <a:headEnd/>
            <a:tailEnd/>
          </a:ln>
        </p:spPr>
      </p:pic>
      <p:cxnSp>
        <p:nvCxnSpPr>
          <p:cNvPr id="28" name="直線矢印コネクタ 27"/>
          <p:cNvCxnSpPr>
            <a:endCxn id="31" idx="0"/>
          </p:cNvCxnSpPr>
          <p:nvPr/>
        </p:nvCxnSpPr>
        <p:spPr>
          <a:xfrm rot="16200000" flipH="1">
            <a:off x="3100085" y="2056326"/>
            <a:ext cx="657350" cy="278550"/>
          </a:xfrm>
          <a:prstGeom prst="straightConnector1">
            <a:avLst/>
          </a:prstGeom>
          <a:ln w="50800">
            <a:solidFill>
              <a:schemeClr val="accent1"/>
            </a:solidFill>
            <a:prstDash val="solid"/>
            <a:tailEnd type="arrow"/>
          </a:ln>
        </p:spPr>
        <p:style>
          <a:lnRef idx="1">
            <a:schemeClr val="accent1"/>
          </a:lnRef>
          <a:fillRef idx="0">
            <a:schemeClr val="accent1"/>
          </a:fillRef>
          <a:effectRef idx="0">
            <a:schemeClr val="accent1"/>
          </a:effectRef>
          <a:fontRef idx="minor">
            <a:schemeClr val="tx1"/>
          </a:fontRef>
        </p:style>
      </p:cxnSp>
      <p:sp>
        <p:nvSpPr>
          <p:cNvPr id="29" name="右矢印 28"/>
          <p:cNvSpPr/>
          <p:nvPr/>
        </p:nvSpPr>
        <p:spPr>
          <a:xfrm>
            <a:off x="1586842" y="2680426"/>
            <a:ext cx="7200000" cy="72000"/>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 name="右矢印 29"/>
          <p:cNvSpPr/>
          <p:nvPr/>
        </p:nvSpPr>
        <p:spPr>
          <a:xfrm>
            <a:off x="1586842" y="3652876"/>
            <a:ext cx="7200000" cy="72000"/>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31" name="Picture 3" descr="C:\Documents and Settings\shoji-f\Local Settings\Temporary Internet Files\Content.IE5\S123OX6J\MC900432599[2].png"/>
          <p:cNvPicPr>
            <a:picLocks noChangeAspect="1" noChangeArrowheads="1"/>
          </p:cNvPicPr>
          <p:nvPr/>
        </p:nvPicPr>
        <p:blipFill>
          <a:blip r:embed="rId4" cstate="print"/>
          <a:srcRect/>
          <a:stretch>
            <a:fillRect/>
          </a:stretch>
        </p:blipFill>
        <p:spPr bwMode="auto">
          <a:xfrm>
            <a:off x="3289487" y="2524276"/>
            <a:ext cx="557096" cy="557096"/>
          </a:xfrm>
          <a:prstGeom prst="rect">
            <a:avLst/>
          </a:prstGeom>
          <a:noFill/>
        </p:spPr>
      </p:pic>
      <p:sp>
        <p:nvSpPr>
          <p:cNvPr id="34" name="テキスト ボックス 33"/>
          <p:cNvSpPr txBox="1"/>
          <p:nvPr/>
        </p:nvSpPr>
        <p:spPr>
          <a:xfrm>
            <a:off x="782397" y="1724050"/>
            <a:ext cx="646331" cy="276999"/>
          </a:xfrm>
          <a:prstGeom prst="rect">
            <a:avLst/>
          </a:prstGeom>
          <a:noFill/>
        </p:spPr>
        <p:txBody>
          <a:bodyPr wrap="none" rtlCol="0">
            <a:spAutoFit/>
          </a:bodyPr>
          <a:lstStyle/>
          <a:p>
            <a:r>
              <a:rPr kumimoji="1" lang="ja-JP" altLang="en-US" sz="1200" b="1" dirty="0" smtClean="0"/>
              <a:t>開発者</a:t>
            </a:r>
            <a:endParaRPr kumimoji="1" lang="ja-JP" altLang="en-US" sz="1200" b="1" dirty="0"/>
          </a:p>
        </p:txBody>
      </p:sp>
      <p:pic>
        <p:nvPicPr>
          <p:cNvPr id="35" name="Picture 23" descr="71"/>
          <p:cNvPicPr>
            <a:picLocks noChangeAspect="1" noChangeArrowheads="1"/>
          </p:cNvPicPr>
          <p:nvPr/>
        </p:nvPicPr>
        <p:blipFill>
          <a:blip r:embed="rId3" cstate="print"/>
          <a:srcRect/>
          <a:stretch>
            <a:fillRect/>
          </a:stretch>
        </p:blipFill>
        <p:spPr bwMode="auto">
          <a:xfrm>
            <a:off x="286282" y="3422813"/>
            <a:ext cx="428628" cy="444377"/>
          </a:xfrm>
          <a:prstGeom prst="rect">
            <a:avLst/>
          </a:prstGeom>
          <a:noFill/>
          <a:ln w="9525">
            <a:noFill/>
            <a:miter lim="800000"/>
            <a:headEnd/>
            <a:tailEnd/>
          </a:ln>
        </p:spPr>
      </p:pic>
      <p:sp>
        <p:nvSpPr>
          <p:cNvPr id="36" name="テキスト ボックス 35"/>
          <p:cNvSpPr txBox="1"/>
          <p:nvPr/>
        </p:nvSpPr>
        <p:spPr>
          <a:xfrm>
            <a:off x="777797" y="3580629"/>
            <a:ext cx="793807" cy="276999"/>
          </a:xfrm>
          <a:prstGeom prst="rect">
            <a:avLst/>
          </a:prstGeom>
          <a:noFill/>
        </p:spPr>
        <p:txBody>
          <a:bodyPr wrap="none" rtlCol="0">
            <a:spAutoFit/>
          </a:bodyPr>
          <a:lstStyle/>
          <a:p>
            <a:r>
              <a:rPr kumimoji="1" lang="ja-JP" altLang="en-US" sz="1200" b="1" dirty="0" smtClean="0"/>
              <a:t>コミッター</a:t>
            </a:r>
            <a:endParaRPr kumimoji="1" lang="ja-JP" altLang="en-US" sz="1200" b="1" dirty="0"/>
          </a:p>
        </p:txBody>
      </p:sp>
      <p:sp>
        <p:nvSpPr>
          <p:cNvPr id="38" name="テキスト ボックス 37"/>
          <p:cNvSpPr txBox="1"/>
          <p:nvPr/>
        </p:nvSpPr>
        <p:spPr>
          <a:xfrm>
            <a:off x="571472" y="2581306"/>
            <a:ext cx="967573" cy="276999"/>
          </a:xfrm>
          <a:prstGeom prst="rect">
            <a:avLst/>
          </a:prstGeom>
          <a:noFill/>
        </p:spPr>
        <p:txBody>
          <a:bodyPr wrap="none" rtlCol="0">
            <a:spAutoFit/>
          </a:bodyPr>
          <a:lstStyle/>
          <a:p>
            <a:r>
              <a:rPr lang="en-US" altLang="ja-JP" sz="1200" b="1" dirty="0" smtClean="0"/>
              <a:t>BTS, ML</a:t>
            </a:r>
            <a:r>
              <a:rPr lang="ja-JP" altLang="en-US" sz="1200" b="1" dirty="0" smtClean="0"/>
              <a:t>など</a:t>
            </a:r>
            <a:endParaRPr kumimoji="1" lang="ja-JP" altLang="en-US" sz="1200" b="1" dirty="0"/>
          </a:p>
        </p:txBody>
      </p:sp>
      <p:sp>
        <p:nvSpPr>
          <p:cNvPr id="42" name="角丸四角形 41"/>
          <p:cNvSpPr/>
          <p:nvPr/>
        </p:nvSpPr>
        <p:spPr>
          <a:xfrm>
            <a:off x="1877057" y="1679612"/>
            <a:ext cx="1357322" cy="357190"/>
          </a:xfrm>
          <a:prstGeom prst="roundRect">
            <a:avLst/>
          </a:prstGeom>
          <a:solidFill>
            <a:schemeClr val="accent1">
              <a:lumMod val="20000"/>
              <a:lumOff val="80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400" dirty="0" smtClean="0">
                <a:solidFill>
                  <a:schemeClr val="tx1"/>
                </a:solidFill>
              </a:rPr>
              <a:t>パッチ作成</a:t>
            </a:r>
            <a:endParaRPr kumimoji="1" lang="ja-JP" altLang="en-US" sz="1400" dirty="0">
              <a:solidFill>
                <a:schemeClr val="tx1"/>
              </a:solidFill>
            </a:endParaRPr>
          </a:p>
        </p:txBody>
      </p:sp>
      <p:pic>
        <p:nvPicPr>
          <p:cNvPr id="43" name="図 42" descr="post.gif"/>
          <p:cNvPicPr>
            <a:picLocks noChangeAspect="1"/>
          </p:cNvPicPr>
          <p:nvPr/>
        </p:nvPicPr>
        <p:blipFill>
          <a:blip r:embed="rId5" cstate="print"/>
          <a:stretch>
            <a:fillRect/>
          </a:stretch>
        </p:blipFill>
        <p:spPr>
          <a:xfrm>
            <a:off x="214282" y="2438430"/>
            <a:ext cx="393185" cy="574418"/>
          </a:xfrm>
          <a:prstGeom prst="rect">
            <a:avLst/>
          </a:prstGeom>
        </p:spPr>
      </p:pic>
      <p:sp>
        <p:nvSpPr>
          <p:cNvPr id="44" name="テキスト ボックス 43"/>
          <p:cNvSpPr txBox="1"/>
          <p:nvPr/>
        </p:nvSpPr>
        <p:spPr>
          <a:xfrm>
            <a:off x="3385039" y="2000240"/>
            <a:ext cx="901209" cy="276999"/>
          </a:xfrm>
          <a:prstGeom prst="rect">
            <a:avLst/>
          </a:prstGeom>
          <a:noFill/>
        </p:spPr>
        <p:txBody>
          <a:bodyPr wrap="none" rtlCol="0">
            <a:spAutoFit/>
          </a:bodyPr>
          <a:lstStyle/>
          <a:p>
            <a:r>
              <a:rPr kumimoji="1" lang="ja-JP" altLang="en-US" sz="1200" b="1" dirty="0" smtClean="0"/>
              <a:t>パッチ投稿</a:t>
            </a:r>
            <a:endParaRPr kumimoji="1" lang="ja-JP" altLang="en-US" sz="1200" b="1" dirty="0"/>
          </a:p>
        </p:txBody>
      </p:sp>
      <p:cxnSp>
        <p:nvCxnSpPr>
          <p:cNvPr id="46" name="直線矢印コネクタ 45"/>
          <p:cNvCxnSpPr/>
          <p:nvPr/>
        </p:nvCxnSpPr>
        <p:spPr>
          <a:xfrm rot="16200000" flipH="1">
            <a:off x="3502034" y="3213082"/>
            <a:ext cx="500066" cy="217522"/>
          </a:xfrm>
          <a:prstGeom prst="straightConnector1">
            <a:avLst/>
          </a:prstGeom>
          <a:ln w="50800">
            <a:solidFill>
              <a:schemeClr val="accent1"/>
            </a:solidFill>
            <a:prstDash val="solid"/>
            <a:tailEnd type="arrow"/>
          </a:ln>
        </p:spPr>
        <p:style>
          <a:lnRef idx="1">
            <a:schemeClr val="accent1"/>
          </a:lnRef>
          <a:fillRef idx="0">
            <a:schemeClr val="accent1"/>
          </a:fillRef>
          <a:effectRef idx="0">
            <a:schemeClr val="accent1"/>
          </a:effectRef>
          <a:fontRef idx="minor">
            <a:schemeClr val="tx1"/>
          </a:fontRef>
        </p:style>
      </p:cxnSp>
      <p:pic>
        <p:nvPicPr>
          <p:cNvPr id="71" name="Picture 23" descr="71"/>
          <p:cNvPicPr>
            <a:picLocks noChangeAspect="1" noChangeArrowheads="1"/>
          </p:cNvPicPr>
          <p:nvPr/>
        </p:nvPicPr>
        <p:blipFill>
          <a:blip r:embed="rId3" cstate="print">
            <a:lum bright="-11000"/>
          </a:blip>
          <a:stretch>
            <a:fillRect/>
          </a:stretch>
        </p:blipFill>
        <p:spPr bwMode="auto">
          <a:xfrm>
            <a:off x="2357422" y="4984512"/>
            <a:ext cx="428126" cy="444752"/>
          </a:xfrm>
          <a:prstGeom prst="rect">
            <a:avLst/>
          </a:prstGeom>
          <a:noFill/>
          <a:ln>
            <a:noFill/>
          </a:ln>
          <a:scene3d>
            <a:camera prst="orthographicFront">
              <a:rot lat="0" lon="10800000" rev="0"/>
            </a:camera>
            <a:lightRig rig="threePt" dir="t"/>
          </a:scene3d>
        </p:spPr>
      </p:pic>
      <p:pic>
        <p:nvPicPr>
          <p:cNvPr id="73" name="Picture 23" descr="71"/>
          <p:cNvPicPr>
            <a:picLocks noChangeAspect="1" noChangeArrowheads="1"/>
          </p:cNvPicPr>
          <p:nvPr/>
        </p:nvPicPr>
        <p:blipFill>
          <a:blip r:embed="rId3" cstate="print">
            <a:lum bright="-11000"/>
          </a:blip>
          <a:stretch>
            <a:fillRect/>
          </a:stretch>
        </p:blipFill>
        <p:spPr bwMode="auto">
          <a:xfrm>
            <a:off x="2285984" y="5484578"/>
            <a:ext cx="428126" cy="444752"/>
          </a:xfrm>
          <a:prstGeom prst="rect">
            <a:avLst/>
          </a:prstGeom>
          <a:noFill/>
          <a:ln>
            <a:noFill/>
          </a:ln>
          <a:scene3d>
            <a:camera prst="orthographicFront">
              <a:rot lat="0" lon="10800000" rev="0"/>
            </a:camera>
            <a:lightRig rig="threePt" dir="t"/>
          </a:scene3d>
        </p:spPr>
      </p:pic>
      <p:cxnSp>
        <p:nvCxnSpPr>
          <p:cNvPr id="77" name="直線矢印コネクタ 76"/>
          <p:cNvCxnSpPr/>
          <p:nvPr/>
        </p:nvCxnSpPr>
        <p:spPr>
          <a:xfrm>
            <a:off x="2714612" y="5786454"/>
            <a:ext cx="785820" cy="1588"/>
          </a:xfrm>
          <a:prstGeom prst="straightConnector1">
            <a:avLst/>
          </a:prstGeom>
          <a:ln w="50800">
            <a:solidFill>
              <a:schemeClr val="accent1"/>
            </a:solidFill>
            <a:prstDash val="solid"/>
            <a:tailEnd type="arrow"/>
          </a:ln>
        </p:spPr>
        <p:style>
          <a:lnRef idx="1">
            <a:schemeClr val="accent1"/>
          </a:lnRef>
          <a:fillRef idx="0">
            <a:schemeClr val="accent1"/>
          </a:fillRef>
          <a:effectRef idx="0">
            <a:schemeClr val="accent1"/>
          </a:effectRef>
          <a:fontRef idx="minor">
            <a:schemeClr val="tx1"/>
          </a:fontRef>
        </p:style>
      </p:cxnSp>
      <p:cxnSp>
        <p:nvCxnSpPr>
          <p:cNvPr id="78" name="直線矢印コネクタ 77"/>
          <p:cNvCxnSpPr/>
          <p:nvPr/>
        </p:nvCxnSpPr>
        <p:spPr>
          <a:xfrm>
            <a:off x="2786050" y="5357826"/>
            <a:ext cx="714382" cy="142877"/>
          </a:xfrm>
          <a:prstGeom prst="straightConnector1">
            <a:avLst/>
          </a:prstGeom>
          <a:ln w="50800">
            <a:solidFill>
              <a:schemeClr val="accent1"/>
            </a:solidFill>
            <a:prstDash val="solid"/>
            <a:tailEnd type="arrow"/>
          </a:ln>
        </p:spPr>
        <p:style>
          <a:lnRef idx="1">
            <a:schemeClr val="accent1"/>
          </a:lnRef>
          <a:fillRef idx="0">
            <a:schemeClr val="accent1"/>
          </a:fillRef>
          <a:effectRef idx="0">
            <a:schemeClr val="accent1"/>
          </a:effectRef>
          <a:fontRef idx="minor">
            <a:schemeClr val="tx1"/>
          </a:fontRef>
        </p:style>
      </p:cxnSp>
      <p:cxnSp>
        <p:nvCxnSpPr>
          <p:cNvPr id="80" name="直線矢印コネクタ 79"/>
          <p:cNvCxnSpPr/>
          <p:nvPr/>
        </p:nvCxnSpPr>
        <p:spPr>
          <a:xfrm>
            <a:off x="3000362" y="4929198"/>
            <a:ext cx="571506" cy="142877"/>
          </a:xfrm>
          <a:prstGeom prst="straightConnector1">
            <a:avLst/>
          </a:prstGeom>
          <a:ln w="50800">
            <a:solidFill>
              <a:schemeClr val="accent1"/>
            </a:solidFill>
            <a:prstDash val="solid"/>
            <a:tailEnd type="arrow"/>
          </a:ln>
        </p:spPr>
        <p:style>
          <a:lnRef idx="1">
            <a:schemeClr val="accent1"/>
          </a:lnRef>
          <a:fillRef idx="0">
            <a:schemeClr val="accent1"/>
          </a:fillRef>
          <a:effectRef idx="0">
            <a:schemeClr val="accent1"/>
          </a:effectRef>
          <a:fontRef idx="minor">
            <a:schemeClr val="tx1"/>
          </a:fontRef>
        </p:style>
      </p:cxnSp>
      <p:pic>
        <p:nvPicPr>
          <p:cNvPr id="24" name="Picture 3" descr="C:\Documents and Settings\shoji-f\Local Settings\Temporary Internet Files\Content.IE5\S123OX6J\MC900432599[2].png"/>
          <p:cNvPicPr>
            <a:picLocks noChangeAspect="1" noChangeArrowheads="1"/>
          </p:cNvPicPr>
          <p:nvPr/>
        </p:nvPicPr>
        <p:blipFill>
          <a:blip r:embed="rId6" cstate="print"/>
          <a:srcRect/>
          <a:stretch>
            <a:fillRect/>
          </a:stretch>
        </p:blipFill>
        <p:spPr bwMode="auto">
          <a:xfrm>
            <a:off x="3000364" y="4857760"/>
            <a:ext cx="357190" cy="357190"/>
          </a:xfrm>
          <a:prstGeom prst="rect">
            <a:avLst/>
          </a:prstGeom>
          <a:noFill/>
        </p:spPr>
      </p:pic>
      <p:pic>
        <p:nvPicPr>
          <p:cNvPr id="87" name="Picture 3" descr="C:\Documents and Settings\shoji-f\Local Settings\Temporary Internet Files\Content.IE5\S123OX6J\MC900432599[2].png"/>
          <p:cNvPicPr>
            <a:picLocks noChangeAspect="1" noChangeArrowheads="1"/>
          </p:cNvPicPr>
          <p:nvPr/>
        </p:nvPicPr>
        <p:blipFill>
          <a:blip r:embed="rId6" cstate="print"/>
          <a:srcRect/>
          <a:stretch>
            <a:fillRect/>
          </a:stretch>
        </p:blipFill>
        <p:spPr bwMode="auto">
          <a:xfrm>
            <a:off x="2857488" y="5214950"/>
            <a:ext cx="357190" cy="357190"/>
          </a:xfrm>
          <a:prstGeom prst="rect">
            <a:avLst/>
          </a:prstGeom>
          <a:noFill/>
        </p:spPr>
      </p:pic>
      <p:pic>
        <p:nvPicPr>
          <p:cNvPr id="88" name="Picture 3" descr="C:\Documents and Settings\shoji-f\Local Settings\Temporary Internet Files\Content.IE5\S123OX6J\MC900432599[2].png"/>
          <p:cNvPicPr>
            <a:picLocks noChangeAspect="1" noChangeArrowheads="1"/>
          </p:cNvPicPr>
          <p:nvPr/>
        </p:nvPicPr>
        <p:blipFill>
          <a:blip r:embed="rId6" cstate="print"/>
          <a:srcRect/>
          <a:stretch>
            <a:fillRect/>
          </a:stretch>
        </p:blipFill>
        <p:spPr bwMode="auto">
          <a:xfrm>
            <a:off x="2857488" y="5572140"/>
            <a:ext cx="357190" cy="357190"/>
          </a:xfrm>
          <a:prstGeom prst="rect">
            <a:avLst/>
          </a:prstGeom>
          <a:noFill/>
        </p:spPr>
      </p:pic>
      <p:cxnSp>
        <p:nvCxnSpPr>
          <p:cNvPr id="12" name="直線矢印コネクタ 11"/>
          <p:cNvCxnSpPr/>
          <p:nvPr/>
        </p:nvCxnSpPr>
        <p:spPr>
          <a:xfrm flipV="1">
            <a:off x="2500298" y="6143644"/>
            <a:ext cx="1071570" cy="71438"/>
          </a:xfrm>
          <a:prstGeom prst="straightConnector1">
            <a:avLst/>
          </a:prstGeom>
          <a:ln w="50800">
            <a:solidFill>
              <a:schemeClr val="accent1"/>
            </a:solidFill>
            <a:prstDash val="solid"/>
            <a:tailEnd type="arrow"/>
          </a:ln>
        </p:spPr>
        <p:style>
          <a:lnRef idx="1">
            <a:schemeClr val="accent1"/>
          </a:lnRef>
          <a:fillRef idx="0">
            <a:schemeClr val="accent1"/>
          </a:fillRef>
          <a:effectRef idx="0">
            <a:schemeClr val="accent1"/>
          </a:effectRef>
          <a:fontRef idx="minor">
            <a:schemeClr val="tx1"/>
          </a:fontRef>
        </p:style>
      </p:cxnSp>
      <p:pic>
        <p:nvPicPr>
          <p:cNvPr id="89" name="Picture 3" descr="C:\Documents and Settings\shoji-f\Local Settings\Temporary Internet Files\Content.IE5\S123OX6J\MC900432599[2].png"/>
          <p:cNvPicPr>
            <a:picLocks noChangeAspect="1" noChangeArrowheads="1"/>
          </p:cNvPicPr>
          <p:nvPr/>
        </p:nvPicPr>
        <p:blipFill>
          <a:blip r:embed="rId6" cstate="print"/>
          <a:srcRect/>
          <a:stretch>
            <a:fillRect/>
          </a:stretch>
        </p:blipFill>
        <p:spPr bwMode="auto">
          <a:xfrm>
            <a:off x="2928926" y="6000768"/>
            <a:ext cx="357190" cy="357190"/>
          </a:xfrm>
          <a:prstGeom prst="rect">
            <a:avLst/>
          </a:prstGeom>
          <a:noFill/>
        </p:spPr>
      </p:pic>
      <p:pic>
        <p:nvPicPr>
          <p:cNvPr id="98" name="Picture 23" descr="71"/>
          <p:cNvPicPr>
            <a:picLocks noChangeAspect="1" noChangeArrowheads="1"/>
          </p:cNvPicPr>
          <p:nvPr/>
        </p:nvPicPr>
        <p:blipFill>
          <a:blip r:embed="rId3" cstate="print"/>
          <a:srcRect/>
          <a:stretch>
            <a:fillRect/>
          </a:stretch>
        </p:blipFill>
        <p:spPr bwMode="auto">
          <a:xfrm>
            <a:off x="4357686" y="5143512"/>
            <a:ext cx="428628" cy="444377"/>
          </a:xfrm>
          <a:prstGeom prst="rect">
            <a:avLst/>
          </a:prstGeom>
          <a:noFill/>
          <a:ln w="9525">
            <a:noFill/>
            <a:miter lim="800000"/>
            <a:headEnd/>
            <a:tailEnd/>
          </a:ln>
        </p:spPr>
      </p:pic>
      <p:pic>
        <p:nvPicPr>
          <p:cNvPr id="99" name="Picture 23" descr="71"/>
          <p:cNvPicPr>
            <a:picLocks noChangeAspect="1" noChangeArrowheads="1"/>
          </p:cNvPicPr>
          <p:nvPr/>
        </p:nvPicPr>
        <p:blipFill>
          <a:blip r:embed="rId3" cstate="print"/>
          <a:srcRect/>
          <a:stretch>
            <a:fillRect/>
          </a:stretch>
        </p:blipFill>
        <p:spPr bwMode="auto">
          <a:xfrm>
            <a:off x="4429124" y="5715016"/>
            <a:ext cx="428628" cy="444377"/>
          </a:xfrm>
          <a:prstGeom prst="rect">
            <a:avLst/>
          </a:prstGeom>
          <a:noFill/>
          <a:ln w="9525">
            <a:noFill/>
            <a:miter lim="800000"/>
            <a:headEnd/>
            <a:tailEnd/>
          </a:ln>
        </p:spPr>
      </p:pic>
      <p:sp>
        <p:nvSpPr>
          <p:cNvPr id="100" name="テキスト ボックス 99"/>
          <p:cNvSpPr txBox="1"/>
          <p:nvPr/>
        </p:nvSpPr>
        <p:spPr>
          <a:xfrm>
            <a:off x="3929058" y="4786322"/>
            <a:ext cx="793807" cy="276999"/>
          </a:xfrm>
          <a:prstGeom prst="rect">
            <a:avLst/>
          </a:prstGeom>
          <a:noFill/>
        </p:spPr>
        <p:txBody>
          <a:bodyPr wrap="none" rtlCol="0">
            <a:spAutoFit/>
          </a:bodyPr>
          <a:lstStyle/>
          <a:p>
            <a:r>
              <a:rPr kumimoji="1" lang="ja-JP" altLang="en-US" sz="1200" b="1" dirty="0" smtClean="0"/>
              <a:t>コミッター</a:t>
            </a:r>
            <a:endParaRPr kumimoji="1" lang="ja-JP" altLang="en-US" sz="1200" b="1" dirty="0"/>
          </a:p>
        </p:txBody>
      </p:sp>
      <p:sp>
        <p:nvSpPr>
          <p:cNvPr id="101" name="テキスト ボックス 100"/>
          <p:cNvSpPr txBox="1"/>
          <p:nvPr/>
        </p:nvSpPr>
        <p:spPr>
          <a:xfrm>
            <a:off x="642910" y="5072074"/>
            <a:ext cx="646331" cy="276999"/>
          </a:xfrm>
          <a:prstGeom prst="rect">
            <a:avLst/>
          </a:prstGeom>
          <a:noFill/>
        </p:spPr>
        <p:txBody>
          <a:bodyPr wrap="none" rtlCol="0">
            <a:spAutoFit/>
          </a:bodyPr>
          <a:lstStyle/>
          <a:p>
            <a:r>
              <a:rPr lang="ja-JP" altLang="en-US" sz="1200" b="1" dirty="0" smtClean="0"/>
              <a:t>開発者</a:t>
            </a:r>
            <a:endParaRPr kumimoji="1" lang="ja-JP" altLang="en-US" sz="1200" b="1" dirty="0"/>
          </a:p>
        </p:txBody>
      </p:sp>
      <p:pic>
        <p:nvPicPr>
          <p:cNvPr id="109" name="Picture 23" descr="71"/>
          <p:cNvPicPr>
            <a:picLocks noChangeAspect="1" noChangeArrowheads="1"/>
          </p:cNvPicPr>
          <p:nvPr/>
        </p:nvPicPr>
        <p:blipFill>
          <a:blip r:embed="rId3" cstate="print">
            <a:lum/>
          </a:blip>
          <a:stretch>
            <a:fillRect/>
          </a:stretch>
        </p:blipFill>
        <p:spPr bwMode="auto">
          <a:xfrm>
            <a:off x="3857620" y="5715016"/>
            <a:ext cx="428126" cy="444752"/>
          </a:xfrm>
          <a:prstGeom prst="rect">
            <a:avLst/>
          </a:prstGeom>
          <a:noFill/>
          <a:ln>
            <a:noFill/>
          </a:ln>
        </p:spPr>
      </p:pic>
      <p:sp>
        <p:nvSpPr>
          <p:cNvPr id="111" name="円柱 110"/>
          <p:cNvSpPr/>
          <p:nvPr/>
        </p:nvSpPr>
        <p:spPr>
          <a:xfrm>
            <a:off x="6000760" y="5214950"/>
            <a:ext cx="357190" cy="428628"/>
          </a:xfrm>
          <a:prstGeom prst="can">
            <a:avLst/>
          </a:prstGeom>
          <a:gradFill>
            <a:gsLst>
              <a:gs pos="0">
                <a:srgbClr val="03D4A8"/>
              </a:gs>
              <a:gs pos="25000">
                <a:srgbClr val="21D6E0"/>
              </a:gs>
              <a:gs pos="75000">
                <a:srgbClr val="0087E6"/>
              </a:gs>
              <a:gs pos="100000">
                <a:srgbClr val="005CBF"/>
              </a:gs>
            </a:gsLst>
            <a:lin ang="5400000" scaled="0"/>
          </a:gra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2" name="テキスト ボックス 111"/>
          <p:cNvSpPr txBox="1"/>
          <p:nvPr/>
        </p:nvSpPr>
        <p:spPr>
          <a:xfrm>
            <a:off x="5568760" y="5687207"/>
            <a:ext cx="1236236" cy="276999"/>
          </a:xfrm>
          <a:prstGeom prst="rect">
            <a:avLst/>
          </a:prstGeom>
          <a:solidFill>
            <a:schemeClr val="bg1">
              <a:alpha val="55000"/>
            </a:schemeClr>
          </a:solidFill>
        </p:spPr>
        <p:txBody>
          <a:bodyPr wrap="none" rtlCol="0">
            <a:spAutoFit/>
          </a:bodyPr>
          <a:lstStyle/>
          <a:p>
            <a:r>
              <a:rPr kumimoji="1" lang="ja-JP" altLang="en-US" sz="1200" b="1" dirty="0" smtClean="0"/>
              <a:t>構成管理ツール</a:t>
            </a:r>
            <a:endParaRPr kumimoji="1" lang="ja-JP" altLang="en-US" sz="1200" b="1" dirty="0"/>
          </a:p>
        </p:txBody>
      </p:sp>
      <p:pic>
        <p:nvPicPr>
          <p:cNvPr id="116" name="Picture 23" descr="71"/>
          <p:cNvPicPr>
            <a:picLocks noChangeAspect="1" noChangeArrowheads="1"/>
          </p:cNvPicPr>
          <p:nvPr/>
        </p:nvPicPr>
        <p:blipFill>
          <a:blip r:embed="rId3" cstate="print">
            <a:lum bright="-11000"/>
          </a:blip>
          <a:stretch>
            <a:fillRect/>
          </a:stretch>
        </p:blipFill>
        <p:spPr bwMode="auto">
          <a:xfrm>
            <a:off x="2143610" y="4627322"/>
            <a:ext cx="428126" cy="444752"/>
          </a:xfrm>
          <a:prstGeom prst="rect">
            <a:avLst/>
          </a:prstGeom>
          <a:noFill/>
          <a:ln>
            <a:noFill/>
          </a:ln>
          <a:scene3d>
            <a:camera prst="orthographicFront">
              <a:rot lat="0" lon="10800000" rev="0"/>
            </a:camera>
            <a:lightRig rig="threePt" dir="t"/>
          </a:scene3d>
        </p:spPr>
      </p:pic>
      <p:pic>
        <p:nvPicPr>
          <p:cNvPr id="117" name="Picture 23" descr="71"/>
          <p:cNvPicPr>
            <a:picLocks noChangeAspect="1" noChangeArrowheads="1"/>
          </p:cNvPicPr>
          <p:nvPr/>
        </p:nvPicPr>
        <p:blipFill>
          <a:blip r:embed="rId3" cstate="print">
            <a:lum bright="-11000"/>
          </a:blip>
          <a:stretch>
            <a:fillRect/>
          </a:stretch>
        </p:blipFill>
        <p:spPr bwMode="auto">
          <a:xfrm>
            <a:off x="1929296" y="4984512"/>
            <a:ext cx="428126" cy="444752"/>
          </a:xfrm>
          <a:prstGeom prst="rect">
            <a:avLst/>
          </a:prstGeom>
          <a:noFill/>
          <a:ln>
            <a:noFill/>
          </a:ln>
          <a:scene3d>
            <a:camera prst="orthographicFront">
              <a:rot lat="0" lon="10800000" rev="0"/>
            </a:camera>
            <a:lightRig rig="threePt" dir="t"/>
          </a:scene3d>
        </p:spPr>
      </p:pic>
      <p:pic>
        <p:nvPicPr>
          <p:cNvPr id="118" name="Picture 23" descr="71"/>
          <p:cNvPicPr>
            <a:picLocks noChangeAspect="1" noChangeArrowheads="1"/>
          </p:cNvPicPr>
          <p:nvPr/>
        </p:nvPicPr>
        <p:blipFill>
          <a:blip r:embed="rId3" cstate="print">
            <a:lum bright="-11000"/>
          </a:blip>
          <a:stretch>
            <a:fillRect/>
          </a:stretch>
        </p:blipFill>
        <p:spPr bwMode="auto">
          <a:xfrm>
            <a:off x="1857858" y="5484578"/>
            <a:ext cx="428126" cy="444752"/>
          </a:xfrm>
          <a:prstGeom prst="rect">
            <a:avLst/>
          </a:prstGeom>
          <a:noFill/>
          <a:ln>
            <a:noFill/>
          </a:ln>
          <a:scene3d>
            <a:camera prst="orthographicFront">
              <a:rot lat="0" lon="10800000" rev="0"/>
            </a:camera>
            <a:lightRig rig="threePt" dir="t"/>
          </a:scene3d>
        </p:spPr>
      </p:pic>
      <p:pic>
        <p:nvPicPr>
          <p:cNvPr id="119" name="Picture 23" descr="71"/>
          <p:cNvPicPr>
            <a:picLocks noChangeAspect="1" noChangeArrowheads="1"/>
          </p:cNvPicPr>
          <p:nvPr/>
        </p:nvPicPr>
        <p:blipFill>
          <a:blip r:embed="rId3" cstate="print">
            <a:lum bright="-11000"/>
          </a:blip>
          <a:stretch>
            <a:fillRect/>
          </a:stretch>
        </p:blipFill>
        <p:spPr bwMode="auto">
          <a:xfrm>
            <a:off x="1643544" y="4786322"/>
            <a:ext cx="428126" cy="444752"/>
          </a:xfrm>
          <a:prstGeom prst="rect">
            <a:avLst/>
          </a:prstGeom>
          <a:noFill/>
          <a:ln>
            <a:noFill/>
          </a:ln>
          <a:scene3d>
            <a:camera prst="orthographicFront">
              <a:rot lat="0" lon="10800000" rev="0"/>
            </a:camera>
            <a:lightRig rig="threePt" dir="t"/>
          </a:scene3d>
        </p:spPr>
      </p:pic>
      <p:pic>
        <p:nvPicPr>
          <p:cNvPr id="120" name="Picture 23" descr="71"/>
          <p:cNvPicPr>
            <a:picLocks noChangeAspect="1" noChangeArrowheads="1"/>
          </p:cNvPicPr>
          <p:nvPr/>
        </p:nvPicPr>
        <p:blipFill>
          <a:blip r:embed="rId3" cstate="print">
            <a:lum bright="-11000"/>
          </a:blip>
          <a:stretch>
            <a:fillRect/>
          </a:stretch>
        </p:blipFill>
        <p:spPr bwMode="auto">
          <a:xfrm>
            <a:off x="1500166" y="5286388"/>
            <a:ext cx="428126" cy="444752"/>
          </a:xfrm>
          <a:prstGeom prst="rect">
            <a:avLst/>
          </a:prstGeom>
          <a:noFill/>
          <a:ln>
            <a:noFill/>
          </a:ln>
          <a:scene3d>
            <a:camera prst="orthographicFront">
              <a:rot lat="0" lon="10800000" rev="0"/>
            </a:camera>
            <a:lightRig rig="threePt" dir="t"/>
          </a:scene3d>
        </p:spPr>
      </p:pic>
      <p:pic>
        <p:nvPicPr>
          <p:cNvPr id="121" name="Picture 23" descr="71"/>
          <p:cNvPicPr>
            <a:picLocks noChangeAspect="1" noChangeArrowheads="1"/>
          </p:cNvPicPr>
          <p:nvPr/>
        </p:nvPicPr>
        <p:blipFill>
          <a:blip r:embed="rId3" cstate="print">
            <a:lum bright="-11000"/>
          </a:blip>
          <a:stretch>
            <a:fillRect/>
          </a:stretch>
        </p:blipFill>
        <p:spPr bwMode="auto">
          <a:xfrm>
            <a:off x="1500166" y="5786454"/>
            <a:ext cx="428126" cy="444752"/>
          </a:xfrm>
          <a:prstGeom prst="rect">
            <a:avLst/>
          </a:prstGeom>
          <a:noFill/>
          <a:ln>
            <a:noFill/>
          </a:ln>
          <a:scene3d>
            <a:camera prst="orthographicFront">
              <a:rot lat="0" lon="10800000" rev="0"/>
            </a:camera>
            <a:lightRig rig="threePt" dir="t"/>
          </a:scene3d>
        </p:spPr>
      </p:pic>
      <p:pic>
        <p:nvPicPr>
          <p:cNvPr id="122" name="Picture 23" descr="71"/>
          <p:cNvPicPr>
            <a:picLocks noChangeAspect="1" noChangeArrowheads="1"/>
          </p:cNvPicPr>
          <p:nvPr/>
        </p:nvPicPr>
        <p:blipFill>
          <a:blip r:embed="rId3" cstate="print">
            <a:lum bright="-11000"/>
          </a:blip>
          <a:stretch>
            <a:fillRect/>
          </a:stretch>
        </p:blipFill>
        <p:spPr bwMode="auto">
          <a:xfrm>
            <a:off x="1857858" y="5929330"/>
            <a:ext cx="428126" cy="444752"/>
          </a:xfrm>
          <a:prstGeom prst="rect">
            <a:avLst/>
          </a:prstGeom>
          <a:noFill/>
          <a:ln>
            <a:noFill/>
          </a:ln>
          <a:scene3d>
            <a:camera prst="orthographicFront">
              <a:rot lat="0" lon="10800000" rev="0"/>
            </a:camera>
            <a:lightRig rig="threePt" dir="t"/>
          </a:scene3d>
        </p:spPr>
      </p:pic>
      <p:pic>
        <p:nvPicPr>
          <p:cNvPr id="74" name="Picture 23" descr="71"/>
          <p:cNvPicPr>
            <a:picLocks noChangeAspect="1" noChangeArrowheads="1"/>
          </p:cNvPicPr>
          <p:nvPr/>
        </p:nvPicPr>
        <p:blipFill>
          <a:blip r:embed="rId3" cstate="print">
            <a:lum bright="-11000"/>
          </a:blip>
          <a:stretch>
            <a:fillRect/>
          </a:stretch>
        </p:blipFill>
        <p:spPr bwMode="auto">
          <a:xfrm>
            <a:off x="2357422" y="5929330"/>
            <a:ext cx="428126" cy="444752"/>
          </a:xfrm>
          <a:prstGeom prst="rect">
            <a:avLst/>
          </a:prstGeom>
          <a:noFill/>
          <a:ln>
            <a:noFill/>
          </a:ln>
          <a:scene3d>
            <a:camera prst="orthographicFront">
              <a:rot lat="0" lon="10800000" rev="0"/>
            </a:camera>
            <a:lightRig rig="threePt" dir="t"/>
          </a:scene3d>
        </p:spPr>
      </p:pic>
      <p:sp>
        <p:nvSpPr>
          <p:cNvPr id="126" name="右矢印 125"/>
          <p:cNvSpPr/>
          <p:nvPr/>
        </p:nvSpPr>
        <p:spPr>
          <a:xfrm>
            <a:off x="5143504" y="5286388"/>
            <a:ext cx="642942" cy="42862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32" name="直線矢印コネクタ 31"/>
          <p:cNvCxnSpPr/>
          <p:nvPr/>
        </p:nvCxnSpPr>
        <p:spPr>
          <a:xfrm rot="5400000" flipH="1" flipV="1">
            <a:off x="6524190" y="2012024"/>
            <a:ext cx="704811" cy="289124"/>
          </a:xfrm>
          <a:prstGeom prst="straightConnector1">
            <a:avLst/>
          </a:prstGeom>
          <a:ln w="50800">
            <a:solidFill>
              <a:schemeClr val="accent1"/>
            </a:solidFill>
            <a:prstDash val="solid"/>
            <a:tailEnd type="arrow"/>
          </a:ln>
        </p:spPr>
        <p:style>
          <a:lnRef idx="1">
            <a:schemeClr val="accent1"/>
          </a:lnRef>
          <a:fillRef idx="0">
            <a:schemeClr val="accent1"/>
          </a:fillRef>
          <a:effectRef idx="0">
            <a:schemeClr val="accent1"/>
          </a:effectRef>
          <a:fontRef idx="minor">
            <a:schemeClr val="tx1"/>
          </a:fontRef>
        </p:style>
      </p:cxnSp>
      <p:cxnSp>
        <p:nvCxnSpPr>
          <p:cNvPr id="33" name="直線矢印コネクタ 32"/>
          <p:cNvCxnSpPr/>
          <p:nvPr/>
        </p:nvCxnSpPr>
        <p:spPr>
          <a:xfrm>
            <a:off x="6449652" y="3875875"/>
            <a:ext cx="500067" cy="312754"/>
          </a:xfrm>
          <a:prstGeom prst="straightConnector1">
            <a:avLst/>
          </a:prstGeom>
          <a:ln w="50800">
            <a:solidFill>
              <a:schemeClr val="accent1"/>
            </a:solidFill>
            <a:prstDash val="solid"/>
            <a:tailEnd type="arrow"/>
          </a:ln>
        </p:spPr>
        <p:style>
          <a:lnRef idx="1">
            <a:schemeClr val="accent1"/>
          </a:lnRef>
          <a:fillRef idx="0">
            <a:schemeClr val="accent1"/>
          </a:fillRef>
          <a:effectRef idx="0">
            <a:schemeClr val="accent1"/>
          </a:effectRef>
          <a:fontRef idx="minor">
            <a:schemeClr val="tx1"/>
          </a:fontRef>
        </p:style>
      </p:cxnSp>
      <p:grpSp>
        <p:nvGrpSpPr>
          <p:cNvPr id="37" name="グループ化 74"/>
          <p:cNvGrpSpPr/>
          <p:nvPr/>
        </p:nvGrpSpPr>
        <p:grpSpPr>
          <a:xfrm>
            <a:off x="6660595" y="3974313"/>
            <a:ext cx="1236236" cy="749256"/>
            <a:chOff x="282348" y="3786190"/>
            <a:chExt cx="1236236" cy="749256"/>
          </a:xfrm>
        </p:grpSpPr>
        <p:sp>
          <p:nvSpPr>
            <p:cNvPr id="56" name="円柱 55"/>
            <p:cNvSpPr/>
            <p:nvPr/>
          </p:nvSpPr>
          <p:spPr>
            <a:xfrm>
              <a:off x="714348" y="3786190"/>
              <a:ext cx="357190" cy="428628"/>
            </a:xfrm>
            <a:prstGeom prst="can">
              <a:avLst/>
            </a:prstGeom>
            <a:gradFill>
              <a:gsLst>
                <a:gs pos="0">
                  <a:srgbClr val="03D4A8"/>
                </a:gs>
                <a:gs pos="25000">
                  <a:srgbClr val="21D6E0"/>
                </a:gs>
                <a:gs pos="75000">
                  <a:srgbClr val="0087E6"/>
                </a:gs>
                <a:gs pos="100000">
                  <a:srgbClr val="005CBF"/>
                </a:gs>
              </a:gsLst>
              <a:lin ang="5400000" scaled="0"/>
            </a:gra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7" name="テキスト ボックス 56"/>
            <p:cNvSpPr txBox="1"/>
            <p:nvPr/>
          </p:nvSpPr>
          <p:spPr>
            <a:xfrm>
              <a:off x="282348" y="4258447"/>
              <a:ext cx="1236236" cy="276999"/>
            </a:xfrm>
            <a:prstGeom prst="rect">
              <a:avLst/>
            </a:prstGeom>
            <a:solidFill>
              <a:schemeClr val="bg1">
                <a:alpha val="55000"/>
              </a:schemeClr>
            </a:solidFill>
          </p:spPr>
          <p:txBody>
            <a:bodyPr wrap="none" rtlCol="0">
              <a:spAutoFit/>
            </a:bodyPr>
            <a:lstStyle/>
            <a:p>
              <a:r>
                <a:rPr kumimoji="1" lang="ja-JP" altLang="en-US" sz="1200" b="1" dirty="0" smtClean="0"/>
                <a:t>構成管理ツール</a:t>
              </a:r>
              <a:endParaRPr kumimoji="1" lang="ja-JP" altLang="en-US" sz="1200" b="1" dirty="0"/>
            </a:p>
          </p:txBody>
        </p:sp>
      </p:grpSp>
      <p:grpSp>
        <p:nvGrpSpPr>
          <p:cNvPr id="39" name="グループ化 69"/>
          <p:cNvGrpSpPr/>
          <p:nvPr/>
        </p:nvGrpSpPr>
        <p:grpSpPr>
          <a:xfrm>
            <a:off x="6521090" y="2561538"/>
            <a:ext cx="428628" cy="257177"/>
            <a:chOff x="2428860" y="6143644"/>
            <a:chExt cx="714380" cy="428628"/>
          </a:xfrm>
          <a:gradFill>
            <a:gsLst>
              <a:gs pos="0">
                <a:srgbClr val="FFEFD1"/>
              </a:gs>
              <a:gs pos="64999">
                <a:srgbClr val="F0EBD5"/>
              </a:gs>
              <a:gs pos="100000">
                <a:srgbClr val="D1C39F"/>
              </a:gs>
            </a:gsLst>
            <a:lin ang="5400000" scaled="0"/>
          </a:gradFill>
        </p:grpSpPr>
        <p:sp>
          <p:nvSpPr>
            <p:cNvPr id="54" name="正方形/長方形 53"/>
            <p:cNvSpPr/>
            <p:nvPr/>
          </p:nvSpPr>
          <p:spPr>
            <a:xfrm>
              <a:off x="2428860" y="6143644"/>
              <a:ext cx="714380" cy="428628"/>
            </a:xfrm>
            <a:prstGeom prst="rect">
              <a:avLst/>
            </a:prstGeom>
            <a:grp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5" name="二等辺三角形 54"/>
            <p:cNvSpPr/>
            <p:nvPr/>
          </p:nvSpPr>
          <p:spPr>
            <a:xfrm rot="10800000">
              <a:off x="2428860" y="6143644"/>
              <a:ext cx="714380" cy="357190"/>
            </a:xfrm>
            <a:prstGeom prst="triangle">
              <a:avLst/>
            </a:prstGeom>
            <a:grp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40" name="角丸四角形 39"/>
          <p:cNvSpPr/>
          <p:nvPr/>
        </p:nvSpPr>
        <p:spPr>
          <a:xfrm>
            <a:off x="3929058" y="3509123"/>
            <a:ext cx="2500957" cy="357190"/>
          </a:xfrm>
          <a:prstGeom prst="roundRect">
            <a:avLst/>
          </a:prstGeom>
          <a:solidFill>
            <a:schemeClr val="accent1">
              <a:lumMod val="20000"/>
              <a:lumOff val="80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dirty="0" smtClean="0">
                <a:solidFill>
                  <a:schemeClr val="tx1"/>
                </a:solidFill>
              </a:rPr>
              <a:t>レビュー</a:t>
            </a:r>
            <a:endParaRPr kumimoji="1" lang="ja-JP" altLang="en-US" sz="1400" dirty="0">
              <a:solidFill>
                <a:schemeClr val="tx1"/>
              </a:solidFill>
            </a:endParaRPr>
          </a:p>
        </p:txBody>
      </p:sp>
      <p:sp>
        <p:nvSpPr>
          <p:cNvPr id="41" name="角丸四角形 40"/>
          <p:cNvSpPr/>
          <p:nvPr/>
        </p:nvSpPr>
        <p:spPr>
          <a:xfrm>
            <a:off x="7052660" y="1589860"/>
            <a:ext cx="1143008" cy="357190"/>
          </a:xfrm>
          <a:prstGeom prst="roundRect">
            <a:avLst/>
          </a:prstGeom>
          <a:solidFill>
            <a:schemeClr val="accent1">
              <a:lumMod val="20000"/>
              <a:lumOff val="80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dirty="0" smtClean="0">
                <a:solidFill>
                  <a:schemeClr val="tx1"/>
                </a:solidFill>
              </a:rPr>
              <a:t>パッチ編集</a:t>
            </a:r>
            <a:endParaRPr kumimoji="1" lang="ja-JP" altLang="en-US" sz="1400" dirty="0">
              <a:solidFill>
                <a:schemeClr val="tx1"/>
              </a:solidFill>
            </a:endParaRPr>
          </a:p>
        </p:txBody>
      </p:sp>
      <p:sp>
        <p:nvSpPr>
          <p:cNvPr id="45" name="テキスト ボックス 44"/>
          <p:cNvSpPr txBox="1"/>
          <p:nvPr/>
        </p:nvSpPr>
        <p:spPr>
          <a:xfrm>
            <a:off x="6517719" y="3670635"/>
            <a:ext cx="627095" cy="276999"/>
          </a:xfrm>
          <a:prstGeom prst="rect">
            <a:avLst/>
          </a:prstGeom>
          <a:noFill/>
        </p:spPr>
        <p:txBody>
          <a:bodyPr wrap="none" rtlCol="0">
            <a:spAutoFit/>
          </a:bodyPr>
          <a:lstStyle/>
          <a:p>
            <a:r>
              <a:rPr kumimoji="1" lang="ja-JP" altLang="en-US" sz="1200" b="1" dirty="0" smtClean="0"/>
              <a:t>コミット</a:t>
            </a:r>
            <a:endParaRPr kumimoji="1" lang="en-US" altLang="ja-JP" sz="1200" b="1" dirty="0" smtClean="0"/>
          </a:p>
        </p:txBody>
      </p:sp>
      <p:cxnSp>
        <p:nvCxnSpPr>
          <p:cNvPr id="47" name="直線矢印コネクタ 46"/>
          <p:cNvCxnSpPr/>
          <p:nvPr/>
        </p:nvCxnSpPr>
        <p:spPr>
          <a:xfrm rot="5400000" flipH="1" flipV="1">
            <a:off x="6245680" y="3057117"/>
            <a:ext cx="642942" cy="261069"/>
          </a:xfrm>
          <a:prstGeom prst="straightConnector1">
            <a:avLst/>
          </a:prstGeom>
          <a:ln w="50800">
            <a:solidFill>
              <a:schemeClr val="accent1"/>
            </a:solidFill>
            <a:prstDash val="solid"/>
            <a:tailEnd type="arrow"/>
          </a:ln>
        </p:spPr>
        <p:style>
          <a:lnRef idx="1">
            <a:schemeClr val="accent1"/>
          </a:lnRef>
          <a:fillRef idx="0">
            <a:schemeClr val="accent1"/>
          </a:fillRef>
          <a:effectRef idx="0">
            <a:schemeClr val="accent1"/>
          </a:effectRef>
          <a:fontRef idx="minor">
            <a:schemeClr val="tx1"/>
          </a:fontRef>
        </p:style>
      </p:cxnSp>
      <p:cxnSp>
        <p:nvCxnSpPr>
          <p:cNvPr id="48" name="直線矢印コネクタ 47"/>
          <p:cNvCxnSpPr/>
          <p:nvPr/>
        </p:nvCxnSpPr>
        <p:spPr>
          <a:xfrm rot="16200000" flipH="1">
            <a:off x="8079920" y="2032356"/>
            <a:ext cx="657350" cy="278549"/>
          </a:xfrm>
          <a:prstGeom prst="straightConnector1">
            <a:avLst/>
          </a:prstGeom>
          <a:ln w="50800">
            <a:solidFill>
              <a:schemeClr val="accent1"/>
            </a:solidFill>
            <a:prstDash val="solid"/>
            <a:tailEnd type="arrow"/>
          </a:ln>
        </p:spPr>
        <p:style>
          <a:lnRef idx="1">
            <a:schemeClr val="accent1"/>
          </a:lnRef>
          <a:fillRef idx="0">
            <a:schemeClr val="accent1"/>
          </a:fillRef>
          <a:effectRef idx="0">
            <a:schemeClr val="accent1"/>
          </a:effectRef>
          <a:fontRef idx="minor">
            <a:schemeClr val="tx1"/>
          </a:fontRef>
        </p:style>
      </p:cxnSp>
      <p:pic>
        <p:nvPicPr>
          <p:cNvPr id="49" name="Picture 3" descr="C:\Documents and Settings\shoji-f\Local Settings\Temporary Internet Files\Content.IE5\S123OX6J\MC900432599[2].png"/>
          <p:cNvPicPr>
            <a:picLocks noChangeAspect="1" noChangeArrowheads="1"/>
          </p:cNvPicPr>
          <p:nvPr/>
        </p:nvPicPr>
        <p:blipFill>
          <a:blip r:embed="rId4" cstate="print"/>
          <a:srcRect/>
          <a:stretch>
            <a:fillRect/>
          </a:stretch>
        </p:blipFill>
        <p:spPr bwMode="auto">
          <a:xfrm>
            <a:off x="8269322" y="2461524"/>
            <a:ext cx="557096" cy="557096"/>
          </a:xfrm>
          <a:prstGeom prst="rect">
            <a:avLst/>
          </a:prstGeom>
          <a:noFill/>
        </p:spPr>
      </p:pic>
      <p:cxnSp>
        <p:nvCxnSpPr>
          <p:cNvPr id="51" name="直線矢印コネクタ 50"/>
          <p:cNvCxnSpPr>
            <a:stCxn id="49" idx="2"/>
          </p:cNvCxnSpPr>
          <p:nvPr/>
        </p:nvCxnSpPr>
        <p:spPr>
          <a:xfrm rot="16200000" flipH="1">
            <a:off x="8400778" y="3165711"/>
            <a:ext cx="553256" cy="259073"/>
          </a:xfrm>
          <a:prstGeom prst="straightConnector1">
            <a:avLst/>
          </a:prstGeom>
          <a:ln w="50800">
            <a:solidFill>
              <a:schemeClr val="accent1"/>
            </a:solidFill>
            <a:prstDash val="solid"/>
            <a:tailEnd type="arrow"/>
          </a:ln>
        </p:spPr>
        <p:style>
          <a:lnRef idx="1">
            <a:schemeClr val="accent1"/>
          </a:lnRef>
          <a:fillRef idx="0">
            <a:schemeClr val="accent1"/>
          </a:fillRef>
          <a:effectRef idx="0">
            <a:schemeClr val="accent1"/>
          </a:effectRef>
          <a:fontRef idx="minor">
            <a:schemeClr val="tx1"/>
          </a:fontRef>
        </p:style>
      </p:cxnSp>
      <p:sp>
        <p:nvSpPr>
          <p:cNvPr id="52" name="テキスト ボックス 51"/>
          <p:cNvSpPr txBox="1"/>
          <p:nvPr/>
        </p:nvSpPr>
        <p:spPr>
          <a:xfrm>
            <a:off x="6517719" y="3068033"/>
            <a:ext cx="1061509" cy="276999"/>
          </a:xfrm>
          <a:prstGeom prst="rect">
            <a:avLst/>
          </a:prstGeom>
          <a:noFill/>
        </p:spPr>
        <p:txBody>
          <a:bodyPr wrap="none" rtlCol="0">
            <a:spAutoFit/>
          </a:bodyPr>
          <a:lstStyle/>
          <a:p>
            <a:r>
              <a:rPr kumimoji="1" lang="ja-JP" altLang="en-US" sz="1200" b="1" dirty="0" smtClean="0"/>
              <a:t>フィードバック</a:t>
            </a:r>
            <a:endParaRPr kumimoji="1" lang="ja-JP" altLang="en-US" sz="1200" b="1" dirty="0"/>
          </a:p>
        </p:txBody>
      </p:sp>
      <p:cxnSp>
        <p:nvCxnSpPr>
          <p:cNvPr id="129" name="直線コネクタ 128"/>
          <p:cNvCxnSpPr/>
          <p:nvPr/>
        </p:nvCxnSpPr>
        <p:spPr>
          <a:xfrm rot="5400000">
            <a:off x="1882116" y="2462313"/>
            <a:ext cx="2808000" cy="0"/>
          </a:xfrm>
          <a:prstGeom prst="line">
            <a:avLst/>
          </a:prstGeom>
          <a:ln w="31750">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30" name="直線コネクタ 129"/>
          <p:cNvCxnSpPr/>
          <p:nvPr/>
        </p:nvCxnSpPr>
        <p:spPr>
          <a:xfrm rot="5400000">
            <a:off x="5025388" y="2462313"/>
            <a:ext cx="2808000" cy="0"/>
          </a:xfrm>
          <a:prstGeom prst="line">
            <a:avLst/>
          </a:prstGeom>
          <a:ln w="31750">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31" name="直線コネクタ 130"/>
          <p:cNvCxnSpPr/>
          <p:nvPr/>
        </p:nvCxnSpPr>
        <p:spPr>
          <a:xfrm rot="5400000">
            <a:off x="6808528" y="2462313"/>
            <a:ext cx="2808000" cy="0"/>
          </a:xfrm>
          <a:prstGeom prst="line">
            <a:avLst/>
          </a:prstGeom>
          <a:ln w="31750">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33" name="直線矢印コネクタ 132"/>
          <p:cNvCxnSpPr/>
          <p:nvPr/>
        </p:nvCxnSpPr>
        <p:spPr>
          <a:xfrm flipV="1">
            <a:off x="3315918" y="1214422"/>
            <a:ext cx="3042032" cy="8685"/>
          </a:xfrm>
          <a:prstGeom prst="straightConnector1">
            <a:avLst/>
          </a:prstGeom>
          <a:ln w="31750">
            <a:solidFill>
              <a:srgbClr val="FF0000"/>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134" name="直線矢印コネクタ 133"/>
          <p:cNvCxnSpPr/>
          <p:nvPr/>
        </p:nvCxnSpPr>
        <p:spPr>
          <a:xfrm>
            <a:off x="6429388" y="1223107"/>
            <a:ext cx="1782579" cy="1588"/>
          </a:xfrm>
          <a:prstGeom prst="straightConnector1">
            <a:avLst/>
          </a:prstGeom>
          <a:ln w="31750">
            <a:solidFill>
              <a:srgbClr val="FF0000"/>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136" name="テキスト ボックス 135"/>
          <p:cNvSpPr txBox="1"/>
          <p:nvPr/>
        </p:nvSpPr>
        <p:spPr>
          <a:xfrm>
            <a:off x="4286248" y="937423"/>
            <a:ext cx="1031051" cy="276999"/>
          </a:xfrm>
          <a:prstGeom prst="rect">
            <a:avLst/>
          </a:prstGeom>
          <a:noFill/>
        </p:spPr>
        <p:txBody>
          <a:bodyPr wrap="none" rtlCol="0">
            <a:spAutoFit/>
          </a:bodyPr>
          <a:lstStyle/>
          <a:p>
            <a:r>
              <a:rPr lang="ja-JP" altLang="en-US" sz="1200" b="1" dirty="0" smtClean="0"/>
              <a:t>レビュー</a:t>
            </a:r>
            <a:r>
              <a:rPr kumimoji="1" lang="ja-JP" altLang="en-US" sz="1200" b="1" dirty="0" smtClean="0"/>
              <a:t>時間</a:t>
            </a:r>
            <a:endParaRPr kumimoji="1" lang="ja-JP" altLang="en-US" sz="1200" b="1" dirty="0"/>
          </a:p>
        </p:txBody>
      </p:sp>
      <p:sp>
        <p:nvSpPr>
          <p:cNvPr id="138" name="テキスト ボックス 137"/>
          <p:cNvSpPr txBox="1"/>
          <p:nvPr/>
        </p:nvSpPr>
        <p:spPr>
          <a:xfrm>
            <a:off x="6717230" y="928670"/>
            <a:ext cx="1208985" cy="276999"/>
          </a:xfrm>
          <a:prstGeom prst="rect">
            <a:avLst/>
          </a:prstGeom>
          <a:noFill/>
        </p:spPr>
        <p:txBody>
          <a:bodyPr wrap="none" rtlCol="0">
            <a:spAutoFit/>
          </a:bodyPr>
          <a:lstStyle/>
          <a:p>
            <a:r>
              <a:rPr kumimoji="1" lang="ja-JP" altLang="en-US" sz="1200" b="1" dirty="0" smtClean="0"/>
              <a:t>パッチ編集時間</a:t>
            </a:r>
            <a:endParaRPr kumimoji="1" lang="ja-JP" altLang="en-US" sz="1200" b="1" dirty="0"/>
          </a:p>
        </p:txBody>
      </p:sp>
      <p:sp>
        <p:nvSpPr>
          <p:cNvPr id="113" name="フッター プレースホルダ 112"/>
          <p:cNvSpPr>
            <a:spLocks noGrp="1"/>
          </p:cNvSpPr>
          <p:nvPr>
            <p:ph type="ftr" sz="quarter" idx="11"/>
          </p:nvPr>
        </p:nvSpPr>
        <p:spPr/>
        <p:txBody>
          <a:bodyPr/>
          <a:lstStyle/>
          <a:p>
            <a:r>
              <a:rPr lang="en-US" altLang="ja-JP" smtClean="0"/>
              <a:t>OSS</a:t>
            </a:r>
            <a:r>
              <a:rPr lang="ja-JP" altLang="en-US" smtClean="0"/>
              <a:t>開発におけるパッチレビュープロセスの効率化に向けたコミッターの分類</a:t>
            </a:r>
            <a:endParaRPr lang="en-US" altLang="ja-JP"/>
          </a:p>
        </p:txBody>
      </p:sp>
      <p:sp>
        <p:nvSpPr>
          <p:cNvPr id="81" name="テキスト ボックス 80"/>
          <p:cNvSpPr txBox="1"/>
          <p:nvPr/>
        </p:nvSpPr>
        <p:spPr>
          <a:xfrm>
            <a:off x="3786182" y="3857628"/>
            <a:ext cx="2526654" cy="400110"/>
          </a:xfrm>
          <a:prstGeom prst="rect">
            <a:avLst/>
          </a:prstGeom>
          <a:noFill/>
        </p:spPr>
        <p:txBody>
          <a:bodyPr wrap="none" rtlCol="0">
            <a:spAutoFit/>
          </a:bodyPr>
          <a:lstStyle/>
          <a:p>
            <a:r>
              <a:rPr lang="ja-JP" altLang="en-US" sz="2000" b="1" dirty="0" smtClean="0">
                <a:solidFill>
                  <a:srgbClr val="FF0000"/>
                </a:solidFill>
              </a:rPr>
              <a:t>レビュー時間が長引く</a:t>
            </a:r>
            <a:endParaRPr kumimoji="1" lang="ja-JP" altLang="en-US" sz="2000" b="1" dirty="0">
              <a:solidFill>
                <a:srgbClr val="FF0000"/>
              </a:solidFill>
            </a:endParaRPr>
          </a:p>
        </p:txBody>
      </p:sp>
      <p:sp>
        <p:nvSpPr>
          <p:cNvPr id="72" name="スライド番号プレースホルダ 71"/>
          <p:cNvSpPr>
            <a:spLocks noGrp="1"/>
          </p:cNvSpPr>
          <p:nvPr>
            <p:ph type="sldNum" sz="quarter" idx="12"/>
          </p:nvPr>
        </p:nvSpPr>
        <p:spPr/>
        <p:txBody>
          <a:bodyPr/>
          <a:lstStyle/>
          <a:p>
            <a:fld id="{F92429EF-CC36-4027-8A23-5B262E590B44}" type="slidenum">
              <a:rPr lang="en-US" altLang="ja-JP" smtClean="0"/>
              <a:pPr/>
              <a:t>4</a:t>
            </a:fld>
            <a:endParaRPr lang="en-US" altLang="ja-JP" dirty="0"/>
          </a:p>
        </p:txBody>
      </p:sp>
      <p:sp>
        <p:nvSpPr>
          <p:cNvPr id="75" name="日付プレースホルダ 74"/>
          <p:cNvSpPr>
            <a:spLocks noGrp="1"/>
          </p:cNvSpPr>
          <p:nvPr>
            <p:ph type="dt" sz="half" idx="10"/>
          </p:nvPr>
        </p:nvSpPr>
        <p:spPr/>
        <p:txBody>
          <a:bodyPr/>
          <a:lstStyle/>
          <a:p>
            <a:fld id="{650DD625-7DF6-47FB-B98B-28094E62B2A4}" type="datetime1">
              <a:rPr lang="ja-JP" altLang="en-US" smtClean="0"/>
              <a:pPr/>
              <a:t>2010/9/22</a:t>
            </a:fld>
            <a:endParaRPr lang="en-US" altLang="ja-JP"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0" presetClass="path" presetSubtype="0" accel="50000" decel="50000" fill="hold" nodeType="clickEffect">
                                  <p:stCondLst>
                                    <p:cond delay="0"/>
                                  </p:stCondLst>
                                  <p:childTnLst>
                                    <p:animMotion origin="layout" path="M 1.66667E-6 -1.88758E-6 L 0.15746 -0.02105 " pathEditMode="relative" ptsTypes="AA">
                                      <p:cBhvr>
                                        <p:cTn id="10" dur="1000" fill="hold"/>
                                        <p:tgtEl>
                                          <p:spTgt spid="74"/>
                                        </p:tgtEl>
                                        <p:attrNameLst>
                                          <p:attrName>ppt_x</p:attrName>
                                          <p:attrName>ppt_y</p:attrName>
                                        </p:attrNameLst>
                                      </p:cBhvr>
                                    </p:animMotion>
                                  </p:childTnLst>
                                </p:cTn>
                              </p:par>
                            </p:childTnLst>
                          </p:cTn>
                        </p:par>
                        <p:par>
                          <p:cTn id="11" fill="hold">
                            <p:stCondLst>
                              <p:cond delay="1000"/>
                            </p:stCondLst>
                            <p:childTnLst>
                              <p:par>
                                <p:cTn id="12" presetID="1" presetClass="exit" presetSubtype="0" fill="hold" nodeType="afterEffect">
                                  <p:stCondLst>
                                    <p:cond delay="0"/>
                                  </p:stCondLst>
                                  <p:childTnLst>
                                    <p:set>
                                      <p:cBhvr>
                                        <p:cTn id="13" dur="1" fill="hold">
                                          <p:stCondLst>
                                            <p:cond delay="0"/>
                                          </p:stCondLst>
                                        </p:cTn>
                                        <p:tgtEl>
                                          <p:spTgt spid="74"/>
                                        </p:tgtEl>
                                        <p:attrNameLst>
                                          <p:attrName>style.visibility</p:attrName>
                                        </p:attrNameLst>
                                      </p:cBhvr>
                                      <p:to>
                                        <p:strVal val="hidden"/>
                                      </p:to>
                                    </p:set>
                                  </p:childTnLst>
                                </p:cTn>
                              </p:par>
                              <p:par>
                                <p:cTn id="14" presetID="1" presetClass="entr" presetSubtype="0" fill="hold" nodeType="withEffect">
                                  <p:stCondLst>
                                    <p:cond delay="0"/>
                                  </p:stCondLst>
                                  <p:childTnLst>
                                    <p:set>
                                      <p:cBhvr>
                                        <p:cTn id="15" dur="1" fill="hold">
                                          <p:stCondLst>
                                            <p:cond delay="0"/>
                                          </p:stCondLst>
                                        </p:cTn>
                                        <p:tgtEl>
                                          <p:spTgt spid="10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smtClean="0"/>
              <a:t>OSS</a:t>
            </a:r>
            <a:r>
              <a:rPr lang="ja-JP" altLang="en-US" dirty="0" smtClean="0"/>
              <a:t>開発におけるパッチレビュープロセス</a:t>
            </a:r>
            <a:endParaRPr kumimoji="1" lang="ja-JP" altLang="en-US" dirty="0"/>
          </a:p>
        </p:txBody>
      </p:sp>
      <p:pic>
        <p:nvPicPr>
          <p:cNvPr id="5" name="Picture 23" descr="71"/>
          <p:cNvPicPr>
            <a:picLocks noChangeAspect="1" noChangeArrowheads="1"/>
          </p:cNvPicPr>
          <p:nvPr/>
        </p:nvPicPr>
        <p:blipFill>
          <a:blip r:embed="rId3" cstate="print"/>
          <a:srcRect/>
          <a:stretch>
            <a:fillRect/>
          </a:stretch>
        </p:blipFill>
        <p:spPr bwMode="auto">
          <a:xfrm>
            <a:off x="3786182" y="5143512"/>
            <a:ext cx="428628" cy="444377"/>
          </a:xfrm>
          <a:prstGeom prst="rect">
            <a:avLst/>
          </a:prstGeom>
          <a:noFill/>
          <a:ln w="9525">
            <a:noFill/>
            <a:miter lim="800000"/>
            <a:headEnd/>
            <a:tailEnd/>
          </a:ln>
        </p:spPr>
      </p:pic>
      <p:sp>
        <p:nvSpPr>
          <p:cNvPr id="6" name="角丸四角形 5"/>
          <p:cNvSpPr/>
          <p:nvPr/>
        </p:nvSpPr>
        <p:spPr>
          <a:xfrm>
            <a:off x="3571868" y="4786322"/>
            <a:ext cx="1500198" cy="1500198"/>
          </a:xfrm>
          <a:prstGeom prst="roundRect">
            <a:avLst>
              <a:gd name="adj" fmla="val 32038"/>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7" name="Picture 23" descr="71"/>
          <p:cNvPicPr>
            <a:picLocks noChangeAspect="1" noChangeArrowheads="1"/>
          </p:cNvPicPr>
          <p:nvPr/>
        </p:nvPicPr>
        <p:blipFill>
          <a:blip r:embed="rId3" cstate="print">
            <a:lum bright="-11000"/>
          </a:blip>
          <a:stretch>
            <a:fillRect/>
          </a:stretch>
        </p:blipFill>
        <p:spPr bwMode="auto">
          <a:xfrm>
            <a:off x="2571736" y="4627322"/>
            <a:ext cx="428126" cy="444752"/>
          </a:xfrm>
          <a:prstGeom prst="rect">
            <a:avLst/>
          </a:prstGeom>
          <a:noFill/>
          <a:ln>
            <a:noFill/>
          </a:ln>
          <a:scene3d>
            <a:camera prst="orthographicFront">
              <a:rot lat="0" lon="10800000" rev="0"/>
            </a:camera>
            <a:lightRig rig="threePt" dir="t"/>
          </a:scene3d>
        </p:spPr>
      </p:pic>
      <p:sp>
        <p:nvSpPr>
          <p:cNvPr id="26" name="右矢印 25"/>
          <p:cNvSpPr/>
          <p:nvPr/>
        </p:nvSpPr>
        <p:spPr>
          <a:xfrm>
            <a:off x="1586842" y="1795489"/>
            <a:ext cx="7200000" cy="72000"/>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27" name="Picture 23" descr="71"/>
          <p:cNvPicPr>
            <a:picLocks noChangeAspect="1" noChangeArrowheads="1"/>
          </p:cNvPicPr>
          <p:nvPr/>
        </p:nvPicPr>
        <p:blipFill>
          <a:blip r:embed="rId3" cstate="print"/>
          <a:srcRect/>
          <a:stretch>
            <a:fillRect/>
          </a:stretch>
        </p:blipFill>
        <p:spPr bwMode="auto">
          <a:xfrm>
            <a:off x="286282" y="1581174"/>
            <a:ext cx="428628" cy="444377"/>
          </a:xfrm>
          <a:prstGeom prst="rect">
            <a:avLst/>
          </a:prstGeom>
          <a:noFill/>
          <a:ln w="9525">
            <a:noFill/>
            <a:miter lim="800000"/>
            <a:headEnd/>
            <a:tailEnd/>
          </a:ln>
        </p:spPr>
      </p:pic>
      <p:cxnSp>
        <p:nvCxnSpPr>
          <p:cNvPr id="28" name="直線矢印コネクタ 27"/>
          <p:cNvCxnSpPr>
            <a:endCxn id="31" idx="0"/>
          </p:cNvCxnSpPr>
          <p:nvPr/>
        </p:nvCxnSpPr>
        <p:spPr>
          <a:xfrm rot="16200000" flipH="1">
            <a:off x="3100085" y="2056326"/>
            <a:ext cx="657350" cy="278550"/>
          </a:xfrm>
          <a:prstGeom prst="straightConnector1">
            <a:avLst/>
          </a:prstGeom>
          <a:ln w="50800">
            <a:solidFill>
              <a:schemeClr val="accent1"/>
            </a:solidFill>
            <a:prstDash val="solid"/>
            <a:tailEnd type="arrow"/>
          </a:ln>
        </p:spPr>
        <p:style>
          <a:lnRef idx="1">
            <a:schemeClr val="accent1"/>
          </a:lnRef>
          <a:fillRef idx="0">
            <a:schemeClr val="accent1"/>
          </a:fillRef>
          <a:effectRef idx="0">
            <a:schemeClr val="accent1"/>
          </a:effectRef>
          <a:fontRef idx="minor">
            <a:schemeClr val="tx1"/>
          </a:fontRef>
        </p:style>
      </p:cxnSp>
      <p:sp>
        <p:nvSpPr>
          <p:cNvPr id="29" name="右矢印 28"/>
          <p:cNvSpPr/>
          <p:nvPr/>
        </p:nvSpPr>
        <p:spPr>
          <a:xfrm>
            <a:off x="1586842" y="2680426"/>
            <a:ext cx="7200000" cy="72000"/>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 name="右矢印 29"/>
          <p:cNvSpPr/>
          <p:nvPr/>
        </p:nvSpPr>
        <p:spPr>
          <a:xfrm>
            <a:off x="1586842" y="3652876"/>
            <a:ext cx="7200000" cy="72000"/>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31" name="Picture 3" descr="C:\Documents and Settings\shoji-f\Local Settings\Temporary Internet Files\Content.IE5\S123OX6J\MC900432599[2].png"/>
          <p:cNvPicPr>
            <a:picLocks noChangeAspect="1" noChangeArrowheads="1"/>
          </p:cNvPicPr>
          <p:nvPr/>
        </p:nvPicPr>
        <p:blipFill>
          <a:blip r:embed="rId4" cstate="print"/>
          <a:srcRect/>
          <a:stretch>
            <a:fillRect/>
          </a:stretch>
        </p:blipFill>
        <p:spPr bwMode="auto">
          <a:xfrm>
            <a:off x="3289487" y="2524276"/>
            <a:ext cx="557096" cy="557096"/>
          </a:xfrm>
          <a:prstGeom prst="rect">
            <a:avLst/>
          </a:prstGeom>
          <a:noFill/>
        </p:spPr>
      </p:pic>
      <p:sp>
        <p:nvSpPr>
          <p:cNvPr id="34" name="テキスト ボックス 33"/>
          <p:cNvSpPr txBox="1"/>
          <p:nvPr/>
        </p:nvSpPr>
        <p:spPr>
          <a:xfrm>
            <a:off x="782397" y="1724050"/>
            <a:ext cx="646331" cy="276999"/>
          </a:xfrm>
          <a:prstGeom prst="rect">
            <a:avLst/>
          </a:prstGeom>
          <a:noFill/>
        </p:spPr>
        <p:txBody>
          <a:bodyPr wrap="none" rtlCol="0">
            <a:spAutoFit/>
          </a:bodyPr>
          <a:lstStyle/>
          <a:p>
            <a:r>
              <a:rPr kumimoji="1" lang="ja-JP" altLang="en-US" sz="1200" b="1" dirty="0" smtClean="0"/>
              <a:t>開発者</a:t>
            </a:r>
            <a:endParaRPr kumimoji="1" lang="ja-JP" altLang="en-US" sz="1200" b="1" dirty="0"/>
          </a:p>
        </p:txBody>
      </p:sp>
      <p:pic>
        <p:nvPicPr>
          <p:cNvPr id="35" name="Picture 23" descr="71"/>
          <p:cNvPicPr>
            <a:picLocks noChangeAspect="1" noChangeArrowheads="1"/>
          </p:cNvPicPr>
          <p:nvPr/>
        </p:nvPicPr>
        <p:blipFill>
          <a:blip r:embed="rId3" cstate="print"/>
          <a:srcRect/>
          <a:stretch>
            <a:fillRect/>
          </a:stretch>
        </p:blipFill>
        <p:spPr bwMode="auto">
          <a:xfrm>
            <a:off x="286282" y="3422813"/>
            <a:ext cx="428628" cy="444377"/>
          </a:xfrm>
          <a:prstGeom prst="rect">
            <a:avLst/>
          </a:prstGeom>
          <a:noFill/>
          <a:ln w="9525">
            <a:noFill/>
            <a:miter lim="800000"/>
            <a:headEnd/>
            <a:tailEnd/>
          </a:ln>
        </p:spPr>
      </p:pic>
      <p:sp>
        <p:nvSpPr>
          <p:cNvPr id="36" name="テキスト ボックス 35"/>
          <p:cNvSpPr txBox="1"/>
          <p:nvPr/>
        </p:nvSpPr>
        <p:spPr>
          <a:xfrm>
            <a:off x="777797" y="3580629"/>
            <a:ext cx="793807" cy="276999"/>
          </a:xfrm>
          <a:prstGeom prst="rect">
            <a:avLst/>
          </a:prstGeom>
          <a:noFill/>
        </p:spPr>
        <p:txBody>
          <a:bodyPr wrap="none" rtlCol="0">
            <a:spAutoFit/>
          </a:bodyPr>
          <a:lstStyle/>
          <a:p>
            <a:r>
              <a:rPr kumimoji="1" lang="ja-JP" altLang="en-US" sz="1200" b="1" dirty="0" smtClean="0"/>
              <a:t>コミッター</a:t>
            </a:r>
            <a:endParaRPr kumimoji="1" lang="ja-JP" altLang="en-US" sz="1200" b="1" dirty="0"/>
          </a:p>
        </p:txBody>
      </p:sp>
      <p:sp>
        <p:nvSpPr>
          <p:cNvPr id="38" name="テキスト ボックス 37"/>
          <p:cNvSpPr txBox="1"/>
          <p:nvPr/>
        </p:nvSpPr>
        <p:spPr>
          <a:xfrm>
            <a:off x="571472" y="2581306"/>
            <a:ext cx="967573" cy="276999"/>
          </a:xfrm>
          <a:prstGeom prst="rect">
            <a:avLst/>
          </a:prstGeom>
          <a:noFill/>
        </p:spPr>
        <p:txBody>
          <a:bodyPr wrap="none" rtlCol="0">
            <a:spAutoFit/>
          </a:bodyPr>
          <a:lstStyle/>
          <a:p>
            <a:r>
              <a:rPr lang="en-US" altLang="ja-JP" sz="1200" b="1" dirty="0" smtClean="0"/>
              <a:t>BTS, ML</a:t>
            </a:r>
            <a:r>
              <a:rPr lang="ja-JP" altLang="en-US" sz="1200" b="1" dirty="0" smtClean="0"/>
              <a:t>など</a:t>
            </a:r>
            <a:endParaRPr kumimoji="1" lang="ja-JP" altLang="en-US" sz="1200" b="1" dirty="0"/>
          </a:p>
        </p:txBody>
      </p:sp>
      <p:sp>
        <p:nvSpPr>
          <p:cNvPr id="42" name="角丸四角形 41"/>
          <p:cNvSpPr/>
          <p:nvPr/>
        </p:nvSpPr>
        <p:spPr>
          <a:xfrm>
            <a:off x="1877057" y="1679612"/>
            <a:ext cx="1357322" cy="357190"/>
          </a:xfrm>
          <a:prstGeom prst="roundRect">
            <a:avLst/>
          </a:prstGeom>
          <a:solidFill>
            <a:schemeClr val="accent1">
              <a:lumMod val="20000"/>
              <a:lumOff val="80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400" dirty="0" smtClean="0">
                <a:solidFill>
                  <a:schemeClr val="tx1"/>
                </a:solidFill>
              </a:rPr>
              <a:t>パッチ作成</a:t>
            </a:r>
            <a:endParaRPr kumimoji="1" lang="ja-JP" altLang="en-US" sz="1400" dirty="0">
              <a:solidFill>
                <a:schemeClr val="tx1"/>
              </a:solidFill>
            </a:endParaRPr>
          </a:p>
        </p:txBody>
      </p:sp>
      <p:pic>
        <p:nvPicPr>
          <p:cNvPr id="43" name="図 42" descr="post.gif"/>
          <p:cNvPicPr>
            <a:picLocks noChangeAspect="1"/>
          </p:cNvPicPr>
          <p:nvPr/>
        </p:nvPicPr>
        <p:blipFill>
          <a:blip r:embed="rId5" cstate="print"/>
          <a:stretch>
            <a:fillRect/>
          </a:stretch>
        </p:blipFill>
        <p:spPr>
          <a:xfrm>
            <a:off x="214282" y="2438430"/>
            <a:ext cx="393185" cy="574418"/>
          </a:xfrm>
          <a:prstGeom prst="rect">
            <a:avLst/>
          </a:prstGeom>
        </p:spPr>
      </p:pic>
      <p:sp>
        <p:nvSpPr>
          <p:cNvPr id="44" name="テキスト ボックス 43"/>
          <p:cNvSpPr txBox="1"/>
          <p:nvPr/>
        </p:nvSpPr>
        <p:spPr>
          <a:xfrm>
            <a:off x="3385039" y="2000240"/>
            <a:ext cx="901209" cy="276999"/>
          </a:xfrm>
          <a:prstGeom prst="rect">
            <a:avLst/>
          </a:prstGeom>
          <a:noFill/>
        </p:spPr>
        <p:txBody>
          <a:bodyPr wrap="none" rtlCol="0">
            <a:spAutoFit/>
          </a:bodyPr>
          <a:lstStyle/>
          <a:p>
            <a:r>
              <a:rPr kumimoji="1" lang="ja-JP" altLang="en-US" sz="1200" b="1" dirty="0" smtClean="0"/>
              <a:t>パッチ投稿</a:t>
            </a:r>
            <a:endParaRPr kumimoji="1" lang="ja-JP" altLang="en-US" sz="1200" b="1" dirty="0"/>
          </a:p>
        </p:txBody>
      </p:sp>
      <p:cxnSp>
        <p:nvCxnSpPr>
          <p:cNvPr id="46" name="直線矢印コネクタ 45"/>
          <p:cNvCxnSpPr/>
          <p:nvPr/>
        </p:nvCxnSpPr>
        <p:spPr>
          <a:xfrm rot="16200000" flipH="1">
            <a:off x="3502034" y="3213082"/>
            <a:ext cx="500066" cy="217522"/>
          </a:xfrm>
          <a:prstGeom prst="straightConnector1">
            <a:avLst/>
          </a:prstGeom>
          <a:ln w="50800">
            <a:solidFill>
              <a:schemeClr val="accent1"/>
            </a:solidFill>
            <a:prstDash val="solid"/>
            <a:tailEnd type="arrow"/>
          </a:ln>
        </p:spPr>
        <p:style>
          <a:lnRef idx="1">
            <a:schemeClr val="accent1"/>
          </a:lnRef>
          <a:fillRef idx="0">
            <a:schemeClr val="accent1"/>
          </a:fillRef>
          <a:effectRef idx="0">
            <a:schemeClr val="accent1"/>
          </a:effectRef>
          <a:fontRef idx="minor">
            <a:schemeClr val="tx1"/>
          </a:fontRef>
        </p:style>
      </p:cxnSp>
      <p:pic>
        <p:nvPicPr>
          <p:cNvPr id="71" name="Picture 23" descr="71"/>
          <p:cNvPicPr>
            <a:picLocks noChangeAspect="1" noChangeArrowheads="1"/>
          </p:cNvPicPr>
          <p:nvPr/>
        </p:nvPicPr>
        <p:blipFill>
          <a:blip r:embed="rId3" cstate="print">
            <a:lum bright="-11000"/>
          </a:blip>
          <a:stretch>
            <a:fillRect/>
          </a:stretch>
        </p:blipFill>
        <p:spPr bwMode="auto">
          <a:xfrm>
            <a:off x="2357422" y="4984512"/>
            <a:ext cx="428126" cy="444752"/>
          </a:xfrm>
          <a:prstGeom prst="rect">
            <a:avLst/>
          </a:prstGeom>
          <a:noFill/>
          <a:ln>
            <a:noFill/>
          </a:ln>
          <a:scene3d>
            <a:camera prst="orthographicFront">
              <a:rot lat="0" lon="10800000" rev="0"/>
            </a:camera>
            <a:lightRig rig="threePt" dir="t"/>
          </a:scene3d>
        </p:spPr>
      </p:pic>
      <p:pic>
        <p:nvPicPr>
          <p:cNvPr id="73" name="Picture 23" descr="71"/>
          <p:cNvPicPr>
            <a:picLocks noChangeAspect="1" noChangeArrowheads="1"/>
          </p:cNvPicPr>
          <p:nvPr/>
        </p:nvPicPr>
        <p:blipFill>
          <a:blip r:embed="rId3" cstate="print">
            <a:lum bright="-11000"/>
          </a:blip>
          <a:stretch>
            <a:fillRect/>
          </a:stretch>
        </p:blipFill>
        <p:spPr bwMode="auto">
          <a:xfrm>
            <a:off x="2285984" y="5484578"/>
            <a:ext cx="428126" cy="444752"/>
          </a:xfrm>
          <a:prstGeom prst="rect">
            <a:avLst/>
          </a:prstGeom>
          <a:noFill/>
          <a:ln>
            <a:noFill/>
          </a:ln>
          <a:scene3d>
            <a:camera prst="orthographicFront">
              <a:rot lat="0" lon="10800000" rev="0"/>
            </a:camera>
            <a:lightRig rig="threePt" dir="t"/>
          </a:scene3d>
        </p:spPr>
      </p:pic>
      <p:cxnSp>
        <p:nvCxnSpPr>
          <p:cNvPr id="77" name="直線矢印コネクタ 76"/>
          <p:cNvCxnSpPr/>
          <p:nvPr/>
        </p:nvCxnSpPr>
        <p:spPr>
          <a:xfrm>
            <a:off x="2714612" y="5786454"/>
            <a:ext cx="785820" cy="1588"/>
          </a:xfrm>
          <a:prstGeom prst="straightConnector1">
            <a:avLst/>
          </a:prstGeom>
          <a:ln w="50800">
            <a:solidFill>
              <a:schemeClr val="accent1"/>
            </a:solidFill>
            <a:prstDash val="solid"/>
            <a:tailEnd type="arrow"/>
          </a:ln>
        </p:spPr>
        <p:style>
          <a:lnRef idx="1">
            <a:schemeClr val="accent1"/>
          </a:lnRef>
          <a:fillRef idx="0">
            <a:schemeClr val="accent1"/>
          </a:fillRef>
          <a:effectRef idx="0">
            <a:schemeClr val="accent1"/>
          </a:effectRef>
          <a:fontRef idx="minor">
            <a:schemeClr val="tx1"/>
          </a:fontRef>
        </p:style>
      </p:cxnSp>
      <p:cxnSp>
        <p:nvCxnSpPr>
          <p:cNvPr id="78" name="直線矢印コネクタ 77"/>
          <p:cNvCxnSpPr/>
          <p:nvPr/>
        </p:nvCxnSpPr>
        <p:spPr>
          <a:xfrm>
            <a:off x="2786050" y="5357826"/>
            <a:ext cx="714382" cy="142877"/>
          </a:xfrm>
          <a:prstGeom prst="straightConnector1">
            <a:avLst/>
          </a:prstGeom>
          <a:ln w="50800">
            <a:solidFill>
              <a:schemeClr val="accent1"/>
            </a:solidFill>
            <a:prstDash val="solid"/>
            <a:tailEnd type="arrow"/>
          </a:ln>
        </p:spPr>
        <p:style>
          <a:lnRef idx="1">
            <a:schemeClr val="accent1"/>
          </a:lnRef>
          <a:fillRef idx="0">
            <a:schemeClr val="accent1"/>
          </a:fillRef>
          <a:effectRef idx="0">
            <a:schemeClr val="accent1"/>
          </a:effectRef>
          <a:fontRef idx="minor">
            <a:schemeClr val="tx1"/>
          </a:fontRef>
        </p:style>
      </p:cxnSp>
      <p:cxnSp>
        <p:nvCxnSpPr>
          <p:cNvPr id="80" name="直線矢印コネクタ 79"/>
          <p:cNvCxnSpPr/>
          <p:nvPr/>
        </p:nvCxnSpPr>
        <p:spPr>
          <a:xfrm>
            <a:off x="3000362" y="4929198"/>
            <a:ext cx="571506" cy="142877"/>
          </a:xfrm>
          <a:prstGeom prst="straightConnector1">
            <a:avLst/>
          </a:prstGeom>
          <a:ln w="50800">
            <a:solidFill>
              <a:schemeClr val="accent1"/>
            </a:solidFill>
            <a:prstDash val="solid"/>
            <a:tailEnd type="arrow"/>
          </a:ln>
        </p:spPr>
        <p:style>
          <a:lnRef idx="1">
            <a:schemeClr val="accent1"/>
          </a:lnRef>
          <a:fillRef idx="0">
            <a:schemeClr val="accent1"/>
          </a:fillRef>
          <a:effectRef idx="0">
            <a:schemeClr val="accent1"/>
          </a:effectRef>
          <a:fontRef idx="minor">
            <a:schemeClr val="tx1"/>
          </a:fontRef>
        </p:style>
      </p:cxnSp>
      <p:pic>
        <p:nvPicPr>
          <p:cNvPr id="24" name="Picture 3" descr="C:\Documents and Settings\shoji-f\Local Settings\Temporary Internet Files\Content.IE5\S123OX6J\MC900432599[2].png"/>
          <p:cNvPicPr>
            <a:picLocks noChangeAspect="1" noChangeArrowheads="1"/>
          </p:cNvPicPr>
          <p:nvPr/>
        </p:nvPicPr>
        <p:blipFill>
          <a:blip r:embed="rId6" cstate="print"/>
          <a:srcRect/>
          <a:stretch>
            <a:fillRect/>
          </a:stretch>
        </p:blipFill>
        <p:spPr bwMode="auto">
          <a:xfrm>
            <a:off x="3000364" y="4857760"/>
            <a:ext cx="357190" cy="357190"/>
          </a:xfrm>
          <a:prstGeom prst="rect">
            <a:avLst/>
          </a:prstGeom>
          <a:noFill/>
        </p:spPr>
      </p:pic>
      <p:pic>
        <p:nvPicPr>
          <p:cNvPr id="87" name="Picture 3" descr="C:\Documents and Settings\shoji-f\Local Settings\Temporary Internet Files\Content.IE5\S123OX6J\MC900432599[2].png"/>
          <p:cNvPicPr>
            <a:picLocks noChangeAspect="1" noChangeArrowheads="1"/>
          </p:cNvPicPr>
          <p:nvPr/>
        </p:nvPicPr>
        <p:blipFill>
          <a:blip r:embed="rId6" cstate="print"/>
          <a:srcRect/>
          <a:stretch>
            <a:fillRect/>
          </a:stretch>
        </p:blipFill>
        <p:spPr bwMode="auto">
          <a:xfrm>
            <a:off x="2857488" y="5214950"/>
            <a:ext cx="357190" cy="357190"/>
          </a:xfrm>
          <a:prstGeom prst="rect">
            <a:avLst/>
          </a:prstGeom>
          <a:noFill/>
        </p:spPr>
      </p:pic>
      <p:pic>
        <p:nvPicPr>
          <p:cNvPr id="88" name="Picture 3" descr="C:\Documents and Settings\shoji-f\Local Settings\Temporary Internet Files\Content.IE5\S123OX6J\MC900432599[2].png"/>
          <p:cNvPicPr>
            <a:picLocks noChangeAspect="1" noChangeArrowheads="1"/>
          </p:cNvPicPr>
          <p:nvPr/>
        </p:nvPicPr>
        <p:blipFill>
          <a:blip r:embed="rId6" cstate="print"/>
          <a:srcRect/>
          <a:stretch>
            <a:fillRect/>
          </a:stretch>
        </p:blipFill>
        <p:spPr bwMode="auto">
          <a:xfrm>
            <a:off x="2857488" y="5572140"/>
            <a:ext cx="357190" cy="357190"/>
          </a:xfrm>
          <a:prstGeom prst="rect">
            <a:avLst/>
          </a:prstGeom>
          <a:noFill/>
        </p:spPr>
      </p:pic>
      <p:cxnSp>
        <p:nvCxnSpPr>
          <p:cNvPr id="12" name="直線矢印コネクタ 11"/>
          <p:cNvCxnSpPr/>
          <p:nvPr/>
        </p:nvCxnSpPr>
        <p:spPr>
          <a:xfrm flipV="1">
            <a:off x="2500298" y="6143644"/>
            <a:ext cx="1071570" cy="71438"/>
          </a:xfrm>
          <a:prstGeom prst="straightConnector1">
            <a:avLst/>
          </a:prstGeom>
          <a:ln w="50800">
            <a:solidFill>
              <a:schemeClr val="accent1"/>
            </a:solidFill>
            <a:prstDash val="solid"/>
            <a:tailEnd type="arrow"/>
          </a:ln>
        </p:spPr>
        <p:style>
          <a:lnRef idx="1">
            <a:schemeClr val="accent1"/>
          </a:lnRef>
          <a:fillRef idx="0">
            <a:schemeClr val="accent1"/>
          </a:fillRef>
          <a:effectRef idx="0">
            <a:schemeClr val="accent1"/>
          </a:effectRef>
          <a:fontRef idx="minor">
            <a:schemeClr val="tx1"/>
          </a:fontRef>
        </p:style>
      </p:cxnSp>
      <p:pic>
        <p:nvPicPr>
          <p:cNvPr id="89" name="Picture 3" descr="C:\Documents and Settings\shoji-f\Local Settings\Temporary Internet Files\Content.IE5\S123OX6J\MC900432599[2].png"/>
          <p:cNvPicPr>
            <a:picLocks noChangeAspect="1" noChangeArrowheads="1"/>
          </p:cNvPicPr>
          <p:nvPr/>
        </p:nvPicPr>
        <p:blipFill>
          <a:blip r:embed="rId6" cstate="print"/>
          <a:srcRect/>
          <a:stretch>
            <a:fillRect/>
          </a:stretch>
        </p:blipFill>
        <p:spPr bwMode="auto">
          <a:xfrm>
            <a:off x="2928926" y="6000768"/>
            <a:ext cx="357190" cy="357190"/>
          </a:xfrm>
          <a:prstGeom prst="rect">
            <a:avLst/>
          </a:prstGeom>
          <a:noFill/>
        </p:spPr>
      </p:pic>
      <p:pic>
        <p:nvPicPr>
          <p:cNvPr id="98" name="Picture 23" descr="71"/>
          <p:cNvPicPr>
            <a:picLocks noChangeAspect="1" noChangeArrowheads="1"/>
          </p:cNvPicPr>
          <p:nvPr/>
        </p:nvPicPr>
        <p:blipFill>
          <a:blip r:embed="rId3" cstate="print"/>
          <a:srcRect/>
          <a:stretch>
            <a:fillRect/>
          </a:stretch>
        </p:blipFill>
        <p:spPr bwMode="auto">
          <a:xfrm>
            <a:off x="4357686" y="5143512"/>
            <a:ext cx="428628" cy="444377"/>
          </a:xfrm>
          <a:prstGeom prst="rect">
            <a:avLst/>
          </a:prstGeom>
          <a:noFill/>
          <a:ln w="9525">
            <a:noFill/>
            <a:miter lim="800000"/>
            <a:headEnd/>
            <a:tailEnd/>
          </a:ln>
        </p:spPr>
      </p:pic>
      <p:pic>
        <p:nvPicPr>
          <p:cNvPr id="99" name="Picture 23" descr="71"/>
          <p:cNvPicPr>
            <a:picLocks noChangeAspect="1" noChangeArrowheads="1"/>
          </p:cNvPicPr>
          <p:nvPr/>
        </p:nvPicPr>
        <p:blipFill>
          <a:blip r:embed="rId3" cstate="print"/>
          <a:srcRect/>
          <a:stretch>
            <a:fillRect/>
          </a:stretch>
        </p:blipFill>
        <p:spPr bwMode="auto">
          <a:xfrm>
            <a:off x="4429124" y="5715016"/>
            <a:ext cx="428628" cy="444377"/>
          </a:xfrm>
          <a:prstGeom prst="rect">
            <a:avLst/>
          </a:prstGeom>
          <a:noFill/>
          <a:ln w="9525">
            <a:noFill/>
            <a:miter lim="800000"/>
            <a:headEnd/>
            <a:tailEnd/>
          </a:ln>
        </p:spPr>
      </p:pic>
      <p:sp>
        <p:nvSpPr>
          <p:cNvPr id="100" name="テキスト ボックス 99"/>
          <p:cNvSpPr txBox="1"/>
          <p:nvPr/>
        </p:nvSpPr>
        <p:spPr>
          <a:xfrm>
            <a:off x="3929058" y="4786322"/>
            <a:ext cx="793807" cy="276999"/>
          </a:xfrm>
          <a:prstGeom prst="rect">
            <a:avLst/>
          </a:prstGeom>
          <a:noFill/>
        </p:spPr>
        <p:txBody>
          <a:bodyPr wrap="none" rtlCol="0">
            <a:spAutoFit/>
          </a:bodyPr>
          <a:lstStyle/>
          <a:p>
            <a:r>
              <a:rPr kumimoji="1" lang="ja-JP" altLang="en-US" sz="1200" b="1" dirty="0" smtClean="0"/>
              <a:t>コミッター</a:t>
            </a:r>
            <a:endParaRPr kumimoji="1" lang="ja-JP" altLang="en-US" sz="1200" b="1" dirty="0"/>
          </a:p>
        </p:txBody>
      </p:sp>
      <p:sp>
        <p:nvSpPr>
          <p:cNvPr id="101" name="テキスト ボックス 100"/>
          <p:cNvSpPr txBox="1"/>
          <p:nvPr/>
        </p:nvSpPr>
        <p:spPr>
          <a:xfrm>
            <a:off x="642910" y="5072074"/>
            <a:ext cx="646331" cy="276999"/>
          </a:xfrm>
          <a:prstGeom prst="rect">
            <a:avLst/>
          </a:prstGeom>
          <a:noFill/>
        </p:spPr>
        <p:txBody>
          <a:bodyPr wrap="none" rtlCol="0">
            <a:spAutoFit/>
          </a:bodyPr>
          <a:lstStyle/>
          <a:p>
            <a:r>
              <a:rPr lang="ja-JP" altLang="en-US" sz="1200" b="1" dirty="0" smtClean="0"/>
              <a:t>開発者</a:t>
            </a:r>
            <a:endParaRPr kumimoji="1" lang="ja-JP" altLang="en-US" sz="1200" b="1" dirty="0"/>
          </a:p>
        </p:txBody>
      </p:sp>
      <p:pic>
        <p:nvPicPr>
          <p:cNvPr id="109" name="Picture 23" descr="71"/>
          <p:cNvPicPr>
            <a:picLocks noChangeAspect="1" noChangeArrowheads="1"/>
          </p:cNvPicPr>
          <p:nvPr/>
        </p:nvPicPr>
        <p:blipFill>
          <a:blip r:embed="rId3" cstate="print">
            <a:lum/>
          </a:blip>
          <a:stretch>
            <a:fillRect/>
          </a:stretch>
        </p:blipFill>
        <p:spPr bwMode="auto">
          <a:xfrm>
            <a:off x="3857620" y="5715016"/>
            <a:ext cx="428126" cy="444752"/>
          </a:xfrm>
          <a:prstGeom prst="rect">
            <a:avLst/>
          </a:prstGeom>
          <a:noFill/>
          <a:ln>
            <a:noFill/>
          </a:ln>
        </p:spPr>
      </p:pic>
      <p:sp>
        <p:nvSpPr>
          <p:cNvPr id="111" name="円柱 110"/>
          <p:cNvSpPr/>
          <p:nvPr/>
        </p:nvSpPr>
        <p:spPr>
          <a:xfrm>
            <a:off x="6000760" y="5214950"/>
            <a:ext cx="357190" cy="428628"/>
          </a:xfrm>
          <a:prstGeom prst="can">
            <a:avLst/>
          </a:prstGeom>
          <a:gradFill>
            <a:gsLst>
              <a:gs pos="0">
                <a:srgbClr val="03D4A8"/>
              </a:gs>
              <a:gs pos="25000">
                <a:srgbClr val="21D6E0"/>
              </a:gs>
              <a:gs pos="75000">
                <a:srgbClr val="0087E6"/>
              </a:gs>
              <a:gs pos="100000">
                <a:srgbClr val="005CBF"/>
              </a:gs>
            </a:gsLst>
            <a:lin ang="5400000" scaled="0"/>
          </a:gra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2" name="テキスト ボックス 111"/>
          <p:cNvSpPr txBox="1"/>
          <p:nvPr/>
        </p:nvSpPr>
        <p:spPr>
          <a:xfrm>
            <a:off x="5568760" y="5687207"/>
            <a:ext cx="1236236" cy="276999"/>
          </a:xfrm>
          <a:prstGeom prst="rect">
            <a:avLst/>
          </a:prstGeom>
          <a:solidFill>
            <a:schemeClr val="bg1">
              <a:alpha val="55000"/>
            </a:schemeClr>
          </a:solidFill>
        </p:spPr>
        <p:txBody>
          <a:bodyPr wrap="none" rtlCol="0">
            <a:spAutoFit/>
          </a:bodyPr>
          <a:lstStyle/>
          <a:p>
            <a:r>
              <a:rPr kumimoji="1" lang="ja-JP" altLang="en-US" sz="1200" b="1" dirty="0" smtClean="0"/>
              <a:t>構成管理ツール</a:t>
            </a:r>
            <a:endParaRPr kumimoji="1" lang="ja-JP" altLang="en-US" sz="1200" b="1" dirty="0"/>
          </a:p>
        </p:txBody>
      </p:sp>
      <p:pic>
        <p:nvPicPr>
          <p:cNvPr id="116" name="Picture 23" descr="71"/>
          <p:cNvPicPr>
            <a:picLocks noChangeAspect="1" noChangeArrowheads="1"/>
          </p:cNvPicPr>
          <p:nvPr/>
        </p:nvPicPr>
        <p:blipFill>
          <a:blip r:embed="rId3" cstate="print">
            <a:lum bright="-11000"/>
          </a:blip>
          <a:stretch>
            <a:fillRect/>
          </a:stretch>
        </p:blipFill>
        <p:spPr bwMode="auto">
          <a:xfrm>
            <a:off x="2143610" y="4627322"/>
            <a:ext cx="428126" cy="444752"/>
          </a:xfrm>
          <a:prstGeom prst="rect">
            <a:avLst/>
          </a:prstGeom>
          <a:noFill/>
          <a:ln>
            <a:noFill/>
          </a:ln>
          <a:scene3d>
            <a:camera prst="orthographicFront">
              <a:rot lat="0" lon="10800000" rev="0"/>
            </a:camera>
            <a:lightRig rig="threePt" dir="t"/>
          </a:scene3d>
        </p:spPr>
      </p:pic>
      <p:pic>
        <p:nvPicPr>
          <p:cNvPr id="117" name="Picture 23" descr="71"/>
          <p:cNvPicPr>
            <a:picLocks noChangeAspect="1" noChangeArrowheads="1"/>
          </p:cNvPicPr>
          <p:nvPr/>
        </p:nvPicPr>
        <p:blipFill>
          <a:blip r:embed="rId3" cstate="print">
            <a:lum bright="-11000"/>
          </a:blip>
          <a:stretch>
            <a:fillRect/>
          </a:stretch>
        </p:blipFill>
        <p:spPr bwMode="auto">
          <a:xfrm>
            <a:off x="1929296" y="4984512"/>
            <a:ext cx="428126" cy="444752"/>
          </a:xfrm>
          <a:prstGeom prst="rect">
            <a:avLst/>
          </a:prstGeom>
          <a:noFill/>
          <a:ln>
            <a:noFill/>
          </a:ln>
          <a:scene3d>
            <a:camera prst="orthographicFront">
              <a:rot lat="0" lon="10800000" rev="0"/>
            </a:camera>
            <a:lightRig rig="threePt" dir="t"/>
          </a:scene3d>
        </p:spPr>
      </p:pic>
      <p:pic>
        <p:nvPicPr>
          <p:cNvPr id="118" name="Picture 23" descr="71"/>
          <p:cNvPicPr>
            <a:picLocks noChangeAspect="1" noChangeArrowheads="1"/>
          </p:cNvPicPr>
          <p:nvPr/>
        </p:nvPicPr>
        <p:blipFill>
          <a:blip r:embed="rId3" cstate="print">
            <a:lum bright="-11000"/>
          </a:blip>
          <a:stretch>
            <a:fillRect/>
          </a:stretch>
        </p:blipFill>
        <p:spPr bwMode="auto">
          <a:xfrm>
            <a:off x="1857858" y="5484578"/>
            <a:ext cx="428126" cy="444752"/>
          </a:xfrm>
          <a:prstGeom prst="rect">
            <a:avLst/>
          </a:prstGeom>
          <a:noFill/>
          <a:ln>
            <a:noFill/>
          </a:ln>
          <a:scene3d>
            <a:camera prst="orthographicFront">
              <a:rot lat="0" lon="10800000" rev="0"/>
            </a:camera>
            <a:lightRig rig="threePt" dir="t"/>
          </a:scene3d>
        </p:spPr>
      </p:pic>
      <p:pic>
        <p:nvPicPr>
          <p:cNvPr id="119" name="Picture 23" descr="71"/>
          <p:cNvPicPr>
            <a:picLocks noChangeAspect="1" noChangeArrowheads="1"/>
          </p:cNvPicPr>
          <p:nvPr/>
        </p:nvPicPr>
        <p:blipFill>
          <a:blip r:embed="rId3" cstate="print">
            <a:lum bright="-11000"/>
          </a:blip>
          <a:stretch>
            <a:fillRect/>
          </a:stretch>
        </p:blipFill>
        <p:spPr bwMode="auto">
          <a:xfrm>
            <a:off x="1643544" y="4786322"/>
            <a:ext cx="428126" cy="444752"/>
          </a:xfrm>
          <a:prstGeom prst="rect">
            <a:avLst/>
          </a:prstGeom>
          <a:noFill/>
          <a:ln>
            <a:noFill/>
          </a:ln>
          <a:scene3d>
            <a:camera prst="orthographicFront">
              <a:rot lat="0" lon="10800000" rev="0"/>
            </a:camera>
            <a:lightRig rig="threePt" dir="t"/>
          </a:scene3d>
        </p:spPr>
      </p:pic>
      <p:pic>
        <p:nvPicPr>
          <p:cNvPr id="120" name="Picture 23" descr="71"/>
          <p:cNvPicPr>
            <a:picLocks noChangeAspect="1" noChangeArrowheads="1"/>
          </p:cNvPicPr>
          <p:nvPr/>
        </p:nvPicPr>
        <p:blipFill>
          <a:blip r:embed="rId3" cstate="print">
            <a:lum bright="-11000"/>
          </a:blip>
          <a:stretch>
            <a:fillRect/>
          </a:stretch>
        </p:blipFill>
        <p:spPr bwMode="auto">
          <a:xfrm>
            <a:off x="1500166" y="5286388"/>
            <a:ext cx="428126" cy="444752"/>
          </a:xfrm>
          <a:prstGeom prst="rect">
            <a:avLst/>
          </a:prstGeom>
          <a:noFill/>
          <a:ln>
            <a:noFill/>
          </a:ln>
          <a:scene3d>
            <a:camera prst="orthographicFront">
              <a:rot lat="0" lon="10800000" rev="0"/>
            </a:camera>
            <a:lightRig rig="threePt" dir="t"/>
          </a:scene3d>
        </p:spPr>
      </p:pic>
      <p:pic>
        <p:nvPicPr>
          <p:cNvPr id="121" name="Picture 23" descr="71"/>
          <p:cNvPicPr>
            <a:picLocks noChangeAspect="1" noChangeArrowheads="1"/>
          </p:cNvPicPr>
          <p:nvPr/>
        </p:nvPicPr>
        <p:blipFill>
          <a:blip r:embed="rId3" cstate="print">
            <a:lum bright="-11000"/>
          </a:blip>
          <a:stretch>
            <a:fillRect/>
          </a:stretch>
        </p:blipFill>
        <p:spPr bwMode="auto">
          <a:xfrm>
            <a:off x="1500166" y="5786454"/>
            <a:ext cx="428126" cy="444752"/>
          </a:xfrm>
          <a:prstGeom prst="rect">
            <a:avLst/>
          </a:prstGeom>
          <a:noFill/>
          <a:ln>
            <a:noFill/>
          </a:ln>
          <a:scene3d>
            <a:camera prst="orthographicFront">
              <a:rot lat="0" lon="10800000" rev="0"/>
            </a:camera>
            <a:lightRig rig="threePt" dir="t"/>
          </a:scene3d>
        </p:spPr>
      </p:pic>
      <p:pic>
        <p:nvPicPr>
          <p:cNvPr id="122" name="Picture 23" descr="71"/>
          <p:cNvPicPr>
            <a:picLocks noChangeAspect="1" noChangeArrowheads="1"/>
          </p:cNvPicPr>
          <p:nvPr/>
        </p:nvPicPr>
        <p:blipFill>
          <a:blip r:embed="rId3" cstate="print">
            <a:lum bright="-11000"/>
          </a:blip>
          <a:stretch>
            <a:fillRect/>
          </a:stretch>
        </p:blipFill>
        <p:spPr bwMode="auto">
          <a:xfrm>
            <a:off x="1857858" y="5929330"/>
            <a:ext cx="428126" cy="444752"/>
          </a:xfrm>
          <a:prstGeom prst="rect">
            <a:avLst/>
          </a:prstGeom>
          <a:noFill/>
          <a:ln>
            <a:noFill/>
          </a:ln>
          <a:scene3d>
            <a:camera prst="orthographicFront">
              <a:rot lat="0" lon="10800000" rev="0"/>
            </a:camera>
            <a:lightRig rig="threePt" dir="t"/>
          </a:scene3d>
        </p:spPr>
      </p:pic>
      <p:sp>
        <p:nvSpPr>
          <p:cNvPr id="126" name="右矢印 125"/>
          <p:cNvSpPr/>
          <p:nvPr/>
        </p:nvSpPr>
        <p:spPr>
          <a:xfrm>
            <a:off x="5143504" y="5286388"/>
            <a:ext cx="642942" cy="42862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11" name="グループ化 183"/>
          <p:cNvGrpSpPr/>
          <p:nvPr/>
        </p:nvGrpSpPr>
        <p:grpSpPr>
          <a:xfrm>
            <a:off x="3286116" y="928670"/>
            <a:ext cx="5244776" cy="3786214"/>
            <a:chOff x="3286116" y="928670"/>
            <a:chExt cx="5244776" cy="3786214"/>
          </a:xfrm>
        </p:grpSpPr>
        <p:grpSp>
          <p:nvGrpSpPr>
            <p:cNvPr id="13" name="グループ化 108"/>
            <p:cNvGrpSpPr/>
            <p:nvPr/>
          </p:nvGrpSpPr>
          <p:grpSpPr>
            <a:xfrm>
              <a:off x="3286116" y="928670"/>
              <a:ext cx="5244776" cy="2937643"/>
              <a:chOff x="3259685" y="1134299"/>
              <a:chExt cx="5244776" cy="2937643"/>
            </a:xfrm>
          </p:grpSpPr>
          <p:cxnSp>
            <p:nvCxnSpPr>
              <p:cNvPr id="59" name="直線コネクタ 58"/>
              <p:cNvCxnSpPr/>
              <p:nvPr/>
            </p:nvCxnSpPr>
            <p:spPr>
              <a:xfrm rot="5400000">
                <a:off x="1855685" y="2667942"/>
                <a:ext cx="2808000" cy="0"/>
              </a:xfrm>
              <a:prstGeom prst="line">
                <a:avLst/>
              </a:prstGeom>
              <a:ln w="31750">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60" name="直線コネクタ 59"/>
              <p:cNvCxnSpPr/>
              <p:nvPr/>
            </p:nvCxnSpPr>
            <p:spPr>
              <a:xfrm rot="5400000">
                <a:off x="3599999" y="2667942"/>
                <a:ext cx="2808000" cy="0"/>
              </a:xfrm>
              <a:prstGeom prst="line">
                <a:avLst/>
              </a:prstGeom>
              <a:ln w="31750">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61" name="直線コネクタ 60"/>
              <p:cNvCxnSpPr/>
              <p:nvPr/>
            </p:nvCxnSpPr>
            <p:spPr>
              <a:xfrm rot="5400000">
                <a:off x="5383139" y="2667942"/>
                <a:ext cx="2808000" cy="0"/>
              </a:xfrm>
              <a:prstGeom prst="line">
                <a:avLst/>
              </a:prstGeom>
              <a:ln w="31750">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62" name="直線コネクタ 61"/>
              <p:cNvCxnSpPr/>
              <p:nvPr/>
            </p:nvCxnSpPr>
            <p:spPr>
              <a:xfrm rot="5400000">
                <a:off x="7100461" y="2667942"/>
                <a:ext cx="2808000" cy="0"/>
              </a:xfrm>
              <a:prstGeom prst="line">
                <a:avLst/>
              </a:prstGeom>
              <a:ln w="31750">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63" name="直線矢印コネクタ 62"/>
              <p:cNvCxnSpPr/>
              <p:nvPr/>
            </p:nvCxnSpPr>
            <p:spPr>
              <a:xfrm>
                <a:off x="3289487" y="1428736"/>
                <a:ext cx="1643074" cy="0"/>
              </a:xfrm>
              <a:prstGeom prst="straightConnector1">
                <a:avLst/>
              </a:prstGeom>
              <a:ln w="31750">
                <a:solidFill>
                  <a:srgbClr val="FF0000"/>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64" name="直線矢印コネクタ 63"/>
              <p:cNvCxnSpPr/>
              <p:nvPr/>
            </p:nvCxnSpPr>
            <p:spPr>
              <a:xfrm>
                <a:off x="5003999" y="1428736"/>
                <a:ext cx="1782579" cy="1588"/>
              </a:xfrm>
              <a:prstGeom prst="straightConnector1">
                <a:avLst/>
              </a:prstGeom>
              <a:ln w="31750">
                <a:solidFill>
                  <a:srgbClr val="FF0000"/>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65" name="直線矢印コネクタ 64"/>
              <p:cNvCxnSpPr/>
              <p:nvPr/>
            </p:nvCxnSpPr>
            <p:spPr>
              <a:xfrm>
                <a:off x="6861387" y="1428736"/>
                <a:ext cx="1639703" cy="1588"/>
              </a:xfrm>
              <a:prstGeom prst="straightConnector1">
                <a:avLst/>
              </a:prstGeom>
              <a:ln w="31750">
                <a:solidFill>
                  <a:srgbClr val="FF0000"/>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66" name="テキスト ボックス 65"/>
              <p:cNvSpPr txBox="1"/>
              <p:nvPr/>
            </p:nvSpPr>
            <p:spPr>
              <a:xfrm>
                <a:off x="3575239" y="1143052"/>
                <a:ext cx="1031051" cy="276999"/>
              </a:xfrm>
              <a:prstGeom prst="rect">
                <a:avLst/>
              </a:prstGeom>
              <a:noFill/>
            </p:spPr>
            <p:txBody>
              <a:bodyPr wrap="none" rtlCol="0">
                <a:spAutoFit/>
              </a:bodyPr>
              <a:lstStyle/>
              <a:p>
                <a:r>
                  <a:rPr lang="ja-JP" altLang="en-US" sz="1200" b="1" dirty="0" smtClean="0"/>
                  <a:t>レビュー</a:t>
                </a:r>
                <a:r>
                  <a:rPr kumimoji="1" lang="ja-JP" altLang="en-US" sz="1200" b="1" dirty="0" smtClean="0"/>
                  <a:t>時間</a:t>
                </a:r>
                <a:endParaRPr kumimoji="1" lang="ja-JP" altLang="en-US" sz="1200" b="1" dirty="0"/>
              </a:p>
            </p:txBody>
          </p:sp>
          <p:sp>
            <p:nvSpPr>
              <p:cNvPr id="67" name="テキスト ボックス 66"/>
              <p:cNvSpPr txBox="1"/>
              <p:nvPr/>
            </p:nvSpPr>
            <p:spPr>
              <a:xfrm>
                <a:off x="7147139" y="1134299"/>
                <a:ext cx="1031051" cy="276999"/>
              </a:xfrm>
              <a:prstGeom prst="rect">
                <a:avLst/>
              </a:prstGeom>
              <a:noFill/>
            </p:spPr>
            <p:txBody>
              <a:bodyPr wrap="none" rtlCol="0">
                <a:spAutoFit/>
              </a:bodyPr>
              <a:lstStyle/>
              <a:p>
                <a:r>
                  <a:rPr lang="ja-JP" altLang="en-US" sz="1200" b="1" dirty="0" smtClean="0"/>
                  <a:t>レビュー</a:t>
                </a:r>
                <a:r>
                  <a:rPr kumimoji="1" lang="ja-JP" altLang="en-US" sz="1200" b="1" dirty="0" smtClean="0"/>
                  <a:t>時間</a:t>
                </a:r>
                <a:endParaRPr kumimoji="1" lang="ja-JP" altLang="en-US" sz="1200" b="1" dirty="0"/>
              </a:p>
            </p:txBody>
          </p:sp>
          <p:sp>
            <p:nvSpPr>
              <p:cNvPr id="68" name="テキスト ボックス 67"/>
              <p:cNvSpPr txBox="1"/>
              <p:nvPr/>
            </p:nvSpPr>
            <p:spPr>
              <a:xfrm>
                <a:off x="5291841" y="1134299"/>
                <a:ext cx="1208985" cy="276999"/>
              </a:xfrm>
              <a:prstGeom prst="rect">
                <a:avLst/>
              </a:prstGeom>
              <a:noFill/>
            </p:spPr>
            <p:txBody>
              <a:bodyPr wrap="none" rtlCol="0">
                <a:spAutoFit/>
              </a:bodyPr>
              <a:lstStyle/>
              <a:p>
                <a:r>
                  <a:rPr kumimoji="1" lang="ja-JP" altLang="en-US" sz="1200" b="1" dirty="0" smtClean="0"/>
                  <a:t>パッチ編集時間</a:t>
                </a:r>
                <a:endParaRPr kumimoji="1" lang="ja-JP" altLang="en-US" sz="1200" b="1" dirty="0"/>
              </a:p>
            </p:txBody>
          </p:sp>
        </p:grpSp>
        <p:grpSp>
          <p:nvGrpSpPr>
            <p:cNvPr id="14" name="グループ化 163"/>
            <p:cNvGrpSpPr/>
            <p:nvPr/>
          </p:nvGrpSpPr>
          <p:grpSpPr>
            <a:xfrm>
              <a:off x="3857620" y="1581175"/>
              <a:ext cx="4626577" cy="3133709"/>
              <a:chOff x="3857620" y="1652613"/>
              <a:chExt cx="4626577" cy="3133709"/>
            </a:xfrm>
          </p:grpSpPr>
          <p:cxnSp>
            <p:nvCxnSpPr>
              <p:cNvPr id="165" name="直線矢印コネクタ 164"/>
              <p:cNvCxnSpPr/>
              <p:nvPr/>
            </p:nvCxnSpPr>
            <p:spPr>
              <a:xfrm rot="5400000" flipH="1" flipV="1">
                <a:off x="5078537" y="2074777"/>
                <a:ext cx="704811" cy="289124"/>
              </a:xfrm>
              <a:prstGeom prst="straightConnector1">
                <a:avLst/>
              </a:prstGeom>
              <a:ln w="50800">
                <a:solidFill>
                  <a:schemeClr val="accent1"/>
                </a:solidFill>
                <a:prstDash val="solid"/>
                <a:tailEnd type="arrow"/>
              </a:ln>
            </p:spPr>
            <p:style>
              <a:lnRef idx="1">
                <a:schemeClr val="accent1"/>
              </a:lnRef>
              <a:fillRef idx="0">
                <a:schemeClr val="accent1"/>
              </a:fillRef>
              <a:effectRef idx="0">
                <a:schemeClr val="accent1"/>
              </a:effectRef>
              <a:fontRef idx="minor">
                <a:schemeClr val="tx1"/>
              </a:fontRef>
            </p:style>
          </p:cxnSp>
          <p:cxnSp>
            <p:nvCxnSpPr>
              <p:cNvPr id="166" name="直線矢印コネクタ 165"/>
              <p:cNvCxnSpPr/>
              <p:nvPr/>
            </p:nvCxnSpPr>
            <p:spPr>
              <a:xfrm>
                <a:off x="5003999" y="3938628"/>
                <a:ext cx="500067" cy="312754"/>
              </a:xfrm>
              <a:prstGeom prst="straightConnector1">
                <a:avLst/>
              </a:prstGeom>
              <a:ln w="50800">
                <a:solidFill>
                  <a:schemeClr val="accent1"/>
                </a:solidFill>
                <a:prstDash val="solid"/>
                <a:tailEnd type="arrow"/>
              </a:ln>
            </p:spPr>
            <p:style>
              <a:lnRef idx="1">
                <a:schemeClr val="accent1"/>
              </a:lnRef>
              <a:fillRef idx="0">
                <a:schemeClr val="accent1"/>
              </a:fillRef>
              <a:effectRef idx="0">
                <a:schemeClr val="accent1"/>
              </a:effectRef>
              <a:fontRef idx="minor">
                <a:schemeClr val="tx1"/>
              </a:fontRef>
            </p:style>
          </p:cxnSp>
          <p:grpSp>
            <p:nvGrpSpPr>
              <p:cNvPr id="15" name="グループ化 74"/>
              <p:cNvGrpSpPr/>
              <p:nvPr/>
            </p:nvGrpSpPr>
            <p:grpSpPr>
              <a:xfrm>
                <a:off x="5214942" y="4037066"/>
                <a:ext cx="1236236" cy="749256"/>
                <a:chOff x="282348" y="3786190"/>
                <a:chExt cx="1236236" cy="749256"/>
              </a:xfrm>
            </p:grpSpPr>
            <p:sp>
              <p:nvSpPr>
                <p:cNvPr id="181" name="円柱 180"/>
                <p:cNvSpPr/>
                <p:nvPr/>
              </p:nvSpPr>
              <p:spPr>
                <a:xfrm>
                  <a:off x="714348" y="3786190"/>
                  <a:ext cx="357190" cy="428628"/>
                </a:xfrm>
                <a:prstGeom prst="can">
                  <a:avLst/>
                </a:prstGeom>
                <a:gradFill>
                  <a:gsLst>
                    <a:gs pos="0">
                      <a:srgbClr val="03D4A8"/>
                    </a:gs>
                    <a:gs pos="25000">
                      <a:srgbClr val="21D6E0"/>
                    </a:gs>
                    <a:gs pos="75000">
                      <a:srgbClr val="0087E6"/>
                    </a:gs>
                    <a:gs pos="100000">
                      <a:srgbClr val="005CBF"/>
                    </a:gs>
                  </a:gsLst>
                  <a:lin ang="5400000" scaled="0"/>
                </a:gra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2" name="テキスト ボックス 181"/>
                <p:cNvSpPr txBox="1"/>
                <p:nvPr/>
              </p:nvSpPr>
              <p:spPr>
                <a:xfrm>
                  <a:off x="282348" y="4258447"/>
                  <a:ext cx="1236236" cy="276999"/>
                </a:xfrm>
                <a:prstGeom prst="rect">
                  <a:avLst/>
                </a:prstGeom>
                <a:solidFill>
                  <a:schemeClr val="bg1">
                    <a:alpha val="55000"/>
                  </a:schemeClr>
                </a:solidFill>
              </p:spPr>
              <p:txBody>
                <a:bodyPr wrap="none" rtlCol="0">
                  <a:spAutoFit/>
                </a:bodyPr>
                <a:lstStyle/>
                <a:p>
                  <a:r>
                    <a:rPr kumimoji="1" lang="ja-JP" altLang="en-US" sz="1200" b="1" dirty="0" smtClean="0"/>
                    <a:t>構成管理ツール</a:t>
                  </a:r>
                  <a:endParaRPr kumimoji="1" lang="ja-JP" altLang="en-US" sz="1200" b="1" dirty="0"/>
                </a:p>
              </p:txBody>
            </p:sp>
          </p:grpSp>
          <p:grpSp>
            <p:nvGrpSpPr>
              <p:cNvPr id="16" name="グループ化 69"/>
              <p:cNvGrpSpPr/>
              <p:nvPr/>
            </p:nvGrpSpPr>
            <p:grpSpPr>
              <a:xfrm>
                <a:off x="5075437" y="2624291"/>
                <a:ext cx="428628" cy="257177"/>
                <a:chOff x="2428860" y="6143644"/>
                <a:chExt cx="714380" cy="428628"/>
              </a:xfrm>
              <a:gradFill>
                <a:gsLst>
                  <a:gs pos="0">
                    <a:srgbClr val="FFEFD1"/>
                  </a:gs>
                  <a:gs pos="64999">
                    <a:srgbClr val="F0EBD5"/>
                  </a:gs>
                  <a:gs pos="100000">
                    <a:srgbClr val="D1C39F"/>
                  </a:gs>
                </a:gsLst>
                <a:lin ang="5400000" scaled="0"/>
              </a:gradFill>
            </p:grpSpPr>
            <p:sp>
              <p:nvSpPr>
                <p:cNvPr id="179" name="正方形/長方形 178"/>
                <p:cNvSpPr/>
                <p:nvPr/>
              </p:nvSpPr>
              <p:spPr>
                <a:xfrm>
                  <a:off x="2428860" y="6143644"/>
                  <a:ext cx="714380" cy="428628"/>
                </a:xfrm>
                <a:prstGeom prst="rect">
                  <a:avLst/>
                </a:prstGeom>
                <a:grp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0" name="二等辺三角形 179"/>
                <p:cNvSpPr/>
                <p:nvPr/>
              </p:nvSpPr>
              <p:spPr>
                <a:xfrm rot="10800000">
                  <a:off x="2428860" y="6143644"/>
                  <a:ext cx="714380" cy="357190"/>
                </a:xfrm>
                <a:prstGeom prst="triangle">
                  <a:avLst/>
                </a:prstGeom>
                <a:grpFill/>
                <a:ln w="1905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169" name="角丸四角形 168"/>
              <p:cNvSpPr/>
              <p:nvPr/>
            </p:nvSpPr>
            <p:spPr>
              <a:xfrm>
                <a:off x="3857620" y="3571876"/>
                <a:ext cx="1126742" cy="357190"/>
              </a:xfrm>
              <a:prstGeom prst="roundRect">
                <a:avLst/>
              </a:prstGeom>
              <a:solidFill>
                <a:schemeClr val="accent1">
                  <a:lumMod val="20000"/>
                  <a:lumOff val="80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dirty="0" smtClean="0">
                    <a:solidFill>
                      <a:schemeClr val="tx1"/>
                    </a:solidFill>
                  </a:rPr>
                  <a:t>レビュー</a:t>
                </a:r>
                <a:endParaRPr kumimoji="1" lang="ja-JP" altLang="en-US" sz="1400" dirty="0">
                  <a:solidFill>
                    <a:schemeClr val="tx1"/>
                  </a:solidFill>
                </a:endParaRPr>
              </a:p>
            </p:txBody>
          </p:sp>
          <p:sp>
            <p:nvSpPr>
              <p:cNvPr id="170" name="角丸四角形 169"/>
              <p:cNvSpPr/>
              <p:nvPr/>
            </p:nvSpPr>
            <p:spPr>
              <a:xfrm>
                <a:off x="5607007" y="1652613"/>
                <a:ext cx="1143008" cy="357190"/>
              </a:xfrm>
              <a:prstGeom prst="roundRect">
                <a:avLst/>
              </a:prstGeom>
              <a:solidFill>
                <a:schemeClr val="accent1">
                  <a:lumMod val="20000"/>
                  <a:lumOff val="80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dirty="0" smtClean="0">
                    <a:solidFill>
                      <a:schemeClr val="tx1"/>
                    </a:solidFill>
                  </a:rPr>
                  <a:t>パッチ編集</a:t>
                </a:r>
                <a:endParaRPr kumimoji="1" lang="ja-JP" altLang="en-US" sz="1400" dirty="0">
                  <a:solidFill>
                    <a:schemeClr val="tx1"/>
                  </a:solidFill>
                </a:endParaRPr>
              </a:p>
            </p:txBody>
          </p:sp>
          <p:sp>
            <p:nvSpPr>
              <p:cNvPr id="171" name="テキスト ボックス 170"/>
              <p:cNvSpPr txBox="1"/>
              <p:nvPr/>
            </p:nvSpPr>
            <p:spPr>
              <a:xfrm>
                <a:off x="5072066" y="3733388"/>
                <a:ext cx="627095" cy="276999"/>
              </a:xfrm>
              <a:prstGeom prst="rect">
                <a:avLst/>
              </a:prstGeom>
              <a:noFill/>
            </p:spPr>
            <p:txBody>
              <a:bodyPr wrap="none" rtlCol="0">
                <a:spAutoFit/>
              </a:bodyPr>
              <a:lstStyle/>
              <a:p>
                <a:r>
                  <a:rPr kumimoji="1" lang="ja-JP" altLang="en-US" sz="1200" b="1" dirty="0" smtClean="0"/>
                  <a:t>コミット</a:t>
                </a:r>
                <a:endParaRPr kumimoji="1" lang="en-US" altLang="ja-JP" sz="1200" b="1" dirty="0" smtClean="0"/>
              </a:p>
            </p:txBody>
          </p:sp>
          <p:cxnSp>
            <p:nvCxnSpPr>
              <p:cNvPr id="172" name="直線矢印コネクタ 171"/>
              <p:cNvCxnSpPr/>
              <p:nvPr/>
            </p:nvCxnSpPr>
            <p:spPr>
              <a:xfrm rot="5400000" flipH="1" flipV="1">
                <a:off x="4800027" y="3119870"/>
                <a:ext cx="642942" cy="261069"/>
              </a:xfrm>
              <a:prstGeom prst="straightConnector1">
                <a:avLst/>
              </a:prstGeom>
              <a:ln w="50800">
                <a:solidFill>
                  <a:schemeClr val="accent1"/>
                </a:solidFill>
                <a:prstDash val="solid"/>
                <a:tailEnd type="arrow"/>
              </a:ln>
            </p:spPr>
            <p:style>
              <a:lnRef idx="1">
                <a:schemeClr val="accent1"/>
              </a:lnRef>
              <a:fillRef idx="0">
                <a:schemeClr val="accent1"/>
              </a:fillRef>
              <a:effectRef idx="0">
                <a:schemeClr val="accent1"/>
              </a:effectRef>
              <a:fontRef idx="minor">
                <a:schemeClr val="tx1"/>
              </a:fontRef>
            </p:style>
          </p:cxnSp>
          <p:cxnSp>
            <p:nvCxnSpPr>
              <p:cNvPr id="173" name="直線矢印コネクタ 172"/>
              <p:cNvCxnSpPr>
                <a:endCxn id="174" idx="0"/>
              </p:cNvCxnSpPr>
              <p:nvPr/>
            </p:nvCxnSpPr>
            <p:spPr>
              <a:xfrm rot="16200000" flipH="1">
                <a:off x="6634267" y="2056327"/>
                <a:ext cx="657350" cy="278549"/>
              </a:xfrm>
              <a:prstGeom prst="straightConnector1">
                <a:avLst/>
              </a:prstGeom>
              <a:ln w="50800">
                <a:solidFill>
                  <a:schemeClr val="accent1"/>
                </a:solidFill>
                <a:prstDash val="solid"/>
                <a:tailEnd type="arrow"/>
              </a:ln>
            </p:spPr>
            <p:style>
              <a:lnRef idx="1">
                <a:schemeClr val="accent1"/>
              </a:lnRef>
              <a:fillRef idx="0">
                <a:schemeClr val="accent1"/>
              </a:fillRef>
              <a:effectRef idx="0">
                <a:schemeClr val="accent1"/>
              </a:effectRef>
              <a:fontRef idx="minor">
                <a:schemeClr val="tx1"/>
              </a:fontRef>
            </p:style>
          </p:cxnSp>
          <p:pic>
            <p:nvPicPr>
              <p:cNvPr id="174" name="Picture 3" descr="C:\Documents and Settings\shoji-f\Local Settings\Temporary Internet Files\Content.IE5\S123OX6J\MC900432599[2].png"/>
              <p:cNvPicPr>
                <a:picLocks noChangeAspect="1" noChangeArrowheads="1"/>
              </p:cNvPicPr>
              <p:nvPr/>
            </p:nvPicPr>
            <p:blipFill>
              <a:blip r:embed="rId4" cstate="print"/>
              <a:srcRect/>
              <a:stretch>
                <a:fillRect/>
              </a:stretch>
            </p:blipFill>
            <p:spPr bwMode="auto">
              <a:xfrm>
                <a:off x="6823669" y="2524277"/>
                <a:ext cx="557096" cy="557096"/>
              </a:xfrm>
              <a:prstGeom prst="rect">
                <a:avLst/>
              </a:prstGeom>
              <a:noFill/>
            </p:spPr>
          </p:pic>
          <p:sp>
            <p:nvSpPr>
              <p:cNvPr id="175" name="角丸四角形 174"/>
              <p:cNvSpPr/>
              <p:nvPr/>
            </p:nvSpPr>
            <p:spPr>
              <a:xfrm>
                <a:off x="7357455" y="3581439"/>
                <a:ext cx="1126742" cy="357190"/>
              </a:xfrm>
              <a:prstGeom prst="roundRect">
                <a:avLst/>
              </a:prstGeom>
              <a:solidFill>
                <a:schemeClr val="accent1">
                  <a:lumMod val="20000"/>
                  <a:lumOff val="80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dirty="0" smtClean="0">
                    <a:solidFill>
                      <a:schemeClr val="tx1"/>
                    </a:solidFill>
                  </a:rPr>
                  <a:t>レビュー</a:t>
                </a:r>
                <a:endParaRPr kumimoji="1" lang="ja-JP" altLang="en-US" sz="1400" dirty="0">
                  <a:solidFill>
                    <a:schemeClr val="tx1"/>
                  </a:solidFill>
                </a:endParaRPr>
              </a:p>
            </p:txBody>
          </p:sp>
          <p:cxnSp>
            <p:nvCxnSpPr>
              <p:cNvPr id="176" name="直線矢印コネクタ 175"/>
              <p:cNvCxnSpPr/>
              <p:nvPr/>
            </p:nvCxnSpPr>
            <p:spPr>
              <a:xfrm rot="16200000" flipH="1">
                <a:off x="7002496" y="3213083"/>
                <a:ext cx="500066" cy="217522"/>
              </a:xfrm>
              <a:prstGeom prst="straightConnector1">
                <a:avLst/>
              </a:prstGeom>
              <a:ln w="50800">
                <a:solidFill>
                  <a:schemeClr val="accent1"/>
                </a:solidFill>
                <a:prstDash val="solid"/>
                <a:tailEnd type="arrow"/>
              </a:ln>
            </p:spPr>
            <p:style>
              <a:lnRef idx="1">
                <a:schemeClr val="accent1"/>
              </a:lnRef>
              <a:fillRef idx="0">
                <a:schemeClr val="accent1"/>
              </a:fillRef>
              <a:effectRef idx="0">
                <a:schemeClr val="accent1"/>
              </a:effectRef>
              <a:fontRef idx="minor">
                <a:schemeClr val="tx1"/>
              </a:fontRef>
            </p:style>
          </p:cxnSp>
          <p:sp>
            <p:nvSpPr>
              <p:cNvPr id="177" name="テキスト ボックス 176"/>
              <p:cNvSpPr txBox="1"/>
              <p:nvPr/>
            </p:nvSpPr>
            <p:spPr>
              <a:xfrm>
                <a:off x="5072066" y="3130786"/>
                <a:ext cx="1061509" cy="276999"/>
              </a:xfrm>
              <a:prstGeom prst="rect">
                <a:avLst/>
              </a:prstGeom>
              <a:noFill/>
            </p:spPr>
            <p:txBody>
              <a:bodyPr wrap="none" rtlCol="0">
                <a:spAutoFit/>
              </a:bodyPr>
              <a:lstStyle/>
              <a:p>
                <a:r>
                  <a:rPr kumimoji="1" lang="ja-JP" altLang="en-US" sz="1200" b="1" dirty="0" smtClean="0"/>
                  <a:t>フィードバック</a:t>
                </a:r>
                <a:endParaRPr kumimoji="1" lang="ja-JP" altLang="en-US" sz="1200" b="1" dirty="0"/>
              </a:p>
            </p:txBody>
          </p:sp>
          <p:sp>
            <p:nvSpPr>
              <p:cNvPr id="178" name="テキスト ボックス 177"/>
              <p:cNvSpPr txBox="1"/>
              <p:nvPr/>
            </p:nvSpPr>
            <p:spPr>
              <a:xfrm>
                <a:off x="6929454" y="2000240"/>
                <a:ext cx="901209" cy="276999"/>
              </a:xfrm>
              <a:prstGeom prst="rect">
                <a:avLst/>
              </a:prstGeom>
              <a:noFill/>
            </p:spPr>
            <p:txBody>
              <a:bodyPr wrap="none" rtlCol="0">
                <a:spAutoFit/>
              </a:bodyPr>
              <a:lstStyle/>
              <a:p>
                <a:r>
                  <a:rPr kumimoji="1" lang="ja-JP" altLang="en-US" sz="1200" b="1" dirty="0" smtClean="0"/>
                  <a:t>パッチ投稿</a:t>
                </a:r>
                <a:endParaRPr kumimoji="1" lang="ja-JP" altLang="en-US" sz="1200" b="1" dirty="0"/>
              </a:p>
            </p:txBody>
          </p:sp>
        </p:grpSp>
      </p:grpSp>
      <p:sp>
        <p:nvSpPr>
          <p:cNvPr id="110" name="角丸四角形 109"/>
          <p:cNvSpPr/>
          <p:nvPr/>
        </p:nvSpPr>
        <p:spPr>
          <a:xfrm>
            <a:off x="2071670" y="4143380"/>
            <a:ext cx="4286280" cy="500066"/>
          </a:xfrm>
          <a:prstGeom prst="roundRect">
            <a:avLst/>
          </a:prstGeom>
          <a:solidFill>
            <a:srgbClr val="FFFF66"/>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400" b="1" dirty="0" smtClean="0">
                <a:solidFill>
                  <a:schemeClr val="tx1"/>
                </a:solidFill>
              </a:rPr>
              <a:t>レビュー時間の短縮</a:t>
            </a:r>
            <a:endParaRPr lang="ja-JP" altLang="en-US" sz="2400" b="1" dirty="0">
              <a:solidFill>
                <a:schemeClr val="tx1"/>
              </a:solidFill>
            </a:endParaRPr>
          </a:p>
        </p:txBody>
      </p:sp>
      <p:sp>
        <p:nvSpPr>
          <p:cNvPr id="113" name="フッター プレースホルダ 112"/>
          <p:cNvSpPr>
            <a:spLocks noGrp="1"/>
          </p:cNvSpPr>
          <p:nvPr>
            <p:ph type="ftr" sz="quarter" idx="11"/>
          </p:nvPr>
        </p:nvSpPr>
        <p:spPr/>
        <p:txBody>
          <a:bodyPr/>
          <a:lstStyle/>
          <a:p>
            <a:r>
              <a:rPr lang="en-US" altLang="ja-JP" smtClean="0"/>
              <a:t>OSS</a:t>
            </a:r>
            <a:r>
              <a:rPr lang="ja-JP" altLang="en-US" smtClean="0"/>
              <a:t>開発におけるパッチレビュープロセスの効率化に向けたコミッターの分類</a:t>
            </a:r>
            <a:endParaRPr lang="en-US" altLang="ja-JP"/>
          </a:p>
        </p:txBody>
      </p:sp>
      <p:sp>
        <p:nvSpPr>
          <p:cNvPr id="79" name="スライド番号プレースホルダ 78"/>
          <p:cNvSpPr>
            <a:spLocks noGrp="1"/>
          </p:cNvSpPr>
          <p:nvPr>
            <p:ph type="sldNum" sz="quarter" idx="12"/>
          </p:nvPr>
        </p:nvSpPr>
        <p:spPr/>
        <p:txBody>
          <a:bodyPr/>
          <a:lstStyle/>
          <a:p>
            <a:fld id="{F92429EF-CC36-4027-8A23-5B262E590B44}" type="slidenum">
              <a:rPr lang="en-US" altLang="ja-JP" smtClean="0"/>
              <a:pPr/>
              <a:t>5</a:t>
            </a:fld>
            <a:endParaRPr lang="en-US" altLang="ja-JP" dirty="0"/>
          </a:p>
        </p:txBody>
      </p:sp>
      <p:sp>
        <p:nvSpPr>
          <p:cNvPr id="81" name="日付プレースホルダ 80"/>
          <p:cNvSpPr>
            <a:spLocks noGrp="1"/>
          </p:cNvSpPr>
          <p:nvPr>
            <p:ph type="dt" sz="half" idx="10"/>
          </p:nvPr>
        </p:nvSpPr>
        <p:spPr/>
        <p:txBody>
          <a:bodyPr/>
          <a:lstStyle/>
          <a:p>
            <a:fld id="{35CE1309-FCAA-413F-ACFB-D937BB5A7D3D}" type="datetime1">
              <a:rPr lang="ja-JP" altLang="en-US" smtClean="0"/>
              <a:pPr/>
              <a:t>2010/9/22</a:t>
            </a:fld>
            <a:endParaRPr lang="en-US" altLang="ja-JP"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0"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smtClean="0"/>
              <a:t>OSS</a:t>
            </a:r>
            <a:r>
              <a:rPr lang="ja-JP" altLang="en-US" dirty="0" smtClean="0"/>
              <a:t>開発におけるパッチレビュープロセス</a:t>
            </a:r>
            <a:endParaRPr kumimoji="1" lang="ja-JP" altLang="en-US" dirty="0"/>
          </a:p>
        </p:txBody>
      </p:sp>
      <p:pic>
        <p:nvPicPr>
          <p:cNvPr id="5" name="Picture 23" descr="71"/>
          <p:cNvPicPr>
            <a:picLocks noChangeAspect="1" noChangeArrowheads="1"/>
          </p:cNvPicPr>
          <p:nvPr/>
        </p:nvPicPr>
        <p:blipFill>
          <a:blip r:embed="rId3" cstate="print"/>
          <a:srcRect/>
          <a:stretch>
            <a:fillRect/>
          </a:stretch>
        </p:blipFill>
        <p:spPr bwMode="auto">
          <a:xfrm>
            <a:off x="3786182" y="5143512"/>
            <a:ext cx="428628" cy="444377"/>
          </a:xfrm>
          <a:prstGeom prst="rect">
            <a:avLst/>
          </a:prstGeom>
          <a:noFill/>
          <a:ln w="9525">
            <a:noFill/>
            <a:miter lim="800000"/>
            <a:headEnd/>
            <a:tailEnd/>
          </a:ln>
        </p:spPr>
      </p:pic>
      <p:sp>
        <p:nvSpPr>
          <p:cNvPr id="6" name="角丸四角形 5"/>
          <p:cNvSpPr/>
          <p:nvPr/>
        </p:nvSpPr>
        <p:spPr>
          <a:xfrm>
            <a:off x="3571868" y="4786322"/>
            <a:ext cx="1500198" cy="1500198"/>
          </a:xfrm>
          <a:prstGeom prst="roundRect">
            <a:avLst>
              <a:gd name="adj" fmla="val 32038"/>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7" name="Picture 23" descr="71"/>
          <p:cNvPicPr>
            <a:picLocks noChangeAspect="1" noChangeArrowheads="1"/>
          </p:cNvPicPr>
          <p:nvPr/>
        </p:nvPicPr>
        <p:blipFill>
          <a:blip r:embed="rId3" cstate="print">
            <a:lum bright="-11000"/>
          </a:blip>
          <a:stretch>
            <a:fillRect/>
          </a:stretch>
        </p:blipFill>
        <p:spPr bwMode="auto">
          <a:xfrm>
            <a:off x="2571736" y="4627322"/>
            <a:ext cx="428126" cy="444752"/>
          </a:xfrm>
          <a:prstGeom prst="rect">
            <a:avLst/>
          </a:prstGeom>
          <a:noFill/>
          <a:ln>
            <a:noFill/>
          </a:ln>
          <a:scene3d>
            <a:camera prst="orthographicFront">
              <a:rot lat="0" lon="10800000" rev="0"/>
            </a:camera>
            <a:lightRig rig="threePt" dir="t"/>
          </a:scene3d>
        </p:spPr>
      </p:pic>
      <p:sp>
        <p:nvSpPr>
          <p:cNvPr id="26" name="右矢印 25"/>
          <p:cNvSpPr/>
          <p:nvPr/>
        </p:nvSpPr>
        <p:spPr>
          <a:xfrm>
            <a:off x="1586842" y="1795489"/>
            <a:ext cx="7200000" cy="72000"/>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27" name="Picture 23" descr="71"/>
          <p:cNvPicPr>
            <a:picLocks noChangeAspect="1" noChangeArrowheads="1"/>
          </p:cNvPicPr>
          <p:nvPr/>
        </p:nvPicPr>
        <p:blipFill>
          <a:blip r:embed="rId3" cstate="print"/>
          <a:srcRect/>
          <a:stretch>
            <a:fillRect/>
          </a:stretch>
        </p:blipFill>
        <p:spPr bwMode="auto">
          <a:xfrm>
            <a:off x="286282" y="1581174"/>
            <a:ext cx="428628" cy="444377"/>
          </a:xfrm>
          <a:prstGeom prst="rect">
            <a:avLst/>
          </a:prstGeom>
          <a:noFill/>
          <a:ln w="9525">
            <a:noFill/>
            <a:miter lim="800000"/>
            <a:headEnd/>
            <a:tailEnd/>
          </a:ln>
        </p:spPr>
      </p:pic>
      <p:sp>
        <p:nvSpPr>
          <p:cNvPr id="29" name="右矢印 28"/>
          <p:cNvSpPr/>
          <p:nvPr/>
        </p:nvSpPr>
        <p:spPr>
          <a:xfrm>
            <a:off x="1586842" y="2680426"/>
            <a:ext cx="7200000" cy="72000"/>
          </a:xfrm>
          <a:prstGeom prst="rightArrow">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 name="右矢印 29"/>
          <p:cNvSpPr/>
          <p:nvPr/>
        </p:nvSpPr>
        <p:spPr>
          <a:xfrm>
            <a:off x="1586842" y="3652876"/>
            <a:ext cx="7200000" cy="72000"/>
          </a:xfrm>
          <a:prstGeom prst="rightArrow">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4" name="テキスト ボックス 33"/>
          <p:cNvSpPr txBox="1"/>
          <p:nvPr/>
        </p:nvSpPr>
        <p:spPr>
          <a:xfrm>
            <a:off x="782397" y="1724050"/>
            <a:ext cx="646331" cy="276999"/>
          </a:xfrm>
          <a:prstGeom prst="rect">
            <a:avLst/>
          </a:prstGeom>
          <a:noFill/>
        </p:spPr>
        <p:txBody>
          <a:bodyPr wrap="none" rtlCol="0">
            <a:spAutoFit/>
          </a:bodyPr>
          <a:lstStyle/>
          <a:p>
            <a:r>
              <a:rPr kumimoji="1" lang="ja-JP" altLang="en-US" sz="1200" b="1" dirty="0" smtClean="0"/>
              <a:t>開発者</a:t>
            </a:r>
            <a:endParaRPr kumimoji="1" lang="ja-JP" altLang="en-US" sz="1200" b="1" dirty="0"/>
          </a:p>
        </p:txBody>
      </p:sp>
      <p:pic>
        <p:nvPicPr>
          <p:cNvPr id="35" name="Picture 23" descr="71"/>
          <p:cNvPicPr>
            <a:picLocks noChangeAspect="1" noChangeArrowheads="1"/>
          </p:cNvPicPr>
          <p:nvPr/>
        </p:nvPicPr>
        <p:blipFill>
          <a:blip r:embed="rId3" cstate="print"/>
          <a:srcRect/>
          <a:stretch>
            <a:fillRect/>
          </a:stretch>
        </p:blipFill>
        <p:spPr bwMode="auto">
          <a:xfrm>
            <a:off x="286282" y="3422813"/>
            <a:ext cx="428628" cy="444377"/>
          </a:xfrm>
          <a:prstGeom prst="rect">
            <a:avLst/>
          </a:prstGeom>
          <a:noFill/>
          <a:ln w="9525">
            <a:noFill/>
            <a:miter lim="800000"/>
            <a:headEnd/>
            <a:tailEnd/>
          </a:ln>
        </p:spPr>
      </p:pic>
      <p:sp>
        <p:nvSpPr>
          <p:cNvPr id="36" name="テキスト ボックス 35"/>
          <p:cNvSpPr txBox="1"/>
          <p:nvPr/>
        </p:nvSpPr>
        <p:spPr>
          <a:xfrm>
            <a:off x="777797" y="3580629"/>
            <a:ext cx="793807" cy="276999"/>
          </a:xfrm>
          <a:prstGeom prst="rect">
            <a:avLst/>
          </a:prstGeom>
          <a:noFill/>
        </p:spPr>
        <p:txBody>
          <a:bodyPr wrap="none" rtlCol="0">
            <a:spAutoFit/>
          </a:bodyPr>
          <a:lstStyle/>
          <a:p>
            <a:r>
              <a:rPr kumimoji="1" lang="ja-JP" altLang="en-US" sz="1200" b="1" dirty="0" smtClean="0"/>
              <a:t>コミッター</a:t>
            </a:r>
            <a:endParaRPr kumimoji="1" lang="ja-JP" altLang="en-US" sz="1200" b="1" dirty="0"/>
          </a:p>
        </p:txBody>
      </p:sp>
      <p:sp>
        <p:nvSpPr>
          <p:cNvPr id="38" name="テキスト ボックス 37"/>
          <p:cNvSpPr txBox="1"/>
          <p:nvPr/>
        </p:nvSpPr>
        <p:spPr>
          <a:xfrm>
            <a:off x="571472" y="2581306"/>
            <a:ext cx="967573" cy="276999"/>
          </a:xfrm>
          <a:prstGeom prst="rect">
            <a:avLst/>
          </a:prstGeom>
          <a:noFill/>
        </p:spPr>
        <p:txBody>
          <a:bodyPr wrap="none" rtlCol="0">
            <a:spAutoFit/>
          </a:bodyPr>
          <a:lstStyle/>
          <a:p>
            <a:r>
              <a:rPr lang="en-US" altLang="ja-JP" sz="1200" b="1" dirty="0" smtClean="0"/>
              <a:t>BTS, ML</a:t>
            </a:r>
            <a:r>
              <a:rPr lang="ja-JP" altLang="en-US" sz="1200" b="1" dirty="0" smtClean="0"/>
              <a:t>など</a:t>
            </a:r>
            <a:endParaRPr kumimoji="1" lang="ja-JP" altLang="en-US" sz="1200" b="1" dirty="0"/>
          </a:p>
        </p:txBody>
      </p:sp>
      <p:sp>
        <p:nvSpPr>
          <p:cNvPr id="42" name="角丸四角形 41"/>
          <p:cNvSpPr/>
          <p:nvPr/>
        </p:nvSpPr>
        <p:spPr>
          <a:xfrm>
            <a:off x="1877057" y="1679612"/>
            <a:ext cx="1357322" cy="357190"/>
          </a:xfrm>
          <a:prstGeom prst="roundRect">
            <a:avLst/>
          </a:prstGeom>
          <a:solidFill>
            <a:schemeClr val="accent1">
              <a:lumMod val="20000"/>
              <a:lumOff val="80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400" dirty="0" smtClean="0">
                <a:solidFill>
                  <a:schemeClr val="tx1"/>
                </a:solidFill>
              </a:rPr>
              <a:t>パッチ作成</a:t>
            </a:r>
            <a:endParaRPr kumimoji="1" lang="ja-JP" altLang="en-US" sz="1400" dirty="0">
              <a:solidFill>
                <a:schemeClr val="tx1"/>
              </a:solidFill>
            </a:endParaRPr>
          </a:p>
        </p:txBody>
      </p:sp>
      <p:pic>
        <p:nvPicPr>
          <p:cNvPr id="43" name="図 42" descr="post.gif"/>
          <p:cNvPicPr>
            <a:picLocks noChangeAspect="1"/>
          </p:cNvPicPr>
          <p:nvPr/>
        </p:nvPicPr>
        <p:blipFill>
          <a:blip r:embed="rId4" cstate="print"/>
          <a:stretch>
            <a:fillRect/>
          </a:stretch>
        </p:blipFill>
        <p:spPr>
          <a:xfrm>
            <a:off x="214282" y="2438430"/>
            <a:ext cx="393185" cy="574418"/>
          </a:xfrm>
          <a:prstGeom prst="rect">
            <a:avLst/>
          </a:prstGeom>
        </p:spPr>
      </p:pic>
      <p:pic>
        <p:nvPicPr>
          <p:cNvPr id="71" name="Picture 23" descr="71"/>
          <p:cNvPicPr>
            <a:picLocks noChangeAspect="1" noChangeArrowheads="1"/>
          </p:cNvPicPr>
          <p:nvPr/>
        </p:nvPicPr>
        <p:blipFill>
          <a:blip r:embed="rId3" cstate="print">
            <a:lum bright="-11000"/>
          </a:blip>
          <a:stretch>
            <a:fillRect/>
          </a:stretch>
        </p:blipFill>
        <p:spPr bwMode="auto">
          <a:xfrm>
            <a:off x="2357422" y="4984512"/>
            <a:ext cx="428126" cy="444752"/>
          </a:xfrm>
          <a:prstGeom prst="rect">
            <a:avLst/>
          </a:prstGeom>
          <a:noFill/>
          <a:ln>
            <a:noFill/>
          </a:ln>
          <a:scene3d>
            <a:camera prst="orthographicFront">
              <a:rot lat="0" lon="10800000" rev="0"/>
            </a:camera>
            <a:lightRig rig="threePt" dir="t"/>
          </a:scene3d>
        </p:spPr>
      </p:pic>
      <p:pic>
        <p:nvPicPr>
          <p:cNvPr id="73" name="Picture 23" descr="71"/>
          <p:cNvPicPr>
            <a:picLocks noChangeAspect="1" noChangeArrowheads="1"/>
          </p:cNvPicPr>
          <p:nvPr/>
        </p:nvPicPr>
        <p:blipFill>
          <a:blip r:embed="rId3" cstate="print">
            <a:lum bright="-11000"/>
          </a:blip>
          <a:stretch>
            <a:fillRect/>
          </a:stretch>
        </p:blipFill>
        <p:spPr bwMode="auto">
          <a:xfrm>
            <a:off x="2285984" y="5484578"/>
            <a:ext cx="428126" cy="444752"/>
          </a:xfrm>
          <a:prstGeom prst="rect">
            <a:avLst/>
          </a:prstGeom>
          <a:noFill/>
          <a:ln>
            <a:noFill/>
          </a:ln>
          <a:scene3d>
            <a:camera prst="orthographicFront">
              <a:rot lat="0" lon="10800000" rev="0"/>
            </a:camera>
            <a:lightRig rig="threePt" dir="t"/>
          </a:scene3d>
        </p:spPr>
      </p:pic>
      <p:cxnSp>
        <p:nvCxnSpPr>
          <p:cNvPr id="77" name="直線矢印コネクタ 76"/>
          <p:cNvCxnSpPr/>
          <p:nvPr/>
        </p:nvCxnSpPr>
        <p:spPr>
          <a:xfrm>
            <a:off x="2714612" y="5786454"/>
            <a:ext cx="785820" cy="1588"/>
          </a:xfrm>
          <a:prstGeom prst="straightConnector1">
            <a:avLst/>
          </a:prstGeom>
          <a:ln w="50800">
            <a:solidFill>
              <a:schemeClr val="accent1"/>
            </a:solidFill>
            <a:prstDash val="solid"/>
            <a:tailEnd type="arrow"/>
          </a:ln>
        </p:spPr>
        <p:style>
          <a:lnRef idx="1">
            <a:schemeClr val="accent1"/>
          </a:lnRef>
          <a:fillRef idx="0">
            <a:schemeClr val="accent1"/>
          </a:fillRef>
          <a:effectRef idx="0">
            <a:schemeClr val="accent1"/>
          </a:effectRef>
          <a:fontRef idx="minor">
            <a:schemeClr val="tx1"/>
          </a:fontRef>
        </p:style>
      </p:cxnSp>
      <p:cxnSp>
        <p:nvCxnSpPr>
          <p:cNvPr id="78" name="直線矢印コネクタ 77"/>
          <p:cNvCxnSpPr/>
          <p:nvPr/>
        </p:nvCxnSpPr>
        <p:spPr>
          <a:xfrm>
            <a:off x="2786050" y="5357826"/>
            <a:ext cx="714382" cy="142877"/>
          </a:xfrm>
          <a:prstGeom prst="straightConnector1">
            <a:avLst/>
          </a:prstGeom>
          <a:ln w="50800">
            <a:solidFill>
              <a:schemeClr val="accent1"/>
            </a:solidFill>
            <a:prstDash val="solid"/>
            <a:tailEnd type="arrow"/>
          </a:ln>
        </p:spPr>
        <p:style>
          <a:lnRef idx="1">
            <a:schemeClr val="accent1"/>
          </a:lnRef>
          <a:fillRef idx="0">
            <a:schemeClr val="accent1"/>
          </a:fillRef>
          <a:effectRef idx="0">
            <a:schemeClr val="accent1"/>
          </a:effectRef>
          <a:fontRef idx="minor">
            <a:schemeClr val="tx1"/>
          </a:fontRef>
        </p:style>
      </p:cxnSp>
      <p:cxnSp>
        <p:nvCxnSpPr>
          <p:cNvPr id="80" name="直線矢印コネクタ 79"/>
          <p:cNvCxnSpPr/>
          <p:nvPr/>
        </p:nvCxnSpPr>
        <p:spPr>
          <a:xfrm>
            <a:off x="3000362" y="4929198"/>
            <a:ext cx="571506" cy="142877"/>
          </a:xfrm>
          <a:prstGeom prst="straightConnector1">
            <a:avLst/>
          </a:prstGeom>
          <a:ln w="50800">
            <a:solidFill>
              <a:schemeClr val="accent1"/>
            </a:solidFill>
            <a:prstDash val="solid"/>
            <a:tailEnd type="arrow"/>
          </a:ln>
        </p:spPr>
        <p:style>
          <a:lnRef idx="1">
            <a:schemeClr val="accent1"/>
          </a:lnRef>
          <a:fillRef idx="0">
            <a:schemeClr val="accent1"/>
          </a:fillRef>
          <a:effectRef idx="0">
            <a:schemeClr val="accent1"/>
          </a:effectRef>
          <a:fontRef idx="minor">
            <a:schemeClr val="tx1"/>
          </a:fontRef>
        </p:style>
      </p:cxnSp>
      <p:pic>
        <p:nvPicPr>
          <p:cNvPr id="24" name="Picture 3" descr="C:\Documents and Settings\shoji-f\Local Settings\Temporary Internet Files\Content.IE5\S123OX6J\MC900432599[2].png"/>
          <p:cNvPicPr>
            <a:picLocks noChangeAspect="1" noChangeArrowheads="1"/>
          </p:cNvPicPr>
          <p:nvPr/>
        </p:nvPicPr>
        <p:blipFill>
          <a:blip r:embed="rId5" cstate="print"/>
          <a:srcRect/>
          <a:stretch>
            <a:fillRect/>
          </a:stretch>
        </p:blipFill>
        <p:spPr bwMode="auto">
          <a:xfrm>
            <a:off x="3000364" y="4857760"/>
            <a:ext cx="357190" cy="357190"/>
          </a:xfrm>
          <a:prstGeom prst="rect">
            <a:avLst/>
          </a:prstGeom>
          <a:noFill/>
        </p:spPr>
      </p:pic>
      <p:pic>
        <p:nvPicPr>
          <p:cNvPr id="87" name="Picture 3" descr="C:\Documents and Settings\shoji-f\Local Settings\Temporary Internet Files\Content.IE5\S123OX6J\MC900432599[2].png"/>
          <p:cNvPicPr>
            <a:picLocks noChangeAspect="1" noChangeArrowheads="1"/>
          </p:cNvPicPr>
          <p:nvPr/>
        </p:nvPicPr>
        <p:blipFill>
          <a:blip r:embed="rId5" cstate="print"/>
          <a:srcRect/>
          <a:stretch>
            <a:fillRect/>
          </a:stretch>
        </p:blipFill>
        <p:spPr bwMode="auto">
          <a:xfrm>
            <a:off x="2857488" y="5214950"/>
            <a:ext cx="357190" cy="357190"/>
          </a:xfrm>
          <a:prstGeom prst="rect">
            <a:avLst/>
          </a:prstGeom>
          <a:noFill/>
        </p:spPr>
      </p:pic>
      <p:pic>
        <p:nvPicPr>
          <p:cNvPr id="88" name="Picture 3" descr="C:\Documents and Settings\shoji-f\Local Settings\Temporary Internet Files\Content.IE5\S123OX6J\MC900432599[2].png"/>
          <p:cNvPicPr>
            <a:picLocks noChangeAspect="1" noChangeArrowheads="1"/>
          </p:cNvPicPr>
          <p:nvPr/>
        </p:nvPicPr>
        <p:blipFill>
          <a:blip r:embed="rId5" cstate="print"/>
          <a:srcRect/>
          <a:stretch>
            <a:fillRect/>
          </a:stretch>
        </p:blipFill>
        <p:spPr bwMode="auto">
          <a:xfrm>
            <a:off x="2857488" y="5572140"/>
            <a:ext cx="357190" cy="357190"/>
          </a:xfrm>
          <a:prstGeom prst="rect">
            <a:avLst/>
          </a:prstGeom>
          <a:noFill/>
        </p:spPr>
      </p:pic>
      <p:cxnSp>
        <p:nvCxnSpPr>
          <p:cNvPr id="12" name="直線矢印コネクタ 11"/>
          <p:cNvCxnSpPr/>
          <p:nvPr/>
        </p:nvCxnSpPr>
        <p:spPr>
          <a:xfrm flipV="1">
            <a:off x="2500298" y="6143644"/>
            <a:ext cx="1071570" cy="71438"/>
          </a:xfrm>
          <a:prstGeom prst="straightConnector1">
            <a:avLst/>
          </a:prstGeom>
          <a:ln w="50800">
            <a:solidFill>
              <a:schemeClr val="accent1"/>
            </a:solidFill>
            <a:prstDash val="solid"/>
            <a:tailEnd type="arrow"/>
          </a:ln>
        </p:spPr>
        <p:style>
          <a:lnRef idx="1">
            <a:schemeClr val="accent1"/>
          </a:lnRef>
          <a:fillRef idx="0">
            <a:schemeClr val="accent1"/>
          </a:fillRef>
          <a:effectRef idx="0">
            <a:schemeClr val="accent1"/>
          </a:effectRef>
          <a:fontRef idx="minor">
            <a:schemeClr val="tx1"/>
          </a:fontRef>
        </p:style>
      </p:cxnSp>
      <p:pic>
        <p:nvPicPr>
          <p:cNvPr id="89" name="Picture 3" descr="C:\Documents and Settings\shoji-f\Local Settings\Temporary Internet Files\Content.IE5\S123OX6J\MC900432599[2].png"/>
          <p:cNvPicPr>
            <a:picLocks noChangeAspect="1" noChangeArrowheads="1"/>
          </p:cNvPicPr>
          <p:nvPr/>
        </p:nvPicPr>
        <p:blipFill>
          <a:blip r:embed="rId5" cstate="print"/>
          <a:srcRect/>
          <a:stretch>
            <a:fillRect/>
          </a:stretch>
        </p:blipFill>
        <p:spPr bwMode="auto">
          <a:xfrm>
            <a:off x="2928926" y="6000768"/>
            <a:ext cx="357190" cy="357190"/>
          </a:xfrm>
          <a:prstGeom prst="rect">
            <a:avLst/>
          </a:prstGeom>
          <a:noFill/>
        </p:spPr>
      </p:pic>
      <p:pic>
        <p:nvPicPr>
          <p:cNvPr id="98" name="Picture 23" descr="71"/>
          <p:cNvPicPr>
            <a:picLocks noChangeAspect="1" noChangeArrowheads="1"/>
          </p:cNvPicPr>
          <p:nvPr/>
        </p:nvPicPr>
        <p:blipFill>
          <a:blip r:embed="rId3" cstate="print"/>
          <a:srcRect/>
          <a:stretch>
            <a:fillRect/>
          </a:stretch>
        </p:blipFill>
        <p:spPr bwMode="auto">
          <a:xfrm>
            <a:off x="4357686" y="5143512"/>
            <a:ext cx="428628" cy="444377"/>
          </a:xfrm>
          <a:prstGeom prst="rect">
            <a:avLst/>
          </a:prstGeom>
          <a:noFill/>
          <a:ln w="9525">
            <a:noFill/>
            <a:miter lim="800000"/>
            <a:headEnd/>
            <a:tailEnd/>
          </a:ln>
        </p:spPr>
      </p:pic>
      <p:pic>
        <p:nvPicPr>
          <p:cNvPr id="99" name="Picture 23" descr="71"/>
          <p:cNvPicPr>
            <a:picLocks noChangeAspect="1" noChangeArrowheads="1"/>
          </p:cNvPicPr>
          <p:nvPr/>
        </p:nvPicPr>
        <p:blipFill>
          <a:blip r:embed="rId3" cstate="print"/>
          <a:srcRect/>
          <a:stretch>
            <a:fillRect/>
          </a:stretch>
        </p:blipFill>
        <p:spPr bwMode="auto">
          <a:xfrm>
            <a:off x="4429124" y="5715016"/>
            <a:ext cx="428628" cy="444377"/>
          </a:xfrm>
          <a:prstGeom prst="rect">
            <a:avLst/>
          </a:prstGeom>
          <a:noFill/>
          <a:ln w="9525">
            <a:noFill/>
            <a:miter lim="800000"/>
            <a:headEnd/>
            <a:tailEnd/>
          </a:ln>
        </p:spPr>
      </p:pic>
      <p:sp>
        <p:nvSpPr>
          <p:cNvPr id="100" name="テキスト ボックス 99"/>
          <p:cNvSpPr txBox="1"/>
          <p:nvPr/>
        </p:nvSpPr>
        <p:spPr>
          <a:xfrm>
            <a:off x="3929058" y="4786322"/>
            <a:ext cx="793807" cy="276999"/>
          </a:xfrm>
          <a:prstGeom prst="rect">
            <a:avLst/>
          </a:prstGeom>
          <a:noFill/>
        </p:spPr>
        <p:txBody>
          <a:bodyPr wrap="none" rtlCol="0">
            <a:spAutoFit/>
          </a:bodyPr>
          <a:lstStyle/>
          <a:p>
            <a:r>
              <a:rPr kumimoji="1" lang="ja-JP" altLang="en-US" sz="1200" b="1" dirty="0" smtClean="0"/>
              <a:t>コミッター</a:t>
            </a:r>
            <a:endParaRPr kumimoji="1" lang="ja-JP" altLang="en-US" sz="1200" b="1" dirty="0"/>
          </a:p>
        </p:txBody>
      </p:sp>
      <p:sp>
        <p:nvSpPr>
          <p:cNvPr id="101" name="テキスト ボックス 100"/>
          <p:cNvSpPr txBox="1"/>
          <p:nvPr/>
        </p:nvSpPr>
        <p:spPr>
          <a:xfrm>
            <a:off x="642910" y="5072074"/>
            <a:ext cx="646331" cy="276999"/>
          </a:xfrm>
          <a:prstGeom prst="rect">
            <a:avLst/>
          </a:prstGeom>
          <a:noFill/>
        </p:spPr>
        <p:txBody>
          <a:bodyPr wrap="none" rtlCol="0">
            <a:spAutoFit/>
          </a:bodyPr>
          <a:lstStyle/>
          <a:p>
            <a:r>
              <a:rPr kumimoji="1" lang="ja-JP" altLang="en-US" sz="1200" b="1" dirty="0" smtClean="0"/>
              <a:t>開発者</a:t>
            </a:r>
            <a:endParaRPr kumimoji="1" lang="ja-JP" altLang="en-US" sz="1200" b="1" dirty="0"/>
          </a:p>
        </p:txBody>
      </p:sp>
      <p:pic>
        <p:nvPicPr>
          <p:cNvPr id="109" name="Picture 23" descr="71"/>
          <p:cNvPicPr>
            <a:picLocks noChangeAspect="1" noChangeArrowheads="1"/>
          </p:cNvPicPr>
          <p:nvPr/>
        </p:nvPicPr>
        <p:blipFill>
          <a:blip r:embed="rId3" cstate="print">
            <a:lum/>
          </a:blip>
          <a:stretch>
            <a:fillRect/>
          </a:stretch>
        </p:blipFill>
        <p:spPr bwMode="auto">
          <a:xfrm>
            <a:off x="3857620" y="5715016"/>
            <a:ext cx="428126" cy="444752"/>
          </a:xfrm>
          <a:prstGeom prst="rect">
            <a:avLst/>
          </a:prstGeom>
          <a:noFill/>
          <a:ln>
            <a:noFill/>
          </a:ln>
        </p:spPr>
      </p:pic>
      <p:sp>
        <p:nvSpPr>
          <p:cNvPr id="111" name="円柱 110"/>
          <p:cNvSpPr/>
          <p:nvPr/>
        </p:nvSpPr>
        <p:spPr>
          <a:xfrm>
            <a:off x="6000760" y="5214950"/>
            <a:ext cx="357190" cy="428628"/>
          </a:xfrm>
          <a:prstGeom prst="can">
            <a:avLst/>
          </a:prstGeom>
          <a:gradFill>
            <a:gsLst>
              <a:gs pos="0">
                <a:srgbClr val="03D4A8"/>
              </a:gs>
              <a:gs pos="25000">
                <a:srgbClr val="21D6E0"/>
              </a:gs>
              <a:gs pos="75000">
                <a:srgbClr val="0087E6"/>
              </a:gs>
              <a:gs pos="100000">
                <a:srgbClr val="005CBF"/>
              </a:gs>
            </a:gsLst>
            <a:lin ang="5400000" scaled="0"/>
          </a:gra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2" name="テキスト ボックス 111"/>
          <p:cNvSpPr txBox="1"/>
          <p:nvPr/>
        </p:nvSpPr>
        <p:spPr>
          <a:xfrm>
            <a:off x="5568760" y="5687207"/>
            <a:ext cx="1236236" cy="276999"/>
          </a:xfrm>
          <a:prstGeom prst="rect">
            <a:avLst/>
          </a:prstGeom>
          <a:solidFill>
            <a:schemeClr val="bg1">
              <a:alpha val="55000"/>
            </a:schemeClr>
          </a:solidFill>
        </p:spPr>
        <p:txBody>
          <a:bodyPr wrap="none" rtlCol="0">
            <a:spAutoFit/>
          </a:bodyPr>
          <a:lstStyle/>
          <a:p>
            <a:r>
              <a:rPr kumimoji="1" lang="ja-JP" altLang="en-US" sz="1200" b="1" dirty="0" smtClean="0"/>
              <a:t>構成管理ツール</a:t>
            </a:r>
            <a:endParaRPr kumimoji="1" lang="ja-JP" altLang="en-US" sz="1200" b="1" dirty="0"/>
          </a:p>
        </p:txBody>
      </p:sp>
      <p:pic>
        <p:nvPicPr>
          <p:cNvPr id="116" name="Picture 23" descr="71"/>
          <p:cNvPicPr>
            <a:picLocks noChangeAspect="1" noChangeArrowheads="1"/>
          </p:cNvPicPr>
          <p:nvPr/>
        </p:nvPicPr>
        <p:blipFill>
          <a:blip r:embed="rId3" cstate="print">
            <a:lum bright="-11000"/>
          </a:blip>
          <a:stretch>
            <a:fillRect/>
          </a:stretch>
        </p:blipFill>
        <p:spPr bwMode="auto">
          <a:xfrm>
            <a:off x="2143610" y="4627322"/>
            <a:ext cx="428126" cy="444752"/>
          </a:xfrm>
          <a:prstGeom prst="rect">
            <a:avLst/>
          </a:prstGeom>
          <a:noFill/>
          <a:ln>
            <a:noFill/>
          </a:ln>
          <a:scene3d>
            <a:camera prst="orthographicFront">
              <a:rot lat="0" lon="10800000" rev="0"/>
            </a:camera>
            <a:lightRig rig="threePt" dir="t"/>
          </a:scene3d>
        </p:spPr>
      </p:pic>
      <p:pic>
        <p:nvPicPr>
          <p:cNvPr id="117" name="Picture 23" descr="71"/>
          <p:cNvPicPr>
            <a:picLocks noChangeAspect="1" noChangeArrowheads="1"/>
          </p:cNvPicPr>
          <p:nvPr/>
        </p:nvPicPr>
        <p:blipFill>
          <a:blip r:embed="rId3" cstate="print">
            <a:lum bright="-11000"/>
          </a:blip>
          <a:stretch>
            <a:fillRect/>
          </a:stretch>
        </p:blipFill>
        <p:spPr bwMode="auto">
          <a:xfrm>
            <a:off x="1929296" y="4984512"/>
            <a:ext cx="428126" cy="444752"/>
          </a:xfrm>
          <a:prstGeom prst="rect">
            <a:avLst/>
          </a:prstGeom>
          <a:noFill/>
          <a:ln>
            <a:noFill/>
          </a:ln>
          <a:scene3d>
            <a:camera prst="orthographicFront">
              <a:rot lat="0" lon="10800000" rev="0"/>
            </a:camera>
            <a:lightRig rig="threePt" dir="t"/>
          </a:scene3d>
        </p:spPr>
      </p:pic>
      <p:pic>
        <p:nvPicPr>
          <p:cNvPr id="118" name="Picture 23" descr="71"/>
          <p:cNvPicPr>
            <a:picLocks noChangeAspect="1" noChangeArrowheads="1"/>
          </p:cNvPicPr>
          <p:nvPr/>
        </p:nvPicPr>
        <p:blipFill>
          <a:blip r:embed="rId3" cstate="print">
            <a:lum bright="-11000"/>
          </a:blip>
          <a:stretch>
            <a:fillRect/>
          </a:stretch>
        </p:blipFill>
        <p:spPr bwMode="auto">
          <a:xfrm>
            <a:off x="1857858" y="5484578"/>
            <a:ext cx="428126" cy="444752"/>
          </a:xfrm>
          <a:prstGeom prst="rect">
            <a:avLst/>
          </a:prstGeom>
          <a:noFill/>
          <a:ln>
            <a:noFill/>
          </a:ln>
          <a:scene3d>
            <a:camera prst="orthographicFront">
              <a:rot lat="0" lon="10800000" rev="0"/>
            </a:camera>
            <a:lightRig rig="threePt" dir="t"/>
          </a:scene3d>
        </p:spPr>
      </p:pic>
      <p:pic>
        <p:nvPicPr>
          <p:cNvPr id="119" name="Picture 23" descr="71"/>
          <p:cNvPicPr>
            <a:picLocks noChangeAspect="1" noChangeArrowheads="1"/>
          </p:cNvPicPr>
          <p:nvPr/>
        </p:nvPicPr>
        <p:blipFill>
          <a:blip r:embed="rId3" cstate="print">
            <a:lum bright="-11000"/>
          </a:blip>
          <a:stretch>
            <a:fillRect/>
          </a:stretch>
        </p:blipFill>
        <p:spPr bwMode="auto">
          <a:xfrm>
            <a:off x="1643544" y="4786322"/>
            <a:ext cx="428126" cy="444752"/>
          </a:xfrm>
          <a:prstGeom prst="rect">
            <a:avLst/>
          </a:prstGeom>
          <a:noFill/>
          <a:ln>
            <a:noFill/>
          </a:ln>
          <a:scene3d>
            <a:camera prst="orthographicFront">
              <a:rot lat="0" lon="10800000" rev="0"/>
            </a:camera>
            <a:lightRig rig="threePt" dir="t"/>
          </a:scene3d>
        </p:spPr>
      </p:pic>
      <p:pic>
        <p:nvPicPr>
          <p:cNvPr id="120" name="Picture 23" descr="71"/>
          <p:cNvPicPr>
            <a:picLocks noChangeAspect="1" noChangeArrowheads="1"/>
          </p:cNvPicPr>
          <p:nvPr/>
        </p:nvPicPr>
        <p:blipFill>
          <a:blip r:embed="rId3" cstate="print">
            <a:lum bright="-11000"/>
          </a:blip>
          <a:stretch>
            <a:fillRect/>
          </a:stretch>
        </p:blipFill>
        <p:spPr bwMode="auto">
          <a:xfrm>
            <a:off x="1500166" y="5286388"/>
            <a:ext cx="428126" cy="444752"/>
          </a:xfrm>
          <a:prstGeom prst="rect">
            <a:avLst/>
          </a:prstGeom>
          <a:noFill/>
          <a:ln>
            <a:noFill/>
          </a:ln>
          <a:scene3d>
            <a:camera prst="orthographicFront">
              <a:rot lat="0" lon="10800000" rev="0"/>
            </a:camera>
            <a:lightRig rig="threePt" dir="t"/>
          </a:scene3d>
        </p:spPr>
      </p:pic>
      <p:pic>
        <p:nvPicPr>
          <p:cNvPr id="121" name="Picture 23" descr="71"/>
          <p:cNvPicPr>
            <a:picLocks noChangeAspect="1" noChangeArrowheads="1"/>
          </p:cNvPicPr>
          <p:nvPr/>
        </p:nvPicPr>
        <p:blipFill>
          <a:blip r:embed="rId3" cstate="print">
            <a:lum bright="-11000"/>
          </a:blip>
          <a:stretch>
            <a:fillRect/>
          </a:stretch>
        </p:blipFill>
        <p:spPr bwMode="auto">
          <a:xfrm>
            <a:off x="1500166" y="5786454"/>
            <a:ext cx="428126" cy="444752"/>
          </a:xfrm>
          <a:prstGeom prst="rect">
            <a:avLst/>
          </a:prstGeom>
          <a:noFill/>
          <a:ln>
            <a:noFill/>
          </a:ln>
          <a:scene3d>
            <a:camera prst="orthographicFront">
              <a:rot lat="0" lon="10800000" rev="0"/>
            </a:camera>
            <a:lightRig rig="threePt" dir="t"/>
          </a:scene3d>
        </p:spPr>
      </p:pic>
      <p:pic>
        <p:nvPicPr>
          <p:cNvPr id="122" name="Picture 23" descr="71"/>
          <p:cNvPicPr>
            <a:picLocks noChangeAspect="1" noChangeArrowheads="1"/>
          </p:cNvPicPr>
          <p:nvPr/>
        </p:nvPicPr>
        <p:blipFill>
          <a:blip r:embed="rId3" cstate="print">
            <a:lum bright="-11000"/>
          </a:blip>
          <a:stretch>
            <a:fillRect/>
          </a:stretch>
        </p:blipFill>
        <p:spPr bwMode="auto">
          <a:xfrm>
            <a:off x="1857858" y="5929330"/>
            <a:ext cx="428126" cy="444752"/>
          </a:xfrm>
          <a:prstGeom prst="rect">
            <a:avLst/>
          </a:prstGeom>
          <a:noFill/>
          <a:ln>
            <a:noFill/>
          </a:ln>
          <a:scene3d>
            <a:camera prst="orthographicFront">
              <a:rot lat="0" lon="10800000" rev="0"/>
            </a:camera>
            <a:lightRig rig="threePt" dir="t"/>
          </a:scene3d>
        </p:spPr>
      </p:pic>
      <p:sp>
        <p:nvSpPr>
          <p:cNvPr id="126" name="右矢印 125"/>
          <p:cNvSpPr/>
          <p:nvPr/>
        </p:nvSpPr>
        <p:spPr>
          <a:xfrm>
            <a:off x="5143504" y="5286388"/>
            <a:ext cx="642942" cy="42862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16" name="グループ化 74"/>
          <p:cNvGrpSpPr/>
          <p:nvPr/>
        </p:nvGrpSpPr>
        <p:grpSpPr>
          <a:xfrm>
            <a:off x="3357554" y="3929066"/>
            <a:ext cx="1236236" cy="749256"/>
            <a:chOff x="282348" y="3786190"/>
            <a:chExt cx="1236236" cy="749256"/>
          </a:xfrm>
        </p:grpSpPr>
        <p:sp>
          <p:nvSpPr>
            <p:cNvPr id="181" name="円柱 180"/>
            <p:cNvSpPr/>
            <p:nvPr/>
          </p:nvSpPr>
          <p:spPr>
            <a:xfrm>
              <a:off x="714348" y="3786190"/>
              <a:ext cx="357190" cy="428628"/>
            </a:xfrm>
            <a:prstGeom prst="can">
              <a:avLst/>
            </a:prstGeom>
            <a:gradFill>
              <a:gsLst>
                <a:gs pos="0">
                  <a:srgbClr val="03D4A8"/>
                </a:gs>
                <a:gs pos="25000">
                  <a:srgbClr val="21D6E0"/>
                </a:gs>
                <a:gs pos="75000">
                  <a:srgbClr val="0087E6"/>
                </a:gs>
                <a:gs pos="100000">
                  <a:srgbClr val="005CBF"/>
                </a:gs>
              </a:gsLst>
              <a:lin ang="5400000" scaled="0"/>
            </a:gra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2" name="テキスト ボックス 181"/>
            <p:cNvSpPr txBox="1"/>
            <p:nvPr/>
          </p:nvSpPr>
          <p:spPr>
            <a:xfrm>
              <a:off x="282348" y="4258447"/>
              <a:ext cx="1236236" cy="276999"/>
            </a:xfrm>
            <a:prstGeom prst="rect">
              <a:avLst/>
            </a:prstGeom>
            <a:solidFill>
              <a:schemeClr val="bg1">
                <a:alpha val="55000"/>
              </a:schemeClr>
            </a:solidFill>
          </p:spPr>
          <p:txBody>
            <a:bodyPr wrap="none" rtlCol="0">
              <a:spAutoFit/>
            </a:bodyPr>
            <a:lstStyle/>
            <a:p>
              <a:r>
                <a:rPr kumimoji="1" lang="ja-JP" altLang="en-US" sz="1200" b="1" dirty="0" smtClean="0"/>
                <a:t>構成管理ツール</a:t>
              </a:r>
              <a:endParaRPr kumimoji="1" lang="ja-JP" altLang="en-US" sz="1200" b="1" dirty="0"/>
            </a:p>
          </p:txBody>
        </p:sp>
      </p:grpSp>
      <p:sp>
        <p:nvSpPr>
          <p:cNvPr id="171" name="テキスト ボックス 170"/>
          <p:cNvSpPr txBox="1"/>
          <p:nvPr/>
        </p:nvSpPr>
        <p:spPr>
          <a:xfrm>
            <a:off x="3500430" y="2714620"/>
            <a:ext cx="627095" cy="276999"/>
          </a:xfrm>
          <a:prstGeom prst="rect">
            <a:avLst/>
          </a:prstGeom>
          <a:noFill/>
        </p:spPr>
        <p:txBody>
          <a:bodyPr wrap="none" rtlCol="0">
            <a:spAutoFit/>
          </a:bodyPr>
          <a:lstStyle/>
          <a:p>
            <a:r>
              <a:rPr kumimoji="1" lang="ja-JP" altLang="en-US" sz="1200" b="1" dirty="0" smtClean="0"/>
              <a:t>コミット</a:t>
            </a:r>
            <a:endParaRPr kumimoji="1" lang="en-US" altLang="ja-JP" sz="1200" b="1" dirty="0" smtClean="0"/>
          </a:p>
        </p:txBody>
      </p:sp>
      <p:cxnSp>
        <p:nvCxnSpPr>
          <p:cNvPr id="28" name="直線矢印コネクタ 27"/>
          <p:cNvCxnSpPr/>
          <p:nvPr/>
        </p:nvCxnSpPr>
        <p:spPr>
          <a:xfrm rot="16200000" flipH="1">
            <a:off x="2578201" y="2578209"/>
            <a:ext cx="1990702" cy="568135"/>
          </a:xfrm>
          <a:prstGeom prst="straightConnector1">
            <a:avLst/>
          </a:prstGeom>
          <a:ln w="50800">
            <a:solidFill>
              <a:schemeClr val="accent1"/>
            </a:solidFill>
            <a:prstDash val="solid"/>
            <a:tailEnd type="arrow"/>
          </a:ln>
        </p:spPr>
        <p:style>
          <a:lnRef idx="1">
            <a:schemeClr val="accent1"/>
          </a:lnRef>
          <a:fillRef idx="0">
            <a:schemeClr val="accent1"/>
          </a:fillRef>
          <a:effectRef idx="0">
            <a:schemeClr val="accent1"/>
          </a:effectRef>
          <a:fontRef idx="minor">
            <a:schemeClr val="tx1"/>
          </a:fontRef>
        </p:style>
      </p:cxnSp>
      <p:sp>
        <p:nvSpPr>
          <p:cNvPr id="114" name="角丸四角形 113"/>
          <p:cNvSpPr/>
          <p:nvPr/>
        </p:nvSpPr>
        <p:spPr>
          <a:xfrm>
            <a:off x="428596" y="3214686"/>
            <a:ext cx="8429684" cy="500066"/>
          </a:xfrm>
          <a:prstGeom prst="roundRect">
            <a:avLst/>
          </a:prstGeom>
          <a:solidFill>
            <a:srgbClr val="FFFF66"/>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400" b="1" dirty="0" smtClean="0">
                <a:solidFill>
                  <a:schemeClr val="tx1"/>
                </a:solidFill>
              </a:rPr>
              <a:t>コミッターに昇格すべき開発者を見つけ出したい</a:t>
            </a:r>
            <a:endParaRPr lang="ja-JP" altLang="en-US" sz="2400" b="1" dirty="0">
              <a:solidFill>
                <a:schemeClr val="tx1"/>
              </a:solidFill>
            </a:endParaRPr>
          </a:p>
        </p:txBody>
      </p:sp>
      <p:sp>
        <p:nvSpPr>
          <p:cNvPr id="48" name="角丸四角形 47"/>
          <p:cNvSpPr/>
          <p:nvPr/>
        </p:nvSpPr>
        <p:spPr>
          <a:xfrm>
            <a:off x="3929058" y="2071678"/>
            <a:ext cx="4286280" cy="500066"/>
          </a:xfrm>
          <a:prstGeom prst="roundRect">
            <a:avLst/>
          </a:prstGeom>
          <a:solidFill>
            <a:srgbClr val="FFFF66"/>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400" b="1" dirty="0" smtClean="0">
                <a:solidFill>
                  <a:schemeClr val="tx1"/>
                </a:solidFill>
              </a:rPr>
              <a:t>レビュープロセスの省略</a:t>
            </a:r>
            <a:endParaRPr lang="ja-JP" altLang="en-US" sz="2400" b="1" dirty="0">
              <a:solidFill>
                <a:schemeClr val="tx1"/>
              </a:solidFill>
            </a:endParaRPr>
          </a:p>
        </p:txBody>
      </p:sp>
      <p:sp>
        <p:nvSpPr>
          <p:cNvPr id="49" name="フッター プレースホルダ 48"/>
          <p:cNvSpPr>
            <a:spLocks noGrp="1"/>
          </p:cNvSpPr>
          <p:nvPr>
            <p:ph type="ftr" sz="quarter" idx="11"/>
          </p:nvPr>
        </p:nvSpPr>
        <p:spPr/>
        <p:txBody>
          <a:bodyPr/>
          <a:lstStyle/>
          <a:p>
            <a:r>
              <a:rPr lang="en-US" altLang="ja-JP" smtClean="0"/>
              <a:t>OSS</a:t>
            </a:r>
            <a:r>
              <a:rPr lang="ja-JP" altLang="en-US" smtClean="0"/>
              <a:t>開発におけるパッチレビュープロセスの効率化に向けたコミッターの分類</a:t>
            </a:r>
            <a:endParaRPr lang="en-US" altLang="ja-JP"/>
          </a:p>
        </p:txBody>
      </p:sp>
      <p:sp>
        <p:nvSpPr>
          <p:cNvPr id="50" name="スライド番号プレースホルダ 49"/>
          <p:cNvSpPr>
            <a:spLocks noGrp="1"/>
          </p:cNvSpPr>
          <p:nvPr>
            <p:ph type="sldNum" sz="quarter" idx="12"/>
          </p:nvPr>
        </p:nvSpPr>
        <p:spPr/>
        <p:txBody>
          <a:bodyPr/>
          <a:lstStyle/>
          <a:p>
            <a:fld id="{F92429EF-CC36-4027-8A23-5B262E590B44}" type="slidenum">
              <a:rPr lang="en-US" altLang="ja-JP" smtClean="0"/>
              <a:pPr/>
              <a:t>6</a:t>
            </a:fld>
            <a:endParaRPr lang="en-US" altLang="ja-JP" dirty="0"/>
          </a:p>
        </p:txBody>
      </p:sp>
      <p:sp>
        <p:nvSpPr>
          <p:cNvPr id="51" name="角丸四角形 50"/>
          <p:cNvSpPr/>
          <p:nvPr/>
        </p:nvSpPr>
        <p:spPr>
          <a:xfrm>
            <a:off x="4714876" y="4500570"/>
            <a:ext cx="4286280" cy="500066"/>
          </a:xfrm>
          <a:prstGeom prst="roundRect">
            <a:avLst/>
          </a:prstGeom>
          <a:solidFill>
            <a:srgbClr val="FFFF66"/>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400" b="1" dirty="0" smtClean="0">
                <a:solidFill>
                  <a:schemeClr val="tx1"/>
                </a:solidFill>
              </a:rPr>
              <a:t>コミッターは重要な役割</a:t>
            </a:r>
            <a:endParaRPr lang="ja-JP" altLang="en-US" sz="2400" b="1" dirty="0">
              <a:solidFill>
                <a:schemeClr val="tx1"/>
              </a:solidFill>
            </a:endParaRPr>
          </a:p>
        </p:txBody>
      </p:sp>
      <p:sp>
        <p:nvSpPr>
          <p:cNvPr id="52" name="日付プレースホルダ 51"/>
          <p:cNvSpPr>
            <a:spLocks noGrp="1"/>
          </p:cNvSpPr>
          <p:nvPr>
            <p:ph type="dt" sz="half" idx="10"/>
          </p:nvPr>
        </p:nvSpPr>
        <p:spPr/>
        <p:txBody>
          <a:bodyPr/>
          <a:lstStyle/>
          <a:p>
            <a:fld id="{8BCDA687-7ECB-469D-9A32-B6AE20295C0F}" type="datetime1">
              <a:rPr lang="ja-JP" altLang="en-US" smtClean="0"/>
              <a:pPr/>
              <a:t>2010/9/22</a:t>
            </a:fld>
            <a:endParaRPr lang="en-US" altLang="ja-JP"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1"/>
                                        </p:tgtEl>
                                        <p:attrNameLst>
                                          <p:attrName>style.visibility</p:attrName>
                                        </p:attrNameLst>
                                      </p:cBhvr>
                                      <p:to>
                                        <p:strVal val="visible"/>
                                      </p:to>
                                    </p:set>
                                  </p:childTnLst>
                                </p:cTn>
                              </p:par>
                              <p:par>
                                <p:cTn id="11" presetID="1" presetClass="exit" presetSubtype="0" fill="hold" grpId="1" nodeType="withEffect">
                                  <p:stCondLst>
                                    <p:cond delay="0"/>
                                  </p:stCondLst>
                                  <p:childTnLst>
                                    <p:set>
                                      <p:cBhvr>
                                        <p:cTn id="12" dur="1" fill="hold">
                                          <p:stCondLst>
                                            <p:cond delay="0"/>
                                          </p:stCondLst>
                                        </p:cTn>
                                        <p:tgtEl>
                                          <p:spTgt spid="48"/>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14"/>
                                        </p:tgtEl>
                                        <p:attrNameLst>
                                          <p:attrName>style.visibility</p:attrName>
                                        </p:attrNameLst>
                                      </p:cBhvr>
                                      <p:to>
                                        <p:strVal val="visible"/>
                                      </p:to>
                                    </p:set>
                                  </p:childTnLst>
                                </p:cTn>
                              </p:par>
                              <p:par>
                                <p:cTn id="17" presetID="1" presetClass="exit" presetSubtype="0" fill="hold" grpId="1" nodeType="withEffect">
                                  <p:stCondLst>
                                    <p:cond delay="0"/>
                                  </p:stCondLst>
                                  <p:childTnLst>
                                    <p:set>
                                      <p:cBhvr>
                                        <p:cTn id="18" dur="1" fill="hold">
                                          <p:stCondLst>
                                            <p:cond delay="0"/>
                                          </p:stCondLst>
                                        </p:cTn>
                                        <p:tgtEl>
                                          <p:spTgt spid="5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4" grpId="0" animBg="1"/>
      <p:bldP spid="48" grpId="0" animBg="1"/>
      <p:bldP spid="48" grpId="1" animBg="1"/>
      <p:bldP spid="51" grpId="0" animBg="1"/>
      <p:bldP spid="51" grpId="1"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目的とアプローチ</a:t>
            </a:r>
            <a:endParaRPr kumimoji="1" lang="ja-JP" altLang="en-US" dirty="0"/>
          </a:p>
        </p:txBody>
      </p:sp>
      <p:sp>
        <p:nvSpPr>
          <p:cNvPr id="3" name="コンテンツ プレースホルダ 2"/>
          <p:cNvSpPr>
            <a:spLocks noGrp="1"/>
          </p:cNvSpPr>
          <p:nvPr>
            <p:ph idx="1"/>
          </p:nvPr>
        </p:nvSpPr>
        <p:spPr>
          <a:xfrm>
            <a:off x="457200" y="1020763"/>
            <a:ext cx="8229600" cy="1336667"/>
          </a:xfrm>
        </p:spPr>
        <p:txBody>
          <a:bodyPr/>
          <a:lstStyle/>
          <a:p>
            <a:r>
              <a:rPr kumimoji="1" lang="ja-JP" altLang="en-US" dirty="0" smtClean="0"/>
              <a:t>目的</a:t>
            </a:r>
            <a:endParaRPr kumimoji="1" lang="en-US" altLang="ja-JP" dirty="0" smtClean="0"/>
          </a:p>
          <a:p>
            <a:pPr lvl="1"/>
            <a:r>
              <a:rPr kumimoji="1" lang="ja-JP" altLang="en-US" dirty="0" smtClean="0"/>
              <a:t>パッチレビュープロセスの効率化</a:t>
            </a:r>
            <a:endParaRPr kumimoji="1" lang="en-US" altLang="ja-JP" dirty="0" smtClean="0"/>
          </a:p>
          <a:p>
            <a:r>
              <a:rPr lang="ja-JP" altLang="en-US" dirty="0" smtClean="0"/>
              <a:t>アプローチ</a:t>
            </a:r>
            <a:endParaRPr lang="en-US" altLang="ja-JP" dirty="0" smtClean="0"/>
          </a:p>
          <a:p>
            <a:pPr lvl="1"/>
            <a:r>
              <a:rPr lang="ja-JP" altLang="en-US" dirty="0" smtClean="0"/>
              <a:t>パッチレビュープロセスの効率化に影響を持つコミッターを</a:t>
            </a:r>
            <a:r>
              <a:rPr lang="ja-JP" altLang="en-US" smtClean="0"/>
              <a:t>選出</a:t>
            </a:r>
            <a:r>
              <a:rPr lang="ja-JP" altLang="en-US" smtClean="0"/>
              <a:t>する</a:t>
            </a:r>
            <a:endParaRPr lang="en-US" altLang="ja-JP" dirty="0" smtClean="0"/>
          </a:p>
        </p:txBody>
      </p:sp>
      <p:grpSp>
        <p:nvGrpSpPr>
          <p:cNvPr id="8" name="グループ化 7"/>
          <p:cNvGrpSpPr/>
          <p:nvPr/>
        </p:nvGrpSpPr>
        <p:grpSpPr>
          <a:xfrm>
            <a:off x="214282" y="3143248"/>
            <a:ext cx="8786874" cy="1000132"/>
            <a:chOff x="2143108" y="-197792"/>
            <a:chExt cx="8786874" cy="1357324"/>
          </a:xfrm>
        </p:grpSpPr>
        <p:sp>
          <p:nvSpPr>
            <p:cNvPr id="6" name="角丸四角形 5"/>
            <p:cNvSpPr/>
            <p:nvPr/>
          </p:nvSpPr>
          <p:spPr>
            <a:xfrm>
              <a:off x="2143108" y="-197792"/>
              <a:ext cx="8786874" cy="1357324"/>
            </a:xfrm>
            <a:prstGeom prst="roundRect">
              <a:avLst/>
            </a:prstGeom>
            <a:solidFill>
              <a:srgbClr val="FFFFC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コンテンツ プレースホルダ 2"/>
            <p:cNvSpPr txBox="1">
              <a:spLocks/>
            </p:cNvSpPr>
            <p:nvPr/>
          </p:nvSpPr>
          <p:spPr bwMode="gray">
            <a:xfrm>
              <a:off x="2214546" y="-126353"/>
              <a:ext cx="8715436" cy="128588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342900" marR="0" lvl="0" indent="-342900" algn="l" defTabSz="914400" rtl="0" eaLnBrk="1" fontAlgn="base" latinLnBrk="0" hangingPunct="1">
                <a:lnSpc>
                  <a:spcPct val="100000"/>
                </a:lnSpc>
                <a:spcBef>
                  <a:spcPct val="20000"/>
                </a:spcBef>
                <a:spcAft>
                  <a:spcPct val="0"/>
                </a:spcAft>
                <a:buClrTx/>
                <a:buSzTx/>
                <a:buFontTx/>
                <a:buNone/>
                <a:tabLst/>
                <a:defRPr/>
              </a:pPr>
              <a:r>
                <a:rPr kumimoji="1" lang="ja-JP" altLang="en-US" sz="2400" b="1" i="0" u="none" strike="noStrike" kern="0" cap="none" spc="0" normalizeH="0" baseline="0" noProof="0" dirty="0" smtClean="0">
                  <a:ln>
                    <a:noFill/>
                  </a:ln>
                  <a:solidFill>
                    <a:schemeClr val="tx1"/>
                  </a:solidFill>
                  <a:effectLst/>
                  <a:uLnTx/>
                  <a:uFillTx/>
                  <a:latin typeface="+mn-lt"/>
                  <a:ea typeface="+mn-ea"/>
                  <a:cs typeface="+mn-cs"/>
                </a:rPr>
                <a:t>時間</a:t>
              </a:r>
              <a:endParaRPr kumimoji="1" lang="en-US" altLang="ja-JP" sz="2400" b="1" i="0" u="none" strike="noStrike" kern="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base" latinLnBrk="0" hangingPunct="1">
                <a:lnSpc>
                  <a:spcPct val="100000"/>
                </a:lnSpc>
                <a:spcBef>
                  <a:spcPct val="20000"/>
                </a:spcBef>
                <a:spcAft>
                  <a:spcPct val="0"/>
                </a:spcAft>
                <a:buClrTx/>
                <a:buSzTx/>
                <a:buFontTx/>
                <a:buNone/>
                <a:tabLst/>
                <a:defRPr/>
              </a:pPr>
              <a:r>
                <a:rPr kumimoji="1" lang="en-US" altLang="ja-JP" sz="2000" b="0" i="0" u="none" strike="noStrike" kern="0" cap="none" spc="0" normalizeH="0" baseline="0" noProof="0" dirty="0" smtClean="0">
                  <a:ln>
                    <a:noFill/>
                  </a:ln>
                  <a:solidFill>
                    <a:schemeClr val="tx1"/>
                  </a:solidFill>
                  <a:effectLst/>
                  <a:uLnTx/>
                  <a:uFillTx/>
                  <a:latin typeface="+mn-lt"/>
                  <a:ea typeface="+mn-ea"/>
                  <a:cs typeface="+mn-cs"/>
                </a:rPr>
                <a:t>RQ1</a:t>
              </a:r>
              <a:r>
                <a:rPr kumimoji="1" lang="ja-JP" altLang="en-US" sz="2000" b="0" i="0" u="none" strike="noStrike" kern="0" cap="none" spc="0" normalizeH="0" baseline="0" noProof="0" dirty="0" smtClean="0">
                  <a:ln>
                    <a:noFill/>
                  </a:ln>
                  <a:solidFill>
                    <a:schemeClr val="tx1"/>
                  </a:solidFill>
                  <a:effectLst/>
                  <a:uLnTx/>
                  <a:uFillTx/>
                  <a:latin typeface="+mn-lt"/>
                  <a:ea typeface="+mn-ea"/>
                  <a:cs typeface="+mn-cs"/>
                </a:rPr>
                <a:t>：コミッターと非コミッターでレビュー時間・パッチ編集時間に違いはあるか？</a:t>
              </a:r>
              <a:endParaRPr kumimoji="1" lang="en-US" altLang="ja-JP" sz="2000" b="0" i="0" u="none" strike="noStrike" kern="0" cap="none" spc="0" normalizeH="0" baseline="0" noProof="0" dirty="0" smtClean="0">
                <a:ln>
                  <a:noFill/>
                </a:ln>
                <a:solidFill>
                  <a:schemeClr val="tx1"/>
                </a:solidFill>
                <a:effectLst/>
                <a:uLnTx/>
                <a:uFillTx/>
                <a:latin typeface="+mn-lt"/>
                <a:ea typeface="+mn-ea"/>
                <a:cs typeface="+mn-cs"/>
              </a:endParaRPr>
            </a:p>
          </p:txBody>
        </p:sp>
      </p:grpSp>
      <p:sp>
        <p:nvSpPr>
          <p:cNvPr id="7" name="フッター プレースホルダ 6"/>
          <p:cNvSpPr>
            <a:spLocks noGrp="1"/>
          </p:cNvSpPr>
          <p:nvPr>
            <p:ph type="ftr" sz="quarter" idx="11"/>
          </p:nvPr>
        </p:nvSpPr>
        <p:spPr/>
        <p:txBody>
          <a:bodyPr/>
          <a:lstStyle/>
          <a:p>
            <a:r>
              <a:rPr lang="en-US" altLang="ja-JP" dirty="0" smtClean="0"/>
              <a:t>OSS</a:t>
            </a:r>
            <a:r>
              <a:rPr lang="ja-JP" altLang="en-US" dirty="0" smtClean="0"/>
              <a:t>開発におけるパッチレビュープロセスの効率化に向けたコミッターの分類</a:t>
            </a:r>
            <a:endParaRPr lang="en-US" altLang="ja-JP" dirty="0"/>
          </a:p>
        </p:txBody>
      </p:sp>
      <p:grpSp>
        <p:nvGrpSpPr>
          <p:cNvPr id="13" name="グループ化 12"/>
          <p:cNvGrpSpPr/>
          <p:nvPr/>
        </p:nvGrpSpPr>
        <p:grpSpPr>
          <a:xfrm>
            <a:off x="214282" y="4286256"/>
            <a:ext cx="8786874" cy="1000132"/>
            <a:chOff x="214282" y="3643314"/>
            <a:chExt cx="8786874" cy="1000132"/>
          </a:xfrm>
        </p:grpSpPr>
        <p:sp>
          <p:nvSpPr>
            <p:cNvPr id="9" name="角丸四角形 8"/>
            <p:cNvSpPr/>
            <p:nvPr/>
          </p:nvSpPr>
          <p:spPr>
            <a:xfrm>
              <a:off x="214282" y="3643314"/>
              <a:ext cx="8786874" cy="1000132"/>
            </a:xfrm>
            <a:prstGeom prst="roundRect">
              <a:avLst/>
            </a:prstGeom>
            <a:solidFill>
              <a:srgbClr val="FFFFC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コンテンツ プレースホルダ 2"/>
            <p:cNvSpPr txBox="1">
              <a:spLocks/>
            </p:cNvSpPr>
            <p:nvPr/>
          </p:nvSpPr>
          <p:spPr bwMode="gray">
            <a:xfrm>
              <a:off x="285720" y="3695953"/>
              <a:ext cx="8715436" cy="94749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342900" marR="0" lvl="0" indent="-342900" algn="l" defTabSz="914400" rtl="0" eaLnBrk="1" fontAlgn="base" latinLnBrk="0" hangingPunct="1">
                <a:lnSpc>
                  <a:spcPct val="100000"/>
                </a:lnSpc>
                <a:spcBef>
                  <a:spcPct val="20000"/>
                </a:spcBef>
                <a:spcAft>
                  <a:spcPct val="0"/>
                </a:spcAft>
                <a:buClrTx/>
                <a:buSzTx/>
                <a:buFontTx/>
                <a:buNone/>
                <a:tabLst/>
                <a:defRPr/>
              </a:pPr>
              <a:r>
                <a:rPr lang="ja-JP" altLang="en-US" sz="2400" b="1" kern="0" dirty="0" smtClean="0">
                  <a:latin typeface="+mn-lt"/>
                  <a:ea typeface="+mn-ea"/>
                </a:rPr>
                <a:t>回数</a:t>
              </a:r>
              <a:endParaRPr kumimoji="1" lang="en-US" altLang="ja-JP" sz="2400" b="1" i="0" u="none" strike="noStrike" kern="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base" latinLnBrk="0" hangingPunct="1">
                <a:lnSpc>
                  <a:spcPct val="100000"/>
                </a:lnSpc>
                <a:spcBef>
                  <a:spcPct val="20000"/>
                </a:spcBef>
                <a:spcAft>
                  <a:spcPct val="0"/>
                </a:spcAft>
                <a:buClrTx/>
                <a:buSzTx/>
                <a:buFontTx/>
                <a:buNone/>
                <a:tabLst/>
                <a:defRPr/>
              </a:pPr>
              <a:r>
                <a:rPr kumimoji="1" lang="en-US" altLang="ja-JP" sz="2000" b="0" i="0" u="none" strike="noStrike" kern="0" cap="none" spc="0" normalizeH="0" baseline="0" noProof="0" dirty="0" smtClean="0">
                  <a:ln>
                    <a:noFill/>
                  </a:ln>
                  <a:solidFill>
                    <a:schemeClr val="tx1"/>
                  </a:solidFill>
                  <a:effectLst/>
                  <a:uLnTx/>
                  <a:uFillTx/>
                  <a:latin typeface="+mn-lt"/>
                  <a:ea typeface="+mn-ea"/>
                  <a:cs typeface="+mn-cs"/>
                </a:rPr>
                <a:t>RQ2</a:t>
              </a:r>
              <a:r>
                <a:rPr kumimoji="1" lang="ja-JP" altLang="en-US" sz="2000" b="0" i="0" u="none" strike="noStrike" kern="0" cap="none" spc="0" normalizeH="0" baseline="0" noProof="0" dirty="0" smtClean="0">
                  <a:ln>
                    <a:noFill/>
                  </a:ln>
                  <a:solidFill>
                    <a:schemeClr val="tx1"/>
                  </a:solidFill>
                  <a:effectLst/>
                  <a:uLnTx/>
                  <a:uFillTx/>
                  <a:latin typeface="+mn-lt"/>
                  <a:ea typeface="+mn-ea"/>
                  <a:cs typeface="+mn-cs"/>
                </a:rPr>
                <a:t>：コミッターと非コミッターでレビュー回数・パッチ編集回数に違いはあるか？</a:t>
              </a:r>
              <a:endParaRPr kumimoji="1" lang="en-US" altLang="ja-JP" sz="2000" b="0" i="0" u="none" strike="noStrike" kern="0" cap="none" spc="0" normalizeH="0" baseline="0" noProof="0" dirty="0" smtClean="0">
                <a:ln>
                  <a:noFill/>
                </a:ln>
                <a:solidFill>
                  <a:schemeClr val="tx1"/>
                </a:solidFill>
                <a:effectLst/>
                <a:uLnTx/>
                <a:uFillTx/>
                <a:latin typeface="+mn-lt"/>
                <a:ea typeface="+mn-ea"/>
                <a:cs typeface="+mn-cs"/>
              </a:endParaRPr>
            </a:p>
          </p:txBody>
        </p:sp>
      </p:grpSp>
      <p:grpSp>
        <p:nvGrpSpPr>
          <p:cNvPr id="14" name="グループ化 13"/>
          <p:cNvGrpSpPr/>
          <p:nvPr/>
        </p:nvGrpSpPr>
        <p:grpSpPr>
          <a:xfrm>
            <a:off x="214282" y="5429264"/>
            <a:ext cx="8786874" cy="1000132"/>
            <a:chOff x="214282" y="4786322"/>
            <a:chExt cx="8786874" cy="1000132"/>
          </a:xfrm>
        </p:grpSpPr>
        <p:sp>
          <p:nvSpPr>
            <p:cNvPr id="11" name="角丸四角形 10"/>
            <p:cNvSpPr/>
            <p:nvPr/>
          </p:nvSpPr>
          <p:spPr>
            <a:xfrm>
              <a:off x="214282" y="4786322"/>
              <a:ext cx="8786874" cy="1000132"/>
            </a:xfrm>
            <a:prstGeom prst="roundRect">
              <a:avLst/>
            </a:prstGeom>
            <a:solidFill>
              <a:srgbClr val="FFFFCC"/>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コンテンツ プレースホルダ 2"/>
            <p:cNvSpPr txBox="1">
              <a:spLocks/>
            </p:cNvSpPr>
            <p:nvPr/>
          </p:nvSpPr>
          <p:spPr bwMode="gray">
            <a:xfrm>
              <a:off x="285720" y="4838961"/>
              <a:ext cx="8715436" cy="94749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342900" marR="0" lvl="0" indent="-342900" algn="l" defTabSz="914400" rtl="0" eaLnBrk="1" fontAlgn="base" latinLnBrk="0" hangingPunct="1">
                <a:lnSpc>
                  <a:spcPct val="100000"/>
                </a:lnSpc>
                <a:spcBef>
                  <a:spcPct val="20000"/>
                </a:spcBef>
                <a:spcAft>
                  <a:spcPct val="0"/>
                </a:spcAft>
                <a:buClrTx/>
                <a:buSzTx/>
                <a:buFontTx/>
                <a:buNone/>
                <a:tabLst/>
                <a:defRPr/>
              </a:pPr>
              <a:r>
                <a:rPr lang="ja-JP" altLang="en-US" sz="2400" b="1" kern="0" dirty="0" smtClean="0">
                  <a:latin typeface="+mn-lt"/>
                  <a:ea typeface="+mn-ea"/>
                </a:rPr>
                <a:t>コミッターのタイプ</a:t>
              </a:r>
              <a:endParaRPr kumimoji="1" lang="en-US" altLang="ja-JP" sz="2400" b="1" i="0" u="none" strike="noStrike" kern="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base" latinLnBrk="0" hangingPunct="1">
                <a:lnSpc>
                  <a:spcPct val="100000"/>
                </a:lnSpc>
                <a:spcBef>
                  <a:spcPct val="20000"/>
                </a:spcBef>
                <a:spcAft>
                  <a:spcPct val="0"/>
                </a:spcAft>
                <a:buClrTx/>
                <a:buSzTx/>
                <a:buFontTx/>
                <a:buNone/>
                <a:tabLst/>
                <a:defRPr/>
              </a:pPr>
              <a:r>
                <a:rPr kumimoji="1" lang="en-US" altLang="ja-JP" sz="2000" b="0" i="0" u="none" strike="noStrike" kern="0" cap="none" spc="0" normalizeH="0" baseline="0" noProof="0" dirty="0" smtClean="0">
                  <a:ln>
                    <a:noFill/>
                  </a:ln>
                  <a:solidFill>
                    <a:schemeClr val="tx1"/>
                  </a:solidFill>
                  <a:effectLst/>
                  <a:uLnTx/>
                  <a:uFillTx/>
                  <a:latin typeface="+mn-lt"/>
                  <a:ea typeface="+mn-ea"/>
                  <a:cs typeface="+mn-cs"/>
                </a:rPr>
                <a:t>RQ3</a:t>
              </a:r>
              <a:r>
                <a:rPr kumimoji="1" lang="ja-JP" altLang="en-US" sz="2000" b="0" i="0" u="none" strike="noStrike" kern="0" cap="none" spc="0" normalizeH="0" baseline="0" noProof="0" dirty="0" smtClean="0">
                  <a:ln>
                    <a:noFill/>
                  </a:ln>
                  <a:solidFill>
                    <a:schemeClr val="tx1"/>
                  </a:solidFill>
                  <a:effectLst/>
                  <a:uLnTx/>
                  <a:uFillTx/>
                  <a:latin typeface="+mn-lt"/>
                  <a:ea typeface="+mn-ea"/>
                  <a:cs typeface="+mn-cs"/>
                </a:rPr>
                <a:t>：コミッターのレビューとパッチ編集にはどのような関係があるか？</a:t>
              </a:r>
              <a:endParaRPr kumimoji="1" lang="en-US" altLang="ja-JP" sz="2000" b="0" i="0" u="none" strike="noStrike" kern="0" cap="none" spc="0" normalizeH="0" baseline="0" noProof="0" dirty="0" smtClean="0">
                <a:ln>
                  <a:noFill/>
                </a:ln>
                <a:solidFill>
                  <a:schemeClr val="tx1"/>
                </a:solidFill>
                <a:effectLst/>
                <a:uLnTx/>
                <a:uFillTx/>
                <a:latin typeface="+mn-lt"/>
                <a:ea typeface="+mn-ea"/>
                <a:cs typeface="+mn-cs"/>
              </a:endParaRPr>
            </a:p>
          </p:txBody>
        </p:sp>
      </p:grpSp>
      <p:sp>
        <p:nvSpPr>
          <p:cNvPr id="15" name="スライド番号プレースホルダ 14"/>
          <p:cNvSpPr>
            <a:spLocks noGrp="1"/>
          </p:cNvSpPr>
          <p:nvPr>
            <p:ph type="sldNum" sz="quarter" idx="12"/>
          </p:nvPr>
        </p:nvSpPr>
        <p:spPr/>
        <p:txBody>
          <a:bodyPr/>
          <a:lstStyle/>
          <a:p>
            <a:fld id="{F92429EF-CC36-4027-8A23-5B262E590B44}" type="slidenum">
              <a:rPr lang="en-US" altLang="ja-JP" smtClean="0"/>
              <a:pPr/>
              <a:t>7</a:t>
            </a:fld>
            <a:endParaRPr lang="en-US" altLang="ja-JP" dirty="0"/>
          </a:p>
        </p:txBody>
      </p:sp>
      <p:sp>
        <p:nvSpPr>
          <p:cNvPr id="16" name="日付プレースホルダ 15"/>
          <p:cNvSpPr>
            <a:spLocks noGrp="1"/>
          </p:cNvSpPr>
          <p:nvPr>
            <p:ph type="dt" sz="half" idx="10"/>
          </p:nvPr>
        </p:nvSpPr>
        <p:spPr/>
        <p:txBody>
          <a:bodyPr/>
          <a:lstStyle/>
          <a:p>
            <a:fld id="{85082C41-8F1F-49E9-B07E-47D0B70958B4}" type="datetime1">
              <a:rPr lang="ja-JP" altLang="en-US" smtClean="0"/>
              <a:pPr/>
              <a:t>2010/9/22</a:t>
            </a:fld>
            <a:endParaRPr lang="en-US" altLang="ja-JP"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分析方法</a:t>
            </a:r>
            <a:endParaRPr kumimoji="1" lang="ja-JP" altLang="en-US" dirty="0"/>
          </a:p>
        </p:txBody>
      </p:sp>
      <p:sp>
        <p:nvSpPr>
          <p:cNvPr id="3" name="コンテンツ プレースホルダ 2"/>
          <p:cNvSpPr>
            <a:spLocks noGrp="1"/>
          </p:cNvSpPr>
          <p:nvPr>
            <p:ph idx="1"/>
          </p:nvPr>
        </p:nvSpPr>
        <p:spPr>
          <a:xfrm>
            <a:off x="457200" y="1020763"/>
            <a:ext cx="8543956" cy="5145087"/>
          </a:xfrm>
        </p:spPr>
        <p:txBody>
          <a:bodyPr/>
          <a:lstStyle/>
          <a:p>
            <a:r>
              <a:rPr kumimoji="1" lang="en-US" altLang="ja-JP" dirty="0" smtClean="0"/>
              <a:t>ML</a:t>
            </a:r>
            <a:r>
              <a:rPr kumimoji="1" lang="ja-JP" altLang="en-US" dirty="0" err="1" smtClean="0"/>
              <a:t>，</a:t>
            </a:r>
            <a:r>
              <a:rPr kumimoji="1" lang="en-US" altLang="ja-JP" dirty="0" smtClean="0"/>
              <a:t>BTS</a:t>
            </a:r>
            <a:r>
              <a:rPr kumimoji="1" lang="ja-JP" altLang="en-US" dirty="0" smtClean="0"/>
              <a:t>に投稿されたパッチへのレビュー，パッチの編集にかかった時間と回数を調査する．</a:t>
            </a:r>
            <a:endParaRPr kumimoji="1" lang="en-US" altLang="ja-JP" dirty="0" smtClean="0"/>
          </a:p>
          <a:p>
            <a:pPr lvl="1"/>
            <a:r>
              <a:rPr kumimoji="1" lang="en-US" altLang="ja-JP" dirty="0" smtClean="0"/>
              <a:t>RQ</a:t>
            </a:r>
            <a:r>
              <a:rPr kumimoji="1" lang="ja-JP" altLang="en-US" dirty="0" smtClean="0"/>
              <a:t>１：レビュー時間とパッチ編集時間</a:t>
            </a:r>
            <a:endParaRPr lang="en-US" altLang="ja-JP" dirty="0" smtClean="0"/>
          </a:p>
          <a:p>
            <a:pPr lvl="2"/>
            <a:r>
              <a:rPr lang="ja-JP" altLang="en-US" dirty="0" smtClean="0"/>
              <a:t>各項目ごとにコミッターと非コミッターを比較</a:t>
            </a:r>
            <a:endParaRPr lang="en-US" altLang="ja-JP" dirty="0" smtClean="0"/>
          </a:p>
          <a:p>
            <a:pPr lvl="1"/>
            <a:r>
              <a:rPr lang="en-US" altLang="ja-JP" dirty="0" smtClean="0"/>
              <a:t>RQ2</a:t>
            </a:r>
            <a:r>
              <a:rPr lang="ja-JP" altLang="en-US" dirty="0" smtClean="0"/>
              <a:t>：レビュー回数とパッチ編集回数</a:t>
            </a:r>
            <a:endParaRPr lang="en-US" altLang="ja-JP" dirty="0" smtClean="0"/>
          </a:p>
          <a:p>
            <a:pPr lvl="2"/>
            <a:r>
              <a:rPr lang="ja-JP" altLang="en-US" dirty="0" smtClean="0"/>
              <a:t>各項目ごとにコミッターと非コミッターを比較</a:t>
            </a:r>
            <a:endParaRPr lang="en-US" altLang="ja-JP" dirty="0" smtClean="0"/>
          </a:p>
          <a:p>
            <a:pPr lvl="1"/>
            <a:r>
              <a:rPr lang="en-US" altLang="ja-JP" dirty="0" smtClean="0"/>
              <a:t>RQ3</a:t>
            </a:r>
            <a:r>
              <a:rPr lang="ja-JP" altLang="en-US" dirty="0" smtClean="0"/>
              <a:t>：コミッターのレビューとパッチ編集の関係</a:t>
            </a:r>
            <a:endParaRPr lang="en-US" altLang="ja-JP" dirty="0" smtClean="0"/>
          </a:p>
          <a:p>
            <a:pPr lvl="2"/>
            <a:r>
              <a:rPr lang="ja-JP" altLang="en-US" dirty="0" smtClean="0"/>
              <a:t>各項目ごとに全開発者の中央値をもとにコミッターを分類</a:t>
            </a:r>
          </a:p>
          <a:p>
            <a:pPr lvl="2">
              <a:buNone/>
            </a:pPr>
            <a:endParaRPr lang="en-US" altLang="ja-JP" dirty="0" smtClean="0"/>
          </a:p>
        </p:txBody>
      </p:sp>
      <p:sp>
        <p:nvSpPr>
          <p:cNvPr id="5" name="フッター プレースホルダ 4"/>
          <p:cNvSpPr>
            <a:spLocks noGrp="1"/>
          </p:cNvSpPr>
          <p:nvPr>
            <p:ph type="ftr" sz="quarter" idx="11"/>
          </p:nvPr>
        </p:nvSpPr>
        <p:spPr/>
        <p:txBody>
          <a:bodyPr/>
          <a:lstStyle/>
          <a:p>
            <a:r>
              <a:rPr lang="en-US" altLang="ja-JP" smtClean="0"/>
              <a:t>OSS</a:t>
            </a:r>
            <a:r>
              <a:rPr lang="ja-JP" altLang="en-US" smtClean="0"/>
              <a:t>開発におけるパッチレビュープロセスの効率化に向けたコミッターの分類</a:t>
            </a:r>
            <a:endParaRPr lang="en-US" altLang="ja-JP"/>
          </a:p>
        </p:txBody>
      </p:sp>
      <p:sp>
        <p:nvSpPr>
          <p:cNvPr id="6" name="スライド番号プレースホルダ 5"/>
          <p:cNvSpPr>
            <a:spLocks noGrp="1"/>
          </p:cNvSpPr>
          <p:nvPr>
            <p:ph type="sldNum" sz="quarter" idx="12"/>
          </p:nvPr>
        </p:nvSpPr>
        <p:spPr/>
        <p:txBody>
          <a:bodyPr/>
          <a:lstStyle/>
          <a:p>
            <a:fld id="{F92429EF-CC36-4027-8A23-5B262E590B44}" type="slidenum">
              <a:rPr lang="en-US" altLang="ja-JP" smtClean="0"/>
              <a:pPr/>
              <a:t>8</a:t>
            </a:fld>
            <a:endParaRPr lang="en-US" altLang="ja-JP" dirty="0"/>
          </a:p>
        </p:txBody>
      </p:sp>
      <p:sp>
        <p:nvSpPr>
          <p:cNvPr id="7" name="日付プレースホルダ 6"/>
          <p:cNvSpPr>
            <a:spLocks noGrp="1"/>
          </p:cNvSpPr>
          <p:nvPr>
            <p:ph type="dt" sz="half" idx="10"/>
          </p:nvPr>
        </p:nvSpPr>
        <p:spPr/>
        <p:txBody>
          <a:bodyPr/>
          <a:lstStyle/>
          <a:p>
            <a:fld id="{11918D03-D2B5-4C86-91A6-E94B191152B6}" type="datetime1">
              <a:rPr lang="ja-JP" altLang="en-US" smtClean="0"/>
              <a:pPr/>
              <a:t>2010/9/22</a:t>
            </a:fld>
            <a:endParaRPr lang="en-US" altLang="ja-JP"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ケーススタディ</a:t>
            </a:r>
            <a:endParaRPr kumimoji="1" lang="ja-JP" altLang="en-US" dirty="0"/>
          </a:p>
        </p:txBody>
      </p:sp>
      <p:sp>
        <p:nvSpPr>
          <p:cNvPr id="3" name="コンテンツ プレースホルダ 2"/>
          <p:cNvSpPr>
            <a:spLocks noGrp="1"/>
          </p:cNvSpPr>
          <p:nvPr>
            <p:ph idx="1"/>
          </p:nvPr>
        </p:nvSpPr>
        <p:spPr>
          <a:xfrm>
            <a:off x="457200" y="1020763"/>
            <a:ext cx="8229600" cy="4765691"/>
          </a:xfrm>
        </p:spPr>
        <p:txBody>
          <a:bodyPr/>
          <a:lstStyle/>
          <a:p>
            <a:r>
              <a:rPr lang="ja-JP" altLang="en-US" dirty="0" smtClean="0"/>
              <a:t>対象プロジェクト</a:t>
            </a:r>
            <a:endParaRPr lang="en-US" altLang="ja-JP" dirty="0" smtClean="0"/>
          </a:p>
          <a:p>
            <a:pPr lvl="1"/>
            <a:r>
              <a:rPr lang="en-US" altLang="ja-JP" dirty="0" err="1" smtClean="0"/>
              <a:t>PostgreSQL</a:t>
            </a:r>
            <a:endParaRPr lang="en-US" altLang="ja-JP" dirty="0" smtClean="0"/>
          </a:p>
          <a:p>
            <a:r>
              <a:rPr lang="ja-JP" altLang="en-US" dirty="0" smtClean="0"/>
              <a:t>取得データ</a:t>
            </a:r>
            <a:endParaRPr lang="en-US" altLang="ja-JP" dirty="0" smtClean="0"/>
          </a:p>
          <a:p>
            <a:pPr lvl="1"/>
            <a:r>
              <a:rPr lang="en-US" altLang="ja-JP" dirty="0" smtClean="0"/>
              <a:t>ML</a:t>
            </a:r>
            <a:r>
              <a:rPr lang="ja-JP" altLang="en-US" dirty="0" smtClean="0"/>
              <a:t>アーカイブ（</a:t>
            </a:r>
            <a:r>
              <a:rPr lang="en-US" altLang="ja-JP" dirty="0" err="1" smtClean="0"/>
              <a:t>pgsql</a:t>
            </a:r>
            <a:r>
              <a:rPr lang="en-US" altLang="ja-JP" dirty="0" smtClean="0"/>
              <a:t>-hackers, </a:t>
            </a:r>
            <a:r>
              <a:rPr lang="en-US" altLang="ja-JP" dirty="0" err="1" smtClean="0"/>
              <a:t>pgsql</a:t>
            </a:r>
            <a:r>
              <a:rPr lang="en-US" altLang="ja-JP" dirty="0" smtClean="0"/>
              <a:t>-patches</a:t>
            </a:r>
            <a:r>
              <a:rPr lang="ja-JP" altLang="en-US" dirty="0" smtClean="0"/>
              <a:t>）</a:t>
            </a:r>
            <a:endParaRPr lang="en-US" altLang="ja-JP" dirty="0" smtClean="0"/>
          </a:p>
          <a:p>
            <a:r>
              <a:rPr lang="ja-JP" altLang="en-US" dirty="0" smtClean="0"/>
              <a:t>分析期間</a:t>
            </a:r>
            <a:endParaRPr lang="en-US" altLang="ja-JP" dirty="0" smtClean="0"/>
          </a:p>
          <a:p>
            <a:pPr lvl="1"/>
            <a:r>
              <a:rPr lang="en-US" altLang="ja-JP" dirty="0" smtClean="0"/>
              <a:t>2001/01/01</a:t>
            </a:r>
            <a:r>
              <a:rPr lang="ja-JP" altLang="en-US" dirty="0" smtClean="0"/>
              <a:t>～</a:t>
            </a:r>
            <a:r>
              <a:rPr lang="en-US" altLang="ja-JP" dirty="0" smtClean="0"/>
              <a:t>2008/12/31</a:t>
            </a:r>
          </a:p>
          <a:p>
            <a:r>
              <a:rPr lang="ja-JP" altLang="en-US" dirty="0" smtClean="0"/>
              <a:t>総レビュー数</a:t>
            </a:r>
            <a:endParaRPr lang="en-US" altLang="ja-JP" dirty="0" smtClean="0"/>
          </a:p>
          <a:p>
            <a:pPr lvl="1"/>
            <a:r>
              <a:rPr lang="en-US" altLang="ja-JP" dirty="0" smtClean="0"/>
              <a:t>3352</a:t>
            </a:r>
            <a:r>
              <a:rPr lang="ja-JP" altLang="en-US" dirty="0" smtClean="0"/>
              <a:t>件</a:t>
            </a:r>
            <a:endParaRPr lang="en-US" altLang="ja-JP" dirty="0" smtClean="0"/>
          </a:p>
          <a:p>
            <a:r>
              <a:rPr lang="ja-JP" altLang="en-US" dirty="0" smtClean="0"/>
              <a:t>総パッチ編集数</a:t>
            </a:r>
            <a:endParaRPr lang="en-US" altLang="ja-JP" dirty="0" smtClean="0"/>
          </a:p>
          <a:p>
            <a:pPr lvl="1"/>
            <a:r>
              <a:rPr lang="en-US" altLang="ja-JP" dirty="0" smtClean="0"/>
              <a:t>1848</a:t>
            </a:r>
            <a:r>
              <a:rPr lang="ja-JP" altLang="en-US" dirty="0" smtClean="0"/>
              <a:t>件</a:t>
            </a:r>
            <a:endParaRPr lang="en-US" altLang="ja-JP" dirty="0" smtClean="0"/>
          </a:p>
        </p:txBody>
      </p:sp>
      <p:pic>
        <p:nvPicPr>
          <p:cNvPr id="5" name="図 4" descr="150px-Pg_logo.png"/>
          <p:cNvPicPr>
            <a:picLocks noChangeAspect="1"/>
          </p:cNvPicPr>
          <p:nvPr/>
        </p:nvPicPr>
        <p:blipFill>
          <a:blip r:embed="rId3" cstate="print"/>
          <a:stretch>
            <a:fillRect/>
          </a:stretch>
        </p:blipFill>
        <p:spPr>
          <a:xfrm>
            <a:off x="3071802" y="1285860"/>
            <a:ext cx="650875" cy="585788"/>
          </a:xfrm>
          <a:prstGeom prst="rect">
            <a:avLst/>
          </a:prstGeom>
        </p:spPr>
      </p:pic>
      <p:sp>
        <p:nvSpPr>
          <p:cNvPr id="7" name="フッター プレースホルダ 6"/>
          <p:cNvSpPr>
            <a:spLocks noGrp="1"/>
          </p:cNvSpPr>
          <p:nvPr>
            <p:ph type="ftr" sz="quarter" idx="11"/>
          </p:nvPr>
        </p:nvSpPr>
        <p:spPr/>
        <p:txBody>
          <a:bodyPr/>
          <a:lstStyle/>
          <a:p>
            <a:r>
              <a:rPr lang="en-US" altLang="ja-JP" smtClean="0"/>
              <a:t>OSS</a:t>
            </a:r>
            <a:r>
              <a:rPr lang="ja-JP" altLang="en-US" smtClean="0"/>
              <a:t>開発におけるパッチレビュープロセスの効率化に向けたコミッターの分類</a:t>
            </a:r>
            <a:endParaRPr lang="en-US" altLang="ja-JP"/>
          </a:p>
        </p:txBody>
      </p:sp>
      <p:sp>
        <p:nvSpPr>
          <p:cNvPr id="6" name="スライド番号プレースホルダ 5"/>
          <p:cNvSpPr>
            <a:spLocks noGrp="1"/>
          </p:cNvSpPr>
          <p:nvPr>
            <p:ph type="sldNum" sz="quarter" idx="12"/>
          </p:nvPr>
        </p:nvSpPr>
        <p:spPr/>
        <p:txBody>
          <a:bodyPr/>
          <a:lstStyle/>
          <a:p>
            <a:fld id="{F92429EF-CC36-4027-8A23-5B262E590B44}" type="slidenum">
              <a:rPr lang="en-US" altLang="ja-JP" smtClean="0"/>
              <a:pPr/>
              <a:t>9</a:t>
            </a:fld>
            <a:endParaRPr lang="en-US" altLang="ja-JP" dirty="0"/>
          </a:p>
        </p:txBody>
      </p:sp>
      <p:sp>
        <p:nvSpPr>
          <p:cNvPr id="8" name="日付プレースホルダ 7"/>
          <p:cNvSpPr>
            <a:spLocks noGrp="1"/>
          </p:cNvSpPr>
          <p:nvPr>
            <p:ph type="dt" sz="half" idx="10"/>
          </p:nvPr>
        </p:nvSpPr>
        <p:spPr/>
        <p:txBody>
          <a:bodyPr/>
          <a:lstStyle/>
          <a:p>
            <a:fld id="{68049B8F-653B-4837-9FDD-7DE2F951E200}" type="datetime1">
              <a:rPr lang="ja-JP" altLang="en-US" smtClean="0"/>
              <a:pPr/>
              <a:t>2010/9/22</a:t>
            </a:fld>
            <a:endParaRPr lang="en-US" altLang="ja-JP"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C:\Documents and Settings\shoji-f\デスクトップ\PET2.png"/>
          <p:cNvPicPr>
            <a:picLocks noChangeAspect="1" noChangeArrowheads="1"/>
          </p:cNvPicPr>
          <p:nvPr/>
        </p:nvPicPr>
        <p:blipFill>
          <a:blip r:embed="rId3" cstate="print"/>
          <a:srcRect/>
          <a:stretch>
            <a:fillRect/>
          </a:stretch>
        </p:blipFill>
        <p:spPr bwMode="auto">
          <a:xfrm>
            <a:off x="4786314" y="857232"/>
            <a:ext cx="3434315" cy="3429024"/>
          </a:xfrm>
          <a:prstGeom prst="rect">
            <a:avLst/>
          </a:prstGeom>
          <a:noFill/>
        </p:spPr>
      </p:pic>
      <p:sp>
        <p:nvSpPr>
          <p:cNvPr id="2" name="タイトル 1"/>
          <p:cNvSpPr>
            <a:spLocks noGrp="1"/>
          </p:cNvSpPr>
          <p:nvPr>
            <p:ph type="title"/>
          </p:nvPr>
        </p:nvSpPr>
        <p:spPr/>
        <p:txBody>
          <a:bodyPr/>
          <a:lstStyle/>
          <a:p>
            <a:r>
              <a:rPr lang="en-US" altLang="ja-JP" dirty="0" smtClean="0"/>
              <a:t>RQ1</a:t>
            </a:r>
            <a:r>
              <a:rPr lang="ja-JP" altLang="en-US" dirty="0" smtClean="0"/>
              <a:t>結果</a:t>
            </a:r>
            <a:r>
              <a:rPr kumimoji="1" lang="ja-JP" altLang="en-US" dirty="0" smtClean="0"/>
              <a:t>：レビュー時間とパッチ編集時間</a:t>
            </a:r>
            <a:endParaRPr kumimoji="1" lang="ja-JP" altLang="en-US" dirty="0"/>
          </a:p>
        </p:txBody>
      </p:sp>
      <p:sp>
        <p:nvSpPr>
          <p:cNvPr id="3" name="コンテンツ プレースホルダ 2"/>
          <p:cNvSpPr>
            <a:spLocks noGrp="1"/>
          </p:cNvSpPr>
          <p:nvPr>
            <p:ph idx="1"/>
          </p:nvPr>
        </p:nvSpPr>
        <p:spPr>
          <a:xfrm>
            <a:off x="214282" y="5143512"/>
            <a:ext cx="8501122" cy="1000132"/>
          </a:xfrm>
        </p:spPr>
        <p:txBody>
          <a:bodyPr/>
          <a:lstStyle/>
          <a:p>
            <a:r>
              <a:rPr kumimoji="1" lang="ja-JP" altLang="en-US" dirty="0" smtClean="0"/>
              <a:t>レビュー時間・パッチ編集時間はコミッター選出の指標にならない</a:t>
            </a:r>
            <a:endParaRPr lang="en-US" altLang="ja-JP" sz="2000" dirty="0" smtClean="0"/>
          </a:p>
        </p:txBody>
      </p:sp>
      <p:pic>
        <p:nvPicPr>
          <p:cNvPr id="1026" name="Picture 2" descr="C:\shoji-f\SNA\IPSJ-Kansai2010\発表資料\PRT.png"/>
          <p:cNvPicPr>
            <a:picLocks noChangeAspect="1" noChangeArrowheads="1"/>
          </p:cNvPicPr>
          <p:nvPr/>
        </p:nvPicPr>
        <p:blipFill>
          <a:blip r:embed="rId4" cstate="print"/>
          <a:stretch>
            <a:fillRect/>
          </a:stretch>
        </p:blipFill>
        <p:spPr bwMode="auto">
          <a:xfrm>
            <a:off x="714445" y="857232"/>
            <a:ext cx="3424758" cy="3419482"/>
          </a:xfrm>
          <a:prstGeom prst="rect">
            <a:avLst/>
          </a:prstGeom>
          <a:noFill/>
        </p:spPr>
      </p:pic>
      <p:sp>
        <p:nvSpPr>
          <p:cNvPr id="9" name="コンテンツ プレースホルダ 2"/>
          <p:cNvSpPr txBox="1">
            <a:spLocks/>
          </p:cNvSpPr>
          <p:nvPr/>
        </p:nvSpPr>
        <p:spPr bwMode="gray">
          <a:xfrm>
            <a:off x="1152500" y="857232"/>
            <a:ext cx="7991532" cy="42862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742950" marR="0" lvl="1" indent="-285750" algn="l" defTabSz="914400" rtl="0" eaLnBrk="1" fontAlgn="base" latinLnBrk="0" hangingPunct="1">
              <a:lnSpc>
                <a:spcPct val="100000"/>
              </a:lnSpc>
              <a:spcBef>
                <a:spcPct val="20000"/>
              </a:spcBef>
              <a:spcAft>
                <a:spcPct val="0"/>
              </a:spcAft>
              <a:buClrTx/>
              <a:buSzTx/>
              <a:tabLst/>
              <a:defRPr/>
            </a:pPr>
            <a:r>
              <a:rPr kumimoji="1" lang="en-US" altLang="ja-JP" sz="1600" b="0" i="0" u="none" strike="noStrike" kern="0" cap="none" spc="0" normalizeH="0" baseline="0" noProof="0" dirty="0" smtClean="0">
                <a:ln>
                  <a:noFill/>
                </a:ln>
                <a:solidFill>
                  <a:schemeClr val="tx1"/>
                </a:solidFill>
                <a:effectLst/>
                <a:uLnTx/>
                <a:uFillTx/>
                <a:latin typeface="+mn-lt"/>
                <a:ea typeface="+mn-ea"/>
              </a:rPr>
              <a:t>	</a:t>
            </a:r>
            <a:r>
              <a:rPr kumimoji="1" lang="ja-JP" altLang="en-US" b="0" i="0" u="none" strike="noStrike" kern="0" cap="none" spc="0" normalizeH="0" baseline="0" noProof="0" dirty="0" smtClean="0">
                <a:ln>
                  <a:noFill/>
                </a:ln>
                <a:solidFill>
                  <a:schemeClr val="tx1"/>
                </a:solidFill>
                <a:effectLst/>
                <a:uLnTx/>
                <a:uFillTx/>
                <a:latin typeface="+mn-lt"/>
                <a:ea typeface="+mn-ea"/>
              </a:rPr>
              <a:t>レビュー時間</a:t>
            </a:r>
            <a:r>
              <a:rPr kumimoji="1" lang="en-US" altLang="ja-JP" sz="1600" b="0" i="0" u="none" strike="noStrike" kern="0" cap="none" spc="0" normalizeH="0" baseline="0" noProof="0" dirty="0" smtClean="0">
                <a:ln>
                  <a:noFill/>
                </a:ln>
                <a:solidFill>
                  <a:schemeClr val="tx1"/>
                </a:solidFill>
                <a:effectLst/>
                <a:uLnTx/>
                <a:uFillTx/>
                <a:latin typeface="+mn-lt"/>
                <a:ea typeface="+mn-ea"/>
              </a:rPr>
              <a:t>			</a:t>
            </a:r>
            <a:r>
              <a:rPr kumimoji="1" lang="ja-JP" altLang="en-US" b="0" i="0" u="none" strike="noStrike" kern="0" cap="none" spc="0" normalizeH="0" baseline="0" noProof="0" dirty="0" smtClean="0">
                <a:ln>
                  <a:noFill/>
                </a:ln>
                <a:solidFill>
                  <a:schemeClr val="tx1"/>
                </a:solidFill>
                <a:effectLst/>
                <a:uLnTx/>
                <a:uFillTx/>
                <a:latin typeface="+mn-lt"/>
                <a:ea typeface="+mn-ea"/>
              </a:rPr>
              <a:t>パッチ編集時間</a:t>
            </a:r>
            <a:endParaRPr kumimoji="1" lang="en-US" altLang="ja-JP" b="0" i="0" u="none" strike="noStrike" kern="0" cap="none" spc="0" normalizeH="0" baseline="0" noProof="0" dirty="0" smtClean="0">
              <a:ln>
                <a:noFill/>
              </a:ln>
              <a:solidFill>
                <a:schemeClr val="tx1"/>
              </a:solidFill>
              <a:effectLst/>
              <a:uLnTx/>
              <a:uFillTx/>
              <a:latin typeface="+mn-lt"/>
              <a:ea typeface="+mn-ea"/>
            </a:endParaRPr>
          </a:p>
        </p:txBody>
      </p:sp>
      <p:sp>
        <p:nvSpPr>
          <p:cNvPr id="10" name="角丸四角形 9"/>
          <p:cNvSpPr/>
          <p:nvPr/>
        </p:nvSpPr>
        <p:spPr>
          <a:xfrm>
            <a:off x="357158" y="4500570"/>
            <a:ext cx="8429684" cy="500066"/>
          </a:xfrm>
          <a:prstGeom prst="roundRect">
            <a:avLst/>
          </a:prstGeom>
          <a:solidFill>
            <a:srgbClr val="FFFF66"/>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dirty="0" smtClean="0">
                <a:solidFill>
                  <a:schemeClr val="tx1"/>
                </a:solidFill>
              </a:rPr>
              <a:t>コミッター・非コミッター間に違いはない</a:t>
            </a:r>
            <a:endParaRPr kumimoji="1" lang="ja-JP" altLang="en-US" sz="2400" dirty="0">
              <a:solidFill>
                <a:schemeClr val="tx1"/>
              </a:solidFill>
            </a:endParaRPr>
          </a:p>
        </p:txBody>
      </p:sp>
      <p:sp>
        <p:nvSpPr>
          <p:cNvPr id="11" name="テキスト ボックス 10"/>
          <p:cNvSpPr txBox="1"/>
          <p:nvPr/>
        </p:nvSpPr>
        <p:spPr>
          <a:xfrm>
            <a:off x="1643042" y="4131238"/>
            <a:ext cx="1729961" cy="369332"/>
          </a:xfrm>
          <a:prstGeom prst="rect">
            <a:avLst/>
          </a:prstGeom>
          <a:noFill/>
        </p:spPr>
        <p:txBody>
          <a:bodyPr wrap="none" rtlCol="0">
            <a:spAutoFit/>
          </a:bodyPr>
          <a:lstStyle/>
          <a:p>
            <a:r>
              <a:rPr lang="en-US" altLang="ja-JP" dirty="0" smtClean="0">
                <a:solidFill>
                  <a:srgbClr val="FF0000"/>
                </a:solidFill>
              </a:rPr>
              <a:t>p</a:t>
            </a:r>
            <a:r>
              <a:rPr kumimoji="1" lang="ja-JP" altLang="en-US" dirty="0" smtClean="0">
                <a:solidFill>
                  <a:srgbClr val="FF0000"/>
                </a:solidFill>
              </a:rPr>
              <a:t>値</a:t>
            </a:r>
            <a:r>
              <a:rPr kumimoji="1" lang="en-US" altLang="ja-JP" dirty="0" smtClean="0">
                <a:solidFill>
                  <a:srgbClr val="FF0000"/>
                </a:solidFill>
              </a:rPr>
              <a:t>0.65(&gt;0.05)</a:t>
            </a:r>
            <a:endParaRPr kumimoji="1" lang="ja-JP" altLang="en-US" dirty="0">
              <a:solidFill>
                <a:srgbClr val="FF0000"/>
              </a:solidFill>
            </a:endParaRPr>
          </a:p>
        </p:txBody>
      </p:sp>
      <p:sp>
        <p:nvSpPr>
          <p:cNvPr id="12" name="テキスト ボックス 11"/>
          <p:cNvSpPr txBox="1"/>
          <p:nvPr/>
        </p:nvSpPr>
        <p:spPr>
          <a:xfrm>
            <a:off x="5786446" y="4143380"/>
            <a:ext cx="1729961" cy="369332"/>
          </a:xfrm>
          <a:prstGeom prst="rect">
            <a:avLst/>
          </a:prstGeom>
          <a:noFill/>
        </p:spPr>
        <p:txBody>
          <a:bodyPr wrap="none" rtlCol="0">
            <a:spAutoFit/>
          </a:bodyPr>
          <a:lstStyle/>
          <a:p>
            <a:r>
              <a:rPr lang="en-US" altLang="ja-JP" dirty="0" smtClean="0">
                <a:solidFill>
                  <a:srgbClr val="FF0000"/>
                </a:solidFill>
              </a:rPr>
              <a:t>p</a:t>
            </a:r>
            <a:r>
              <a:rPr kumimoji="1" lang="ja-JP" altLang="en-US" dirty="0" smtClean="0">
                <a:solidFill>
                  <a:srgbClr val="FF0000"/>
                </a:solidFill>
              </a:rPr>
              <a:t>値</a:t>
            </a:r>
            <a:r>
              <a:rPr kumimoji="1" lang="en-US" altLang="ja-JP" dirty="0" smtClean="0">
                <a:solidFill>
                  <a:srgbClr val="FF0000"/>
                </a:solidFill>
              </a:rPr>
              <a:t>0.48(&gt;0.05)</a:t>
            </a:r>
            <a:endParaRPr kumimoji="1" lang="ja-JP" altLang="en-US" dirty="0">
              <a:solidFill>
                <a:srgbClr val="FF0000"/>
              </a:solidFill>
            </a:endParaRPr>
          </a:p>
        </p:txBody>
      </p:sp>
      <p:sp>
        <p:nvSpPr>
          <p:cNvPr id="13" name="テキスト ボックス 12"/>
          <p:cNvSpPr txBox="1"/>
          <p:nvPr/>
        </p:nvSpPr>
        <p:spPr>
          <a:xfrm>
            <a:off x="1214414" y="3786190"/>
            <a:ext cx="2786082" cy="307777"/>
          </a:xfrm>
          <a:prstGeom prst="rect">
            <a:avLst/>
          </a:prstGeom>
          <a:solidFill>
            <a:schemeClr val="bg1"/>
          </a:solidFill>
        </p:spPr>
        <p:txBody>
          <a:bodyPr wrap="square" rtlCol="0">
            <a:spAutoFit/>
          </a:bodyPr>
          <a:lstStyle/>
          <a:p>
            <a:pPr algn="ctr"/>
            <a:r>
              <a:rPr kumimoji="1" lang="ja-JP" altLang="en-US" sz="1400" dirty="0" smtClean="0"/>
              <a:t>コミッター</a:t>
            </a:r>
            <a:r>
              <a:rPr kumimoji="1" lang="en-US" altLang="ja-JP" sz="1400" dirty="0" smtClean="0"/>
              <a:t>	</a:t>
            </a:r>
            <a:r>
              <a:rPr kumimoji="1" lang="ja-JP" altLang="en-US" sz="1400" dirty="0" smtClean="0"/>
              <a:t>　　非コミッター</a:t>
            </a:r>
            <a:endParaRPr kumimoji="1" lang="ja-JP" altLang="en-US" sz="1400" dirty="0"/>
          </a:p>
        </p:txBody>
      </p:sp>
      <p:sp>
        <p:nvSpPr>
          <p:cNvPr id="14" name="テキスト ボックス 13"/>
          <p:cNvSpPr txBox="1"/>
          <p:nvPr/>
        </p:nvSpPr>
        <p:spPr>
          <a:xfrm>
            <a:off x="5286380" y="3786190"/>
            <a:ext cx="2786082" cy="307777"/>
          </a:xfrm>
          <a:prstGeom prst="rect">
            <a:avLst/>
          </a:prstGeom>
          <a:solidFill>
            <a:schemeClr val="bg1"/>
          </a:solidFill>
        </p:spPr>
        <p:txBody>
          <a:bodyPr wrap="square" rtlCol="0">
            <a:spAutoFit/>
          </a:bodyPr>
          <a:lstStyle/>
          <a:p>
            <a:pPr algn="ctr"/>
            <a:r>
              <a:rPr kumimoji="1" lang="ja-JP" altLang="en-US" sz="1400" dirty="0" smtClean="0"/>
              <a:t>コミッター</a:t>
            </a:r>
            <a:r>
              <a:rPr kumimoji="1" lang="en-US" altLang="ja-JP" sz="1400" dirty="0" smtClean="0"/>
              <a:t>	</a:t>
            </a:r>
            <a:r>
              <a:rPr kumimoji="1" lang="ja-JP" altLang="en-US" sz="1400" dirty="0" smtClean="0"/>
              <a:t>　　非コミッター</a:t>
            </a:r>
            <a:endParaRPr kumimoji="1" lang="ja-JP" altLang="en-US" sz="1400" dirty="0"/>
          </a:p>
        </p:txBody>
      </p:sp>
      <p:grpSp>
        <p:nvGrpSpPr>
          <p:cNvPr id="4" name="グループ化 16"/>
          <p:cNvGrpSpPr/>
          <p:nvPr/>
        </p:nvGrpSpPr>
        <p:grpSpPr>
          <a:xfrm>
            <a:off x="335132" y="1214423"/>
            <a:ext cx="736406" cy="2786082"/>
            <a:chOff x="335132" y="1214423"/>
            <a:chExt cx="736406" cy="2786082"/>
          </a:xfrm>
        </p:grpSpPr>
        <p:sp>
          <p:nvSpPr>
            <p:cNvPr id="16" name="テキスト ボックス 15"/>
            <p:cNvSpPr txBox="1"/>
            <p:nvPr/>
          </p:nvSpPr>
          <p:spPr>
            <a:xfrm>
              <a:off x="571472" y="1500174"/>
              <a:ext cx="500066" cy="2369880"/>
            </a:xfrm>
            <a:prstGeom prst="rect">
              <a:avLst/>
            </a:prstGeom>
            <a:solidFill>
              <a:schemeClr val="bg1"/>
            </a:solidFill>
          </p:spPr>
          <p:txBody>
            <a:bodyPr wrap="square" lIns="0" rIns="0" rtlCol="0">
              <a:spAutoFit/>
            </a:bodyPr>
            <a:lstStyle/>
            <a:p>
              <a:pPr algn="ctr"/>
              <a:r>
                <a:rPr kumimoji="1" lang="en-US" altLang="ja-JP" sz="1100" dirty="0" smtClean="0"/>
                <a:t>10000</a:t>
              </a:r>
            </a:p>
            <a:p>
              <a:pPr algn="ctr"/>
              <a:endParaRPr kumimoji="1" lang="en-US" altLang="ja-JP" sz="1100" dirty="0" smtClean="0"/>
            </a:p>
            <a:p>
              <a:pPr algn="ctr"/>
              <a:endParaRPr lang="en-US" altLang="ja-JP" sz="1400" dirty="0" smtClean="0"/>
            </a:p>
            <a:p>
              <a:pPr algn="ctr"/>
              <a:endParaRPr kumimoji="1" lang="en-US" altLang="ja-JP" sz="1100" dirty="0" smtClean="0"/>
            </a:p>
            <a:p>
              <a:pPr algn="ctr"/>
              <a:r>
                <a:rPr kumimoji="1" lang="en-US" altLang="ja-JP" sz="1100" dirty="0" smtClean="0"/>
                <a:t>1000</a:t>
              </a:r>
            </a:p>
            <a:p>
              <a:pPr algn="ctr"/>
              <a:endParaRPr kumimoji="1" lang="en-US" altLang="ja-JP" sz="1100" dirty="0" smtClean="0"/>
            </a:p>
            <a:p>
              <a:pPr algn="ctr"/>
              <a:endParaRPr kumimoji="1" lang="en-US" altLang="ja-JP" sz="1600" dirty="0" smtClean="0"/>
            </a:p>
            <a:p>
              <a:pPr algn="ctr"/>
              <a:endParaRPr kumimoji="1" lang="en-US" altLang="ja-JP" sz="800" dirty="0" smtClean="0"/>
            </a:p>
            <a:p>
              <a:pPr algn="ctr"/>
              <a:r>
                <a:rPr kumimoji="1" lang="en-US" altLang="ja-JP" sz="1100" dirty="0" smtClean="0"/>
                <a:t>100</a:t>
              </a:r>
            </a:p>
            <a:p>
              <a:pPr algn="ctr"/>
              <a:endParaRPr lang="en-US" altLang="ja-JP" sz="1100" dirty="0" smtClean="0"/>
            </a:p>
            <a:p>
              <a:pPr algn="ctr"/>
              <a:endParaRPr kumimoji="1" lang="en-US" altLang="ja-JP" sz="1100" dirty="0" smtClean="0"/>
            </a:p>
            <a:p>
              <a:pPr algn="ctr"/>
              <a:endParaRPr lang="en-US" altLang="ja-JP" sz="1100" dirty="0" smtClean="0"/>
            </a:p>
            <a:p>
              <a:pPr algn="ctr"/>
              <a:endParaRPr kumimoji="1" lang="ja-JP" altLang="en-US" sz="1100" dirty="0"/>
            </a:p>
          </p:txBody>
        </p:sp>
        <p:sp>
          <p:nvSpPr>
            <p:cNvPr id="15" name="テキスト ボックス 14"/>
            <p:cNvSpPr txBox="1"/>
            <p:nvPr/>
          </p:nvSpPr>
          <p:spPr>
            <a:xfrm rot="16200000">
              <a:off x="-904020" y="2453575"/>
              <a:ext cx="2786082" cy="307777"/>
            </a:xfrm>
            <a:prstGeom prst="rect">
              <a:avLst/>
            </a:prstGeom>
            <a:noFill/>
          </p:spPr>
          <p:txBody>
            <a:bodyPr wrap="square" rtlCol="0">
              <a:spAutoFit/>
            </a:bodyPr>
            <a:lstStyle/>
            <a:p>
              <a:pPr algn="ctr"/>
              <a:r>
                <a:rPr lang="ja-JP" altLang="en-US" sz="1400" dirty="0" smtClean="0"/>
                <a:t>レビュー時間（分）</a:t>
              </a:r>
              <a:endParaRPr kumimoji="1" lang="ja-JP" altLang="en-US" sz="1200" dirty="0"/>
            </a:p>
          </p:txBody>
        </p:sp>
      </p:grpSp>
      <p:grpSp>
        <p:nvGrpSpPr>
          <p:cNvPr id="6" name="グループ化 17"/>
          <p:cNvGrpSpPr/>
          <p:nvPr/>
        </p:nvGrpSpPr>
        <p:grpSpPr>
          <a:xfrm>
            <a:off x="4407098" y="1214423"/>
            <a:ext cx="736406" cy="2786082"/>
            <a:chOff x="335132" y="1214423"/>
            <a:chExt cx="736406" cy="2786082"/>
          </a:xfrm>
        </p:grpSpPr>
        <p:sp>
          <p:nvSpPr>
            <p:cNvPr id="19" name="テキスト ボックス 18"/>
            <p:cNvSpPr txBox="1"/>
            <p:nvPr/>
          </p:nvSpPr>
          <p:spPr>
            <a:xfrm>
              <a:off x="571472" y="1500174"/>
              <a:ext cx="500066" cy="2231380"/>
            </a:xfrm>
            <a:prstGeom prst="rect">
              <a:avLst/>
            </a:prstGeom>
            <a:solidFill>
              <a:schemeClr val="bg1"/>
            </a:solidFill>
          </p:spPr>
          <p:txBody>
            <a:bodyPr wrap="square" lIns="0" rIns="0" rtlCol="0">
              <a:spAutoFit/>
            </a:bodyPr>
            <a:lstStyle/>
            <a:p>
              <a:pPr algn="ctr"/>
              <a:r>
                <a:rPr kumimoji="1" lang="en-US" altLang="ja-JP" sz="1100" dirty="0" smtClean="0"/>
                <a:t>10000</a:t>
              </a:r>
            </a:p>
            <a:p>
              <a:pPr algn="ctr"/>
              <a:endParaRPr lang="en-US" altLang="ja-JP" sz="1100" dirty="0" smtClean="0"/>
            </a:p>
            <a:p>
              <a:pPr algn="ctr"/>
              <a:endParaRPr kumimoji="1" lang="en-US" altLang="ja-JP" sz="1100" dirty="0" smtClean="0"/>
            </a:p>
            <a:p>
              <a:pPr algn="ctr"/>
              <a:endParaRPr kumimoji="1" lang="en-US" altLang="ja-JP" sz="1600" dirty="0" smtClean="0"/>
            </a:p>
            <a:p>
              <a:pPr algn="ctr"/>
              <a:r>
                <a:rPr kumimoji="1" lang="en-US" altLang="ja-JP" sz="1100" dirty="0" smtClean="0"/>
                <a:t>1000</a:t>
              </a:r>
            </a:p>
            <a:p>
              <a:pPr algn="ctr"/>
              <a:endParaRPr lang="en-US" altLang="ja-JP" sz="1100" dirty="0" smtClean="0"/>
            </a:p>
            <a:p>
              <a:pPr algn="ctr"/>
              <a:endParaRPr kumimoji="1" lang="en-US" altLang="ja-JP" sz="1600" dirty="0" smtClean="0"/>
            </a:p>
            <a:p>
              <a:pPr algn="ctr"/>
              <a:endParaRPr kumimoji="1" lang="en-US" altLang="ja-JP" sz="800" dirty="0" smtClean="0"/>
            </a:p>
            <a:p>
              <a:pPr algn="ctr"/>
              <a:r>
                <a:rPr kumimoji="1" lang="en-US" altLang="ja-JP" sz="1100" dirty="0" smtClean="0"/>
                <a:t>100</a:t>
              </a:r>
            </a:p>
            <a:p>
              <a:pPr algn="ctr"/>
              <a:endParaRPr lang="en-US" altLang="ja-JP" sz="1100" dirty="0" smtClean="0"/>
            </a:p>
            <a:p>
              <a:pPr algn="ctr"/>
              <a:endParaRPr kumimoji="1" lang="en-US" altLang="ja-JP" sz="1100" dirty="0" smtClean="0"/>
            </a:p>
            <a:p>
              <a:pPr algn="ctr"/>
              <a:endParaRPr kumimoji="1" lang="ja-JP" altLang="en-US" sz="1100" dirty="0"/>
            </a:p>
          </p:txBody>
        </p:sp>
        <p:sp>
          <p:nvSpPr>
            <p:cNvPr id="20" name="テキスト ボックス 19"/>
            <p:cNvSpPr txBox="1"/>
            <p:nvPr/>
          </p:nvSpPr>
          <p:spPr>
            <a:xfrm rot="16200000">
              <a:off x="-904020" y="2453575"/>
              <a:ext cx="2786082" cy="307777"/>
            </a:xfrm>
            <a:prstGeom prst="rect">
              <a:avLst/>
            </a:prstGeom>
            <a:noFill/>
          </p:spPr>
          <p:txBody>
            <a:bodyPr wrap="square" rtlCol="0">
              <a:spAutoFit/>
            </a:bodyPr>
            <a:lstStyle/>
            <a:p>
              <a:pPr algn="ctr"/>
              <a:r>
                <a:rPr lang="ja-JP" altLang="en-US" sz="1400" dirty="0" smtClean="0"/>
                <a:t>パッチ編集時間（分）</a:t>
              </a:r>
              <a:endParaRPr kumimoji="1" lang="ja-JP" altLang="en-US" sz="1200" dirty="0"/>
            </a:p>
          </p:txBody>
        </p:sp>
      </p:grpSp>
      <p:sp>
        <p:nvSpPr>
          <p:cNvPr id="21" name="フッター プレースホルダ 20"/>
          <p:cNvSpPr>
            <a:spLocks noGrp="1"/>
          </p:cNvSpPr>
          <p:nvPr>
            <p:ph type="ftr" sz="quarter" idx="11"/>
          </p:nvPr>
        </p:nvSpPr>
        <p:spPr/>
        <p:txBody>
          <a:bodyPr/>
          <a:lstStyle/>
          <a:p>
            <a:r>
              <a:rPr lang="en-US" altLang="ja-JP" smtClean="0"/>
              <a:t>OSS</a:t>
            </a:r>
            <a:r>
              <a:rPr lang="ja-JP" altLang="en-US" smtClean="0"/>
              <a:t>開発におけるパッチレビュープロセスの効率化に向けたコミッターの分類</a:t>
            </a:r>
            <a:endParaRPr lang="en-US" altLang="ja-JP"/>
          </a:p>
        </p:txBody>
      </p:sp>
      <p:sp>
        <p:nvSpPr>
          <p:cNvPr id="22" name="スライド番号プレースホルダ 21"/>
          <p:cNvSpPr>
            <a:spLocks noGrp="1"/>
          </p:cNvSpPr>
          <p:nvPr>
            <p:ph type="sldNum" sz="quarter" idx="12"/>
          </p:nvPr>
        </p:nvSpPr>
        <p:spPr/>
        <p:txBody>
          <a:bodyPr/>
          <a:lstStyle/>
          <a:p>
            <a:fld id="{F92429EF-CC36-4027-8A23-5B262E590B44}" type="slidenum">
              <a:rPr lang="en-US" altLang="ja-JP" smtClean="0"/>
              <a:pPr/>
              <a:t>10</a:t>
            </a:fld>
            <a:endParaRPr lang="en-US" altLang="ja-JP" dirty="0"/>
          </a:p>
        </p:txBody>
      </p:sp>
      <p:sp>
        <p:nvSpPr>
          <p:cNvPr id="23" name="日付プレースホルダ 22"/>
          <p:cNvSpPr>
            <a:spLocks noGrp="1"/>
          </p:cNvSpPr>
          <p:nvPr>
            <p:ph type="dt" sz="half" idx="10"/>
          </p:nvPr>
        </p:nvSpPr>
        <p:spPr/>
        <p:txBody>
          <a:bodyPr/>
          <a:lstStyle/>
          <a:p>
            <a:fld id="{0CD95670-0A96-4BC3-A627-DE0A8EDC8DE3}" type="datetime1">
              <a:rPr lang="ja-JP" altLang="en-US" smtClean="0"/>
              <a:pPr/>
              <a:t>2010/9/22</a:t>
            </a:fld>
            <a:endParaRPr lang="en-US" altLang="ja-JP"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10"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smtClean="0"/>
              <a:t>RQ2</a:t>
            </a:r>
            <a:r>
              <a:rPr lang="ja-JP" altLang="en-US" dirty="0" smtClean="0"/>
              <a:t>結果</a:t>
            </a:r>
            <a:r>
              <a:rPr kumimoji="1" lang="ja-JP" altLang="en-US" dirty="0" smtClean="0"/>
              <a:t>：レビュー</a:t>
            </a:r>
            <a:r>
              <a:rPr lang="ja-JP" altLang="en-US" dirty="0" smtClean="0"/>
              <a:t>回数</a:t>
            </a:r>
            <a:r>
              <a:rPr kumimoji="1" lang="ja-JP" altLang="en-US" dirty="0" smtClean="0"/>
              <a:t>とパッチ編集</a:t>
            </a:r>
            <a:r>
              <a:rPr lang="ja-JP" altLang="en-US" dirty="0" smtClean="0"/>
              <a:t>回数</a:t>
            </a:r>
            <a:endParaRPr kumimoji="1" lang="ja-JP" altLang="en-US" dirty="0"/>
          </a:p>
        </p:txBody>
      </p:sp>
      <p:pic>
        <p:nvPicPr>
          <p:cNvPr id="1026" name="Picture 2" descr="C:\shoji-f\SNA\IPSJ-Kansai2010\発表資料\PRT.png"/>
          <p:cNvPicPr>
            <a:picLocks noChangeAspect="1" noChangeArrowheads="1"/>
          </p:cNvPicPr>
          <p:nvPr/>
        </p:nvPicPr>
        <p:blipFill>
          <a:blip r:embed="rId3" cstate="print"/>
          <a:stretch>
            <a:fillRect/>
          </a:stretch>
        </p:blipFill>
        <p:spPr bwMode="auto">
          <a:xfrm>
            <a:off x="714348" y="857232"/>
            <a:ext cx="3424953" cy="3419481"/>
          </a:xfrm>
          <a:prstGeom prst="rect">
            <a:avLst/>
          </a:prstGeom>
          <a:noFill/>
        </p:spPr>
      </p:pic>
      <p:pic>
        <p:nvPicPr>
          <p:cNvPr id="5" name="Picture 3" descr="C:\shoji-f\SNA\IPSJ-Kansai2010\発表資料\PET.png"/>
          <p:cNvPicPr>
            <a:picLocks noChangeAspect="1" noChangeArrowheads="1"/>
          </p:cNvPicPr>
          <p:nvPr/>
        </p:nvPicPr>
        <p:blipFill>
          <a:blip r:embed="rId4" cstate="print"/>
          <a:stretch>
            <a:fillRect/>
          </a:stretch>
        </p:blipFill>
        <p:spPr bwMode="auto">
          <a:xfrm>
            <a:off x="4786314" y="857232"/>
            <a:ext cx="3434510" cy="3429024"/>
          </a:xfrm>
          <a:prstGeom prst="rect">
            <a:avLst/>
          </a:prstGeom>
          <a:noFill/>
        </p:spPr>
      </p:pic>
      <p:sp>
        <p:nvSpPr>
          <p:cNvPr id="7" name="コンテンツ プレースホルダ 2"/>
          <p:cNvSpPr txBox="1">
            <a:spLocks/>
          </p:cNvSpPr>
          <p:nvPr/>
        </p:nvSpPr>
        <p:spPr bwMode="gray">
          <a:xfrm>
            <a:off x="1152500" y="857232"/>
            <a:ext cx="7991532" cy="42862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742950" marR="0" lvl="1" indent="-285750" algn="l" defTabSz="914400" rtl="0" eaLnBrk="1" fontAlgn="base" latinLnBrk="0" hangingPunct="1">
              <a:lnSpc>
                <a:spcPct val="100000"/>
              </a:lnSpc>
              <a:spcBef>
                <a:spcPct val="20000"/>
              </a:spcBef>
              <a:spcAft>
                <a:spcPct val="0"/>
              </a:spcAft>
              <a:buClrTx/>
              <a:buSzTx/>
              <a:tabLst/>
              <a:defRPr/>
            </a:pPr>
            <a:r>
              <a:rPr kumimoji="1" lang="en-US" altLang="ja-JP" b="0" i="0" u="none" strike="noStrike" kern="0" cap="none" spc="0" normalizeH="0" baseline="0" noProof="0" dirty="0" smtClean="0">
                <a:ln>
                  <a:noFill/>
                </a:ln>
                <a:solidFill>
                  <a:schemeClr val="tx1"/>
                </a:solidFill>
                <a:effectLst/>
                <a:uLnTx/>
                <a:uFillTx/>
                <a:latin typeface="+mn-lt"/>
                <a:ea typeface="+mn-ea"/>
              </a:rPr>
              <a:t>	</a:t>
            </a:r>
            <a:r>
              <a:rPr kumimoji="1" lang="ja-JP" altLang="en-US" b="0" i="0" u="none" strike="noStrike" kern="0" cap="none" spc="0" normalizeH="0" baseline="0" noProof="0" dirty="0" smtClean="0">
                <a:ln>
                  <a:noFill/>
                </a:ln>
                <a:solidFill>
                  <a:schemeClr val="tx1"/>
                </a:solidFill>
                <a:effectLst/>
                <a:uLnTx/>
                <a:uFillTx/>
                <a:latin typeface="+mn-lt"/>
                <a:ea typeface="+mn-ea"/>
              </a:rPr>
              <a:t>レビュー回数</a:t>
            </a:r>
            <a:r>
              <a:rPr kumimoji="1" lang="en-US" altLang="ja-JP" b="0" i="0" u="none" strike="noStrike" kern="0" cap="none" spc="0" normalizeH="0" baseline="0" noProof="0" dirty="0" smtClean="0">
                <a:ln>
                  <a:noFill/>
                </a:ln>
                <a:solidFill>
                  <a:schemeClr val="tx1"/>
                </a:solidFill>
                <a:effectLst/>
                <a:uLnTx/>
                <a:uFillTx/>
                <a:latin typeface="+mn-lt"/>
                <a:ea typeface="+mn-ea"/>
              </a:rPr>
              <a:t>			</a:t>
            </a:r>
            <a:r>
              <a:rPr kumimoji="1" lang="ja-JP" altLang="en-US" b="0" i="0" u="none" strike="noStrike" kern="0" cap="none" spc="0" normalizeH="0" baseline="0" noProof="0" dirty="0" smtClean="0">
                <a:ln>
                  <a:noFill/>
                </a:ln>
                <a:solidFill>
                  <a:schemeClr val="tx1"/>
                </a:solidFill>
                <a:effectLst/>
                <a:uLnTx/>
                <a:uFillTx/>
                <a:latin typeface="+mn-lt"/>
                <a:ea typeface="+mn-ea"/>
              </a:rPr>
              <a:t>パッチ編集回数</a:t>
            </a:r>
            <a:endParaRPr kumimoji="1" lang="en-US" altLang="ja-JP" b="0" i="0" u="none" strike="noStrike" kern="0" cap="none" spc="0" normalizeH="0" baseline="0" noProof="0" dirty="0" smtClean="0">
              <a:ln>
                <a:noFill/>
              </a:ln>
              <a:solidFill>
                <a:schemeClr val="tx1"/>
              </a:solidFill>
              <a:effectLst/>
              <a:uLnTx/>
              <a:uFillTx/>
              <a:latin typeface="+mn-lt"/>
              <a:ea typeface="+mn-ea"/>
            </a:endParaRPr>
          </a:p>
        </p:txBody>
      </p:sp>
      <p:sp>
        <p:nvSpPr>
          <p:cNvPr id="9" name="コンテンツ プレースホルダ 2"/>
          <p:cNvSpPr txBox="1">
            <a:spLocks/>
          </p:cNvSpPr>
          <p:nvPr/>
        </p:nvSpPr>
        <p:spPr bwMode="gray">
          <a:xfrm>
            <a:off x="214282" y="5143512"/>
            <a:ext cx="8501122" cy="171451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342900" marR="0" lvl="0" indent="-342900" algn="l" defTabSz="914400" rtl="0" eaLnBrk="1" fontAlgn="base" latinLnBrk="0" hangingPunct="1">
              <a:lnSpc>
                <a:spcPct val="100000"/>
              </a:lnSpc>
              <a:spcBef>
                <a:spcPct val="20000"/>
              </a:spcBef>
              <a:spcAft>
                <a:spcPct val="0"/>
              </a:spcAft>
              <a:buClrTx/>
              <a:buSzTx/>
              <a:buFontTx/>
              <a:buChar char="•"/>
              <a:tabLst/>
              <a:defRPr/>
            </a:pPr>
            <a:r>
              <a:rPr lang="ja-JP" altLang="en-US" sz="2400" kern="0" dirty="0" smtClean="0">
                <a:latin typeface="+mn-lt"/>
                <a:ea typeface="+mn-ea"/>
              </a:rPr>
              <a:t>レビュー回数・パッチ編集回数はコミッター選出の指標になる</a:t>
            </a:r>
            <a:endParaRPr lang="en-US" altLang="ja-JP" sz="2400" kern="0" dirty="0" smtClean="0">
              <a:latin typeface="+mn-lt"/>
              <a:ea typeface="+mn-ea"/>
            </a:endParaRPr>
          </a:p>
          <a:p>
            <a:pPr marL="342900" marR="0" lvl="0" indent="-342900" algn="l" defTabSz="914400" rtl="0" eaLnBrk="1" fontAlgn="base" latinLnBrk="0" hangingPunct="1">
              <a:lnSpc>
                <a:spcPct val="100000"/>
              </a:lnSpc>
              <a:spcBef>
                <a:spcPct val="20000"/>
              </a:spcBef>
              <a:spcAft>
                <a:spcPct val="0"/>
              </a:spcAft>
              <a:buClrTx/>
              <a:buSzTx/>
              <a:buFontTx/>
              <a:buChar char="•"/>
              <a:tabLst/>
              <a:defRPr/>
            </a:pPr>
            <a:r>
              <a:rPr lang="ja-JP" altLang="en-US" sz="2400" kern="0" dirty="0" smtClean="0">
                <a:latin typeface="+mn-lt"/>
                <a:ea typeface="+mn-ea"/>
              </a:rPr>
              <a:t>非コミッターの中にもコミッターの候補に成り得るパフォーマンスを示している開発者がいる</a:t>
            </a:r>
            <a:endParaRPr lang="en-US" altLang="ja-JP" sz="2400" kern="0" dirty="0" smtClean="0">
              <a:latin typeface="+mn-lt"/>
              <a:ea typeface="+mn-ea"/>
            </a:endParaRPr>
          </a:p>
          <a:p>
            <a:pPr marL="342900" marR="0" lvl="0" indent="-342900" algn="l" defTabSz="914400" rtl="0" eaLnBrk="1" fontAlgn="base" latinLnBrk="0" hangingPunct="1">
              <a:lnSpc>
                <a:spcPct val="100000"/>
              </a:lnSpc>
              <a:spcBef>
                <a:spcPct val="20000"/>
              </a:spcBef>
              <a:spcAft>
                <a:spcPct val="0"/>
              </a:spcAft>
              <a:buClrTx/>
              <a:buSzTx/>
              <a:buFontTx/>
              <a:buChar char="•"/>
              <a:tabLst/>
              <a:defRPr/>
            </a:pPr>
            <a:endParaRPr kumimoji="1" lang="en-US" altLang="ja-JP" sz="2000" b="0" i="0" u="none" strike="noStrike" kern="0" cap="none" spc="0" normalizeH="0" baseline="0" noProof="0" dirty="0" smtClean="0">
              <a:ln>
                <a:noFill/>
              </a:ln>
              <a:solidFill>
                <a:schemeClr val="tx1"/>
              </a:solidFill>
              <a:effectLst/>
              <a:uLnTx/>
              <a:uFillTx/>
              <a:latin typeface="+mn-lt"/>
              <a:ea typeface="+mn-ea"/>
              <a:cs typeface="+mn-cs"/>
            </a:endParaRPr>
          </a:p>
        </p:txBody>
      </p:sp>
      <p:sp>
        <p:nvSpPr>
          <p:cNvPr id="10" name="角丸四角形 9"/>
          <p:cNvSpPr/>
          <p:nvPr/>
        </p:nvSpPr>
        <p:spPr>
          <a:xfrm>
            <a:off x="357158" y="4500570"/>
            <a:ext cx="8429684" cy="500066"/>
          </a:xfrm>
          <a:prstGeom prst="roundRect">
            <a:avLst/>
          </a:prstGeom>
          <a:solidFill>
            <a:srgbClr val="FFFF66"/>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dirty="0" smtClean="0">
                <a:solidFill>
                  <a:schemeClr val="tx1"/>
                </a:solidFill>
              </a:rPr>
              <a:t>コミッター・非コミッター間に違いがある</a:t>
            </a:r>
            <a:endParaRPr kumimoji="1" lang="ja-JP" altLang="en-US" sz="2400" dirty="0">
              <a:solidFill>
                <a:schemeClr val="tx1"/>
              </a:solidFill>
            </a:endParaRPr>
          </a:p>
        </p:txBody>
      </p:sp>
      <p:sp>
        <p:nvSpPr>
          <p:cNvPr id="13" name="円/楕円 12"/>
          <p:cNvSpPr/>
          <p:nvPr/>
        </p:nvSpPr>
        <p:spPr>
          <a:xfrm>
            <a:off x="7138800" y="1476000"/>
            <a:ext cx="214314" cy="21431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円/楕円 13"/>
          <p:cNvSpPr/>
          <p:nvPr/>
        </p:nvSpPr>
        <p:spPr>
          <a:xfrm>
            <a:off x="6929454" y="2071678"/>
            <a:ext cx="642942" cy="64294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テキスト ボックス 14"/>
          <p:cNvSpPr txBox="1"/>
          <p:nvPr/>
        </p:nvSpPr>
        <p:spPr>
          <a:xfrm>
            <a:off x="1643042" y="4131238"/>
            <a:ext cx="1729961" cy="369332"/>
          </a:xfrm>
          <a:prstGeom prst="rect">
            <a:avLst/>
          </a:prstGeom>
          <a:noFill/>
        </p:spPr>
        <p:txBody>
          <a:bodyPr wrap="none" rtlCol="0">
            <a:spAutoFit/>
          </a:bodyPr>
          <a:lstStyle/>
          <a:p>
            <a:r>
              <a:rPr lang="en-US" altLang="ja-JP" dirty="0" smtClean="0">
                <a:solidFill>
                  <a:srgbClr val="0000FF"/>
                </a:solidFill>
              </a:rPr>
              <a:t>p</a:t>
            </a:r>
            <a:r>
              <a:rPr kumimoji="1" lang="ja-JP" altLang="en-US" dirty="0" smtClean="0">
                <a:solidFill>
                  <a:srgbClr val="0000FF"/>
                </a:solidFill>
              </a:rPr>
              <a:t>値</a:t>
            </a:r>
            <a:r>
              <a:rPr kumimoji="1" lang="en-US" altLang="ja-JP" dirty="0" smtClean="0">
                <a:solidFill>
                  <a:srgbClr val="0000FF"/>
                </a:solidFill>
              </a:rPr>
              <a:t>0.00(&lt;0.05)</a:t>
            </a:r>
            <a:endParaRPr kumimoji="1" lang="ja-JP" altLang="en-US" dirty="0">
              <a:solidFill>
                <a:srgbClr val="0000FF"/>
              </a:solidFill>
            </a:endParaRPr>
          </a:p>
        </p:txBody>
      </p:sp>
      <p:sp>
        <p:nvSpPr>
          <p:cNvPr id="16" name="テキスト ボックス 15"/>
          <p:cNvSpPr txBox="1"/>
          <p:nvPr/>
        </p:nvSpPr>
        <p:spPr>
          <a:xfrm>
            <a:off x="1214414" y="3786190"/>
            <a:ext cx="2786082" cy="307777"/>
          </a:xfrm>
          <a:prstGeom prst="rect">
            <a:avLst/>
          </a:prstGeom>
          <a:solidFill>
            <a:schemeClr val="bg1"/>
          </a:solidFill>
        </p:spPr>
        <p:txBody>
          <a:bodyPr wrap="square" rtlCol="0">
            <a:spAutoFit/>
          </a:bodyPr>
          <a:lstStyle/>
          <a:p>
            <a:pPr algn="ctr"/>
            <a:r>
              <a:rPr kumimoji="1" lang="ja-JP" altLang="en-US" sz="1400" dirty="0" smtClean="0"/>
              <a:t>コミッター</a:t>
            </a:r>
            <a:r>
              <a:rPr kumimoji="1" lang="en-US" altLang="ja-JP" sz="1400" dirty="0" smtClean="0"/>
              <a:t>	</a:t>
            </a:r>
            <a:r>
              <a:rPr kumimoji="1" lang="ja-JP" altLang="en-US" sz="1400" dirty="0" smtClean="0"/>
              <a:t>　　非コミッター</a:t>
            </a:r>
            <a:endParaRPr kumimoji="1" lang="ja-JP" altLang="en-US" sz="1400" dirty="0"/>
          </a:p>
        </p:txBody>
      </p:sp>
      <p:sp>
        <p:nvSpPr>
          <p:cNvPr id="17" name="テキスト ボックス 16"/>
          <p:cNvSpPr txBox="1"/>
          <p:nvPr/>
        </p:nvSpPr>
        <p:spPr>
          <a:xfrm>
            <a:off x="5786446" y="4131238"/>
            <a:ext cx="1729961" cy="369332"/>
          </a:xfrm>
          <a:prstGeom prst="rect">
            <a:avLst/>
          </a:prstGeom>
          <a:noFill/>
        </p:spPr>
        <p:txBody>
          <a:bodyPr wrap="none" rtlCol="0">
            <a:spAutoFit/>
          </a:bodyPr>
          <a:lstStyle/>
          <a:p>
            <a:r>
              <a:rPr lang="en-US" altLang="ja-JP" dirty="0" smtClean="0">
                <a:solidFill>
                  <a:srgbClr val="0000FF"/>
                </a:solidFill>
              </a:rPr>
              <a:t>p</a:t>
            </a:r>
            <a:r>
              <a:rPr kumimoji="1" lang="ja-JP" altLang="en-US" dirty="0" smtClean="0">
                <a:solidFill>
                  <a:srgbClr val="0000FF"/>
                </a:solidFill>
              </a:rPr>
              <a:t>値</a:t>
            </a:r>
            <a:r>
              <a:rPr kumimoji="1" lang="en-US" altLang="ja-JP" dirty="0" smtClean="0">
                <a:solidFill>
                  <a:srgbClr val="0000FF"/>
                </a:solidFill>
              </a:rPr>
              <a:t>0.00(&lt;0.05)</a:t>
            </a:r>
            <a:endParaRPr kumimoji="1" lang="ja-JP" altLang="en-US" dirty="0">
              <a:solidFill>
                <a:srgbClr val="0000FF"/>
              </a:solidFill>
            </a:endParaRPr>
          </a:p>
        </p:txBody>
      </p:sp>
      <p:sp>
        <p:nvSpPr>
          <p:cNvPr id="18" name="テキスト ボックス 17"/>
          <p:cNvSpPr txBox="1"/>
          <p:nvPr/>
        </p:nvSpPr>
        <p:spPr>
          <a:xfrm>
            <a:off x="5214942" y="3786190"/>
            <a:ext cx="2786082" cy="307777"/>
          </a:xfrm>
          <a:prstGeom prst="rect">
            <a:avLst/>
          </a:prstGeom>
          <a:solidFill>
            <a:schemeClr val="bg1"/>
          </a:solidFill>
        </p:spPr>
        <p:txBody>
          <a:bodyPr wrap="square" rtlCol="0">
            <a:spAutoFit/>
          </a:bodyPr>
          <a:lstStyle/>
          <a:p>
            <a:pPr algn="ctr"/>
            <a:r>
              <a:rPr kumimoji="1" lang="ja-JP" altLang="en-US" sz="1400" dirty="0" smtClean="0"/>
              <a:t>コミッター</a:t>
            </a:r>
            <a:r>
              <a:rPr kumimoji="1" lang="en-US" altLang="ja-JP" sz="1400" dirty="0" smtClean="0"/>
              <a:t>	</a:t>
            </a:r>
            <a:r>
              <a:rPr kumimoji="1" lang="ja-JP" altLang="en-US" sz="1400" dirty="0" smtClean="0"/>
              <a:t>　　非コミッター</a:t>
            </a:r>
            <a:endParaRPr kumimoji="1" lang="ja-JP" altLang="en-US" sz="1400" dirty="0"/>
          </a:p>
        </p:txBody>
      </p:sp>
      <p:grpSp>
        <p:nvGrpSpPr>
          <p:cNvPr id="22" name="グループ化 21"/>
          <p:cNvGrpSpPr/>
          <p:nvPr/>
        </p:nvGrpSpPr>
        <p:grpSpPr>
          <a:xfrm>
            <a:off x="335132" y="1214422"/>
            <a:ext cx="736406" cy="2786083"/>
            <a:chOff x="335132" y="1214422"/>
            <a:chExt cx="736406" cy="2786083"/>
          </a:xfrm>
        </p:grpSpPr>
        <p:sp>
          <p:nvSpPr>
            <p:cNvPr id="20" name="テキスト ボックス 19"/>
            <p:cNvSpPr txBox="1"/>
            <p:nvPr/>
          </p:nvSpPr>
          <p:spPr>
            <a:xfrm>
              <a:off x="571472" y="1214422"/>
              <a:ext cx="500066" cy="2600712"/>
            </a:xfrm>
            <a:prstGeom prst="rect">
              <a:avLst/>
            </a:prstGeom>
            <a:solidFill>
              <a:schemeClr val="bg1"/>
            </a:solidFill>
          </p:spPr>
          <p:txBody>
            <a:bodyPr wrap="square" lIns="0" rIns="0" rtlCol="0">
              <a:spAutoFit/>
            </a:bodyPr>
            <a:lstStyle/>
            <a:p>
              <a:pPr algn="ctr"/>
              <a:r>
                <a:rPr kumimoji="1" lang="en-US" altLang="ja-JP" sz="1100" dirty="0" smtClean="0"/>
                <a:t>1000</a:t>
              </a:r>
            </a:p>
            <a:p>
              <a:pPr algn="ctr"/>
              <a:endParaRPr lang="en-US" altLang="ja-JP" sz="1100" dirty="0" smtClean="0"/>
            </a:p>
            <a:p>
              <a:pPr algn="ctr"/>
              <a:endParaRPr kumimoji="1" lang="en-US" altLang="ja-JP" sz="1100" dirty="0" smtClean="0"/>
            </a:p>
            <a:p>
              <a:pPr algn="ctr"/>
              <a:endParaRPr kumimoji="1" lang="en-US" altLang="ja-JP" sz="1100" dirty="0" smtClean="0"/>
            </a:p>
            <a:p>
              <a:pPr algn="ctr"/>
              <a:endParaRPr kumimoji="1" lang="en-US" altLang="ja-JP" sz="800" dirty="0" smtClean="0"/>
            </a:p>
            <a:p>
              <a:pPr algn="ctr"/>
              <a:r>
                <a:rPr kumimoji="1" lang="en-US" altLang="ja-JP" sz="1100" dirty="0" smtClean="0"/>
                <a:t>100</a:t>
              </a:r>
            </a:p>
            <a:p>
              <a:pPr algn="ctr"/>
              <a:endParaRPr lang="en-US" altLang="ja-JP" sz="1100" dirty="0" smtClean="0"/>
            </a:p>
            <a:p>
              <a:pPr algn="ctr"/>
              <a:endParaRPr kumimoji="1" lang="en-US" altLang="ja-JP" sz="1100" dirty="0" smtClean="0"/>
            </a:p>
            <a:p>
              <a:pPr algn="ctr"/>
              <a:endParaRPr kumimoji="1" lang="en-US" altLang="ja-JP" sz="1600" dirty="0" smtClean="0"/>
            </a:p>
            <a:p>
              <a:pPr algn="ctr"/>
              <a:r>
                <a:rPr kumimoji="1" lang="en-US" altLang="ja-JP" sz="1100" dirty="0" smtClean="0"/>
                <a:t>10</a:t>
              </a:r>
            </a:p>
            <a:p>
              <a:pPr algn="ctr"/>
              <a:endParaRPr lang="en-US" altLang="ja-JP" sz="1100" dirty="0" smtClean="0"/>
            </a:p>
            <a:p>
              <a:pPr algn="ctr"/>
              <a:endParaRPr kumimoji="1" lang="en-US" altLang="ja-JP" sz="1100" dirty="0" smtClean="0"/>
            </a:p>
            <a:p>
              <a:pPr algn="ctr"/>
              <a:endParaRPr kumimoji="1" lang="en-US" altLang="ja-JP" dirty="0" smtClean="0"/>
            </a:p>
            <a:p>
              <a:pPr algn="ctr"/>
              <a:r>
                <a:rPr lang="en-US" altLang="ja-JP" sz="1100" dirty="0" smtClean="0"/>
                <a:t>1</a:t>
              </a:r>
              <a:endParaRPr kumimoji="1" lang="ja-JP" altLang="en-US" sz="1100" dirty="0"/>
            </a:p>
          </p:txBody>
        </p:sp>
        <p:sp>
          <p:nvSpPr>
            <p:cNvPr id="21" name="テキスト ボックス 20"/>
            <p:cNvSpPr txBox="1"/>
            <p:nvPr/>
          </p:nvSpPr>
          <p:spPr>
            <a:xfrm rot="16200000">
              <a:off x="-904020" y="2453575"/>
              <a:ext cx="2786082" cy="307777"/>
            </a:xfrm>
            <a:prstGeom prst="rect">
              <a:avLst/>
            </a:prstGeom>
            <a:noFill/>
          </p:spPr>
          <p:txBody>
            <a:bodyPr wrap="square" rtlCol="0">
              <a:spAutoFit/>
            </a:bodyPr>
            <a:lstStyle/>
            <a:p>
              <a:pPr algn="ctr"/>
              <a:r>
                <a:rPr lang="ja-JP" altLang="en-US" sz="1400" dirty="0" smtClean="0"/>
                <a:t>レビュー回数</a:t>
              </a:r>
              <a:endParaRPr kumimoji="1" lang="ja-JP" altLang="en-US" sz="1200" dirty="0"/>
            </a:p>
          </p:txBody>
        </p:sp>
      </p:grpSp>
      <p:grpSp>
        <p:nvGrpSpPr>
          <p:cNvPr id="23" name="グループ化 22"/>
          <p:cNvGrpSpPr/>
          <p:nvPr/>
        </p:nvGrpSpPr>
        <p:grpSpPr>
          <a:xfrm>
            <a:off x="4429124" y="1214422"/>
            <a:ext cx="736406" cy="2786083"/>
            <a:chOff x="335132" y="1214422"/>
            <a:chExt cx="736406" cy="2786083"/>
          </a:xfrm>
        </p:grpSpPr>
        <p:sp>
          <p:nvSpPr>
            <p:cNvPr id="24" name="テキスト ボックス 23"/>
            <p:cNvSpPr txBox="1"/>
            <p:nvPr/>
          </p:nvSpPr>
          <p:spPr>
            <a:xfrm>
              <a:off x="571472" y="1214422"/>
              <a:ext cx="500066" cy="2600712"/>
            </a:xfrm>
            <a:prstGeom prst="rect">
              <a:avLst/>
            </a:prstGeom>
            <a:solidFill>
              <a:schemeClr val="bg1"/>
            </a:solidFill>
          </p:spPr>
          <p:txBody>
            <a:bodyPr wrap="square" lIns="0" rIns="0" rtlCol="0">
              <a:spAutoFit/>
            </a:bodyPr>
            <a:lstStyle/>
            <a:p>
              <a:pPr algn="ctr"/>
              <a:r>
                <a:rPr kumimoji="1" lang="en-US" altLang="ja-JP" sz="1100" dirty="0" smtClean="0"/>
                <a:t>1000</a:t>
              </a:r>
            </a:p>
            <a:p>
              <a:pPr algn="ctr"/>
              <a:endParaRPr lang="en-US" altLang="ja-JP" sz="1100" dirty="0" smtClean="0"/>
            </a:p>
            <a:p>
              <a:pPr algn="ctr"/>
              <a:endParaRPr kumimoji="1" lang="en-US" altLang="ja-JP" sz="1100" dirty="0" smtClean="0"/>
            </a:p>
            <a:p>
              <a:pPr algn="ctr"/>
              <a:endParaRPr kumimoji="1" lang="en-US" altLang="ja-JP" sz="1100" dirty="0" smtClean="0"/>
            </a:p>
            <a:p>
              <a:pPr algn="ctr"/>
              <a:endParaRPr kumimoji="1" lang="en-US" altLang="ja-JP" sz="800" dirty="0" smtClean="0"/>
            </a:p>
            <a:p>
              <a:pPr algn="ctr"/>
              <a:r>
                <a:rPr kumimoji="1" lang="en-US" altLang="ja-JP" sz="1100" dirty="0" smtClean="0"/>
                <a:t>100</a:t>
              </a:r>
            </a:p>
            <a:p>
              <a:pPr algn="ctr"/>
              <a:endParaRPr lang="en-US" altLang="ja-JP" sz="1100" dirty="0" smtClean="0"/>
            </a:p>
            <a:p>
              <a:pPr algn="ctr"/>
              <a:endParaRPr kumimoji="1" lang="en-US" altLang="ja-JP" sz="1100" dirty="0" smtClean="0"/>
            </a:p>
            <a:p>
              <a:pPr algn="ctr"/>
              <a:endParaRPr kumimoji="1" lang="en-US" altLang="ja-JP" sz="1600" dirty="0" smtClean="0"/>
            </a:p>
            <a:p>
              <a:pPr algn="ctr"/>
              <a:r>
                <a:rPr kumimoji="1" lang="en-US" altLang="ja-JP" sz="1100" dirty="0" smtClean="0"/>
                <a:t>10</a:t>
              </a:r>
            </a:p>
            <a:p>
              <a:pPr algn="ctr"/>
              <a:endParaRPr lang="en-US" altLang="ja-JP" sz="1100" dirty="0" smtClean="0"/>
            </a:p>
            <a:p>
              <a:pPr algn="ctr"/>
              <a:endParaRPr kumimoji="1" lang="en-US" altLang="ja-JP" sz="1100" dirty="0" smtClean="0"/>
            </a:p>
            <a:p>
              <a:pPr algn="ctr"/>
              <a:endParaRPr kumimoji="1" lang="en-US" altLang="ja-JP" dirty="0" smtClean="0"/>
            </a:p>
            <a:p>
              <a:pPr algn="ctr"/>
              <a:r>
                <a:rPr lang="en-US" altLang="ja-JP" sz="1100" dirty="0" smtClean="0"/>
                <a:t>1</a:t>
              </a:r>
              <a:endParaRPr kumimoji="1" lang="ja-JP" altLang="en-US" sz="1100" dirty="0"/>
            </a:p>
          </p:txBody>
        </p:sp>
        <p:sp>
          <p:nvSpPr>
            <p:cNvPr id="25" name="テキスト ボックス 24"/>
            <p:cNvSpPr txBox="1"/>
            <p:nvPr/>
          </p:nvSpPr>
          <p:spPr>
            <a:xfrm rot="16200000">
              <a:off x="-904020" y="2453575"/>
              <a:ext cx="2786082" cy="307777"/>
            </a:xfrm>
            <a:prstGeom prst="rect">
              <a:avLst/>
            </a:prstGeom>
            <a:noFill/>
          </p:spPr>
          <p:txBody>
            <a:bodyPr wrap="square" rtlCol="0">
              <a:spAutoFit/>
            </a:bodyPr>
            <a:lstStyle/>
            <a:p>
              <a:pPr algn="ctr"/>
              <a:r>
                <a:rPr lang="ja-JP" altLang="en-US" sz="1400" dirty="0" smtClean="0"/>
                <a:t>パッチ編集回数</a:t>
              </a:r>
              <a:endParaRPr kumimoji="1" lang="ja-JP" altLang="en-US" sz="1200" dirty="0"/>
            </a:p>
          </p:txBody>
        </p:sp>
      </p:grpSp>
      <p:sp>
        <p:nvSpPr>
          <p:cNvPr id="26" name="フッター プレースホルダ 25"/>
          <p:cNvSpPr>
            <a:spLocks noGrp="1"/>
          </p:cNvSpPr>
          <p:nvPr>
            <p:ph type="ftr" sz="quarter" idx="11"/>
          </p:nvPr>
        </p:nvSpPr>
        <p:spPr/>
        <p:txBody>
          <a:bodyPr/>
          <a:lstStyle/>
          <a:p>
            <a:r>
              <a:rPr lang="en-US" altLang="ja-JP" smtClean="0"/>
              <a:t>OSS</a:t>
            </a:r>
            <a:r>
              <a:rPr lang="ja-JP" altLang="en-US" smtClean="0"/>
              <a:t>開発におけるパッチレビュープロセスの効率化に向けたコミッターの分類</a:t>
            </a:r>
            <a:endParaRPr lang="en-US" altLang="ja-JP"/>
          </a:p>
        </p:txBody>
      </p:sp>
      <p:sp>
        <p:nvSpPr>
          <p:cNvPr id="27" name="スライド番号プレースホルダ 26"/>
          <p:cNvSpPr>
            <a:spLocks noGrp="1"/>
          </p:cNvSpPr>
          <p:nvPr>
            <p:ph type="sldNum" sz="quarter" idx="12"/>
          </p:nvPr>
        </p:nvSpPr>
        <p:spPr/>
        <p:txBody>
          <a:bodyPr/>
          <a:lstStyle/>
          <a:p>
            <a:fld id="{F92429EF-CC36-4027-8A23-5B262E590B44}" type="slidenum">
              <a:rPr lang="en-US" altLang="ja-JP" smtClean="0"/>
              <a:pPr/>
              <a:t>11</a:t>
            </a:fld>
            <a:endParaRPr lang="en-US" altLang="ja-JP" dirty="0"/>
          </a:p>
        </p:txBody>
      </p:sp>
      <p:sp>
        <p:nvSpPr>
          <p:cNvPr id="28" name="日付プレースホルダ 27"/>
          <p:cNvSpPr>
            <a:spLocks noGrp="1"/>
          </p:cNvSpPr>
          <p:nvPr>
            <p:ph type="dt" sz="half" idx="10"/>
          </p:nvPr>
        </p:nvSpPr>
        <p:spPr/>
        <p:txBody>
          <a:bodyPr/>
          <a:lstStyle/>
          <a:p>
            <a:fld id="{8C0963F0-FDEE-4F13-89BD-1B563785D5B2}" type="datetime1">
              <a:rPr lang="ja-JP" altLang="en-US" smtClean="0"/>
              <a:pPr/>
              <a:t>2010/9/22</a:t>
            </a:fld>
            <a:endParaRPr lang="en-US" altLang="ja-JP"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animBg="1"/>
      <p:bldP spid="13" grpId="0" animBg="1"/>
      <p:bldP spid="14"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smtClean="0"/>
              <a:t>RQ3</a:t>
            </a:r>
            <a:r>
              <a:rPr lang="ja-JP" altLang="en-US" smtClean="0"/>
              <a:t>結果</a:t>
            </a:r>
            <a:r>
              <a:rPr kumimoji="1" lang="ja-JP" altLang="en-US" smtClean="0"/>
              <a:t>：</a:t>
            </a:r>
            <a:r>
              <a:rPr kumimoji="1" lang="ja-JP" altLang="en-US" dirty="0" smtClean="0"/>
              <a:t>コミッターのレビューとパッチ編集の関係</a:t>
            </a:r>
            <a:endParaRPr kumimoji="1" lang="ja-JP" altLang="en-US" dirty="0"/>
          </a:p>
        </p:txBody>
      </p:sp>
      <p:sp>
        <p:nvSpPr>
          <p:cNvPr id="11" name="フッター プレースホルダ 10"/>
          <p:cNvSpPr>
            <a:spLocks noGrp="1"/>
          </p:cNvSpPr>
          <p:nvPr>
            <p:ph type="ftr" sz="quarter" idx="11"/>
          </p:nvPr>
        </p:nvSpPr>
        <p:spPr/>
        <p:txBody>
          <a:bodyPr/>
          <a:lstStyle/>
          <a:p>
            <a:r>
              <a:rPr lang="en-US" altLang="ja-JP" smtClean="0"/>
              <a:t>OSS</a:t>
            </a:r>
            <a:r>
              <a:rPr lang="ja-JP" altLang="en-US" smtClean="0"/>
              <a:t>開発におけるパッチレビュープロセスの効率化に向けたコミッターの分類</a:t>
            </a:r>
            <a:endParaRPr lang="en-US" altLang="ja-JP"/>
          </a:p>
        </p:txBody>
      </p:sp>
      <p:sp>
        <p:nvSpPr>
          <p:cNvPr id="54" name="スライド番号プレースホルダ 53"/>
          <p:cNvSpPr>
            <a:spLocks noGrp="1"/>
          </p:cNvSpPr>
          <p:nvPr>
            <p:ph type="sldNum" sz="quarter" idx="12"/>
          </p:nvPr>
        </p:nvSpPr>
        <p:spPr/>
        <p:txBody>
          <a:bodyPr/>
          <a:lstStyle/>
          <a:p>
            <a:fld id="{F92429EF-CC36-4027-8A23-5B262E590B44}" type="slidenum">
              <a:rPr lang="en-US" altLang="ja-JP" smtClean="0"/>
              <a:pPr/>
              <a:t>12</a:t>
            </a:fld>
            <a:endParaRPr lang="en-US" altLang="ja-JP" dirty="0"/>
          </a:p>
        </p:txBody>
      </p:sp>
      <p:grpSp>
        <p:nvGrpSpPr>
          <p:cNvPr id="106" name="グループ化 49"/>
          <p:cNvGrpSpPr/>
          <p:nvPr/>
        </p:nvGrpSpPr>
        <p:grpSpPr>
          <a:xfrm>
            <a:off x="2857488" y="2143116"/>
            <a:ext cx="3342196" cy="2781318"/>
            <a:chOff x="1000100" y="857233"/>
            <a:chExt cx="3342196" cy="2781318"/>
          </a:xfrm>
        </p:grpSpPr>
        <p:pic>
          <p:nvPicPr>
            <p:cNvPr id="107" name="Picture 6"/>
            <p:cNvPicPr>
              <a:picLocks noChangeAspect="1" noChangeArrowheads="1"/>
            </p:cNvPicPr>
            <p:nvPr/>
          </p:nvPicPr>
          <p:blipFill>
            <a:blip r:embed="rId3" cstate="print"/>
            <a:srcRect/>
            <a:stretch>
              <a:fillRect/>
            </a:stretch>
          </p:blipFill>
          <p:spPr bwMode="auto">
            <a:xfrm>
              <a:off x="1539773" y="857233"/>
              <a:ext cx="2489510" cy="2500330"/>
            </a:xfrm>
            <a:prstGeom prst="rect">
              <a:avLst/>
            </a:prstGeom>
            <a:noFill/>
            <a:ln w="9525">
              <a:noFill/>
              <a:miter lim="800000"/>
              <a:headEnd/>
              <a:tailEnd/>
            </a:ln>
            <a:effectLst/>
          </p:spPr>
        </p:pic>
        <p:grpSp>
          <p:nvGrpSpPr>
            <p:cNvPr id="108" name="グループ化 14"/>
            <p:cNvGrpSpPr/>
            <p:nvPr/>
          </p:nvGrpSpPr>
          <p:grpSpPr>
            <a:xfrm>
              <a:off x="1000100" y="886596"/>
              <a:ext cx="770428" cy="2358867"/>
              <a:chOff x="1015490" y="1500174"/>
              <a:chExt cx="770428" cy="2358867"/>
            </a:xfrm>
          </p:grpSpPr>
          <p:sp>
            <p:nvSpPr>
              <p:cNvPr id="112" name="テキスト ボックス 111"/>
              <p:cNvSpPr txBox="1"/>
              <p:nvPr/>
            </p:nvSpPr>
            <p:spPr>
              <a:xfrm rot="16200000">
                <a:off x="46700" y="2468964"/>
                <a:ext cx="2214579" cy="276999"/>
              </a:xfrm>
              <a:prstGeom prst="rect">
                <a:avLst/>
              </a:prstGeom>
              <a:solidFill>
                <a:schemeClr val="bg1"/>
              </a:solidFill>
            </p:spPr>
            <p:txBody>
              <a:bodyPr wrap="square" rtlCol="0">
                <a:spAutoFit/>
              </a:bodyPr>
              <a:lstStyle/>
              <a:p>
                <a:pPr algn="ctr"/>
                <a:r>
                  <a:rPr lang="ja-JP" altLang="en-US" sz="1200" dirty="0" smtClean="0"/>
                  <a:t>レビュー時間（分）</a:t>
                </a:r>
                <a:endParaRPr kumimoji="1" lang="ja-JP" altLang="en-US" sz="1200" dirty="0"/>
              </a:p>
            </p:txBody>
          </p:sp>
          <p:sp>
            <p:nvSpPr>
              <p:cNvPr id="113" name="テキスト ボックス 112"/>
              <p:cNvSpPr txBox="1"/>
              <p:nvPr/>
            </p:nvSpPr>
            <p:spPr>
              <a:xfrm>
                <a:off x="1285852" y="1643050"/>
                <a:ext cx="500066" cy="2215991"/>
              </a:xfrm>
              <a:prstGeom prst="rect">
                <a:avLst/>
              </a:prstGeom>
              <a:solidFill>
                <a:schemeClr val="bg1"/>
              </a:solidFill>
            </p:spPr>
            <p:txBody>
              <a:bodyPr wrap="square" lIns="0" rIns="0" rtlCol="0">
                <a:spAutoFit/>
              </a:bodyPr>
              <a:lstStyle/>
              <a:p>
                <a:pPr algn="ctr"/>
                <a:r>
                  <a:rPr kumimoji="1" lang="en-US" altLang="ja-JP" sz="1100" dirty="0" smtClean="0"/>
                  <a:t>10000</a:t>
                </a:r>
              </a:p>
              <a:p>
                <a:pPr algn="ctr"/>
                <a:endParaRPr lang="en-US" altLang="ja-JP" sz="1100" dirty="0" smtClean="0"/>
              </a:p>
              <a:p>
                <a:pPr algn="ctr"/>
                <a:endParaRPr kumimoji="1" lang="en-US" altLang="ja-JP" dirty="0" smtClean="0"/>
              </a:p>
              <a:p>
                <a:pPr algn="ctr"/>
                <a:r>
                  <a:rPr kumimoji="1" lang="en-US" altLang="ja-JP" sz="1100" dirty="0" smtClean="0"/>
                  <a:t>1000</a:t>
                </a:r>
              </a:p>
              <a:p>
                <a:pPr algn="ctr"/>
                <a:endParaRPr kumimoji="1" lang="en-US" altLang="ja-JP" sz="1100" dirty="0" smtClean="0"/>
              </a:p>
              <a:p>
                <a:pPr algn="ctr"/>
                <a:endParaRPr kumimoji="1" lang="en-US" altLang="ja-JP" sz="1100" dirty="0" smtClean="0"/>
              </a:p>
              <a:p>
                <a:pPr algn="ctr"/>
                <a:endParaRPr kumimoji="1" lang="en-US" altLang="ja-JP" sz="800" dirty="0" smtClean="0"/>
              </a:p>
              <a:p>
                <a:pPr algn="ctr"/>
                <a:r>
                  <a:rPr kumimoji="1" lang="en-US" altLang="ja-JP" sz="1100" dirty="0" smtClean="0"/>
                  <a:t>100</a:t>
                </a:r>
              </a:p>
              <a:p>
                <a:pPr algn="ctr"/>
                <a:endParaRPr lang="en-US" altLang="ja-JP" sz="1100" dirty="0" smtClean="0"/>
              </a:p>
              <a:p>
                <a:pPr algn="ctr"/>
                <a:endParaRPr kumimoji="1" lang="en-US" altLang="ja-JP" sz="1600" dirty="0" smtClean="0"/>
              </a:p>
              <a:p>
                <a:pPr algn="ctr"/>
                <a:endParaRPr lang="en-US" altLang="ja-JP" sz="800" dirty="0" smtClean="0"/>
              </a:p>
              <a:p>
                <a:pPr algn="ctr"/>
                <a:r>
                  <a:rPr kumimoji="1" lang="en-US" altLang="ja-JP" sz="1100" dirty="0" smtClean="0"/>
                  <a:t>10</a:t>
                </a:r>
                <a:endParaRPr kumimoji="1" lang="ja-JP" altLang="en-US" sz="1100" dirty="0"/>
              </a:p>
            </p:txBody>
          </p:sp>
        </p:grpSp>
        <p:grpSp>
          <p:nvGrpSpPr>
            <p:cNvPr id="109" name="グループ化 23"/>
            <p:cNvGrpSpPr/>
            <p:nvPr/>
          </p:nvGrpSpPr>
          <p:grpSpPr>
            <a:xfrm>
              <a:off x="1484776" y="3143248"/>
              <a:ext cx="2857520" cy="495303"/>
              <a:chOff x="1643042" y="3714752"/>
              <a:chExt cx="2857520" cy="495303"/>
            </a:xfrm>
          </p:grpSpPr>
          <p:sp>
            <p:nvSpPr>
              <p:cNvPr id="110" name="テキスト ボックス 109"/>
              <p:cNvSpPr txBox="1"/>
              <p:nvPr/>
            </p:nvSpPr>
            <p:spPr>
              <a:xfrm>
                <a:off x="1643042" y="3933056"/>
                <a:ext cx="2786082" cy="276999"/>
              </a:xfrm>
              <a:prstGeom prst="rect">
                <a:avLst/>
              </a:prstGeom>
              <a:solidFill>
                <a:schemeClr val="bg1"/>
              </a:solidFill>
            </p:spPr>
            <p:txBody>
              <a:bodyPr wrap="square" rtlCol="0">
                <a:spAutoFit/>
              </a:bodyPr>
              <a:lstStyle/>
              <a:p>
                <a:pPr algn="ctr"/>
                <a:r>
                  <a:rPr lang="ja-JP" altLang="en-US" sz="1200" dirty="0" smtClean="0"/>
                  <a:t>パッチ編集時間（分）</a:t>
                </a:r>
                <a:endParaRPr kumimoji="1" lang="ja-JP" altLang="en-US" sz="1200" dirty="0"/>
              </a:p>
            </p:txBody>
          </p:sp>
          <p:sp>
            <p:nvSpPr>
              <p:cNvPr id="111" name="テキスト ボックス 110"/>
              <p:cNvSpPr txBox="1"/>
              <p:nvPr/>
            </p:nvSpPr>
            <p:spPr>
              <a:xfrm>
                <a:off x="1714480" y="3714752"/>
                <a:ext cx="2786082" cy="261610"/>
              </a:xfrm>
              <a:prstGeom prst="rect">
                <a:avLst/>
              </a:prstGeom>
              <a:solidFill>
                <a:schemeClr val="bg1"/>
              </a:solidFill>
            </p:spPr>
            <p:txBody>
              <a:bodyPr wrap="square" rtlCol="0">
                <a:spAutoFit/>
              </a:bodyPr>
              <a:lstStyle/>
              <a:p>
                <a:r>
                  <a:rPr kumimoji="1" lang="en-US" altLang="ja-JP" sz="1100" dirty="0" smtClean="0"/>
                  <a:t>10       </a:t>
                </a:r>
                <a:r>
                  <a:rPr kumimoji="1" lang="ja-JP" altLang="en-US" sz="1100" dirty="0" smtClean="0"/>
                  <a:t>　</a:t>
                </a:r>
                <a:r>
                  <a:rPr kumimoji="1" lang="en-US" altLang="ja-JP" sz="1100" dirty="0" smtClean="0"/>
                  <a:t>      100           1000          10000</a:t>
                </a:r>
                <a:endParaRPr kumimoji="1" lang="ja-JP" altLang="en-US" sz="1100" dirty="0"/>
              </a:p>
            </p:txBody>
          </p:sp>
        </p:grpSp>
      </p:grpSp>
      <p:graphicFrame>
        <p:nvGraphicFramePr>
          <p:cNvPr id="37" name="表 36"/>
          <p:cNvGraphicFramePr>
            <a:graphicFrameLocks noGrp="1"/>
          </p:cNvGraphicFramePr>
          <p:nvPr/>
        </p:nvGraphicFramePr>
        <p:xfrm>
          <a:off x="2786050" y="928670"/>
          <a:ext cx="4178300" cy="975360"/>
        </p:xfrm>
        <a:graphic>
          <a:graphicData uri="http://schemas.openxmlformats.org/drawingml/2006/table">
            <a:tbl>
              <a:tblPr/>
              <a:tblGrid>
                <a:gridCol w="1079500"/>
                <a:gridCol w="3098800"/>
              </a:tblGrid>
              <a:tr h="238125">
                <a:tc>
                  <a:txBody>
                    <a:bodyPr/>
                    <a:lstStyle/>
                    <a:p>
                      <a:pPr algn="r" fontAlgn="ctr"/>
                      <a:r>
                        <a:rPr lang="ja-JP" altLang="en-US" sz="1600" b="0" i="0" u="none" strike="noStrike" dirty="0">
                          <a:solidFill>
                            <a:srgbClr val="000000"/>
                          </a:solidFill>
                          <a:latin typeface="ＭＳ Ｐゴシック"/>
                        </a:rPr>
                        <a:t>時間</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ja-JP" altLang="en-US" sz="1600" b="0" i="0" u="none" strike="noStrike" dirty="0">
                          <a:solidFill>
                            <a:srgbClr val="000000"/>
                          </a:solidFill>
                          <a:latin typeface="ＭＳ Ｐゴシック"/>
                        </a:rPr>
                        <a:t>レビュー時間・パッチ編集時間</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r>
              <a:tr h="238125">
                <a:tc>
                  <a:txBody>
                    <a:bodyPr/>
                    <a:lstStyle/>
                    <a:p>
                      <a:pPr algn="r" fontAlgn="ctr"/>
                      <a:r>
                        <a:rPr lang="ja-JP" altLang="en-US" sz="1600" b="0" i="0" u="none" strike="noStrike">
                          <a:solidFill>
                            <a:srgbClr val="000000"/>
                          </a:solidFill>
                          <a:latin typeface="ＭＳ Ｐゴシック"/>
                        </a:rPr>
                        <a:t>レビュー</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1600" b="0" i="0" u="none" strike="noStrike">
                          <a:solidFill>
                            <a:srgbClr val="000000"/>
                          </a:solidFill>
                          <a:latin typeface="ＭＳ Ｐゴシック"/>
                        </a:rPr>
                        <a:t>レビュー時間・レビュー回数</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38125">
                <a:tc>
                  <a:txBody>
                    <a:bodyPr/>
                    <a:lstStyle/>
                    <a:p>
                      <a:pPr algn="r" fontAlgn="ctr"/>
                      <a:r>
                        <a:rPr lang="ja-JP" altLang="en-US" sz="1600" b="0" i="0" u="none" strike="noStrike">
                          <a:solidFill>
                            <a:srgbClr val="000000"/>
                          </a:solidFill>
                          <a:latin typeface="ＭＳ Ｐゴシック"/>
                        </a:rPr>
                        <a:t>パッチ編集</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1600" b="0" i="0" u="none" strike="noStrike">
                          <a:solidFill>
                            <a:srgbClr val="000000"/>
                          </a:solidFill>
                          <a:latin typeface="ＭＳ Ｐゴシック"/>
                        </a:rPr>
                        <a:t>パッチ編集時間・パッチ編集回数</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38125">
                <a:tc>
                  <a:txBody>
                    <a:bodyPr/>
                    <a:lstStyle/>
                    <a:p>
                      <a:pPr algn="r" fontAlgn="ctr"/>
                      <a:r>
                        <a:rPr lang="ja-JP" altLang="en-US" sz="1600" b="0" i="0" u="none" strike="noStrike" dirty="0">
                          <a:solidFill>
                            <a:srgbClr val="000000"/>
                          </a:solidFill>
                          <a:latin typeface="ＭＳ Ｐゴシック"/>
                        </a:rPr>
                        <a:t>回数</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1600" b="0" i="0" u="none" strike="noStrike" dirty="0">
                          <a:solidFill>
                            <a:srgbClr val="000000"/>
                          </a:solidFill>
                          <a:latin typeface="ＭＳ Ｐゴシック"/>
                        </a:rPr>
                        <a:t>レビュー回数・パッチ編集回数</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
        <p:nvSpPr>
          <p:cNvPr id="38" name="角丸四角形 37"/>
          <p:cNvSpPr/>
          <p:nvPr/>
        </p:nvSpPr>
        <p:spPr>
          <a:xfrm>
            <a:off x="357158" y="5072074"/>
            <a:ext cx="8501122" cy="571504"/>
          </a:xfrm>
          <a:prstGeom prst="roundRect">
            <a:avLst/>
          </a:prstGeom>
          <a:solidFill>
            <a:srgbClr val="FFFF66"/>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lvl="0" indent="-342900">
              <a:spcBef>
                <a:spcPct val="20000"/>
              </a:spcBef>
            </a:pPr>
            <a:r>
              <a:rPr lang="ja-JP" altLang="en-US" sz="1700" dirty="0" smtClean="0">
                <a:solidFill>
                  <a:schemeClr val="tx1"/>
                </a:solidFill>
              </a:rPr>
              <a:t>レビュー時間・パッチ編集時間ともに中央値より長いコミッターと短いコミッターが混在する</a:t>
            </a:r>
            <a:endParaRPr lang="en-US" altLang="ja-JP" sz="1700" kern="0" dirty="0" smtClean="0">
              <a:solidFill>
                <a:schemeClr val="tx1"/>
              </a:solidFill>
            </a:endParaRPr>
          </a:p>
        </p:txBody>
      </p:sp>
      <p:sp>
        <p:nvSpPr>
          <p:cNvPr id="15" name="日付プレースホルダ 14"/>
          <p:cNvSpPr>
            <a:spLocks noGrp="1"/>
          </p:cNvSpPr>
          <p:nvPr>
            <p:ph type="dt" sz="half" idx="10"/>
          </p:nvPr>
        </p:nvSpPr>
        <p:spPr/>
        <p:txBody>
          <a:bodyPr/>
          <a:lstStyle/>
          <a:p>
            <a:fld id="{2B013501-9759-4FB9-86F2-BFB25790B8CB}" type="datetime1">
              <a:rPr lang="ja-JP" altLang="en-US" smtClean="0"/>
              <a:pPr/>
              <a:t>2010/9/22</a:t>
            </a:fld>
            <a:endParaRPr lang="en-US" altLang="ja-JP"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smtClean="0"/>
              <a:t>RQ3</a:t>
            </a:r>
            <a:r>
              <a:rPr lang="ja-JP" altLang="en-US" smtClean="0"/>
              <a:t>結果</a:t>
            </a:r>
            <a:r>
              <a:rPr kumimoji="1" lang="ja-JP" altLang="en-US" smtClean="0"/>
              <a:t>：</a:t>
            </a:r>
            <a:r>
              <a:rPr kumimoji="1" lang="ja-JP" altLang="en-US" dirty="0" smtClean="0"/>
              <a:t>コミッターのレビューとパッチ編集の関係</a:t>
            </a:r>
            <a:endParaRPr kumimoji="1" lang="ja-JP" altLang="en-US" dirty="0"/>
          </a:p>
        </p:txBody>
      </p:sp>
      <p:sp>
        <p:nvSpPr>
          <p:cNvPr id="11" name="フッター プレースホルダ 10"/>
          <p:cNvSpPr>
            <a:spLocks noGrp="1"/>
          </p:cNvSpPr>
          <p:nvPr>
            <p:ph type="ftr" sz="quarter" idx="11"/>
          </p:nvPr>
        </p:nvSpPr>
        <p:spPr/>
        <p:txBody>
          <a:bodyPr/>
          <a:lstStyle/>
          <a:p>
            <a:r>
              <a:rPr lang="en-US" altLang="ja-JP" smtClean="0"/>
              <a:t>OSS</a:t>
            </a:r>
            <a:r>
              <a:rPr lang="ja-JP" altLang="en-US" smtClean="0"/>
              <a:t>開発におけるパッチレビュープロセスの効率化に向けたコミッターの分類</a:t>
            </a:r>
            <a:endParaRPr lang="en-US" altLang="ja-JP"/>
          </a:p>
        </p:txBody>
      </p:sp>
      <p:sp>
        <p:nvSpPr>
          <p:cNvPr id="54" name="スライド番号プレースホルダ 53"/>
          <p:cNvSpPr>
            <a:spLocks noGrp="1"/>
          </p:cNvSpPr>
          <p:nvPr>
            <p:ph type="sldNum" sz="quarter" idx="12"/>
          </p:nvPr>
        </p:nvSpPr>
        <p:spPr/>
        <p:txBody>
          <a:bodyPr/>
          <a:lstStyle/>
          <a:p>
            <a:fld id="{F92429EF-CC36-4027-8A23-5B262E590B44}" type="slidenum">
              <a:rPr lang="en-US" altLang="ja-JP" smtClean="0"/>
              <a:pPr/>
              <a:t>13</a:t>
            </a:fld>
            <a:endParaRPr lang="en-US" altLang="ja-JP" dirty="0"/>
          </a:p>
        </p:txBody>
      </p:sp>
      <p:grpSp>
        <p:nvGrpSpPr>
          <p:cNvPr id="43" name="グループ化 42"/>
          <p:cNvGrpSpPr/>
          <p:nvPr/>
        </p:nvGrpSpPr>
        <p:grpSpPr>
          <a:xfrm>
            <a:off x="1158366" y="2214554"/>
            <a:ext cx="3413634" cy="2786082"/>
            <a:chOff x="5373208" y="3786190"/>
            <a:chExt cx="3413634" cy="2786082"/>
          </a:xfrm>
        </p:grpSpPr>
        <p:pic>
          <p:nvPicPr>
            <p:cNvPr id="44" name="Picture 3"/>
            <p:cNvPicPr>
              <a:picLocks noChangeAspect="1" noChangeArrowheads="1"/>
            </p:cNvPicPr>
            <p:nvPr/>
          </p:nvPicPr>
          <p:blipFill>
            <a:blip r:embed="rId3" cstate="print"/>
            <a:srcRect/>
            <a:stretch>
              <a:fillRect/>
            </a:stretch>
          </p:blipFill>
          <p:spPr bwMode="auto">
            <a:xfrm>
              <a:off x="5929322" y="3786190"/>
              <a:ext cx="2571768" cy="2473376"/>
            </a:xfrm>
            <a:prstGeom prst="rect">
              <a:avLst/>
            </a:prstGeom>
            <a:noFill/>
            <a:ln w="9525">
              <a:noFill/>
              <a:miter lim="800000"/>
              <a:headEnd/>
              <a:tailEnd/>
            </a:ln>
            <a:effectLst/>
          </p:spPr>
        </p:pic>
        <p:grpSp>
          <p:nvGrpSpPr>
            <p:cNvPr id="45" name="グループ化 58"/>
            <p:cNvGrpSpPr/>
            <p:nvPr/>
          </p:nvGrpSpPr>
          <p:grpSpPr>
            <a:xfrm>
              <a:off x="5373208" y="3999091"/>
              <a:ext cx="770428" cy="2215991"/>
              <a:chOff x="1229804" y="3999091"/>
              <a:chExt cx="770428" cy="2215991"/>
            </a:xfrm>
          </p:grpSpPr>
          <p:sp>
            <p:nvSpPr>
              <p:cNvPr id="50" name="テキスト ボックス 49"/>
              <p:cNvSpPr txBox="1"/>
              <p:nvPr/>
            </p:nvSpPr>
            <p:spPr>
              <a:xfrm>
                <a:off x="1500166" y="3999091"/>
                <a:ext cx="500066" cy="2215991"/>
              </a:xfrm>
              <a:prstGeom prst="rect">
                <a:avLst/>
              </a:prstGeom>
              <a:solidFill>
                <a:schemeClr val="bg1"/>
              </a:solidFill>
            </p:spPr>
            <p:txBody>
              <a:bodyPr wrap="square" lIns="0" rIns="0" rtlCol="0">
                <a:spAutoFit/>
              </a:bodyPr>
              <a:lstStyle/>
              <a:p>
                <a:pPr algn="ctr"/>
                <a:r>
                  <a:rPr kumimoji="1" lang="en-US" altLang="ja-JP" sz="1100" dirty="0" smtClean="0"/>
                  <a:t>1000</a:t>
                </a:r>
              </a:p>
              <a:p>
                <a:pPr algn="ctr"/>
                <a:endParaRPr lang="en-US" altLang="ja-JP" sz="1100" dirty="0" smtClean="0"/>
              </a:p>
              <a:p>
                <a:pPr algn="ctr"/>
                <a:endParaRPr kumimoji="1" lang="en-US" altLang="ja-JP" dirty="0" smtClean="0"/>
              </a:p>
              <a:p>
                <a:pPr algn="ctr"/>
                <a:r>
                  <a:rPr kumimoji="1" lang="en-US" altLang="ja-JP" sz="1100" dirty="0" smtClean="0"/>
                  <a:t>100</a:t>
                </a:r>
              </a:p>
              <a:p>
                <a:pPr algn="ctr"/>
                <a:endParaRPr kumimoji="1" lang="en-US" altLang="ja-JP" sz="1100" dirty="0" smtClean="0"/>
              </a:p>
              <a:p>
                <a:pPr algn="ctr"/>
                <a:endParaRPr kumimoji="1" lang="en-US" altLang="ja-JP" sz="1100" dirty="0" smtClean="0"/>
              </a:p>
              <a:p>
                <a:pPr algn="ctr"/>
                <a:endParaRPr kumimoji="1" lang="en-US" altLang="ja-JP" sz="800" dirty="0" smtClean="0"/>
              </a:p>
              <a:p>
                <a:pPr algn="ctr"/>
                <a:r>
                  <a:rPr kumimoji="1" lang="en-US" altLang="ja-JP" sz="1100" dirty="0" smtClean="0"/>
                  <a:t>10</a:t>
                </a:r>
              </a:p>
              <a:p>
                <a:pPr algn="ctr"/>
                <a:endParaRPr lang="en-US" altLang="ja-JP" sz="1100" dirty="0" smtClean="0"/>
              </a:p>
              <a:p>
                <a:pPr algn="ctr"/>
                <a:endParaRPr kumimoji="1" lang="en-US" altLang="ja-JP" sz="1200" dirty="0" smtClean="0"/>
              </a:p>
              <a:p>
                <a:pPr algn="ctr"/>
                <a:endParaRPr lang="en-US" altLang="ja-JP" sz="800" dirty="0" smtClean="0"/>
              </a:p>
              <a:p>
                <a:pPr algn="ctr"/>
                <a:r>
                  <a:rPr kumimoji="1" lang="en-US" altLang="ja-JP" sz="1100" dirty="0" smtClean="0"/>
                  <a:t>1</a:t>
                </a:r>
                <a:endParaRPr kumimoji="1" lang="ja-JP" altLang="en-US" sz="1100" dirty="0"/>
              </a:p>
            </p:txBody>
          </p:sp>
          <p:sp>
            <p:nvSpPr>
              <p:cNvPr id="49" name="テキスト ボックス 48"/>
              <p:cNvSpPr txBox="1"/>
              <p:nvPr/>
            </p:nvSpPr>
            <p:spPr>
              <a:xfrm rot="16200000">
                <a:off x="439609" y="5003599"/>
                <a:ext cx="1857389" cy="276999"/>
              </a:xfrm>
              <a:prstGeom prst="rect">
                <a:avLst/>
              </a:prstGeom>
              <a:solidFill>
                <a:schemeClr val="bg1"/>
              </a:solidFill>
            </p:spPr>
            <p:txBody>
              <a:bodyPr wrap="square" rtlCol="0">
                <a:spAutoFit/>
              </a:bodyPr>
              <a:lstStyle/>
              <a:p>
                <a:pPr algn="ctr"/>
                <a:r>
                  <a:rPr lang="ja-JP" altLang="en-US" sz="1200" dirty="0" smtClean="0"/>
                  <a:t>レビュー回数</a:t>
                </a:r>
                <a:endParaRPr kumimoji="1" lang="ja-JP" altLang="en-US" sz="1200" dirty="0"/>
              </a:p>
            </p:txBody>
          </p:sp>
        </p:grpSp>
        <p:grpSp>
          <p:nvGrpSpPr>
            <p:cNvPr id="46" name="グループ化 49"/>
            <p:cNvGrpSpPr/>
            <p:nvPr/>
          </p:nvGrpSpPr>
          <p:grpSpPr>
            <a:xfrm>
              <a:off x="5929322" y="6076969"/>
              <a:ext cx="2857520" cy="495303"/>
              <a:chOff x="1785918" y="6076969"/>
              <a:chExt cx="2857520" cy="495303"/>
            </a:xfrm>
          </p:grpSpPr>
          <p:sp>
            <p:nvSpPr>
              <p:cNvPr id="47" name="テキスト ボックス 46"/>
              <p:cNvSpPr txBox="1"/>
              <p:nvPr/>
            </p:nvSpPr>
            <p:spPr>
              <a:xfrm>
                <a:off x="1785918" y="6295273"/>
                <a:ext cx="2786082" cy="276999"/>
              </a:xfrm>
              <a:prstGeom prst="rect">
                <a:avLst/>
              </a:prstGeom>
              <a:solidFill>
                <a:schemeClr val="bg1"/>
              </a:solidFill>
            </p:spPr>
            <p:txBody>
              <a:bodyPr wrap="square" rtlCol="0">
                <a:spAutoFit/>
              </a:bodyPr>
              <a:lstStyle/>
              <a:p>
                <a:pPr algn="ctr"/>
                <a:r>
                  <a:rPr lang="ja-JP" altLang="en-US" sz="1200" dirty="0" smtClean="0"/>
                  <a:t>レビュー時間（分）</a:t>
                </a:r>
                <a:endParaRPr kumimoji="1" lang="ja-JP" altLang="en-US" sz="1200" dirty="0"/>
              </a:p>
            </p:txBody>
          </p:sp>
          <p:sp>
            <p:nvSpPr>
              <p:cNvPr id="48" name="テキスト ボックス 47"/>
              <p:cNvSpPr txBox="1"/>
              <p:nvPr/>
            </p:nvSpPr>
            <p:spPr>
              <a:xfrm>
                <a:off x="1857356" y="6076969"/>
                <a:ext cx="2786082" cy="261610"/>
              </a:xfrm>
              <a:prstGeom prst="rect">
                <a:avLst/>
              </a:prstGeom>
              <a:solidFill>
                <a:schemeClr val="bg1"/>
              </a:solidFill>
            </p:spPr>
            <p:txBody>
              <a:bodyPr wrap="square" rtlCol="0">
                <a:spAutoFit/>
              </a:bodyPr>
              <a:lstStyle/>
              <a:p>
                <a:r>
                  <a:rPr kumimoji="1" lang="en-US" altLang="ja-JP" sz="1100" dirty="0" smtClean="0"/>
                  <a:t>10       </a:t>
                </a:r>
                <a:r>
                  <a:rPr kumimoji="1" lang="ja-JP" altLang="en-US" sz="1100" dirty="0" smtClean="0"/>
                  <a:t>　</a:t>
                </a:r>
                <a:r>
                  <a:rPr kumimoji="1" lang="en-US" altLang="ja-JP" sz="1100" dirty="0" smtClean="0"/>
                  <a:t>      100           1000          10000</a:t>
                </a:r>
                <a:endParaRPr kumimoji="1" lang="ja-JP" altLang="en-US" sz="1100" dirty="0"/>
              </a:p>
            </p:txBody>
          </p:sp>
        </p:grpSp>
      </p:grpSp>
      <p:sp>
        <p:nvSpPr>
          <p:cNvPr id="56" name="角丸四角形 55"/>
          <p:cNvSpPr/>
          <p:nvPr/>
        </p:nvSpPr>
        <p:spPr>
          <a:xfrm>
            <a:off x="357158" y="5072074"/>
            <a:ext cx="8501122" cy="571504"/>
          </a:xfrm>
          <a:prstGeom prst="roundRect">
            <a:avLst/>
          </a:prstGeom>
          <a:solidFill>
            <a:srgbClr val="FFFF66"/>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lvl="0" indent="-342900">
              <a:spcBef>
                <a:spcPct val="20000"/>
              </a:spcBef>
            </a:pPr>
            <a:r>
              <a:rPr lang="ja-JP" altLang="en-US" sz="1700" dirty="0" smtClean="0">
                <a:solidFill>
                  <a:schemeClr val="tx1"/>
                </a:solidFill>
              </a:rPr>
              <a:t>レビュー時間・パッチ編集時間ともに中央値より長いコミッターと短いコミッターが混在する</a:t>
            </a:r>
            <a:endParaRPr lang="en-US" altLang="ja-JP" sz="1700" kern="0" dirty="0" smtClean="0">
              <a:solidFill>
                <a:schemeClr val="tx1"/>
              </a:solidFill>
            </a:endParaRPr>
          </a:p>
        </p:txBody>
      </p:sp>
      <p:sp>
        <p:nvSpPr>
          <p:cNvPr id="57" name="コンテンツ プレースホルダ 2"/>
          <p:cNvSpPr>
            <a:spLocks noGrp="1"/>
          </p:cNvSpPr>
          <p:nvPr>
            <p:ph idx="1"/>
          </p:nvPr>
        </p:nvSpPr>
        <p:spPr>
          <a:xfrm>
            <a:off x="285720" y="5786454"/>
            <a:ext cx="8501122" cy="571504"/>
          </a:xfrm>
        </p:spPr>
        <p:txBody>
          <a:bodyPr/>
          <a:lstStyle/>
          <a:p>
            <a:r>
              <a:rPr kumimoji="1" lang="ja-JP" altLang="en-US" dirty="0" smtClean="0"/>
              <a:t>時間はコミッター選出の指標にならない</a:t>
            </a:r>
            <a:endParaRPr lang="en-US" altLang="ja-JP" dirty="0" smtClean="0"/>
          </a:p>
        </p:txBody>
      </p:sp>
      <p:grpSp>
        <p:nvGrpSpPr>
          <p:cNvPr id="33" name="グループ化 32"/>
          <p:cNvGrpSpPr/>
          <p:nvPr/>
        </p:nvGrpSpPr>
        <p:grpSpPr>
          <a:xfrm>
            <a:off x="4158762" y="2214554"/>
            <a:ext cx="3413634" cy="2786082"/>
            <a:chOff x="1229804" y="3786190"/>
            <a:chExt cx="3413634" cy="2786082"/>
          </a:xfrm>
        </p:grpSpPr>
        <p:pic>
          <p:nvPicPr>
            <p:cNvPr id="34" name="Picture 2"/>
            <p:cNvPicPr>
              <a:picLocks noChangeAspect="1" noChangeArrowheads="1"/>
            </p:cNvPicPr>
            <p:nvPr/>
          </p:nvPicPr>
          <p:blipFill>
            <a:blip r:embed="rId4" cstate="print"/>
            <a:srcRect/>
            <a:stretch>
              <a:fillRect/>
            </a:stretch>
          </p:blipFill>
          <p:spPr bwMode="auto">
            <a:xfrm>
              <a:off x="1785918" y="3786190"/>
              <a:ext cx="2571768" cy="2495982"/>
            </a:xfrm>
            <a:prstGeom prst="rect">
              <a:avLst/>
            </a:prstGeom>
            <a:noFill/>
            <a:ln w="9525">
              <a:noFill/>
              <a:miter lim="800000"/>
              <a:headEnd/>
              <a:tailEnd/>
            </a:ln>
            <a:effectLst/>
          </p:spPr>
        </p:pic>
        <p:grpSp>
          <p:nvGrpSpPr>
            <p:cNvPr id="35" name="グループ化 57"/>
            <p:cNvGrpSpPr/>
            <p:nvPr/>
          </p:nvGrpSpPr>
          <p:grpSpPr>
            <a:xfrm>
              <a:off x="1229804" y="3999091"/>
              <a:ext cx="770428" cy="2215991"/>
              <a:chOff x="1229804" y="3999091"/>
              <a:chExt cx="770428" cy="2215991"/>
            </a:xfrm>
          </p:grpSpPr>
          <p:sp>
            <p:nvSpPr>
              <p:cNvPr id="40" name="テキスト ボックス 39"/>
              <p:cNvSpPr txBox="1"/>
              <p:nvPr/>
            </p:nvSpPr>
            <p:spPr>
              <a:xfrm rot="16200000">
                <a:off x="439609" y="5003599"/>
                <a:ext cx="1857389" cy="276999"/>
              </a:xfrm>
              <a:prstGeom prst="rect">
                <a:avLst/>
              </a:prstGeom>
              <a:solidFill>
                <a:schemeClr val="bg1"/>
              </a:solidFill>
            </p:spPr>
            <p:txBody>
              <a:bodyPr wrap="square" rtlCol="0">
                <a:spAutoFit/>
              </a:bodyPr>
              <a:lstStyle/>
              <a:p>
                <a:pPr algn="ctr"/>
                <a:r>
                  <a:rPr lang="ja-JP" altLang="en-US" sz="1200" dirty="0" smtClean="0"/>
                  <a:t>パッチ編集回数</a:t>
                </a:r>
                <a:endParaRPr kumimoji="1" lang="ja-JP" altLang="en-US" sz="1200" dirty="0"/>
              </a:p>
            </p:txBody>
          </p:sp>
          <p:sp>
            <p:nvSpPr>
              <p:cNvPr id="42" name="テキスト ボックス 41"/>
              <p:cNvSpPr txBox="1"/>
              <p:nvPr/>
            </p:nvSpPr>
            <p:spPr>
              <a:xfrm>
                <a:off x="1500166" y="3999091"/>
                <a:ext cx="500066" cy="2215991"/>
              </a:xfrm>
              <a:prstGeom prst="rect">
                <a:avLst/>
              </a:prstGeom>
              <a:solidFill>
                <a:schemeClr val="bg1"/>
              </a:solidFill>
            </p:spPr>
            <p:txBody>
              <a:bodyPr wrap="square" lIns="0" rIns="0" rtlCol="0">
                <a:spAutoFit/>
              </a:bodyPr>
              <a:lstStyle/>
              <a:p>
                <a:pPr algn="ctr"/>
                <a:r>
                  <a:rPr kumimoji="1" lang="en-US" altLang="ja-JP" sz="1100" dirty="0" smtClean="0"/>
                  <a:t>1000</a:t>
                </a:r>
              </a:p>
              <a:p>
                <a:pPr algn="ctr"/>
                <a:endParaRPr lang="en-US" altLang="ja-JP" sz="1100" dirty="0" smtClean="0"/>
              </a:p>
              <a:p>
                <a:pPr algn="ctr"/>
                <a:endParaRPr kumimoji="1" lang="en-US" altLang="ja-JP" dirty="0" smtClean="0"/>
              </a:p>
              <a:p>
                <a:pPr algn="ctr"/>
                <a:r>
                  <a:rPr kumimoji="1" lang="en-US" altLang="ja-JP" sz="1100" dirty="0" smtClean="0"/>
                  <a:t>100</a:t>
                </a:r>
              </a:p>
              <a:p>
                <a:pPr algn="ctr"/>
                <a:endParaRPr kumimoji="1" lang="en-US" altLang="ja-JP" sz="1100" dirty="0" smtClean="0"/>
              </a:p>
              <a:p>
                <a:pPr algn="ctr"/>
                <a:endParaRPr kumimoji="1" lang="en-US" altLang="ja-JP" sz="1100" dirty="0" smtClean="0"/>
              </a:p>
              <a:p>
                <a:pPr algn="ctr"/>
                <a:endParaRPr kumimoji="1" lang="en-US" altLang="ja-JP" sz="800" dirty="0" smtClean="0"/>
              </a:p>
              <a:p>
                <a:pPr algn="ctr"/>
                <a:r>
                  <a:rPr kumimoji="1" lang="en-US" altLang="ja-JP" sz="1100" dirty="0" smtClean="0"/>
                  <a:t>10</a:t>
                </a:r>
              </a:p>
              <a:p>
                <a:pPr algn="ctr"/>
                <a:endParaRPr lang="en-US" altLang="ja-JP" sz="1100" dirty="0" smtClean="0"/>
              </a:p>
              <a:p>
                <a:pPr algn="ctr"/>
                <a:endParaRPr kumimoji="1" lang="en-US" altLang="ja-JP" sz="1600" dirty="0" smtClean="0"/>
              </a:p>
              <a:p>
                <a:pPr algn="ctr"/>
                <a:endParaRPr lang="en-US" altLang="ja-JP" sz="800" dirty="0" smtClean="0"/>
              </a:p>
              <a:p>
                <a:pPr algn="ctr"/>
                <a:r>
                  <a:rPr kumimoji="1" lang="en-US" altLang="ja-JP" sz="1100" dirty="0" smtClean="0"/>
                  <a:t>1</a:t>
                </a:r>
                <a:endParaRPr kumimoji="1" lang="ja-JP" altLang="en-US" sz="1100" dirty="0"/>
              </a:p>
            </p:txBody>
          </p:sp>
        </p:grpSp>
        <p:grpSp>
          <p:nvGrpSpPr>
            <p:cNvPr id="36" name="グループ化 46"/>
            <p:cNvGrpSpPr/>
            <p:nvPr/>
          </p:nvGrpSpPr>
          <p:grpSpPr>
            <a:xfrm>
              <a:off x="1785918" y="6076969"/>
              <a:ext cx="2857520" cy="495303"/>
              <a:chOff x="1785918" y="6076969"/>
              <a:chExt cx="2857520" cy="495303"/>
            </a:xfrm>
          </p:grpSpPr>
          <p:sp>
            <p:nvSpPr>
              <p:cNvPr id="37" name="テキスト ボックス 36"/>
              <p:cNvSpPr txBox="1"/>
              <p:nvPr/>
            </p:nvSpPr>
            <p:spPr>
              <a:xfrm>
                <a:off x="1785918" y="6295273"/>
                <a:ext cx="2786082" cy="276999"/>
              </a:xfrm>
              <a:prstGeom prst="rect">
                <a:avLst/>
              </a:prstGeom>
              <a:solidFill>
                <a:schemeClr val="bg1"/>
              </a:solidFill>
            </p:spPr>
            <p:txBody>
              <a:bodyPr wrap="square" rtlCol="0">
                <a:spAutoFit/>
              </a:bodyPr>
              <a:lstStyle/>
              <a:p>
                <a:pPr algn="ctr"/>
                <a:r>
                  <a:rPr lang="ja-JP" altLang="en-US" sz="1200" dirty="0" smtClean="0"/>
                  <a:t>パッチ編集時間（分）</a:t>
                </a:r>
                <a:endParaRPr kumimoji="1" lang="ja-JP" altLang="en-US" sz="1200" dirty="0"/>
              </a:p>
            </p:txBody>
          </p:sp>
          <p:sp>
            <p:nvSpPr>
              <p:cNvPr id="39" name="テキスト ボックス 38"/>
              <p:cNvSpPr txBox="1"/>
              <p:nvPr/>
            </p:nvSpPr>
            <p:spPr>
              <a:xfrm>
                <a:off x="1857356" y="6076969"/>
                <a:ext cx="2786082" cy="261610"/>
              </a:xfrm>
              <a:prstGeom prst="rect">
                <a:avLst/>
              </a:prstGeom>
              <a:solidFill>
                <a:schemeClr val="bg1"/>
              </a:solidFill>
            </p:spPr>
            <p:txBody>
              <a:bodyPr wrap="square" rtlCol="0">
                <a:spAutoFit/>
              </a:bodyPr>
              <a:lstStyle/>
              <a:p>
                <a:r>
                  <a:rPr kumimoji="1" lang="en-US" altLang="ja-JP" sz="1100" dirty="0" smtClean="0"/>
                  <a:t>10       </a:t>
                </a:r>
                <a:r>
                  <a:rPr kumimoji="1" lang="ja-JP" altLang="en-US" sz="1100" dirty="0" smtClean="0"/>
                  <a:t>　</a:t>
                </a:r>
                <a:r>
                  <a:rPr kumimoji="1" lang="en-US" altLang="ja-JP" sz="1100" dirty="0" smtClean="0"/>
                  <a:t>      100           1000          10000</a:t>
                </a:r>
                <a:endParaRPr kumimoji="1" lang="ja-JP" altLang="en-US" sz="1100" dirty="0"/>
              </a:p>
            </p:txBody>
          </p:sp>
        </p:grpSp>
      </p:grpSp>
      <p:graphicFrame>
        <p:nvGraphicFramePr>
          <p:cNvPr id="53" name="表 52"/>
          <p:cNvGraphicFramePr>
            <a:graphicFrameLocks noGrp="1"/>
          </p:cNvGraphicFramePr>
          <p:nvPr/>
        </p:nvGraphicFramePr>
        <p:xfrm>
          <a:off x="2786050" y="928670"/>
          <a:ext cx="4178300" cy="975360"/>
        </p:xfrm>
        <a:graphic>
          <a:graphicData uri="http://schemas.openxmlformats.org/drawingml/2006/table">
            <a:tbl>
              <a:tblPr/>
              <a:tblGrid>
                <a:gridCol w="1079500"/>
                <a:gridCol w="3098800"/>
              </a:tblGrid>
              <a:tr h="238125">
                <a:tc>
                  <a:txBody>
                    <a:bodyPr/>
                    <a:lstStyle/>
                    <a:p>
                      <a:pPr algn="r" fontAlgn="ctr"/>
                      <a:r>
                        <a:rPr lang="ja-JP" altLang="en-US" sz="1600" b="0" i="0" u="none" strike="noStrike" dirty="0">
                          <a:solidFill>
                            <a:srgbClr val="000000"/>
                          </a:solidFill>
                          <a:latin typeface="ＭＳ Ｐゴシック"/>
                        </a:rPr>
                        <a:t>時間</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1600" b="0" i="0" u="none" strike="noStrike" dirty="0">
                          <a:solidFill>
                            <a:srgbClr val="000000"/>
                          </a:solidFill>
                          <a:latin typeface="ＭＳ Ｐゴシック"/>
                        </a:rPr>
                        <a:t>レビュー時間・パッチ編集時間</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38125">
                <a:tc>
                  <a:txBody>
                    <a:bodyPr/>
                    <a:lstStyle/>
                    <a:p>
                      <a:pPr algn="r" fontAlgn="ctr"/>
                      <a:r>
                        <a:rPr lang="ja-JP" altLang="en-US" sz="1600" b="0" i="0" u="none" strike="noStrike" dirty="0">
                          <a:solidFill>
                            <a:srgbClr val="000000"/>
                          </a:solidFill>
                          <a:latin typeface="ＭＳ Ｐゴシック"/>
                        </a:rPr>
                        <a:t>レビュー</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ja-JP" altLang="en-US" sz="1600" b="0" i="0" u="none" strike="noStrike" dirty="0">
                          <a:solidFill>
                            <a:srgbClr val="000000"/>
                          </a:solidFill>
                          <a:latin typeface="ＭＳ Ｐゴシック"/>
                        </a:rPr>
                        <a:t>レビュー時間・レビュー回数</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r>
              <a:tr h="238125">
                <a:tc>
                  <a:txBody>
                    <a:bodyPr/>
                    <a:lstStyle/>
                    <a:p>
                      <a:pPr algn="r" fontAlgn="ctr"/>
                      <a:r>
                        <a:rPr lang="ja-JP" altLang="en-US" sz="1600" b="0" i="0" u="none" strike="noStrike" dirty="0">
                          <a:solidFill>
                            <a:srgbClr val="000000"/>
                          </a:solidFill>
                          <a:latin typeface="ＭＳ Ｐゴシック"/>
                        </a:rPr>
                        <a:t>パッチ編集</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ja-JP" altLang="en-US" sz="1600" b="0" i="0" u="none" strike="noStrike" dirty="0">
                          <a:solidFill>
                            <a:srgbClr val="000000"/>
                          </a:solidFill>
                          <a:latin typeface="ＭＳ Ｐゴシック"/>
                        </a:rPr>
                        <a:t>パッチ編集時間・パッチ編集回数</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r>
              <a:tr h="238125">
                <a:tc>
                  <a:txBody>
                    <a:bodyPr/>
                    <a:lstStyle/>
                    <a:p>
                      <a:pPr algn="r" fontAlgn="ctr"/>
                      <a:r>
                        <a:rPr lang="ja-JP" altLang="en-US" sz="1600" b="0" i="0" u="none" strike="noStrike" dirty="0">
                          <a:solidFill>
                            <a:srgbClr val="000000"/>
                          </a:solidFill>
                          <a:latin typeface="ＭＳ Ｐゴシック"/>
                        </a:rPr>
                        <a:t>回数</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1600" b="0" i="0" u="none" strike="noStrike" dirty="0">
                          <a:solidFill>
                            <a:srgbClr val="000000"/>
                          </a:solidFill>
                          <a:latin typeface="ＭＳ Ｐゴシック"/>
                        </a:rPr>
                        <a:t>レビュー回数・パッチ編集回数</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
        <p:nvSpPr>
          <p:cNvPr id="24" name="日付プレースホルダ 23"/>
          <p:cNvSpPr>
            <a:spLocks noGrp="1"/>
          </p:cNvSpPr>
          <p:nvPr>
            <p:ph type="dt" sz="half" idx="10"/>
          </p:nvPr>
        </p:nvSpPr>
        <p:spPr/>
        <p:txBody>
          <a:bodyPr/>
          <a:lstStyle/>
          <a:p>
            <a:fld id="{67EBE8D1-9284-4E07-97EA-3E81AE461B87}" type="datetime1">
              <a:rPr lang="ja-JP" altLang="en-US" smtClean="0"/>
              <a:pPr/>
              <a:t>2010/9/22</a:t>
            </a:fld>
            <a:endParaRPr lang="en-US" altLang="ja-JP"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smtClean="0"/>
              <a:t>RQ3</a:t>
            </a:r>
            <a:r>
              <a:rPr lang="ja-JP" altLang="en-US" smtClean="0"/>
              <a:t>結果</a:t>
            </a:r>
            <a:r>
              <a:rPr kumimoji="1" lang="ja-JP" altLang="en-US" smtClean="0"/>
              <a:t>：</a:t>
            </a:r>
            <a:r>
              <a:rPr kumimoji="1" lang="ja-JP" altLang="en-US" dirty="0" smtClean="0"/>
              <a:t>コミッターのレビューとパッチ編集の関係</a:t>
            </a:r>
            <a:endParaRPr kumimoji="1" lang="ja-JP" altLang="en-US" dirty="0"/>
          </a:p>
        </p:txBody>
      </p:sp>
      <p:sp>
        <p:nvSpPr>
          <p:cNvPr id="11" name="フッター プレースホルダ 10"/>
          <p:cNvSpPr>
            <a:spLocks noGrp="1"/>
          </p:cNvSpPr>
          <p:nvPr>
            <p:ph type="ftr" sz="quarter" idx="11"/>
          </p:nvPr>
        </p:nvSpPr>
        <p:spPr/>
        <p:txBody>
          <a:bodyPr/>
          <a:lstStyle/>
          <a:p>
            <a:r>
              <a:rPr lang="en-US" altLang="ja-JP" smtClean="0"/>
              <a:t>OSS</a:t>
            </a:r>
            <a:r>
              <a:rPr lang="ja-JP" altLang="en-US" smtClean="0"/>
              <a:t>開発におけるパッチレビュープロセスの効率化に向けたコミッターの分類</a:t>
            </a:r>
            <a:endParaRPr lang="en-US" altLang="ja-JP"/>
          </a:p>
        </p:txBody>
      </p:sp>
      <p:sp>
        <p:nvSpPr>
          <p:cNvPr id="54" name="スライド番号プレースホルダ 53"/>
          <p:cNvSpPr>
            <a:spLocks noGrp="1"/>
          </p:cNvSpPr>
          <p:nvPr>
            <p:ph type="sldNum" sz="quarter" idx="12"/>
          </p:nvPr>
        </p:nvSpPr>
        <p:spPr/>
        <p:txBody>
          <a:bodyPr/>
          <a:lstStyle/>
          <a:p>
            <a:fld id="{F92429EF-CC36-4027-8A23-5B262E590B44}" type="slidenum">
              <a:rPr lang="en-US" altLang="ja-JP" smtClean="0"/>
              <a:pPr/>
              <a:t>14</a:t>
            </a:fld>
            <a:endParaRPr lang="en-US" altLang="ja-JP" dirty="0"/>
          </a:p>
        </p:txBody>
      </p:sp>
      <p:grpSp>
        <p:nvGrpSpPr>
          <p:cNvPr id="33" name="グループ化 52"/>
          <p:cNvGrpSpPr/>
          <p:nvPr/>
        </p:nvGrpSpPr>
        <p:grpSpPr>
          <a:xfrm>
            <a:off x="2643174" y="2105805"/>
            <a:ext cx="3342196" cy="2823393"/>
            <a:chOff x="4587390" y="857232"/>
            <a:chExt cx="3342196" cy="2823393"/>
          </a:xfrm>
        </p:grpSpPr>
        <p:pic>
          <p:nvPicPr>
            <p:cNvPr id="34" name="Picture 7"/>
            <p:cNvPicPr>
              <a:picLocks noChangeAspect="1" noChangeArrowheads="1"/>
            </p:cNvPicPr>
            <p:nvPr/>
          </p:nvPicPr>
          <p:blipFill>
            <a:blip r:embed="rId3" cstate="print"/>
            <a:srcRect/>
            <a:stretch>
              <a:fillRect/>
            </a:stretch>
          </p:blipFill>
          <p:spPr bwMode="auto">
            <a:xfrm>
              <a:off x="5143504" y="857232"/>
              <a:ext cx="2500330" cy="2538684"/>
            </a:xfrm>
            <a:prstGeom prst="rect">
              <a:avLst/>
            </a:prstGeom>
            <a:noFill/>
            <a:ln w="9525">
              <a:noFill/>
              <a:miter lim="800000"/>
              <a:headEnd/>
              <a:tailEnd/>
            </a:ln>
            <a:effectLst/>
          </p:spPr>
        </p:pic>
        <p:grpSp>
          <p:nvGrpSpPr>
            <p:cNvPr id="35" name="グループ化 14"/>
            <p:cNvGrpSpPr/>
            <p:nvPr/>
          </p:nvGrpSpPr>
          <p:grpSpPr>
            <a:xfrm>
              <a:off x="4587390" y="928670"/>
              <a:ext cx="770428" cy="2358867"/>
              <a:chOff x="1015490" y="1500174"/>
              <a:chExt cx="770428" cy="2358867"/>
            </a:xfrm>
          </p:grpSpPr>
          <p:sp>
            <p:nvSpPr>
              <p:cNvPr id="40" name="テキスト ボックス 39"/>
              <p:cNvSpPr txBox="1"/>
              <p:nvPr/>
            </p:nvSpPr>
            <p:spPr>
              <a:xfrm rot="16200000">
                <a:off x="46700" y="2468964"/>
                <a:ext cx="2214579" cy="276999"/>
              </a:xfrm>
              <a:prstGeom prst="rect">
                <a:avLst/>
              </a:prstGeom>
              <a:solidFill>
                <a:schemeClr val="bg1"/>
              </a:solidFill>
            </p:spPr>
            <p:txBody>
              <a:bodyPr wrap="square" rtlCol="0">
                <a:spAutoFit/>
              </a:bodyPr>
              <a:lstStyle/>
              <a:p>
                <a:pPr algn="ctr"/>
                <a:r>
                  <a:rPr lang="ja-JP" altLang="en-US" sz="1200" dirty="0" smtClean="0"/>
                  <a:t>レビュー回数</a:t>
                </a:r>
                <a:endParaRPr kumimoji="1" lang="ja-JP" altLang="en-US" sz="1200" dirty="0"/>
              </a:p>
            </p:txBody>
          </p:sp>
          <p:sp>
            <p:nvSpPr>
              <p:cNvPr id="42" name="テキスト ボックス 41"/>
              <p:cNvSpPr txBox="1"/>
              <p:nvPr/>
            </p:nvSpPr>
            <p:spPr>
              <a:xfrm>
                <a:off x="1285852" y="1643050"/>
                <a:ext cx="500066" cy="2215991"/>
              </a:xfrm>
              <a:prstGeom prst="rect">
                <a:avLst/>
              </a:prstGeom>
              <a:solidFill>
                <a:schemeClr val="bg1"/>
              </a:solidFill>
            </p:spPr>
            <p:txBody>
              <a:bodyPr wrap="square" lIns="0" rIns="0" rtlCol="0">
                <a:spAutoFit/>
              </a:bodyPr>
              <a:lstStyle/>
              <a:p>
                <a:pPr algn="ctr"/>
                <a:r>
                  <a:rPr kumimoji="1" lang="en-US" altLang="ja-JP" sz="1100" dirty="0" smtClean="0"/>
                  <a:t>1000</a:t>
                </a:r>
              </a:p>
              <a:p>
                <a:pPr algn="ctr"/>
                <a:endParaRPr lang="en-US" altLang="ja-JP" sz="1100" dirty="0" smtClean="0"/>
              </a:p>
              <a:p>
                <a:pPr algn="ctr"/>
                <a:endParaRPr kumimoji="1" lang="en-US" altLang="ja-JP" dirty="0" smtClean="0"/>
              </a:p>
              <a:p>
                <a:pPr algn="ctr"/>
                <a:r>
                  <a:rPr kumimoji="1" lang="en-US" altLang="ja-JP" sz="1100" dirty="0" smtClean="0"/>
                  <a:t>100</a:t>
                </a:r>
              </a:p>
              <a:p>
                <a:pPr algn="ctr"/>
                <a:endParaRPr kumimoji="1" lang="en-US" altLang="ja-JP" sz="1100" dirty="0" smtClean="0"/>
              </a:p>
              <a:p>
                <a:pPr algn="ctr"/>
                <a:endParaRPr kumimoji="1" lang="en-US" altLang="ja-JP" sz="1100" dirty="0" smtClean="0"/>
              </a:p>
              <a:p>
                <a:pPr algn="ctr"/>
                <a:endParaRPr kumimoji="1" lang="en-US" altLang="ja-JP" sz="800" dirty="0" smtClean="0"/>
              </a:p>
              <a:p>
                <a:pPr algn="ctr"/>
                <a:r>
                  <a:rPr kumimoji="1" lang="en-US" altLang="ja-JP" sz="1100" dirty="0" smtClean="0"/>
                  <a:t>10</a:t>
                </a:r>
              </a:p>
              <a:p>
                <a:pPr algn="ctr"/>
                <a:endParaRPr lang="en-US" altLang="ja-JP" sz="1100" dirty="0" smtClean="0"/>
              </a:p>
              <a:p>
                <a:pPr algn="ctr"/>
                <a:endParaRPr kumimoji="1" lang="en-US" altLang="ja-JP" sz="1600" dirty="0" smtClean="0"/>
              </a:p>
              <a:p>
                <a:pPr algn="ctr"/>
                <a:endParaRPr lang="en-US" altLang="ja-JP" sz="800" dirty="0" smtClean="0"/>
              </a:p>
              <a:p>
                <a:pPr algn="ctr"/>
                <a:r>
                  <a:rPr kumimoji="1" lang="en-US" altLang="ja-JP" sz="1100" dirty="0" smtClean="0"/>
                  <a:t>1</a:t>
                </a:r>
                <a:endParaRPr kumimoji="1" lang="ja-JP" altLang="en-US" sz="1100" dirty="0"/>
              </a:p>
            </p:txBody>
          </p:sp>
        </p:grpSp>
        <p:grpSp>
          <p:nvGrpSpPr>
            <p:cNvPr id="36" name="グループ化 23"/>
            <p:cNvGrpSpPr/>
            <p:nvPr/>
          </p:nvGrpSpPr>
          <p:grpSpPr>
            <a:xfrm>
              <a:off x="5072066" y="3185322"/>
              <a:ext cx="2857520" cy="495303"/>
              <a:chOff x="1643042" y="3714752"/>
              <a:chExt cx="2857520" cy="495303"/>
            </a:xfrm>
          </p:grpSpPr>
          <p:sp>
            <p:nvSpPr>
              <p:cNvPr id="37" name="テキスト ボックス 36"/>
              <p:cNvSpPr txBox="1"/>
              <p:nvPr/>
            </p:nvSpPr>
            <p:spPr>
              <a:xfrm>
                <a:off x="1643042" y="3933056"/>
                <a:ext cx="2786082" cy="276999"/>
              </a:xfrm>
              <a:prstGeom prst="rect">
                <a:avLst/>
              </a:prstGeom>
              <a:solidFill>
                <a:schemeClr val="bg1"/>
              </a:solidFill>
            </p:spPr>
            <p:txBody>
              <a:bodyPr wrap="square" rtlCol="0">
                <a:spAutoFit/>
              </a:bodyPr>
              <a:lstStyle/>
              <a:p>
                <a:pPr algn="ctr"/>
                <a:r>
                  <a:rPr lang="ja-JP" altLang="en-US" sz="1200" dirty="0" smtClean="0"/>
                  <a:t>パッチ編集回数</a:t>
                </a:r>
                <a:endParaRPr kumimoji="1" lang="ja-JP" altLang="en-US" sz="1200" dirty="0"/>
              </a:p>
            </p:txBody>
          </p:sp>
          <p:sp>
            <p:nvSpPr>
              <p:cNvPr id="39" name="テキスト ボックス 38"/>
              <p:cNvSpPr txBox="1"/>
              <p:nvPr/>
            </p:nvSpPr>
            <p:spPr>
              <a:xfrm>
                <a:off x="1714480" y="3714752"/>
                <a:ext cx="2786082" cy="261610"/>
              </a:xfrm>
              <a:prstGeom prst="rect">
                <a:avLst/>
              </a:prstGeom>
              <a:solidFill>
                <a:schemeClr val="bg1"/>
              </a:solidFill>
            </p:spPr>
            <p:txBody>
              <a:bodyPr wrap="square" rtlCol="0">
                <a:spAutoFit/>
              </a:bodyPr>
              <a:lstStyle/>
              <a:p>
                <a:r>
                  <a:rPr kumimoji="1" lang="en-US" altLang="ja-JP" sz="1100" dirty="0" smtClean="0"/>
                  <a:t>1     </a:t>
                </a:r>
                <a:r>
                  <a:rPr kumimoji="1" lang="ja-JP" altLang="en-US" sz="1100" dirty="0" smtClean="0"/>
                  <a:t>　</a:t>
                </a:r>
                <a:r>
                  <a:rPr kumimoji="1" lang="en-US" altLang="ja-JP" sz="1100" dirty="0" smtClean="0"/>
                  <a:t>  </a:t>
                </a:r>
                <a:r>
                  <a:rPr kumimoji="1" lang="ja-JP" altLang="en-US" sz="1100" dirty="0" smtClean="0"/>
                  <a:t>　</a:t>
                </a:r>
                <a:r>
                  <a:rPr kumimoji="1" lang="en-US" altLang="ja-JP" sz="1100" dirty="0" smtClean="0"/>
                  <a:t>      10      </a:t>
                </a:r>
                <a:r>
                  <a:rPr kumimoji="1" lang="ja-JP" altLang="en-US" sz="1100" dirty="0" smtClean="0"/>
                  <a:t>　</a:t>
                </a:r>
                <a:r>
                  <a:rPr kumimoji="1" lang="en-US" altLang="ja-JP" sz="1100" dirty="0" smtClean="0"/>
                  <a:t>     100      </a:t>
                </a:r>
                <a:r>
                  <a:rPr kumimoji="1" lang="ja-JP" altLang="en-US" sz="1100" dirty="0" smtClean="0"/>
                  <a:t>　</a:t>
                </a:r>
                <a:r>
                  <a:rPr kumimoji="1" lang="en-US" altLang="ja-JP" sz="1100" dirty="0" smtClean="0"/>
                  <a:t>    1000</a:t>
                </a:r>
                <a:endParaRPr kumimoji="1" lang="ja-JP" altLang="en-US" sz="1100" dirty="0"/>
              </a:p>
            </p:txBody>
          </p:sp>
        </p:grpSp>
      </p:grpSp>
      <p:sp>
        <p:nvSpPr>
          <p:cNvPr id="43" name="角丸四角形 42"/>
          <p:cNvSpPr/>
          <p:nvPr/>
        </p:nvSpPr>
        <p:spPr>
          <a:xfrm>
            <a:off x="357158" y="5072074"/>
            <a:ext cx="8501122" cy="571504"/>
          </a:xfrm>
          <a:prstGeom prst="roundRect">
            <a:avLst/>
          </a:prstGeom>
          <a:solidFill>
            <a:srgbClr val="FFFF66"/>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2000" dirty="0" smtClean="0">
                <a:solidFill>
                  <a:schemeClr val="tx1"/>
                </a:solidFill>
              </a:rPr>
              <a:t>全コミッターが，レビュー回数・パッチ編集回数ともに中央値以上である</a:t>
            </a:r>
            <a:endParaRPr kumimoji="1" lang="ja-JP" altLang="en-US" sz="2000" dirty="0">
              <a:solidFill>
                <a:schemeClr val="tx1"/>
              </a:solidFill>
            </a:endParaRPr>
          </a:p>
        </p:txBody>
      </p:sp>
      <p:sp>
        <p:nvSpPr>
          <p:cNvPr id="45" name="コンテンツ プレースホルダ 2"/>
          <p:cNvSpPr>
            <a:spLocks noGrp="1"/>
          </p:cNvSpPr>
          <p:nvPr>
            <p:ph idx="1"/>
          </p:nvPr>
        </p:nvSpPr>
        <p:spPr>
          <a:xfrm>
            <a:off x="285720" y="5643578"/>
            <a:ext cx="8501122" cy="785818"/>
          </a:xfrm>
        </p:spPr>
        <p:txBody>
          <a:bodyPr/>
          <a:lstStyle/>
          <a:p>
            <a:r>
              <a:rPr kumimoji="1" lang="ja-JP" altLang="en-US" dirty="0" smtClean="0"/>
              <a:t>レビュー回数・パッチ編集回数共に中央値を超えている開発者はコミッター候補として挙げられる</a:t>
            </a:r>
            <a:endParaRPr lang="en-US" altLang="ja-JP" sz="2000" dirty="0" smtClean="0"/>
          </a:p>
        </p:txBody>
      </p:sp>
      <p:sp>
        <p:nvSpPr>
          <p:cNvPr id="46" name="角丸四角形 45"/>
          <p:cNvSpPr/>
          <p:nvPr/>
        </p:nvSpPr>
        <p:spPr>
          <a:xfrm>
            <a:off x="5786446" y="3000372"/>
            <a:ext cx="3143272" cy="571504"/>
          </a:xfrm>
          <a:prstGeom prst="roundRect">
            <a:avLst/>
          </a:prstGeom>
          <a:solidFill>
            <a:srgbClr val="FFFF66"/>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2000" dirty="0" smtClean="0">
                <a:solidFill>
                  <a:schemeClr val="tx1"/>
                </a:solidFill>
              </a:rPr>
              <a:t>相関あり（相関係数</a:t>
            </a:r>
            <a:r>
              <a:rPr lang="en-US" altLang="ja-JP" sz="2000" dirty="0" smtClean="0">
                <a:solidFill>
                  <a:schemeClr val="tx1"/>
                </a:solidFill>
              </a:rPr>
              <a:t> </a:t>
            </a:r>
            <a:r>
              <a:rPr lang="en-US" altLang="ja-JP" sz="2000" dirty="0" smtClean="0">
                <a:solidFill>
                  <a:srgbClr val="0000FF"/>
                </a:solidFill>
              </a:rPr>
              <a:t>0.77</a:t>
            </a:r>
            <a:r>
              <a:rPr lang="ja-JP" altLang="en-US" sz="2000" dirty="0" smtClean="0">
                <a:solidFill>
                  <a:schemeClr val="tx1"/>
                </a:solidFill>
              </a:rPr>
              <a:t>）</a:t>
            </a:r>
            <a:endParaRPr kumimoji="1" lang="ja-JP" altLang="en-US" sz="2000" dirty="0">
              <a:solidFill>
                <a:schemeClr val="tx1"/>
              </a:solidFill>
            </a:endParaRPr>
          </a:p>
        </p:txBody>
      </p:sp>
      <p:graphicFrame>
        <p:nvGraphicFramePr>
          <p:cNvPr id="44" name="表 43"/>
          <p:cNvGraphicFramePr>
            <a:graphicFrameLocks noGrp="1"/>
          </p:cNvGraphicFramePr>
          <p:nvPr/>
        </p:nvGraphicFramePr>
        <p:xfrm>
          <a:off x="2786050" y="928670"/>
          <a:ext cx="4178300" cy="975360"/>
        </p:xfrm>
        <a:graphic>
          <a:graphicData uri="http://schemas.openxmlformats.org/drawingml/2006/table">
            <a:tbl>
              <a:tblPr/>
              <a:tblGrid>
                <a:gridCol w="1079500"/>
                <a:gridCol w="3098800"/>
              </a:tblGrid>
              <a:tr h="238125">
                <a:tc>
                  <a:txBody>
                    <a:bodyPr/>
                    <a:lstStyle/>
                    <a:p>
                      <a:pPr algn="r" fontAlgn="ctr"/>
                      <a:r>
                        <a:rPr lang="ja-JP" altLang="en-US" sz="1600" b="0" i="0" u="none" strike="noStrike" dirty="0">
                          <a:solidFill>
                            <a:srgbClr val="000000"/>
                          </a:solidFill>
                          <a:latin typeface="ＭＳ Ｐゴシック"/>
                        </a:rPr>
                        <a:t>時間</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1600" b="0" i="0" u="none" strike="noStrike" dirty="0">
                          <a:solidFill>
                            <a:srgbClr val="000000"/>
                          </a:solidFill>
                          <a:latin typeface="ＭＳ Ｐゴシック"/>
                        </a:rPr>
                        <a:t>レビュー時間・パッチ編集時間</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38125">
                <a:tc>
                  <a:txBody>
                    <a:bodyPr/>
                    <a:lstStyle/>
                    <a:p>
                      <a:pPr algn="r" fontAlgn="ctr"/>
                      <a:r>
                        <a:rPr lang="ja-JP" altLang="en-US" sz="1600" b="0" i="0" u="none" strike="noStrike">
                          <a:solidFill>
                            <a:srgbClr val="000000"/>
                          </a:solidFill>
                          <a:latin typeface="ＭＳ Ｐゴシック"/>
                        </a:rPr>
                        <a:t>レビュー</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1600" b="0" i="0" u="none" strike="noStrike">
                          <a:solidFill>
                            <a:srgbClr val="000000"/>
                          </a:solidFill>
                          <a:latin typeface="ＭＳ Ｐゴシック"/>
                        </a:rPr>
                        <a:t>レビュー時間・レビュー回数</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38125">
                <a:tc>
                  <a:txBody>
                    <a:bodyPr/>
                    <a:lstStyle/>
                    <a:p>
                      <a:pPr algn="r" fontAlgn="ctr"/>
                      <a:r>
                        <a:rPr lang="ja-JP" altLang="en-US" sz="1600" b="0" i="0" u="none" strike="noStrike">
                          <a:solidFill>
                            <a:srgbClr val="000000"/>
                          </a:solidFill>
                          <a:latin typeface="ＭＳ Ｐゴシック"/>
                        </a:rPr>
                        <a:t>パッチ編集</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1600" b="0" i="0" u="none" strike="noStrike">
                          <a:solidFill>
                            <a:srgbClr val="000000"/>
                          </a:solidFill>
                          <a:latin typeface="ＭＳ Ｐゴシック"/>
                        </a:rPr>
                        <a:t>パッチ編集時間・パッチ編集回数</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38125">
                <a:tc>
                  <a:txBody>
                    <a:bodyPr/>
                    <a:lstStyle/>
                    <a:p>
                      <a:pPr algn="r" fontAlgn="ctr"/>
                      <a:r>
                        <a:rPr lang="ja-JP" altLang="en-US" sz="1600" b="0" i="0" u="none" strike="noStrike" dirty="0">
                          <a:solidFill>
                            <a:srgbClr val="000000"/>
                          </a:solidFill>
                          <a:latin typeface="ＭＳ Ｐゴシック"/>
                        </a:rPr>
                        <a:t>回数</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ja-JP" altLang="en-US" sz="1600" b="0" i="0" u="none" strike="noStrike" dirty="0">
                          <a:solidFill>
                            <a:srgbClr val="000000"/>
                          </a:solidFill>
                          <a:latin typeface="ＭＳ Ｐゴシック"/>
                        </a:rPr>
                        <a:t>レビュー回数・パッチ編集回数</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r>
            </a:tbl>
          </a:graphicData>
        </a:graphic>
      </p:graphicFrame>
      <p:sp>
        <p:nvSpPr>
          <p:cNvPr id="17" name="日付プレースホルダ 16"/>
          <p:cNvSpPr>
            <a:spLocks noGrp="1"/>
          </p:cNvSpPr>
          <p:nvPr>
            <p:ph type="dt" sz="half" idx="10"/>
          </p:nvPr>
        </p:nvSpPr>
        <p:spPr/>
        <p:txBody>
          <a:bodyPr/>
          <a:lstStyle/>
          <a:p>
            <a:fld id="{B3CE5516-7323-467E-8ABA-2C5B91321D68}" type="datetime1">
              <a:rPr lang="ja-JP" altLang="en-US" smtClean="0"/>
              <a:pPr/>
              <a:t>2010/9/22</a:t>
            </a:fld>
            <a:endParaRPr lang="en-US" altLang="ja-JP"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P spid="45" grpId="0" build="p"/>
      <p:bldP spid="46"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まとめと今後の課題</a:t>
            </a:r>
            <a:endParaRPr kumimoji="1" lang="ja-JP" altLang="en-US" dirty="0"/>
          </a:p>
        </p:txBody>
      </p:sp>
      <p:sp>
        <p:nvSpPr>
          <p:cNvPr id="3" name="コンテンツ プレースホルダ 2"/>
          <p:cNvSpPr>
            <a:spLocks noGrp="1"/>
          </p:cNvSpPr>
          <p:nvPr>
            <p:ph idx="1"/>
          </p:nvPr>
        </p:nvSpPr>
        <p:spPr>
          <a:xfrm>
            <a:off x="457200" y="1020763"/>
            <a:ext cx="8329642" cy="5145087"/>
          </a:xfrm>
        </p:spPr>
        <p:txBody>
          <a:bodyPr/>
          <a:lstStyle/>
          <a:p>
            <a:r>
              <a:rPr kumimoji="1" lang="ja-JP" altLang="en-US" sz="2000" dirty="0" smtClean="0"/>
              <a:t>まとめ</a:t>
            </a:r>
            <a:endParaRPr kumimoji="1" lang="en-US" altLang="ja-JP" sz="2000" dirty="0" smtClean="0"/>
          </a:p>
          <a:p>
            <a:pPr lvl="1"/>
            <a:r>
              <a:rPr kumimoji="1" lang="ja-JP" altLang="en-US" sz="2000" dirty="0" smtClean="0"/>
              <a:t>パッチレビュープロセスにおけるコミッターの活動について分析を行い，以下の知見が得られた</a:t>
            </a:r>
            <a:endParaRPr kumimoji="1" lang="en-US" altLang="ja-JP" sz="2000" dirty="0" smtClean="0"/>
          </a:p>
          <a:p>
            <a:pPr lvl="2"/>
            <a:r>
              <a:rPr kumimoji="1" lang="ja-JP" altLang="en-US" sz="1800" dirty="0" smtClean="0"/>
              <a:t>時間は，コミッター選出の指標とならない</a:t>
            </a:r>
            <a:endParaRPr kumimoji="1" lang="en-US" altLang="ja-JP" sz="1800" dirty="0" smtClean="0"/>
          </a:p>
          <a:p>
            <a:pPr lvl="2"/>
            <a:r>
              <a:rPr lang="ja-JP" altLang="en-US" sz="1800" dirty="0" smtClean="0"/>
              <a:t>回数は，コミッターを選出する際の指標の１つと成り得る</a:t>
            </a:r>
            <a:endParaRPr lang="en-US" altLang="ja-JP" sz="1800" dirty="0" smtClean="0"/>
          </a:p>
          <a:p>
            <a:pPr lvl="2"/>
            <a:r>
              <a:rPr lang="ja-JP" altLang="en-US" sz="1800" dirty="0" smtClean="0"/>
              <a:t>レビュー回数・パッチ編集回数ともに，全開発者の中央値を超えていれば，コミッター候補として挙げられる</a:t>
            </a:r>
            <a:endParaRPr lang="en-US" altLang="ja-JP" sz="1800" dirty="0" smtClean="0"/>
          </a:p>
          <a:p>
            <a:pPr lvl="2"/>
            <a:endParaRPr kumimoji="1" lang="en-US" altLang="ja-JP" sz="1800" dirty="0" smtClean="0"/>
          </a:p>
          <a:p>
            <a:r>
              <a:rPr kumimoji="1" lang="ja-JP" altLang="en-US" sz="2000" dirty="0" smtClean="0"/>
              <a:t>今後の課題</a:t>
            </a:r>
            <a:endParaRPr kumimoji="1" lang="en-US" altLang="ja-JP" sz="2000" dirty="0" smtClean="0"/>
          </a:p>
          <a:p>
            <a:pPr lvl="1"/>
            <a:r>
              <a:rPr lang="ja-JP" altLang="en-US" sz="2000" dirty="0" smtClean="0"/>
              <a:t>投稿されたパッチの品質を考慮</a:t>
            </a:r>
            <a:endParaRPr lang="en-US" altLang="ja-JP" sz="2000" dirty="0" smtClean="0"/>
          </a:p>
          <a:p>
            <a:pPr lvl="2"/>
            <a:r>
              <a:rPr lang="ja-JP" altLang="en-US" sz="1800" dirty="0" smtClean="0"/>
              <a:t>混入しているバグの数，可読性</a:t>
            </a:r>
            <a:endParaRPr kumimoji="1" lang="en-US" altLang="ja-JP" sz="1800" dirty="0" smtClean="0"/>
          </a:p>
          <a:p>
            <a:pPr lvl="1"/>
            <a:r>
              <a:rPr lang="ja-JP" altLang="en-US" sz="2000" dirty="0" smtClean="0"/>
              <a:t>分析結果の一般性</a:t>
            </a:r>
            <a:endParaRPr lang="en-US" altLang="ja-JP" sz="2000" dirty="0" smtClean="0"/>
          </a:p>
          <a:p>
            <a:pPr lvl="2"/>
            <a:r>
              <a:rPr kumimoji="1" lang="ja-JP" altLang="en-US" sz="1800" dirty="0" smtClean="0"/>
              <a:t>複数プロジェクトでのケーススタディ</a:t>
            </a:r>
            <a:endParaRPr kumimoji="1" lang="en-US" altLang="ja-JP" sz="1800" dirty="0" smtClean="0"/>
          </a:p>
        </p:txBody>
      </p:sp>
      <p:sp>
        <p:nvSpPr>
          <p:cNvPr id="5" name="フッター プレースホルダ 4"/>
          <p:cNvSpPr>
            <a:spLocks noGrp="1"/>
          </p:cNvSpPr>
          <p:nvPr>
            <p:ph type="ftr" sz="quarter" idx="11"/>
          </p:nvPr>
        </p:nvSpPr>
        <p:spPr/>
        <p:txBody>
          <a:bodyPr/>
          <a:lstStyle/>
          <a:p>
            <a:r>
              <a:rPr lang="en-US" altLang="ja-JP" smtClean="0"/>
              <a:t>OSS</a:t>
            </a:r>
            <a:r>
              <a:rPr lang="ja-JP" altLang="en-US" smtClean="0"/>
              <a:t>開発におけるパッチレビュープロセスの効率化に向けたコミッターの分類</a:t>
            </a:r>
            <a:endParaRPr lang="en-US" altLang="ja-JP"/>
          </a:p>
        </p:txBody>
      </p:sp>
      <p:sp>
        <p:nvSpPr>
          <p:cNvPr id="6" name="スライド番号プレースホルダ 5"/>
          <p:cNvSpPr>
            <a:spLocks noGrp="1"/>
          </p:cNvSpPr>
          <p:nvPr>
            <p:ph type="sldNum" sz="quarter" idx="12"/>
          </p:nvPr>
        </p:nvSpPr>
        <p:spPr/>
        <p:txBody>
          <a:bodyPr/>
          <a:lstStyle/>
          <a:p>
            <a:fld id="{F92429EF-CC36-4027-8A23-5B262E590B44}" type="slidenum">
              <a:rPr lang="en-US" altLang="ja-JP" smtClean="0"/>
              <a:pPr/>
              <a:t>15</a:t>
            </a:fld>
            <a:endParaRPr lang="en-US" altLang="ja-JP" dirty="0"/>
          </a:p>
        </p:txBody>
      </p:sp>
      <p:sp>
        <p:nvSpPr>
          <p:cNvPr id="7" name="日付プレースホルダ 6"/>
          <p:cNvSpPr>
            <a:spLocks noGrp="1"/>
          </p:cNvSpPr>
          <p:nvPr>
            <p:ph type="dt" sz="half" idx="10"/>
          </p:nvPr>
        </p:nvSpPr>
        <p:spPr/>
        <p:txBody>
          <a:bodyPr/>
          <a:lstStyle/>
          <a:p>
            <a:fld id="{2B3D73DD-E1AA-4275-B518-391C6225C9FB}" type="datetime1">
              <a:rPr lang="ja-JP" altLang="en-US" smtClean="0"/>
              <a:pPr/>
              <a:t>2010/9/22</a:t>
            </a:fld>
            <a:endParaRPr lang="en-US" altLang="ja-JP"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endParaRPr kumimoji="1" lang="ja-JP" altLang="en-US"/>
          </a:p>
        </p:txBody>
      </p:sp>
      <p:sp>
        <p:nvSpPr>
          <p:cNvPr id="3" name="コンテンツ プレースホルダ 2"/>
          <p:cNvSpPr>
            <a:spLocks noGrp="1"/>
          </p:cNvSpPr>
          <p:nvPr>
            <p:ph idx="1"/>
          </p:nvPr>
        </p:nvSpPr>
        <p:spPr/>
        <p:txBody>
          <a:bodyPr/>
          <a:lstStyle/>
          <a:p>
            <a:endParaRPr kumimoji="1" lang="ja-JP" altLang="en-US"/>
          </a:p>
        </p:txBody>
      </p:sp>
      <p:sp>
        <p:nvSpPr>
          <p:cNvPr id="4" name="日付プレースホルダ 3"/>
          <p:cNvSpPr>
            <a:spLocks noGrp="1"/>
          </p:cNvSpPr>
          <p:nvPr>
            <p:ph type="dt" sz="half" idx="10"/>
          </p:nvPr>
        </p:nvSpPr>
        <p:spPr/>
        <p:txBody>
          <a:bodyPr/>
          <a:lstStyle/>
          <a:p>
            <a:fld id="{B0942FED-D33D-45A2-9C57-3C08FBC1BA4F}" type="datetime1">
              <a:rPr lang="ja-JP" altLang="en-US" smtClean="0"/>
              <a:pPr/>
              <a:t>2010/9/22</a:t>
            </a:fld>
            <a:endParaRPr lang="en-US" altLang="ja-JP" dirty="0"/>
          </a:p>
        </p:txBody>
      </p:sp>
      <p:sp>
        <p:nvSpPr>
          <p:cNvPr id="5" name="フッター プレースホルダ 4"/>
          <p:cNvSpPr>
            <a:spLocks noGrp="1"/>
          </p:cNvSpPr>
          <p:nvPr>
            <p:ph type="ftr" sz="quarter" idx="11"/>
          </p:nvPr>
        </p:nvSpPr>
        <p:spPr/>
        <p:txBody>
          <a:bodyPr/>
          <a:lstStyle/>
          <a:p>
            <a:r>
              <a:rPr lang="en-US" altLang="ja-JP" smtClean="0"/>
              <a:t>OSS</a:t>
            </a:r>
            <a:r>
              <a:rPr lang="ja-JP" altLang="en-US" smtClean="0"/>
              <a:t>開発におけるパッチレビュープロセスの効率化に向けたコミッターの分類</a:t>
            </a:r>
            <a:endParaRPr lang="en-US" altLang="ja-JP" dirty="0"/>
          </a:p>
        </p:txBody>
      </p:sp>
      <p:sp>
        <p:nvSpPr>
          <p:cNvPr id="6" name="スライド番号プレースホルダ 5"/>
          <p:cNvSpPr>
            <a:spLocks noGrp="1"/>
          </p:cNvSpPr>
          <p:nvPr>
            <p:ph type="sldNum" sz="quarter" idx="12"/>
          </p:nvPr>
        </p:nvSpPr>
        <p:spPr/>
        <p:txBody>
          <a:bodyPr/>
          <a:lstStyle/>
          <a:p>
            <a:fld id="{F92429EF-CC36-4027-8A23-5B262E590B44}" type="slidenum">
              <a:rPr lang="en-US" altLang="ja-JP" smtClean="0"/>
              <a:pPr/>
              <a:t>16</a:t>
            </a:fld>
            <a:endParaRPr lang="en-US" altLang="ja-JP"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質疑用スライド</a:t>
            </a:r>
            <a:endParaRPr kumimoji="1" lang="ja-JP" altLang="en-US" dirty="0"/>
          </a:p>
        </p:txBody>
      </p:sp>
      <p:sp>
        <p:nvSpPr>
          <p:cNvPr id="4" name="日付プレースホルダ 3"/>
          <p:cNvSpPr>
            <a:spLocks noGrp="1"/>
          </p:cNvSpPr>
          <p:nvPr>
            <p:ph type="dt" sz="half" idx="10"/>
          </p:nvPr>
        </p:nvSpPr>
        <p:spPr/>
        <p:txBody>
          <a:bodyPr/>
          <a:lstStyle/>
          <a:p>
            <a:fld id="{0A975BCB-0FB9-40BC-BCBC-8446D7757226}" type="datetime1">
              <a:rPr lang="ja-JP" altLang="en-US" smtClean="0"/>
              <a:pPr/>
              <a:t>2010/9/22</a:t>
            </a:fld>
            <a:endParaRPr lang="en-US" altLang="ja-JP"/>
          </a:p>
        </p:txBody>
      </p:sp>
      <p:sp>
        <p:nvSpPr>
          <p:cNvPr id="6" name="スライド番号プレースホルダ 5"/>
          <p:cNvSpPr>
            <a:spLocks noGrp="1"/>
          </p:cNvSpPr>
          <p:nvPr>
            <p:ph type="sldNum" sz="quarter" idx="12"/>
          </p:nvPr>
        </p:nvSpPr>
        <p:spPr/>
        <p:txBody>
          <a:bodyPr/>
          <a:lstStyle/>
          <a:p>
            <a:fld id="{D3146D06-20FC-4996-B494-BA2FB1624F46}" type="slidenum">
              <a:rPr lang="en-US" altLang="ja-JP" smtClean="0"/>
              <a:pPr/>
              <a:t>17</a:t>
            </a:fld>
            <a:endParaRPr lang="en-US" altLang="ja-JP"/>
          </a:p>
        </p:txBody>
      </p:sp>
    </p:spTree>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研究会発表について</a:t>
            </a:r>
            <a:endParaRPr kumimoji="1" lang="ja-JP" altLang="en-US" dirty="0"/>
          </a:p>
        </p:txBody>
      </p:sp>
      <p:sp>
        <p:nvSpPr>
          <p:cNvPr id="3" name="コンテンツ プレースホルダ 2"/>
          <p:cNvSpPr>
            <a:spLocks noGrp="1"/>
          </p:cNvSpPr>
          <p:nvPr>
            <p:ph idx="1"/>
          </p:nvPr>
        </p:nvSpPr>
        <p:spPr/>
        <p:txBody>
          <a:bodyPr/>
          <a:lstStyle/>
          <a:p>
            <a:r>
              <a:rPr lang="en-US" altLang="ja-JP" sz="2000" dirty="0" smtClean="0"/>
              <a:t>Shoji Fujita, ``Analyzing Code Review Practices: Are Oss Communities Really Open?,'' In 2009 International Workshop on Empirical Software Engineering in Practice (IWESEP 2009) , pp.114-119, 2009. (Osaka, Japan) </a:t>
            </a:r>
          </a:p>
          <a:p>
            <a:r>
              <a:rPr kumimoji="1" lang="ja-JP" altLang="en-US" sz="2000" dirty="0" smtClean="0"/>
              <a:t>藤田 将司，伊原 彰紀，大平 雅雄，松本 健一，</a:t>
            </a:r>
            <a:r>
              <a:rPr kumimoji="1" lang="en-US" altLang="ja-JP" sz="2000" dirty="0" smtClean="0"/>
              <a:t>``OSS</a:t>
            </a:r>
            <a:r>
              <a:rPr lang="ja-JP" altLang="en-US" sz="2000" dirty="0" smtClean="0"/>
              <a:t>開発におけるパッチレビュープロセスの効率化に向けたコミッターの分類，</a:t>
            </a:r>
            <a:r>
              <a:rPr kumimoji="1" lang="en-US" altLang="ja-JP" sz="2000" dirty="0" smtClean="0"/>
              <a:t>’’</a:t>
            </a:r>
            <a:r>
              <a:rPr kumimoji="1" lang="ja-JP" altLang="en-US" sz="2000" dirty="0" smtClean="0"/>
              <a:t>　情報処理学会　関西支部　支部大会，</a:t>
            </a:r>
            <a:r>
              <a:rPr kumimoji="1" lang="en-US" altLang="ja-JP" sz="2000" dirty="0" smtClean="0"/>
              <a:t>No.**********</a:t>
            </a:r>
            <a:r>
              <a:rPr kumimoji="1" lang="ja-JP" altLang="en-US" sz="2000" dirty="0" err="1" smtClean="0"/>
              <a:t>，</a:t>
            </a:r>
            <a:r>
              <a:rPr kumimoji="1" lang="en-US" altLang="ja-JP" sz="2000" dirty="0" smtClean="0"/>
              <a:t>p**-**, September 2010</a:t>
            </a:r>
          </a:p>
          <a:p>
            <a:r>
              <a:rPr lang="en-US" altLang="ja-JP" sz="2000" dirty="0" smtClean="0"/>
              <a:t>Shoji Fujita, Masao </a:t>
            </a:r>
            <a:r>
              <a:rPr lang="en-US" altLang="ja-JP" sz="2000" dirty="0" err="1" smtClean="0"/>
              <a:t>Ohira</a:t>
            </a:r>
            <a:r>
              <a:rPr lang="en-US" altLang="ja-JP" sz="2000" dirty="0" smtClean="0"/>
              <a:t>, </a:t>
            </a:r>
            <a:r>
              <a:rPr lang="en-US" altLang="ja-JP" sz="2000" dirty="0" err="1" smtClean="0"/>
              <a:t>Akinori</a:t>
            </a:r>
            <a:r>
              <a:rPr lang="en-US" altLang="ja-JP" sz="2000" dirty="0" smtClean="0"/>
              <a:t> Ihara, Ken-</a:t>
            </a:r>
            <a:r>
              <a:rPr lang="en-US" altLang="ja-JP" sz="2000" dirty="0" err="1" smtClean="0"/>
              <a:t>ichi</a:t>
            </a:r>
            <a:r>
              <a:rPr lang="en-US" altLang="ja-JP" sz="2000" dirty="0" smtClean="0"/>
              <a:t> Matsumoto, ``An Analysis of Committers toward Improving the Patch Review Process in OSS development,’’ International Symposium on Software Reliability Engineering (ISSRE 2010, 2010/11/1-4)</a:t>
            </a:r>
            <a:r>
              <a:rPr lang="ja-JP" altLang="en-US" sz="2000" dirty="0" err="1" smtClean="0"/>
              <a:t>にて</a:t>
            </a:r>
            <a:r>
              <a:rPr lang="ja-JP" altLang="en-US" sz="2000" dirty="0" smtClean="0"/>
              <a:t>発表予定</a:t>
            </a:r>
            <a:endParaRPr kumimoji="1" lang="ja-JP" altLang="en-US" sz="2000" dirty="0"/>
          </a:p>
        </p:txBody>
      </p:sp>
      <p:sp>
        <p:nvSpPr>
          <p:cNvPr id="4" name="日付プレースホルダ 3"/>
          <p:cNvSpPr>
            <a:spLocks noGrp="1"/>
          </p:cNvSpPr>
          <p:nvPr>
            <p:ph type="dt" sz="half" idx="10"/>
          </p:nvPr>
        </p:nvSpPr>
        <p:spPr/>
        <p:txBody>
          <a:bodyPr/>
          <a:lstStyle/>
          <a:p>
            <a:fld id="{B0942FED-D33D-45A2-9C57-3C08FBC1BA4F}" type="datetime1">
              <a:rPr lang="ja-JP" altLang="en-US" smtClean="0"/>
              <a:pPr/>
              <a:t>2010/9/22</a:t>
            </a:fld>
            <a:endParaRPr lang="en-US" altLang="ja-JP" dirty="0"/>
          </a:p>
        </p:txBody>
      </p:sp>
      <p:sp>
        <p:nvSpPr>
          <p:cNvPr id="5" name="フッター プレースホルダ 4"/>
          <p:cNvSpPr>
            <a:spLocks noGrp="1"/>
          </p:cNvSpPr>
          <p:nvPr>
            <p:ph type="ftr" sz="quarter" idx="11"/>
          </p:nvPr>
        </p:nvSpPr>
        <p:spPr/>
        <p:txBody>
          <a:bodyPr/>
          <a:lstStyle/>
          <a:p>
            <a:r>
              <a:rPr lang="en-US" altLang="ja-JP" smtClean="0"/>
              <a:t>OSS</a:t>
            </a:r>
            <a:r>
              <a:rPr lang="ja-JP" altLang="en-US" smtClean="0"/>
              <a:t>開発におけるパッチレビュープロセスの効率化に向けたコミッターの分類</a:t>
            </a:r>
            <a:endParaRPr lang="en-US" altLang="ja-JP" dirty="0"/>
          </a:p>
        </p:txBody>
      </p:sp>
      <p:sp>
        <p:nvSpPr>
          <p:cNvPr id="6" name="スライド番号プレースホルダ 5"/>
          <p:cNvSpPr>
            <a:spLocks noGrp="1"/>
          </p:cNvSpPr>
          <p:nvPr>
            <p:ph type="sldNum" sz="quarter" idx="12"/>
          </p:nvPr>
        </p:nvSpPr>
        <p:spPr/>
        <p:txBody>
          <a:bodyPr/>
          <a:lstStyle/>
          <a:p>
            <a:fld id="{F92429EF-CC36-4027-8A23-5B262E590B44}" type="slidenum">
              <a:rPr lang="en-US" altLang="ja-JP" smtClean="0"/>
              <a:pPr/>
              <a:t>18</a:t>
            </a:fld>
            <a:endParaRPr lang="en-US" altLang="ja-JP" dirty="0"/>
          </a:p>
        </p:txBody>
      </p:sp>
    </p:spTree>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開発者の定義</a:t>
            </a:r>
            <a:endParaRPr kumimoji="1" lang="ja-JP" altLang="en-US" dirty="0"/>
          </a:p>
        </p:txBody>
      </p:sp>
      <p:sp>
        <p:nvSpPr>
          <p:cNvPr id="3" name="コンテンツ プレースホルダ 2"/>
          <p:cNvSpPr>
            <a:spLocks noGrp="1"/>
          </p:cNvSpPr>
          <p:nvPr>
            <p:ph idx="1"/>
          </p:nvPr>
        </p:nvSpPr>
        <p:spPr/>
        <p:txBody>
          <a:bodyPr/>
          <a:lstStyle/>
          <a:p>
            <a:r>
              <a:rPr kumimoji="1" lang="ja-JP" altLang="en-US" dirty="0" smtClean="0"/>
              <a:t>開発者（コミッター・非コミッターを区別しない）</a:t>
            </a:r>
            <a:endParaRPr kumimoji="1" lang="en-US" altLang="ja-JP" dirty="0" smtClean="0"/>
          </a:p>
          <a:p>
            <a:pPr lvl="1"/>
            <a:r>
              <a:rPr kumimoji="1" lang="ja-JP" altLang="en-US" dirty="0" smtClean="0"/>
              <a:t>コミッター</a:t>
            </a:r>
            <a:endParaRPr kumimoji="1" lang="en-US" altLang="ja-JP" dirty="0" smtClean="0"/>
          </a:p>
          <a:p>
            <a:pPr lvl="2">
              <a:buNone/>
            </a:pPr>
            <a:r>
              <a:rPr lang="ja-JP" altLang="en-US" dirty="0" smtClean="0"/>
              <a:t>○レビュー</a:t>
            </a:r>
            <a:endParaRPr lang="en-US" altLang="ja-JP" dirty="0" smtClean="0"/>
          </a:p>
          <a:p>
            <a:pPr lvl="2">
              <a:buNone/>
            </a:pPr>
            <a:r>
              <a:rPr kumimoji="1" lang="ja-JP" altLang="en-US" dirty="0" smtClean="0"/>
              <a:t>○パッチ編集</a:t>
            </a:r>
            <a:endParaRPr kumimoji="1" lang="en-US" altLang="ja-JP" dirty="0" smtClean="0"/>
          </a:p>
          <a:p>
            <a:pPr lvl="3"/>
            <a:r>
              <a:rPr lang="ja-JP" altLang="en-US" dirty="0" smtClean="0"/>
              <a:t>パッチ編集後に直接構成管理ツールへコミットすることも可能</a:t>
            </a:r>
            <a:endParaRPr lang="en-US" altLang="ja-JP" dirty="0" smtClean="0"/>
          </a:p>
          <a:p>
            <a:pPr lvl="3">
              <a:buNone/>
            </a:pPr>
            <a:r>
              <a:rPr kumimoji="1" lang="ja-JP" altLang="en-US" dirty="0" smtClean="0"/>
              <a:t>　　</a:t>
            </a:r>
            <a:r>
              <a:rPr kumimoji="1" lang="en-US" altLang="ja-JP" dirty="0" smtClean="0"/>
              <a:t>※</a:t>
            </a:r>
            <a:r>
              <a:rPr kumimoji="1" lang="ja-JP" altLang="en-US" dirty="0" smtClean="0"/>
              <a:t>ただし，レビューを通さないため細心の注意が必要</a:t>
            </a:r>
            <a:endParaRPr kumimoji="1" lang="en-US" altLang="ja-JP" dirty="0" smtClean="0"/>
          </a:p>
          <a:p>
            <a:pPr lvl="1"/>
            <a:r>
              <a:rPr lang="ja-JP" altLang="en-US" dirty="0" smtClean="0"/>
              <a:t>非コミッター</a:t>
            </a:r>
            <a:endParaRPr lang="en-US" altLang="ja-JP" dirty="0" smtClean="0"/>
          </a:p>
          <a:p>
            <a:pPr lvl="2">
              <a:buNone/>
            </a:pPr>
            <a:r>
              <a:rPr kumimoji="1" lang="ja-JP" altLang="en-US" dirty="0" smtClean="0"/>
              <a:t>△レビュー</a:t>
            </a:r>
            <a:endParaRPr kumimoji="1" lang="en-US" altLang="ja-JP" dirty="0" smtClean="0"/>
          </a:p>
          <a:p>
            <a:pPr lvl="3"/>
            <a:r>
              <a:rPr kumimoji="1" lang="ja-JP" altLang="en-US" dirty="0" smtClean="0"/>
              <a:t>承認し，コミットすることは不可能</a:t>
            </a:r>
            <a:endParaRPr kumimoji="1" lang="en-US" altLang="ja-JP" dirty="0" smtClean="0"/>
          </a:p>
          <a:p>
            <a:pPr lvl="2">
              <a:buNone/>
            </a:pPr>
            <a:r>
              <a:rPr lang="ja-JP" altLang="en-US" dirty="0" smtClean="0"/>
              <a:t>○パッチ編集</a:t>
            </a:r>
            <a:endParaRPr kumimoji="1" lang="ja-JP" altLang="en-US" dirty="0"/>
          </a:p>
        </p:txBody>
      </p:sp>
      <p:sp>
        <p:nvSpPr>
          <p:cNvPr id="4" name="日付プレースホルダ 3"/>
          <p:cNvSpPr>
            <a:spLocks noGrp="1"/>
          </p:cNvSpPr>
          <p:nvPr>
            <p:ph type="dt" sz="half" idx="10"/>
          </p:nvPr>
        </p:nvSpPr>
        <p:spPr/>
        <p:txBody>
          <a:bodyPr/>
          <a:lstStyle/>
          <a:p>
            <a:fld id="{B0942FED-D33D-45A2-9C57-3C08FBC1BA4F}" type="datetime1">
              <a:rPr lang="ja-JP" altLang="en-US" smtClean="0"/>
              <a:pPr/>
              <a:t>2010/9/22</a:t>
            </a:fld>
            <a:endParaRPr lang="en-US" altLang="ja-JP" dirty="0"/>
          </a:p>
        </p:txBody>
      </p:sp>
      <p:sp>
        <p:nvSpPr>
          <p:cNvPr id="5" name="フッター プレースホルダ 4"/>
          <p:cNvSpPr>
            <a:spLocks noGrp="1"/>
          </p:cNvSpPr>
          <p:nvPr>
            <p:ph type="ftr" sz="quarter" idx="11"/>
          </p:nvPr>
        </p:nvSpPr>
        <p:spPr/>
        <p:txBody>
          <a:bodyPr/>
          <a:lstStyle/>
          <a:p>
            <a:r>
              <a:rPr lang="en-US" altLang="ja-JP" smtClean="0"/>
              <a:t>OSS</a:t>
            </a:r>
            <a:r>
              <a:rPr lang="ja-JP" altLang="en-US" smtClean="0"/>
              <a:t>開発におけるパッチレビュープロセスの効率化に向けたコミッターの分類</a:t>
            </a:r>
            <a:endParaRPr lang="en-US" altLang="ja-JP" dirty="0"/>
          </a:p>
        </p:txBody>
      </p:sp>
      <p:sp>
        <p:nvSpPr>
          <p:cNvPr id="6" name="スライド番号プレースホルダ 5"/>
          <p:cNvSpPr>
            <a:spLocks noGrp="1"/>
          </p:cNvSpPr>
          <p:nvPr>
            <p:ph type="sldNum" sz="quarter" idx="12"/>
          </p:nvPr>
        </p:nvSpPr>
        <p:spPr/>
        <p:txBody>
          <a:bodyPr/>
          <a:lstStyle/>
          <a:p>
            <a:fld id="{F92429EF-CC36-4027-8A23-5B262E590B44}" type="slidenum">
              <a:rPr lang="en-US" altLang="ja-JP" smtClean="0"/>
              <a:pPr/>
              <a:t>19</a:t>
            </a:fld>
            <a:endParaRPr lang="en-US" altLang="ja-JP"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cool7-s-2">
  <a:themeElements>
    <a:clrScheme name="cool7-s-3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ool7-s-3">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cool7-s-3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ool7-s-3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ool7-s-3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ool7-s-3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ool7-s-3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ool7-s-3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ool7-s-3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ool7-s-3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ool7-s-3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ool7-s-3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ool7-s-3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ool7-s-3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テーマ">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cool7-s-2</Template>
  <TotalTime>7816</TotalTime>
  <Words>3045</Words>
  <Application>Microsoft Office PowerPoint</Application>
  <PresentationFormat>画面に合わせる (4:3)</PresentationFormat>
  <Paragraphs>537</Paragraphs>
  <Slides>20</Slides>
  <Notes>18</Notes>
  <HiddenSlides>2</HiddenSlides>
  <MMClips>0</MMClips>
  <ScaleCrop>false</ScaleCrop>
  <HeadingPairs>
    <vt:vector size="4" baseType="variant">
      <vt:variant>
        <vt:lpstr>テーマ</vt:lpstr>
      </vt:variant>
      <vt:variant>
        <vt:i4>1</vt:i4>
      </vt:variant>
      <vt:variant>
        <vt:lpstr>スライド タイトル</vt:lpstr>
      </vt:variant>
      <vt:variant>
        <vt:i4>20</vt:i4>
      </vt:variant>
    </vt:vector>
  </HeadingPairs>
  <TitlesOfParts>
    <vt:vector size="21" baseType="lpstr">
      <vt:lpstr>cool7-s-2</vt:lpstr>
      <vt:lpstr>OSS開発におけるパッチレビュープロセスの効率化に向けたコミッターの分類</vt:lpstr>
      <vt:lpstr>背景</vt:lpstr>
      <vt:lpstr>OSS開発におけるパッチレビュープロセス</vt:lpstr>
      <vt:lpstr>OSS開発におけるパッチレビュープロセス</vt:lpstr>
      <vt:lpstr>OSS開発におけるパッチレビュープロセス</vt:lpstr>
      <vt:lpstr>OSS開発におけるパッチレビュープロセス</vt:lpstr>
      <vt:lpstr>OSS開発におけるパッチレビュープロセス</vt:lpstr>
      <vt:lpstr>目的とアプローチ</vt:lpstr>
      <vt:lpstr>分析方法</vt:lpstr>
      <vt:lpstr>ケーススタディ</vt:lpstr>
      <vt:lpstr>RQ1結果：レビュー時間とパッチ編集時間</vt:lpstr>
      <vt:lpstr>RQ2結果：レビュー回数とパッチ編集回数</vt:lpstr>
      <vt:lpstr>RQ3結果：コミッターのレビューとパッチ編集の関係</vt:lpstr>
      <vt:lpstr>RQ3結果：コミッターのレビューとパッチ編集の関係</vt:lpstr>
      <vt:lpstr>RQ3結果：コミッターのレビューとパッチ編集の関係</vt:lpstr>
      <vt:lpstr>まとめと今後の課題</vt:lpstr>
      <vt:lpstr>スライド 16</vt:lpstr>
      <vt:lpstr>質疑用スライド</vt:lpstr>
      <vt:lpstr>研究会発表について</vt:lpstr>
      <vt:lpstr>開発者の定義</vt:lpstr>
    </vt:vector>
  </TitlesOfParts>
  <Company>奈良先端科学技術大学院大学</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スライド 0</dc:title>
  <dc:creator>shoji-f</dc:creator>
  <cp:lastModifiedBy>shoji-f</cp:lastModifiedBy>
  <cp:revision>487</cp:revision>
  <dcterms:created xsi:type="dcterms:W3CDTF">2010-09-01T11:05:10Z</dcterms:created>
  <dcterms:modified xsi:type="dcterms:W3CDTF">2010-09-22T01:21:33Z</dcterms:modified>
</cp:coreProperties>
</file>