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8" r:id="rId1"/>
  </p:sldMasterIdLst>
  <p:notesMasterIdLst>
    <p:notesMasterId r:id="rId12"/>
  </p:notesMasterIdLst>
  <p:sldIdLst>
    <p:sldId id="256" r:id="rId2"/>
    <p:sldId id="257" r:id="rId3"/>
    <p:sldId id="259" r:id="rId4"/>
    <p:sldId id="258" r:id="rId5"/>
    <p:sldId id="264" r:id="rId6"/>
    <p:sldId id="265" r:id="rId7"/>
    <p:sldId id="260" r:id="rId8"/>
    <p:sldId id="262" r:id="rId9"/>
    <p:sldId id="261" r:id="rId10"/>
    <p:sldId id="263"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48"/>
  </p:normalViewPr>
  <p:slideViewPr>
    <p:cSldViewPr snapToGrid="0" snapToObjects="1">
      <p:cViewPr varScale="1">
        <p:scale>
          <a:sx n="113" d="100"/>
          <a:sy n="113" d="100"/>
        </p:scale>
        <p:origin x="1600" y="18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59F48D-23CA-AE4A-B8FB-A8CD6C9DF1E7}" type="datetimeFigureOut">
              <a:rPr kumimoji="1" lang="ja-JP" altLang="en-US" smtClean="0"/>
              <a:t>2018/3/27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8389F5-D1A1-BF4A-B1F6-72666737F5B3}" type="slidenum">
              <a:rPr kumimoji="1" lang="ja-JP" altLang="en-US" smtClean="0"/>
              <a:t>‹#›</a:t>
            </a:fld>
            <a:endParaRPr kumimoji="1" lang="ja-JP" altLang="en-US"/>
          </a:p>
        </p:txBody>
      </p:sp>
    </p:spTree>
    <p:extLst>
      <p:ext uri="{BB962C8B-B14F-4D97-AF65-F5344CB8AC3E}">
        <p14:creationId xmlns:p14="http://schemas.microsoft.com/office/powerpoint/2010/main" val="408922198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クリックしてマスター サブタイトルの書式設定</a:t>
            </a:r>
            <a:endParaRPr lang="en-US" dirty="0"/>
          </a:p>
        </p:txBody>
      </p:sp>
      <p:sp>
        <p:nvSpPr>
          <p:cNvPr id="4" name="Date Placeholder 3"/>
          <p:cNvSpPr>
            <a:spLocks noGrp="1"/>
          </p:cNvSpPr>
          <p:nvPr>
            <p:ph type="dt" sz="half" idx="10"/>
          </p:nvPr>
        </p:nvSpPr>
        <p:spPr/>
        <p:txBody>
          <a:bodyPr/>
          <a:lstStyle/>
          <a:p>
            <a:fld id="{9A232AC1-AE2E-7E4E-AD4B-B467A6F9526B}"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1291842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38A645B-B490-AD4A-96FA-5590D08ED8B5}"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606905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41BEDBC-46F8-F04A-877A-534169555868}"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1464071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83F796A-0B67-CA4F-AD8E-71EDCF4889D1}" type="datetime1">
              <a:rPr kumimoji="1" lang="ja-JP" altLang="en-US" smtClean="0"/>
              <a:t>2018/3/27</a:t>
            </a:fld>
            <a:endParaRPr kumimoji="1" lang="ja-JP" altLang="en-US"/>
          </a:p>
        </p:txBody>
      </p:sp>
      <p:sp>
        <p:nvSpPr>
          <p:cNvPr id="6" name="Footer Placeholder 5"/>
          <p:cNvSpPr>
            <a:spLocks noGrp="1"/>
          </p:cNvSpPr>
          <p:nvPr>
            <p:ph type="ftr" sz="quarter" idx="11"/>
          </p:nvPr>
        </p:nvSpPr>
        <p:spPr/>
        <p:txBody>
          <a:bodyPr/>
          <a:lstStyle/>
          <a:p>
            <a:r>
              <a:rPr kumimoji="1" lang="ja-JP" altLang="en-US"/>
              <a:t>春休み成果報告</a:t>
            </a:r>
          </a:p>
        </p:txBody>
      </p:sp>
      <p:sp>
        <p:nvSpPr>
          <p:cNvPr id="7" name="Slide Number Placeholder 6"/>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1018404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E9E4E4D-2D0A-944C-9AF1-29F8775759ED}" type="datetime1">
              <a:rPr kumimoji="1" lang="ja-JP" altLang="en-US" smtClean="0"/>
              <a:t>2018/3/27</a:t>
            </a:fld>
            <a:endParaRPr kumimoji="1" lang="ja-JP" altLang="en-US"/>
          </a:p>
        </p:txBody>
      </p:sp>
      <p:sp>
        <p:nvSpPr>
          <p:cNvPr id="8" name="Footer Placeholder 7"/>
          <p:cNvSpPr>
            <a:spLocks noGrp="1"/>
          </p:cNvSpPr>
          <p:nvPr>
            <p:ph type="ftr" sz="quarter" idx="11"/>
          </p:nvPr>
        </p:nvSpPr>
        <p:spPr/>
        <p:txBody>
          <a:bodyPr/>
          <a:lstStyle/>
          <a:p>
            <a:r>
              <a:rPr kumimoji="1" lang="ja-JP" altLang="en-US"/>
              <a:t>春休み成果報告</a:t>
            </a:r>
          </a:p>
        </p:txBody>
      </p:sp>
      <p:sp>
        <p:nvSpPr>
          <p:cNvPr id="9" name="Slide Number Placeholder 8"/>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3857280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CDB36F2-B210-EA49-85D7-C96299396B6E}" type="datetime1">
              <a:rPr kumimoji="1" lang="ja-JP" altLang="en-US" smtClean="0"/>
              <a:t>2018/3/27</a:t>
            </a:fld>
            <a:endParaRPr kumimoji="1" lang="ja-JP" altLang="en-US"/>
          </a:p>
        </p:txBody>
      </p:sp>
      <p:sp>
        <p:nvSpPr>
          <p:cNvPr id="4" name="Footer Placeholder 3"/>
          <p:cNvSpPr>
            <a:spLocks noGrp="1"/>
          </p:cNvSpPr>
          <p:nvPr>
            <p:ph type="ftr" sz="quarter" idx="11"/>
          </p:nvPr>
        </p:nvSpPr>
        <p:spPr/>
        <p:txBody>
          <a:bodyPr/>
          <a:lstStyle/>
          <a:p>
            <a:r>
              <a:rPr kumimoji="1" lang="ja-JP" altLang="en-US"/>
              <a:t>春休み成果報告</a:t>
            </a:r>
          </a:p>
        </p:txBody>
      </p:sp>
      <p:sp>
        <p:nvSpPr>
          <p:cNvPr id="5" name="Slide Number Placeholder 4"/>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1466715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20378-EDBA-6347-957B-73A046033283}" type="datetime1">
              <a:rPr kumimoji="1" lang="ja-JP" altLang="en-US" smtClean="0"/>
              <a:t>2018/3/27</a:t>
            </a:fld>
            <a:endParaRPr kumimoji="1" lang="ja-JP" altLang="en-US"/>
          </a:p>
        </p:txBody>
      </p:sp>
      <p:sp>
        <p:nvSpPr>
          <p:cNvPr id="3" name="Footer Placeholder 2"/>
          <p:cNvSpPr>
            <a:spLocks noGrp="1"/>
          </p:cNvSpPr>
          <p:nvPr>
            <p:ph type="ftr" sz="quarter" idx="11"/>
          </p:nvPr>
        </p:nvSpPr>
        <p:spPr/>
        <p:txBody>
          <a:bodyPr/>
          <a:lstStyle/>
          <a:p>
            <a:r>
              <a:rPr kumimoji="1" lang="ja-JP" altLang="en-US"/>
              <a:t>春休み成果報告</a:t>
            </a:r>
          </a:p>
        </p:txBody>
      </p:sp>
      <p:sp>
        <p:nvSpPr>
          <p:cNvPr id="4" name="Slide Number Placeholder 3"/>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2984895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コンテンツ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ja-JP" altLang="en-US"/>
              <a:t>マスター タイトルの書式設定</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05A4737-9E3A-DF49-9B3A-287F513537F5}" type="datetime1">
              <a:rPr kumimoji="1" lang="ja-JP" altLang="en-US" smtClean="0"/>
              <a:t>2018/3/27</a:t>
            </a:fld>
            <a:endParaRPr kumimoji="1" lang="ja-JP" altLang="en-US"/>
          </a:p>
        </p:txBody>
      </p:sp>
      <p:sp>
        <p:nvSpPr>
          <p:cNvPr id="6" name="Footer Placeholder 5"/>
          <p:cNvSpPr>
            <a:spLocks noGrp="1"/>
          </p:cNvSpPr>
          <p:nvPr>
            <p:ph type="ftr" sz="quarter" idx="11"/>
          </p:nvPr>
        </p:nvSpPr>
        <p:spPr/>
        <p:txBody>
          <a:bodyPr/>
          <a:lstStyle/>
          <a:p>
            <a:r>
              <a:rPr kumimoji="1" lang="ja-JP" altLang="en-US"/>
              <a:t>春休み成果報告</a:t>
            </a:r>
          </a:p>
        </p:txBody>
      </p:sp>
      <p:sp>
        <p:nvSpPr>
          <p:cNvPr id="7" name="Slide Number Placeholder 6"/>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1257522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図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C2D8D96-746D-D14C-B9DE-ACDFEB4FA704}" type="datetime1">
              <a:rPr kumimoji="1" lang="ja-JP" altLang="en-US" smtClean="0"/>
              <a:t>2018/3/27</a:t>
            </a:fld>
            <a:endParaRPr kumimoji="1" lang="ja-JP" altLang="en-US"/>
          </a:p>
        </p:txBody>
      </p:sp>
      <p:sp>
        <p:nvSpPr>
          <p:cNvPr id="6" name="Footer Placeholder 5"/>
          <p:cNvSpPr>
            <a:spLocks noGrp="1"/>
          </p:cNvSpPr>
          <p:nvPr>
            <p:ph type="ftr" sz="quarter" idx="11"/>
          </p:nvPr>
        </p:nvSpPr>
        <p:spPr/>
        <p:txBody>
          <a:bodyPr/>
          <a:lstStyle/>
          <a:p>
            <a:r>
              <a:rPr kumimoji="1" lang="ja-JP" altLang="en-US"/>
              <a:t>春休み成果報告</a:t>
            </a:r>
          </a:p>
        </p:txBody>
      </p:sp>
      <p:sp>
        <p:nvSpPr>
          <p:cNvPr id="7" name="Slide Number Placeholder 6"/>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29519833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C2511B5-BB7D-5548-BEFE-22A7998766ED}"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389365570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C2511B5-BB7D-5548-BEFE-22A7998766ED}"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89711603"/>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C2511B5-BB7D-5548-BEFE-22A7998766ED}"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1685857126"/>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用付きの名札">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C2511B5-BB7D-5548-BEFE-22A7998766ED}"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2497480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または偽">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ja-JP" altLang="en-US"/>
              <a:t>マスター タイトルの書式設定</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ja-JP" altLang="en-US"/>
              <a:t>マスター テキストの書式設定</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C2511B5-BB7D-5548-BEFE-22A7998766ED}"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2081515600"/>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C9E93CE-0800-E24C-96E6-CE87DEC19EC1}"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1739498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20C066A-A359-FA43-B12A-CA0041996F91}" type="datetime1">
              <a:rPr kumimoji="1" lang="ja-JP" altLang="en-US" smtClean="0"/>
              <a:t>2018/3/27</a:t>
            </a:fld>
            <a:endParaRPr kumimoji="1" lang="ja-JP" altLang="en-US"/>
          </a:p>
        </p:txBody>
      </p:sp>
      <p:sp>
        <p:nvSpPr>
          <p:cNvPr id="5" name="Footer Placeholder 4"/>
          <p:cNvSpPr>
            <a:spLocks noGrp="1"/>
          </p:cNvSpPr>
          <p:nvPr>
            <p:ph type="ftr" sz="quarter" idx="11"/>
          </p:nvPr>
        </p:nvSpPr>
        <p:spPr/>
        <p:txBody>
          <a:bodyPr/>
          <a:lstStyle/>
          <a:p>
            <a:r>
              <a:rPr kumimoji="1" lang="ja-JP" altLang="en-US"/>
              <a:t>春休み成果報告</a:t>
            </a:r>
          </a:p>
        </p:txBody>
      </p:sp>
      <p:sp>
        <p:nvSpPr>
          <p:cNvPr id="6" name="Slide Number Placeholder 5"/>
          <p:cNvSpPr>
            <a:spLocks noGrp="1"/>
          </p:cNvSpPr>
          <p:nvPr>
            <p:ph type="sldNum" sz="quarter" idx="12"/>
          </p:nvPr>
        </p:nvSpPr>
        <p:spPr/>
        <p:txBody>
          <a:body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2890535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C2511B5-BB7D-5548-BEFE-22A7998766ED}" type="datetime1">
              <a:rPr kumimoji="1" lang="ja-JP" altLang="en-US" smtClean="0"/>
              <a:t>2018/3/27</a:t>
            </a:fld>
            <a:endParaRPr kumimoji="1" lang="ja-JP" alt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kumimoji="1" lang="ja-JP" altLang="en-US"/>
              <a:t>春休み成果報告</a:t>
            </a:r>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E7ECBD26-E016-2F45-B291-7D6D0BC3E146}" type="slidenum">
              <a:rPr kumimoji="1" lang="ja-JP" altLang="en-US" smtClean="0"/>
              <a:t>‹#›</a:t>
            </a:fld>
            <a:endParaRPr kumimoji="1" lang="ja-JP" altLang="en-US"/>
          </a:p>
        </p:txBody>
      </p:sp>
    </p:spTree>
    <p:extLst>
      <p:ext uri="{BB962C8B-B14F-4D97-AF65-F5344CB8AC3E}">
        <p14:creationId xmlns:p14="http://schemas.microsoft.com/office/powerpoint/2010/main" val="4278589769"/>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Lst>
  <p:hf hdr="0" dt="0"/>
  <p:txStyles>
    <p:title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kumimoji="1"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kumimoji="1"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kumimoji="1"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kumimoji="1"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C6E98CF2-7C74-F845-A526-CBCCB8BBB597}"/>
              </a:ext>
            </a:extLst>
          </p:cNvPr>
          <p:cNvSpPr>
            <a:spLocks noGrp="1"/>
          </p:cNvSpPr>
          <p:nvPr>
            <p:ph type="title"/>
          </p:nvPr>
        </p:nvSpPr>
        <p:spPr>
          <a:xfrm>
            <a:off x="623888" y="1450095"/>
            <a:ext cx="7886700" cy="2852737"/>
          </a:xfrm>
        </p:spPr>
        <p:txBody>
          <a:bodyPr>
            <a:normAutofit/>
          </a:bodyPr>
          <a:lstStyle/>
          <a:p>
            <a:r>
              <a:rPr lang="ja-JP" altLang="en-US" sz="8000" b="1">
                <a:latin typeface="Hiragino Kaku Gothic StdN W8" panose="020B0800000000000000" pitchFamily="34" charset="-128"/>
                <a:ea typeface="Hiragino Kaku Gothic StdN W8" panose="020B0800000000000000" pitchFamily="34" charset="-128"/>
              </a:rPr>
              <a:t>春休み成果報告</a:t>
            </a:r>
            <a:endParaRPr kumimoji="1" lang="ja-JP" altLang="en-US" sz="8000" b="1">
              <a:latin typeface="Hiragino Kaku Gothic StdN W8" panose="020B0800000000000000" pitchFamily="34" charset="-128"/>
              <a:ea typeface="Hiragino Kaku Gothic StdN W8" panose="020B0800000000000000" pitchFamily="34" charset="-128"/>
            </a:endParaRPr>
          </a:p>
        </p:txBody>
      </p:sp>
      <p:sp>
        <p:nvSpPr>
          <p:cNvPr id="5" name="テキスト プレースホルダー 4">
            <a:extLst>
              <a:ext uri="{FF2B5EF4-FFF2-40B4-BE49-F238E27FC236}">
                <a16:creationId xmlns:a16="http://schemas.microsoft.com/office/drawing/2014/main" id="{CE55AAF1-BAD0-DD47-83C6-377E8CDF370A}"/>
              </a:ext>
            </a:extLst>
          </p:cNvPr>
          <p:cNvSpPr>
            <a:spLocks noGrp="1"/>
          </p:cNvSpPr>
          <p:nvPr>
            <p:ph type="body" idx="1"/>
          </p:nvPr>
        </p:nvSpPr>
        <p:spPr>
          <a:xfrm>
            <a:off x="623888" y="4724931"/>
            <a:ext cx="7886700" cy="1500187"/>
          </a:xfrm>
        </p:spPr>
        <p:txBody>
          <a:bodyPr/>
          <a:lstStyle/>
          <a:p>
            <a:r>
              <a:rPr kumimoji="1" lang="en-US" altLang="ja-JP" dirty="0"/>
              <a:t>2018</a:t>
            </a:r>
            <a:r>
              <a:rPr kumimoji="1" lang="ja-JP" altLang="en-US"/>
              <a:t>年</a:t>
            </a:r>
            <a:r>
              <a:rPr lang="en-US" altLang="ja-JP" dirty="0"/>
              <a:t>3</a:t>
            </a:r>
            <a:r>
              <a:rPr lang="ja-JP" altLang="en-US"/>
              <a:t>月</a:t>
            </a:r>
            <a:r>
              <a:rPr lang="en-US" altLang="ja-JP" dirty="0"/>
              <a:t>27</a:t>
            </a:r>
            <a:r>
              <a:rPr lang="ja-JP" altLang="en-US"/>
              <a:t>日</a:t>
            </a:r>
            <a:endParaRPr lang="en-US" altLang="ja-JP" dirty="0"/>
          </a:p>
          <a:p>
            <a:r>
              <a:rPr kumimoji="1" lang="ja-JP" altLang="en-US"/>
              <a:t>学籍番号　</a:t>
            </a:r>
            <a:r>
              <a:rPr kumimoji="1" lang="en-US" altLang="ja-JP" dirty="0"/>
              <a:t>60206299</a:t>
            </a:r>
          </a:p>
          <a:p>
            <a:r>
              <a:rPr lang="ja-JP" altLang="en-US"/>
              <a:t>氏名　　　𠮷富　楓雅</a:t>
            </a:r>
            <a:endParaRPr kumimoji="1" lang="ja-JP" altLang="en-US"/>
          </a:p>
        </p:txBody>
      </p:sp>
      <p:sp>
        <p:nvSpPr>
          <p:cNvPr id="7" name="フッター プレースホルダー 6">
            <a:extLst>
              <a:ext uri="{FF2B5EF4-FFF2-40B4-BE49-F238E27FC236}">
                <a16:creationId xmlns:a16="http://schemas.microsoft.com/office/drawing/2014/main" id="{CA6BF0B0-9397-7B43-BC37-348A9353C309}"/>
              </a:ext>
            </a:extLst>
          </p:cNvPr>
          <p:cNvSpPr>
            <a:spLocks noGrp="1"/>
          </p:cNvSpPr>
          <p:nvPr>
            <p:ph type="ftr" sz="quarter" idx="11"/>
          </p:nvPr>
        </p:nvSpPr>
        <p:spPr>
          <a:xfrm>
            <a:off x="609599" y="6041363"/>
            <a:ext cx="4622973" cy="365125"/>
          </a:xfrm>
        </p:spPr>
        <p:txBody>
          <a:bodyPr/>
          <a:lstStyle/>
          <a:p>
            <a:r>
              <a:rPr kumimoji="1" lang="ja-JP" altLang="en-US"/>
              <a:t>春休み成果報告</a:t>
            </a:r>
          </a:p>
        </p:txBody>
      </p:sp>
      <p:sp>
        <p:nvSpPr>
          <p:cNvPr id="8" name="スライド番号プレースホルダー 7">
            <a:extLst>
              <a:ext uri="{FF2B5EF4-FFF2-40B4-BE49-F238E27FC236}">
                <a16:creationId xmlns:a16="http://schemas.microsoft.com/office/drawing/2014/main" id="{599651B3-3FAA-D749-AA1A-5101897DEF81}"/>
              </a:ext>
            </a:extLst>
          </p:cNvPr>
          <p:cNvSpPr>
            <a:spLocks noGrp="1"/>
          </p:cNvSpPr>
          <p:nvPr>
            <p:ph type="sldNum" sz="quarter" idx="12"/>
          </p:nvPr>
        </p:nvSpPr>
        <p:spPr/>
        <p:txBody>
          <a:bodyPr/>
          <a:lstStyle/>
          <a:p>
            <a:fld id="{E7ECBD26-E016-2F45-B291-7D6D0BC3E146}" type="slidenum">
              <a:rPr kumimoji="1" lang="ja-JP" altLang="en-US" smtClean="0"/>
              <a:t>1</a:t>
            </a:fld>
            <a:endParaRPr kumimoji="1" lang="ja-JP" altLang="en-US"/>
          </a:p>
        </p:txBody>
      </p:sp>
      <p:pic>
        <p:nvPicPr>
          <p:cNvPr id="6" name="図 5">
            <a:extLst>
              <a:ext uri="{FF2B5EF4-FFF2-40B4-BE49-F238E27FC236}">
                <a16:creationId xmlns:a16="http://schemas.microsoft.com/office/drawing/2014/main" id="{5D1FE793-9E50-FB4C-BA3F-A059270A9E65}"/>
              </a:ext>
            </a:extLst>
          </p:cNvPr>
          <p:cNvPicPr>
            <a:picLocks noChangeAspect="1"/>
          </p:cNvPicPr>
          <p:nvPr/>
        </p:nvPicPr>
        <p:blipFill>
          <a:blip r:embed="rId2"/>
          <a:stretch>
            <a:fillRect/>
          </a:stretch>
        </p:blipFill>
        <p:spPr>
          <a:xfrm>
            <a:off x="0" y="0"/>
            <a:ext cx="3736622" cy="2802467"/>
          </a:xfrm>
          <a:prstGeom prst="rect">
            <a:avLst/>
          </a:prstGeom>
        </p:spPr>
      </p:pic>
    </p:spTree>
    <p:extLst>
      <p:ext uri="{BB962C8B-B14F-4D97-AF65-F5344CB8AC3E}">
        <p14:creationId xmlns:p14="http://schemas.microsoft.com/office/powerpoint/2010/main" val="3466714221"/>
      </p:ext>
    </p:extLst>
  </p:cSld>
  <p:clrMapOvr>
    <a:masterClrMapping/>
  </p:clrMapOvr>
  <mc:AlternateContent xmlns:mc="http://schemas.openxmlformats.org/markup-compatibility/2006" xmlns:p14="http://schemas.microsoft.com/office/powerpoint/2010/main">
    <mc:Choice Requires="p14">
      <p:transition spd="slow" p14:dur="2000" advTm="9956"/>
    </mc:Choice>
    <mc:Fallback xmlns="">
      <p:transition spd="slow" advTm="995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C8407C0B-E16F-BA4A-9DB7-A81E746CE1D6}"/>
              </a:ext>
            </a:extLst>
          </p:cNvPr>
          <p:cNvSpPr>
            <a:spLocks noGrp="1"/>
          </p:cNvSpPr>
          <p:nvPr>
            <p:ph type="title"/>
          </p:nvPr>
        </p:nvSpPr>
        <p:spPr/>
        <p:txBody>
          <a:bodyPr>
            <a:normAutofit/>
          </a:bodyPr>
          <a:lstStyle/>
          <a:p>
            <a:r>
              <a:rPr kumimoji="1" lang="ja-JP" altLang="en-US" sz="4400"/>
              <a:t>目次</a:t>
            </a:r>
          </a:p>
        </p:txBody>
      </p:sp>
      <p:sp>
        <p:nvSpPr>
          <p:cNvPr id="7" name="コンテンツ プレースホルダー 6">
            <a:extLst>
              <a:ext uri="{FF2B5EF4-FFF2-40B4-BE49-F238E27FC236}">
                <a16:creationId xmlns:a16="http://schemas.microsoft.com/office/drawing/2014/main" id="{6B5E7361-70C4-324A-BBE9-0C73B7AD4FFE}"/>
              </a:ext>
            </a:extLst>
          </p:cNvPr>
          <p:cNvSpPr>
            <a:spLocks noGrp="1"/>
          </p:cNvSpPr>
          <p:nvPr>
            <p:ph idx="1"/>
          </p:nvPr>
        </p:nvSpPr>
        <p:spPr>
          <a:xfrm>
            <a:off x="609599" y="2145417"/>
            <a:ext cx="7886700" cy="4351338"/>
          </a:xfrm>
        </p:spPr>
        <p:txBody>
          <a:bodyPr>
            <a:normAutofit/>
          </a:bodyPr>
          <a:lstStyle/>
          <a:p>
            <a:r>
              <a:rPr kumimoji="1" lang="ja-JP" altLang="en-US" sz="3600"/>
              <a:t>春休み成果報告</a:t>
            </a:r>
            <a:endParaRPr kumimoji="1" lang="en-US" altLang="ja-JP" sz="3600" dirty="0"/>
          </a:p>
          <a:p>
            <a:endParaRPr kumimoji="1" lang="en-US" altLang="ja-JP" sz="3600" dirty="0"/>
          </a:p>
          <a:p>
            <a:r>
              <a:rPr kumimoji="1" lang="ja-JP" altLang="en-US" sz="3600"/>
              <a:t>現在の状況</a:t>
            </a:r>
            <a:endParaRPr kumimoji="1" lang="en-US" altLang="ja-JP" sz="3600" dirty="0"/>
          </a:p>
          <a:p>
            <a:endParaRPr kumimoji="1" lang="en-US" altLang="ja-JP" sz="3600" dirty="0"/>
          </a:p>
          <a:p>
            <a:r>
              <a:rPr lang="ja-JP" altLang="en-US" sz="4000"/>
              <a:t>今後の予定</a:t>
            </a:r>
            <a:endParaRPr kumimoji="1" lang="ja-JP" altLang="en-US" sz="3600"/>
          </a:p>
        </p:txBody>
      </p:sp>
      <p:sp>
        <p:nvSpPr>
          <p:cNvPr id="8" name="フッター プレースホルダー 7">
            <a:extLst>
              <a:ext uri="{FF2B5EF4-FFF2-40B4-BE49-F238E27FC236}">
                <a16:creationId xmlns:a16="http://schemas.microsoft.com/office/drawing/2014/main" id="{AE0EAC56-CE87-6742-9964-9AE2C3705AA2}"/>
              </a:ext>
            </a:extLst>
          </p:cNvPr>
          <p:cNvSpPr>
            <a:spLocks noGrp="1"/>
          </p:cNvSpPr>
          <p:nvPr>
            <p:ph type="ftr" sz="quarter" idx="11"/>
          </p:nvPr>
        </p:nvSpPr>
        <p:spPr/>
        <p:txBody>
          <a:bodyPr/>
          <a:lstStyle/>
          <a:p>
            <a:r>
              <a:rPr kumimoji="1" lang="ja-JP" altLang="en-US"/>
              <a:t>春休み成果報告</a:t>
            </a:r>
          </a:p>
        </p:txBody>
      </p:sp>
      <p:sp>
        <p:nvSpPr>
          <p:cNvPr id="9" name="スライド番号プレースホルダー 8">
            <a:extLst>
              <a:ext uri="{FF2B5EF4-FFF2-40B4-BE49-F238E27FC236}">
                <a16:creationId xmlns:a16="http://schemas.microsoft.com/office/drawing/2014/main" id="{76401038-2812-134A-9D50-2DEAAF58FF4B}"/>
              </a:ext>
            </a:extLst>
          </p:cNvPr>
          <p:cNvSpPr>
            <a:spLocks noGrp="1"/>
          </p:cNvSpPr>
          <p:nvPr>
            <p:ph type="sldNum" sz="quarter" idx="12"/>
          </p:nvPr>
        </p:nvSpPr>
        <p:spPr/>
        <p:txBody>
          <a:bodyPr/>
          <a:lstStyle/>
          <a:p>
            <a:fld id="{E7ECBD26-E016-2F45-B291-7D6D0BC3E146}" type="slidenum">
              <a:rPr kumimoji="1" lang="ja-JP" altLang="en-US" smtClean="0"/>
              <a:t>2</a:t>
            </a:fld>
            <a:endParaRPr kumimoji="1" lang="ja-JP" altLang="en-US"/>
          </a:p>
        </p:txBody>
      </p:sp>
    </p:spTree>
    <p:extLst>
      <p:ext uri="{BB962C8B-B14F-4D97-AF65-F5344CB8AC3E}">
        <p14:creationId xmlns:p14="http://schemas.microsoft.com/office/powerpoint/2010/main" val="3740604216"/>
      </p:ext>
    </p:extLst>
  </p:cSld>
  <p:clrMapOvr>
    <a:masterClrMapping/>
  </p:clrMapOvr>
  <mc:AlternateContent xmlns:mc="http://schemas.openxmlformats.org/markup-compatibility/2006" xmlns:p14="http://schemas.microsoft.com/office/powerpoint/2010/main">
    <mc:Choice Requires="p14">
      <p:transition spd="slow" p14:dur="2000" advTm="14629"/>
    </mc:Choice>
    <mc:Fallback xmlns="">
      <p:transition spd="slow" advTm="14629"/>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97255D10-4627-0441-B4A8-EBE524A4C237}"/>
              </a:ext>
            </a:extLst>
          </p:cNvPr>
          <p:cNvSpPr>
            <a:spLocks noGrp="1"/>
          </p:cNvSpPr>
          <p:nvPr>
            <p:ph type="title"/>
          </p:nvPr>
        </p:nvSpPr>
        <p:spPr>
          <a:xfrm>
            <a:off x="982132" y="3194755"/>
            <a:ext cx="6347714" cy="1320800"/>
          </a:xfrm>
        </p:spPr>
        <p:txBody>
          <a:bodyPr>
            <a:normAutofit/>
          </a:bodyPr>
          <a:lstStyle/>
          <a:p>
            <a:r>
              <a:rPr kumimoji="1" lang="ja-JP" altLang="en-US" sz="6600" b="1"/>
              <a:t>春休み成果報告</a:t>
            </a:r>
          </a:p>
        </p:txBody>
      </p:sp>
      <p:sp>
        <p:nvSpPr>
          <p:cNvPr id="4" name="フッター プレースホルダー 3">
            <a:extLst>
              <a:ext uri="{FF2B5EF4-FFF2-40B4-BE49-F238E27FC236}">
                <a16:creationId xmlns:a16="http://schemas.microsoft.com/office/drawing/2014/main" id="{C75A82E2-035E-8D44-A30E-2423818D0F0B}"/>
              </a:ext>
            </a:extLst>
          </p:cNvPr>
          <p:cNvSpPr>
            <a:spLocks noGrp="1"/>
          </p:cNvSpPr>
          <p:nvPr>
            <p:ph type="ftr" sz="quarter" idx="11"/>
          </p:nvPr>
        </p:nvSpPr>
        <p:spPr/>
        <p:txBody>
          <a:bodyPr/>
          <a:lstStyle/>
          <a:p>
            <a:r>
              <a:rPr kumimoji="1" lang="ja-JP" altLang="en-US"/>
              <a:t>春休み成果報告</a:t>
            </a:r>
          </a:p>
        </p:txBody>
      </p:sp>
      <p:sp>
        <p:nvSpPr>
          <p:cNvPr id="5" name="スライド番号プレースホルダー 4">
            <a:extLst>
              <a:ext uri="{FF2B5EF4-FFF2-40B4-BE49-F238E27FC236}">
                <a16:creationId xmlns:a16="http://schemas.microsoft.com/office/drawing/2014/main" id="{B9655B18-543F-494C-8532-A45349FB2BB7}"/>
              </a:ext>
            </a:extLst>
          </p:cNvPr>
          <p:cNvSpPr>
            <a:spLocks noGrp="1"/>
          </p:cNvSpPr>
          <p:nvPr>
            <p:ph type="sldNum" sz="quarter" idx="12"/>
          </p:nvPr>
        </p:nvSpPr>
        <p:spPr/>
        <p:txBody>
          <a:bodyPr/>
          <a:lstStyle/>
          <a:p>
            <a:fld id="{E7ECBD26-E016-2F45-B291-7D6D0BC3E146}" type="slidenum">
              <a:rPr kumimoji="1" lang="ja-JP" altLang="en-US" smtClean="0"/>
              <a:t>3</a:t>
            </a:fld>
            <a:endParaRPr kumimoji="1" lang="ja-JP" altLang="en-US"/>
          </a:p>
        </p:txBody>
      </p:sp>
    </p:spTree>
    <p:extLst>
      <p:ext uri="{BB962C8B-B14F-4D97-AF65-F5344CB8AC3E}">
        <p14:creationId xmlns:p14="http://schemas.microsoft.com/office/powerpoint/2010/main" val="1445743288"/>
      </p:ext>
    </p:extLst>
  </p:cSld>
  <p:clrMapOvr>
    <a:masterClrMapping/>
  </p:clrMapOvr>
  <mc:AlternateContent xmlns:mc="http://schemas.openxmlformats.org/markup-compatibility/2006" xmlns:p14="http://schemas.microsoft.com/office/powerpoint/2010/main">
    <mc:Choice Requires="p14">
      <p:transition spd="slow" p14:dur="2000" advTm="2087"/>
    </mc:Choice>
    <mc:Fallback xmlns="">
      <p:transition spd="slow" advTm="208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FD4553-8FF1-384C-95E9-EE24F7CE3C7D}"/>
              </a:ext>
            </a:extLst>
          </p:cNvPr>
          <p:cNvSpPr>
            <a:spLocks noGrp="1"/>
          </p:cNvSpPr>
          <p:nvPr>
            <p:ph type="title"/>
          </p:nvPr>
        </p:nvSpPr>
        <p:spPr/>
        <p:txBody>
          <a:bodyPr/>
          <a:lstStyle/>
          <a:p>
            <a:r>
              <a:rPr kumimoji="1" lang="ja-JP" altLang="en-US"/>
              <a:t>成果報告</a:t>
            </a:r>
          </a:p>
        </p:txBody>
      </p:sp>
      <p:sp>
        <p:nvSpPr>
          <p:cNvPr id="3" name="コンテンツ プレースホルダー 2">
            <a:extLst>
              <a:ext uri="{FF2B5EF4-FFF2-40B4-BE49-F238E27FC236}">
                <a16:creationId xmlns:a16="http://schemas.microsoft.com/office/drawing/2014/main" id="{EE333A20-E0C2-AE40-9E28-BEE363905456}"/>
              </a:ext>
            </a:extLst>
          </p:cNvPr>
          <p:cNvSpPr>
            <a:spLocks noGrp="1"/>
          </p:cNvSpPr>
          <p:nvPr>
            <p:ph idx="1"/>
          </p:nvPr>
        </p:nvSpPr>
        <p:spPr>
          <a:xfrm>
            <a:off x="609598" y="1930400"/>
            <a:ext cx="6547558" cy="4030133"/>
          </a:xfrm>
        </p:spPr>
        <p:txBody>
          <a:bodyPr>
            <a:normAutofit/>
          </a:bodyPr>
          <a:lstStyle/>
          <a:p>
            <a:r>
              <a:rPr kumimoji="1" lang="ja-JP" altLang="en-US" sz="2000"/>
              <a:t>研究テーマを決めた</a:t>
            </a:r>
            <a:endParaRPr kumimoji="1" lang="en-US" altLang="ja-JP" sz="2000" dirty="0"/>
          </a:p>
          <a:p>
            <a:pPr marL="685800" lvl="1">
              <a:buFont typeface="Wingdings" pitchFamily="2" charset="2"/>
              <a:buChar char="n"/>
            </a:pPr>
            <a:r>
              <a:rPr lang="ja-JP" altLang="en-US" sz="2000"/>
              <a:t>「プロダクトコード」と「テストコード」の積集合に当たる部分の研究</a:t>
            </a:r>
            <a:endParaRPr lang="en-US" altLang="ja-JP" sz="2000" dirty="0"/>
          </a:p>
          <a:p>
            <a:pPr marL="685800" lvl="1">
              <a:buFont typeface="Wingdings" pitchFamily="2" charset="2"/>
              <a:buChar char="n"/>
            </a:pPr>
            <a:r>
              <a:rPr kumimoji="1" lang="ja-JP" altLang="en-US" sz="2000"/>
              <a:t>プロダクトコードとテストコード両方にバグがあった場合どうなるのか？</a:t>
            </a:r>
            <a:endParaRPr kumimoji="1" lang="en-US" altLang="ja-JP" sz="2000" dirty="0"/>
          </a:p>
          <a:p>
            <a:pPr marL="400050" lvl="1" indent="0">
              <a:buNone/>
            </a:pPr>
            <a:endParaRPr kumimoji="1" lang="en-US" altLang="ja-JP" sz="2000" dirty="0"/>
          </a:p>
          <a:p>
            <a:r>
              <a:rPr lang="ja-JP" altLang="en-US" sz="2000"/>
              <a:t>図書管理システムの作成と簡単な単体テスト</a:t>
            </a:r>
            <a:endParaRPr lang="en-US" altLang="ja-JP" sz="2000" dirty="0"/>
          </a:p>
          <a:p>
            <a:pPr marL="0" indent="0">
              <a:buNone/>
            </a:pPr>
            <a:r>
              <a:rPr lang="ja-JP" altLang="en-US" sz="2000"/>
              <a:t>　（３年合同）</a:t>
            </a:r>
            <a:endParaRPr lang="en-US" altLang="ja-JP" sz="2000" dirty="0"/>
          </a:p>
          <a:p>
            <a:pPr marL="685800" lvl="1">
              <a:buFont typeface="Wingdings" pitchFamily="2" charset="2"/>
              <a:buChar char="n"/>
            </a:pPr>
            <a:r>
              <a:rPr kumimoji="1" lang="ja-JP" altLang="en-US" sz="2000"/>
              <a:t>本日より始動します</a:t>
            </a:r>
            <a:endParaRPr kumimoji="1" lang="en-US" altLang="ja-JP" sz="2000" dirty="0"/>
          </a:p>
          <a:p>
            <a:pPr marL="685800" lvl="1">
              <a:buFont typeface="Wingdings" pitchFamily="2" charset="2"/>
              <a:buChar char="n"/>
            </a:pPr>
            <a:r>
              <a:rPr lang="ja-JP" altLang="en-US" sz="2000"/>
              <a:t>今後</a:t>
            </a:r>
            <a:r>
              <a:rPr lang="en-US" altLang="ja-JP" sz="2000" dirty="0"/>
              <a:t>, </a:t>
            </a:r>
            <a:r>
              <a:rPr lang="ja-JP" altLang="en-US" sz="2000"/>
              <a:t>図書本をスムーズに貸し借りできると予想</a:t>
            </a:r>
            <a:endParaRPr kumimoji="1" lang="en-US" altLang="ja-JP" sz="2000" dirty="0"/>
          </a:p>
        </p:txBody>
      </p:sp>
      <p:sp>
        <p:nvSpPr>
          <p:cNvPr id="4" name="フッター プレースホルダー 3">
            <a:extLst>
              <a:ext uri="{FF2B5EF4-FFF2-40B4-BE49-F238E27FC236}">
                <a16:creationId xmlns:a16="http://schemas.microsoft.com/office/drawing/2014/main" id="{AE74C18E-290A-304A-BF3E-405EE9747D48}"/>
              </a:ext>
            </a:extLst>
          </p:cNvPr>
          <p:cNvSpPr>
            <a:spLocks noGrp="1"/>
          </p:cNvSpPr>
          <p:nvPr>
            <p:ph type="ftr" sz="quarter" idx="11"/>
          </p:nvPr>
        </p:nvSpPr>
        <p:spPr/>
        <p:txBody>
          <a:bodyPr/>
          <a:lstStyle/>
          <a:p>
            <a:r>
              <a:rPr kumimoji="1" lang="ja-JP" altLang="en-US"/>
              <a:t>春休み成果報告</a:t>
            </a:r>
          </a:p>
        </p:txBody>
      </p:sp>
      <p:sp>
        <p:nvSpPr>
          <p:cNvPr id="5" name="スライド番号プレースホルダー 4">
            <a:extLst>
              <a:ext uri="{FF2B5EF4-FFF2-40B4-BE49-F238E27FC236}">
                <a16:creationId xmlns:a16="http://schemas.microsoft.com/office/drawing/2014/main" id="{FE1DCA60-F022-7048-BF07-35D2B5CF4022}"/>
              </a:ext>
            </a:extLst>
          </p:cNvPr>
          <p:cNvSpPr>
            <a:spLocks noGrp="1"/>
          </p:cNvSpPr>
          <p:nvPr>
            <p:ph type="sldNum" sz="quarter" idx="12"/>
          </p:nvPr>
        </p:nvSpPr>
        <p:spPr/>
        <p:txBody>
          <a:bodyPr/>
          <a:lstStyle/>
          <a:p>
            <a:fld id="{E7ECBD26-E016-2F45-B291-7D6D0BC3E146}" type="slidenum">
              <a:rPr kumimoji="1" lang="ja-JP" altLang="en-US" smtClean="0"/>
              <a:t>4</a:t>
            </a:fld>
            <a:endParaRPr kumimoji="1" lang="ja-JP" altLang="en-US"/>
          </a:p>
        </p:txBody>
      </p:sp>
    </p:spTree>
    <p:extLst>
      <p:ext uri="{BB962C8B-B14F-4D97-AF65-F5344CB8AC3E}">
        <p14:creationId xmlns:p14="http://schemas.microsoft.com/office/powerpoint/2010/main" val="1147799899"/>
      </p:ext>
    </p:extLst>
  </p:cSld>
  <p:clrMapOvr>
    <a:masterClrMapping/>
  </p:clrMapOvr>
  <mc:AlternateContent xmlns:mc="http://schemas.openxmlformats.org/markup-compatibility/2006" xmlns:p14="http://schemas.microsoft.com/office/powerpoint/2010/main">
    <mc:Choice Requires="p14">
      <p:transition spd="slow" p14:dur="2000" advTm="50857"/>
    </mc:Choice>
    <mc:Fallback xmlns="">
      <p:transition spd="slow" advTm="5085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509792-89BF-4241-9BDE-712DB2C902C1}"/>
              </a:ext>
            </a:extLst>
          </p:cNvPr>
          <p:cNvSpPr>
            <a:spLocks noGrp="1"/>
          </p:cNvSpPr>
          <p:nvPr>
            <p:ph type="title"/>
          </p:nvPr>
        </p:nvSpPr>
        <p:spPr/>
        <p:txBody>
          <a:bodyPr>
            <a:normAutofit/>
          </a:bodyPr>
          <a:lstStyle/>
          <a:p>
            <a:br>
              <a:rPr lang="en" altLang="ja-JP" dirty="0">
                <a:solidFill>
                  <a:srgbClr val="FF0000"/>
                </a:solidFill>
              </a:rPr>
            </a:br>
            <a:endParaRPr kumimoji="1" lang="ja-JP" altLang="en-US"/>
          </a:p>
        </p:txBody>
      </p:sp>
      <p:sp>
        <p:nvSpPr>
          <p:cNvPr id="3" name="コンテンツ プレースホルダー 2">
            <a:extLst>
              <a:ext uri="{FF2B5EF4-FFF2-40B4-BE49-F238E27FC236}">
                <a16:creationId xmlns:a16="http://schemas.microsoft.com/office/drawing/2014/main" id="{F861F753-F760-A94D-92D6-0C938FE41709}"/>
              </a:ext>
            </a:extLst>
          </p:cNvPr>
          <p:cNvSpPr>
            <a:spLocks noGrp="1"/>
          </p:cNvSpPr>
          <p:nvPr>
            <p:ph idx="1"/>
          </p:nvPr>
        </p:nvSpPr>
        <p:spPr/>
        <p:txBody>
          <a:bodyPr>
            <a:normAutofit/>
          </a:bodyPr>
          <a:lstStyle/>
          <a:p>
            <a:r>
              <a:rPr lang="ja-JP" altLang="en-US" sz="2000"/>
              <a:t>論文“</a:t>
            </a:r>
            <a:r>
              <a:rPr lang="en" altLang="ja-JP" sz="2000" dirty="0"/>
              <a:t>An Empirical Study of Bugs in Test Code</a:t>
            </a:r>
            <a:r>
              <a:rPr lang="ja-JP" altLang="en-US" sz="2000"/>
              <a:t>”によって</a:t>
            </a:r>
            <a:r>
              <a:rPr lang="en-US" altLang="ja-JP" sz="2000" dirty="0"/>
              <a:t>, </a:t>
            </a:r>
            <a:r>
              <a:rPr lang="ja-JP" altLang="en-US" sz="2000"/>
              <a:t>テストコード自体に誤りが存在する部分と</a:t>
            </a:r>
            <a:r>
              <a:rPr lang="en-US" altLang="ja-JP" sz="2000" dirty="0"/>
              <a:t>,</a:t>
            </a:r>
            <a:r>
              <a:rPr lang="ja-JP" altLang="en-US" sz="2000"/>
              <a:t>テストをコミットしたときに生じるバグが同時発生した場合については結果が判明した</a:t>
            </a:r>
            <a:endParaRPr kumimoji="1" lang="ja-JP" altLang="en-US" sz="2000"/>
          </a:p>
        </p:txBody>
      </p:sp>
      <p:sp>
        <p:nvSpPr>
          <p:cNvPr id="4" name="フッター プレースホルダー 3">
            <a:extLst>
              <a:ext uri="{FF2B5EF4-FFF2-40B4-BE49-F238E27FC236}">
                <a16:creationId xmlns:a16="http://schemas.microsoft.com/office/drawing/2014/main" id="{8884124D-27E1-5440-B25D-8DFD7102BF40}"/>
              </a:ext>
            </a:extLst>
          </p:cNvPr>
          <p:cNvSpPr>
            <a:spLocks noGrp="1"/>
          </p:cNvSpPr>
          <p:nvPr>
            <p:ph type="ftr" sz="quarter" idx="11"/>
          </p:nvPr>
        </p:nvSpPr>
        <p:spPr/>
        <p:txBody>
          <a:bodyPr/>
          <a:lstStyle/>
          <a:p>
            <a:r>
              <a:rPr kumimoji="1" lang="ja-JP" altLang="en-US"/>
              <a:t>春休み成果報告</a:t>
            </a:r>
          </a:p>
        </p:txBody>
      </p:sp>
      <p:sp>
        <p:nvSpPr>
          <p:cNvPr id="5" name="スライド番号プレースホルダー 4">
            <a:extLst>
              <a:ext uri="{FF2B5EF4-FFF2-40B4-BE49-F238E27FC236}">
                <a16:creationId xmlns:a16="http://schemas.microsoft.com/office/drawing/2014/main" id="{3A986DB8-AF8E-8544-8043-68AC514BC5F8}"/>
              </a:ext>
            </a:extLst>
          </p:cNvPr>
          <p:cNvSpPr>
            <a:spLocks noGrp="1"/>
          </p:cNvSpPr>
          <p:nvPr>
            <p:ph type="sldNum" sz="quarter" idx="12"/>
          </p:nvPr>
        </p:nvSpPr>
        <p:spPr/>
        <p:txBody>
          <a:bodyPr/>
          <a:lstStyle/>
          <a:p>
            <a:fld id="{E7ECBD26-E016-2F45-B291-7D6D0BC3E146}" type="slidenum">
              <a:rPr kumimoji="1" lang="ja-JP" altLang="en-US" smtClean="0"/>
              <a:t>5</a:t>
            </a:fld>
            <a:endParaRPr kumimoji="1" lang="ja-JP" altLang="en-US"/>
          </a:p>
        </p:txBody>
      </p:sp>
      <p:pic>
        <p:nvPicPr>
          <p:cNvPr id="1026" name="Picture 2" descr="page5image2810871392">
            <a:extLst>
              <a:ext uri="{FF2B5EF4-FFF2-40B4-BE49-F238E27FC236}">
                <a16:creationId xmlns:a16="http://schemas.microsoft.com/office/drawing/2014/main" id="{D7BAE411-7CA5-764C-9548-7F3BDDCDA3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544" y="3728526"/>
            <a:ext cx="3876056" cy="2314063"/>
          </a:xfrm>
          <a:prstGeom prst="rect">
            <a:avLst/>
          </a:prstGeom>
          <a:noFill/>
          <a:extLst>
            <a:ext uri="{909E8E84-426E-40DD-AFC4-6F175D3DCCD1}">
              <a14:hiddenFill xmlns:a14="http://schemas.microsoft.com/office/drawing/2010/main">
                <a:solidFill>
                  <a:srgbClr val="FFFFFF"/>
                </a:solidFill>
              </a14:hiddenFill>
            </a:ext>
          </a:extLst>
        </p:spPr>
      </p:pic>
      <p:sp>
        <p:nvSpPr>
          <p:cNvPr id="9" name="タイトル 1">
            <a:extLst>
              <a:ext uri="{FF2B5EF4-FFF2-40B4-BE49-F238E27FC236}">
                <a16:creationId xmlns:a16="http://schemas.microsoft.com/office/drawing/2014/main" id="{24F7360D-1EAD-C742-8F9E-EB0F24BE37A8}"/>
              </a:ext>
            </a:extLst>
          </p:cNvPr>
          <p:cNvSpPr txBox="1">
            <a:spLocks/>
          </p:cNvSpPr>
          <p:nvPr/>
        </p:nvSpPr>
        <p:spPr>
          <a:xfrm>
            <a:off x="761999" y="762000"/>
            <a:ext cx="634771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kumimoji="1" sz="3600" kern="1200">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a:t>研究内容について</a:t>
            </a:r>
          </a:p>
        </p:txBody>
      </p:sp>
    </p:spTree>
    <p:extLst>
      <p:ext uri="{BB962C8B-B14F-4D97-AF65-F5344CB8AC3E}">
        <p14:creationId xmlns:p14="http://schemas.microsoft.com/office/powerpoint/2010/main" val="891402207"/>
      </p:ext>
    </p:extLst>
  </p:cSld>
  <p:clrMapOvr>
    <a:masterClrMapping/>
  </p:clrMapOvr>
  <mc:AlternateContent xmlns:mc="http://schemas.openxmlformats.org/markup-compatibility/2006" xmlns:p14="http://schemas.microsoft.com/office/powerpoint/2010/main">
    <mc:Choice Requires="p14">
      <p:transition spd="slow" p14:dur="2000" advTm="471"/>
    </mc:Choice>
    <mc:Fallback xmlns="">
      <p:transition spd="slow" advTm="47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5AF43A-56DE-954C-9776-8C3707135BF7}"/>
              </a:ext>
            </a:extLst>
          </p:cNvPr>
          <p:cNvSpPr>
            <a:spLocks noGrp="1"/>
          </p:cNvSpPr>
          <p:nvPr>
            <p:ph type="title"/>
          </p:nvPr>
        </p:nvSpPr>
        <p:spPr/>
        <p:txBody>
          <a:bodyPr/>
          <a:lstStyle/>
          <a:p>
            <a:r>
              <a:rPr kumimoji="1" lang="ja-JP" altLang="en-US"/>
              <a:t>研究内容について</a:t>
            </a:r>
          </a:p>
        </p:txBody>
      </p:sp>
      <p:sp>
        <p:nvSpPr>
          <p:cNvPr id="3" name="コンテンツ プレースホルダー 2">
            <a:extLst>
              <a:ext uri="{FF2B5EF4-FFF2-40B4-BE49-F238E27FC236}">
                <a16:creationId xmlns:a16="http://schemas.microsoft.com/office/drawing/2014/main" id="{61A49040-3124-4A4E-B698-A30DBFCB0DDE}"/>
              </a:ext>
            </a:extLst>
          </p:cNvPr>
          <p:cNvSpPr>
            <a:spLocks noGrp="1"/>
          </p:cNvSpPr>
          <p:nvPr>
            <p:ph idx="1"/>
          </p:nvPr>
        </p:nvSpPr>
        <p:spPr/>
        <p:txBody>
          <a:bodyPr>
            <a:normAutofit/>
          </a:bodyPr>
          <a:lstStyle/>
          <a:p>
            <a:r>
              <a:rPr kumimoji="1" lang="ja-JP" altLang="en-US" sz="2000"/>
              <a:t>しかしプロダクションコードをコミットした時と</a:t>
            </a:r>
            <a:r>
              <a:rPr kumimoji="1" lang="en-US" altLang="ja-JP" sz="2000" dirty="0"/>
              <a:t>, </a:t>
            </a:r>
            <a:r>
              <a:rPr kumimoji="1" lang="ja-JP" altLang="en-US" sz="2000"/>
              <a:t>テストコード自体にバグが存在していた場合が同時に発生した場合については</a:t>
            </a:r>
            <a:r>
              <a:rPr kumimoji="1" lang="en-US" altLang="ja-JP" sz="2000" dirty="0"/>
              <a:t>, </a:t>
            </a:r>
            <a:r>
              <a:rPr kumimoji="1" lang="ja-JP" altLang="en-US" sz="2000"/>
              <a:t>まだ研究が進められていない</a:t>
            </a:r>
          </a:p>
        </p:txBody>
      </p:sp>
      <p:sp>
        <p:nvSpPr>
          <p:cNvPr id="4" name="フッター プレースホルダー 3">
            <a:extLst>
              <a:ext uri="{FF2B5EF4-FFF2-40B4-BE49-F238E27FC236}">
                <a16:creationId xmlns:a16="http://schemas.microsoft.com/office/drawing/2014/main" id="{0A208A9D-3CD6-0749-9353-7A4FDD6398C8}"/>
              </a:ext>
            </a:extLst>
          </p:cNvPr>
          <p:cNvSpPr>
            <a:spLocks noGrp="1"/>
          </p:cNvSpPr>
          <p:nvPr>
            <p:ph type="ftr" sz="quarter" idx="11"/>
          </p:nvPr>
        </p:nvSpPr>
        <p:spPr/>
        <p:txBody>
          <a:bodyPr/>
          <a:lstStyle/>
          <a:p>
            <a:r>
              <a:rPr kumimoji="1" lang="ja-JP" altLang="en-US"/>
              <a:t>春休み成果報告</a:t>
            </a:r>
          </a:p>
        </p:txBody>
      </p:sp>
      <p:sp>
        <p:nvSpPr>
          <p:cNvPr id="5" name="スライド番号プレースホルダー 4">
            <a:extLst>
              <a:ext uri="{FF2B5EF4-FFF2-40B4-BE49-F238E27FC236}">
                <a16:creationId xmlns:a16="http://schemas.microsoft.com/office/drawing/2014/main" id="{6E7DCC39-6E06-514F-83CC-EE15FAE06904}"/>
              </a:ext>
            </a:extLst>
          </p:cNvPr>
          <p:cNvSpPr>
            <a:spLocks noGrp="1"/>
          </p:cNvSpPr>
          <p:nvPr>
            <p:ph type="sldNum" sz="quarter" idx="12"/>
          </p:nvPr>
        </p:nvSpPr>
        <p:spPr/>
        <p:txBody>
          <a:bodyPr/>
          <a:lstStyle/>
          <a:p>
            <a:fld id="{E7ECBD26-E016-2F45-B291-7D6D0BC3E146}" type="slidenum">
              <a:rPr kumimoji="1" lang="ja-JP" altLang="en-US" smtClean="0"/>
              <a:t>6</a:t>
            </a:fld>
            <a:endParaRPr kumimoji="1" lang="ja-JP" altLang="en-US"/>
          </a:p>
        </p:txBody>
      </p:sp>
      <p:pic>
        <p:nvPicPr>
          <p:cNvPr id="6" name="Picture 2" descr="page5image2810871392">
            <a:extLst>
              <a:ext uri="{FF2B5EF4-FFF2-40B4-BE49-F238E27FC236}">
                <a16:creationId xmlns:a16="http://schemas.microsoft.com/office/drawing/2014/main" id="{7150380C-A55C-8B49-963D-C183DA87CC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9611" y="3490074"/>
            <a:ext cx="4135700" cy="246907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直線コネクタ 7">
            <a:extLst>
              <a:ext uri="{FF2B5EF4-FFF2-40B4-BE49-F238E27FC236}">
                <a16:creationId xmlns:a16="http://schemas.microsoft.com/office/drawing/2014/main" id="{1937B424-A6C4-7644-9E50-344FC9AC469A}"/>
              </a:ext>
            </a:extLst>
          </p:cNvPr>
          <p:cNvCxnSpPr>
            <a:cxnSpLocks/>
          </p:cNvCxnSpPr>
          <p:nvPr/>
        </p:nvCxnSpPr>
        <p:spPr>
          <a:xfrm flipH="1">
            <a:off x="3591648" y="4097867"/>
            <a:ext cx="167562" cy="27320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CB00C87-1455-2F4D-8BB0-CFBAB144BC04}"/>
              </a:ext>
            </a:extLst>
          </p:cNvPr>
          <p:cNvCxnSpPr>
            <a:cxnSpLocks/>
          </p:cNvCxnSpPr>
          <p:nvPr/>
        </p:nvCxnSpPr>
        <p:spPr>
          <a:xfrm flipH="1">
            <a:off x="3681846" y="4134827"/>
            <a:ext cx="178828" cy="3289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F3F7A123-FB6B-704D-BBC2-7CB944206ED0}"/>
              </a:ext>
            </a:extLst>
          </p:cNvPr>
          <p:cNvCxnSpPr>
            <a:cxnSpLocks/>
          </p:cNvCxnSpPr>
          <p:nvPr/>
        </p:nvCxnSpPr>
        <p:spPr>
          <a:xfrm flipH="1">
            <a:off x="3804590" y="4126935"/>
            <a:ext cx="205581" cy="37606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3D647460-0BDE-554E-9AB3-91164D702E38}"/>
              </a:ext>
            </a:extLst>
          </p:cNvPr>
          <p:cNvCxnSpPr>
            <a:cxnSpLocks/>
          </p:cNvCxnSpPr>
          <p:nvPr/>
        </p:nvCxnSpPr>
        <p:spPr>
          <a:xfrm flipH="1">
            <a:off x="3908350" y="4177074"/>
            <a:ext cx="215202" cy="40441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D1283244-1DE5-814B-917D-EDCB4EB37FA0}"/>
              </a:ext>
            </a:extLst>
          </p:cNvPr>
          <p:cNvCxnSpPr>
            <a:cxnSpLocks/>
          </p:cNvCxnSpPr>
          <p:nvPr/>
        </p:nvCxnSpPr>
        <p:spPr>
          <a:xfrm flipH="1">
            <a:off x="4024851" y="4268480"/>
            <a:ext cx="140346" cy="30480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702AFB9D-A031-5846-8D34-30F634A6D80E}"/>
              </a:ext>
            </a:extLst>
          </p:cNvPr>
          <p:cNvCxnSpPr>
            <a:cxnSpLocks/>
          </p:cNvCxnSpPr>
          <p:nvPr/>
        </p:nvCxnSpPr>
        <p:spPr>
          <a:xfrm flipH="1">
            <a:off x="4168376" y="4369317"/>
            <a:ext cx="84732" cy="21217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直線矢印コネクタ 26">
            <a:extLst>
              <a:ext uri="{FF2B5EF4-FFF2-40B4-BE49-F238E27FC236}">
                <a16:creationId xmlns:a16="http://schemas.microsoft.com/office/drawing/2014/main" id="{0FBEF056-95DC-EE43-9251-4E83BC77B2D6}"/>
              </a:ext>
            </a:extLst>
          </p:cNvPr>
          <p:cNvCxnSpPr>
            <a:cxnSpLocks/>
          </p:cNvCxnSpPr>
          <p:nvPr/>
        </p:nvCxnSpPr>
        <p:spPr>
          <a:xfrm flipH="1" flipV="1">
            <a:off x="4369618" y="4500076"/>
            <a:ext cx="1225248" cy="78603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テキスト ボックス 29">
            <a:extLst>
              <a:ext uri="{FF2B5EF4-FFF2-40B4-BE49-F238E27FC236}">
                <a16:creationId xmlns:a16="http://schemas.microsoft.com/office/drawing/2014/main" id="{05E3A9DF-489F-3541-B682-CD0FF1DCA58E}"/>
              </a:ext>
            </a:extLst>
          </p:cNvPr>
          <p:cNvSpPr txBox="1"/>
          <p:nvPr/>
        </p:nvSpPr>
        <p:spPr>
          <a:xfrm>
            <a:off x="5687009" y="5207084"/>
            <a:ext cx="1215539" cy="400110"/>
          </a:xfrm>
          <a:prstGeom prst="rect">
            <a:avLst/>
          </a:prstGeom>
          <a:noFill/>
        </p:spPr>
        <p:txBody>
          <a:bodyPr wrap="square" rtlCol="0">
            <a:spAutoFit/>
          </a:bodyPr>
          <a:lstStyle/>
          <a:p>
            <a:r>
              <a:rPr kumimoji="1" lang="ja-JP" altLang="en-US" sz="2000">
                <a:solidFill>
                  <a:srgbClr val="FF0000"/>
                </a:solidFill>
              </a:rPr>
              <a:t>この部分</a:t>
            </a:r>
          </a:p>
        </p:txBody>
      </p:sp>
    </p:spTree>
    <p:extLst>
      <p:ext uri="{BB962C8B-B14F-4D97-AF65-F5344CB8AC3E}">
        <p14:creationId xmlns:p14="http://schemas.microsoft.com/office/powerpoint/2010/main" val="3194878811"/>
      </p:ext>
    </p:extLst>
  </p:cSld>
  <p:clrMapOvr>
    <a:masterClrMapping/>
  </p:clrMapOvr>
  <mc:AlternateContent xmlns:mc="http://schemas.openxmlformats.org/markup-compatibility/2006" xmlns:p14="http://schemas.microsoft.com/office/powerpoint/2010/main">
    <mc:Choice Requires="p14">
      <p:transition spd="slow" p14:dur="2000" advTm="679"/>
    </mc:Choice>
    <mc:Fallback xmlns="">
      <p:transition spd="slow" advTm="67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97255D10-4627-0441-B4A8-EBE524A4C237}"/>
              </a:ext>
            </a:extLst>
          </p:cNvPr>
          <p:cNvSpPr>
            <a:spLocks noGrp="1"/>
          </p:cNvSpPr>
          <p:nvPr>
            <p:ph type="title"/>
          </p:nvPr>
        </p:nvSpPr>
        <p:spPr>
          <a:xfrm>
            <a:off x="1569155" y="3217333"/>
            <a:ext cx="6347714" cy="1320800"/>
          </a:xfrm>
        </p:spPr>
        <p:txBody>
          <a:bodyPr>
            <a:normAutofit/>
          </a:bodyPr>
          <a:lstStyle/>
          <a:p>
            <a:r>
              <a:rPr lang="ja-JP" altLang="en-US" sz="6600" b="1"/>
              <a:t>現在の状況</a:t>
            </a:r>
            <a:endParaRPr kumimoji="1" lang="ja-JP" altLang="en-US" sz="6600" b="1"/>
          </a:p>
        </p:txBody>
      </p:sp>
      <p:sp>
        <p:nvSpPr>
          <p:cNvPr id="4" name="フッター プレースホルダー 3">
            <a:extLst>
              <a:ext uri="{FF2B5EF4-FFF2-40B4-BE49-F238E27FC236}">
                <a16:creationId xmlns:a16="http://schemas.microsoft.com/office/drawing/2014/main" id="{C75A82E2-035E-8D44-A30E-2423818D0F0B}"/>
              </a:ext>
            </a:extLst>
          </p:cNvPr>
          <p:cNvSpPr>
            <a:spLocks noGrp="1"/>
          </p:cNvSpPr>
          <p:nvPr>
            <p:ph type="ftr" sz="quarter" idx="11"/>
          </p:nvPr>
        </p:nvSpPr>
        <p:spPr/>
        <p:txBody>
          <a:bodyPr/>
          <a:lstStyle/>
          <a:p>
            <a:r>
              <a:rPr kumimoji="1" lang="ja-JP" altLang="en-US"/>
              <a:t>春休み成果報告</a:t>
            </a:r>
          </a:p>
        </p:txBody>
      </p:sp>
      <p:sp>
        <p:nvSpPr>
          <p:cNvPr id="5" name="スライド番号プレースホルダー 4">
            <a:extLst>
              <a:ext uri="{FF2B5EF4-FFF2-40B4-BE49-F238E27FC236}">
                <a16:creationId xmlns:a16="http://schemas.microsoft.com/office/drawing/2014/main" id="{B9655B18-543F-494C-8532-A45349FB2BB7}"/>
              </a:ext>
            </a:extLst>
          </p:cNvPr>
          <p:cNvSpPr>
            <a:spLocks noGrp="1"/>
          </p:cNvSpPr>
          <p:nvPr>
            <p:ph type="sldNum" sz="quarter" idx="12"/>
          </p:nvPr>
        </p:nvSpPr>
        <p:spPr/>
        <p:txBody>
          <a:bodyPr/>
          <a:lstStyle/>
          <a:p>
            <a:fld id="{E7ECBD26-E016-2F45-B291-7D6D0BC3E146}" type="slidenum">
              <a:rPr kumimoji="1" lang="ja-JP" altLang="en-US" smtClean="0"/>
              <a:t>7</a:t>
            </a:fld>
            <a:endParaRPr kumimoji="1" lang="ja-JP" altLang="en-US"/>
          </a:p>
        </p:txBody>
      </p:sp>
    </p:spTree>
    <p:extLst>
      <p:ext uri="{BB962C8B-B14F-4D97-AF65-F5344CB8AC3E}">
        <p14:creationId xmlns:p14="http://schemas.microsoft.com/office/powerpoint/2010/main" val="1564140248"/>
      </p:ext>
    </p:extLst>
  </p:cSld>
  <p:clrMapOvr>
    <a:masterClrMapping/>
  </p:clrMapOvr>
  <mc:AlternateContent xmlns:mc="http://schemas.openxmlformats.org/markup-compatibility/2006" xmlns:p14="http://schemas.microsoft.com/office/powerpoint/2010/main">
    <mc:Choice Requires="p14">
      <p:transition spd="slow" p14:dur="2000" advTm="684"/>
    </mc:Choice>
    <mc:Fallback xmlns="">
      <p:transition spd="slow" advTm="68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14ED79BC-B0CF-A54D-B38F-5B7CDAD06D12}"/>
              </a:ext>
            </a:extLst>
          </p:cNvPr>
          <p:cNvSpPr>
            <a:spLocks noGrp="1"/>
          </p:cNvSpPr>
          <p:nvPr>
            <p:ph type="title"/>
          </p:nvPr>
        </p:nvSpPr>
        <p:spPr/>
        <p:txBody>
          <a:bodyPr/>
          <a:lstStyle/>
          <a:p>
            <a:r>
              <a:rPr lang="ja-JP" altLang="en-US"/>
              <a:t>論文を読み進め</a:t>
            </a:r>
            <a:endParaRPr kumimoji="1" lang="ja-JP" altLang="en-US"/>
          </a:p>
        </p:txBody>
      </p:sp>
      <p:sp>
        <p:nvSpPr>
          <p:cNvPr id="6" name="コンテンツ プレースホルダー 5">
            <a:extLst>
              <a:ext uri="{FF2B5EF4-FFF2-40B4-BE49-F238E27FC236}">
                <a16:creationId xmlns:a16="http://schemas.microsoft.com/office/drawing/2014/main" id="{75C384A3-BD47-4A4F-885D-FE0A4BEA66A3}"/>
              </a:ext>
            </a:extLst>
          </p:cNvPr>
          <p:cNvSpPr>
            <a:spLocks noGrp="1"/>
          </p:cNvSpPr>
          <p:nvPr>
            <p:ph idx="1"/>
          </p:nvPr>
        </p:nvSpPr>
        <p:spPr>
          <a:xfrm>
            <a:off x="609598" y="1697745"/>
            <a:ext cx="6347714" cy="3880773"/>
          </a:xfrm>
        </p:spPr>
        <p:txBody>
          <a:bodyPr>
            <a:noAutofit/>
          </a:bodyPr>
          <a:lstStyle/>
          <a:p>
            <a:r>
              <a:rPr kumimoji="1" lang="ja-JP" altLang="en-US" sz="2000"/>
              <a:t>以下の論文について調査</a:t>
            </a:r>
            <a:endParaRPr kumimoji="1" lang="en-US" altLang="ja-JP" sz="2000" dirty="0"/>
          </a:p>
          <a:p>
            <a:pPr lvl="1">
              <a:buFont typeface="Wingdings" pitchFamily="2" charset="2"/>
              <a:buChar char="n"/>
            </a:pPr>
            <a:r>
              <a:rPr lang="en" altLang="ja-JP" sz="2000" dirty="0">
                <a:solidFill>
                  <a:srgbClr val="FF0000"/>
                </a:solidFill>
              </a:rPr>
              <a:t>OSS </a:t>
            </a:r>
            <a:r>
              <a:rPr lang="ja-JP" altLang="en-US" sz="2000">
                <a:solidFill>
                  <a:srgbClr val="FF0000"/>
                </a:solidFill>
              </a:rPr>
              <a:t>開発における欠陥数とカバレッジの関係に基づく</a:t>
            </a:r>
            <a:r>
              <a:rPr lang="en-US" altLang="ja-JP" sz="2000" dirty="0">
                <a:solidFill>
                  <a:srgbClr val="FF0000"/>
                </a:solidFill>
              </a:rPr>
              <a:t>. </a:t>
            </a:r>
            <a:r>
              <a:rPr lang="ja-JP" altLang="en-US" sz="2000">
                <a:solidFill>
                  <a:srgbClr val="FF0000"/>
                </a:solidFill>
              </a:rPr>
              <a:t>継続的インテグレーションの有効性検証</a:t>
            </a:r>
            <a:endParaRPr lang="en-US" altLang="ja-JP" sz="2000" dirty="0">
              <a:solidFill>
                <a:srgbClr val="FF0000"/>
              </a:solidFill>
            </a:endParaRPr>
          </a:p>
          <a:p>
            <a:pPr lvl="1">
              <a:buFont typeface="Wingdings" pitchFamily="2" charset="2"/>
              <a:buChar char="n"/>
            </a:pPr>
            <a:r>
              <a:rPr lang="en" altLang="ja-JP" sz="2000" dirty="0">
                <a:solidFill>
                  <a:srgbClr val="FF0000"/>
                </a:solidFill>
              </a:rPr>
              <a:t>An Empirical Study of Bugs in Test Code</a:t>
            </a:r>
          </a:p>
          <a:p>
            <a:pPr lvl="1">
              <a:buFont typeface="Wingdings" pitchFamily="2" charset="2"/>
              <a:buChar char="n"/>
            </a:pPr>
            <a:r>
              <a:rPr lang="en" altLang="ja-JP" sz="2000" dirty="0"/>
              <a:t>The Impact of Coverage on Bug Density in a Large Industrial Software Project</a:t>
            </a:r>
          </a:p>
          <a:p>
            <a:pPr lvl="1">
              <a:buFont typeface="Wingdings" pitchFamily="2" charset="2"/>
              <a:buChar char="n"/>
            </a:pPr>
            <a:r>
              <a:rPr lang="en" altLang="ja-JP" sz="2000" dirty="0"/>
              <a:t>Automated Static Analysis of Unit Test Code</a:t>
            </a:r>
          </a:p>
          <a:p>
            <a:pPr lvl="1">
              <a:buFont typeface="Wingdings" pitchFamily="2" charset="2"/>
              <a:buChar char="n"/>
            </a:pPr>
            <a:r>
              <a:rPr lang="en" altLang="ja-JP" sz="2000" dirty="0"/>
              <a:t>Code Coverage and </a:t>
            </a:r>
            <a:r>
              <a:rPr lang="en" altLang="ja-JP" sz="2000" dirty="0" err="1"/>
              <a:t>Postrelease</a:t>
            </a:r>
            <a:r>
              <a:rPr lang="en" altLang="ja-JP" sz="2000" dirty="0"/>
              <a:t> Defects: A Large-Scale Study on Open Source Projects</a:t>
            </a:r>
          </a:p>
          <a:p>
            <a:pPr lvl="1">
              <a:buFont typeface="Wingdings" pitchFamily="2" charset="2"/>
              <a:buChar char="n"/>
            </a:pPr>
            <a:r>
              <a:rPr kumimoji="1" lang="ja-JP" altLang="en-US" sz="2000"/>
              <a:t>など計１３本の論文を読み進める</a:t>
            </a:r>
          </a:p>
        </p:txBody>
      </p:sp>
      <p:sp>
        <p:nvSpPr>
          <p:cNvPr id="3" name="フッター プレースホルダー 2">
            <a:extLst>
              <a:ext uri="{FF2B5EF4-FFF2-40B4-BE49-F238E27FC236}">
                <a16:creationId xmlns:a16="http://schemas.microsoft.com/office/drawing/2014/main" id="{8259DCAB-40EF-DD49-97D2-A82AFD65BE10}"/>
              </a:ext>
            </a:extLst>
          </p:cNvPr>
          <p:cNvSpPr>
            <a:spLocks noGrp="1"/>
          </p:cNvSpPr>
          <p:nvPr>
            <p:ph type="ftr" sz="quarter" idx="11"/>
          </p:nvPr>
        </p:nvSpPr>
        <p:spPr/>
        <p:txBody>
          <a:bodyPr/>
          <a:lstStyle/>
          <a:p>
            <a:r>
              <a:rPr kumimoji="1" lang="ja-JP" altLang="en-US"/>
              <a:t>春休み成果報告</a:t>
            </a:r>
          </a:p>
        </p:txBody>
      </p:sp>
      <p:sp>
        <p:nvSpPr>
          <p:cNvPr id="4" name="スライド番号プレースホルダー 3">
            <a:extLst>
              <a:ext uri="{FF2B5EF4-FFF2-40B4-BE49-F238E27FC236}">
                <a16:creationId xmlns:a16="http://schemas.microsoft.com/office/drawing/2014/main" id="{049EE6EF-2763-9F48-B888-22FDA0E87419}"/>
              </a:ext>
            </a:extLst>
          </p:cNvPr>
          <p:cNvSpPr>
            <a:spLocks noGrp="1"/>
          </p:cNvSpPr>
          <p:nvPr>
            <p:ph type="sldNum" sz="quarter" idx="12"/>
          </p:nvPr>
        </p:nvSpPr>
        <p:spPr/>
        <p:txBody>
          <a:bodyPr/>
          <a:lstStyle/>
          <a:p>
            <a:fld id="{E7ECBD26-E016-2F45-B291-7D6D0BC3E146}" type="slidenum">
              <a:rPr kumimoji="1" lang="ja-JP" altLang="en-US" smtClean="0"/>
              <a:t>8</a:t>
            </a:fld>
            <a:endParaRPr kumimoji="1" lang="ja-JP" altLang="en-US"/>
          </a:p>
        </p:txBody>
      </p:sp>
    </p:spTree>
    <p:extLst>
      <p:ext uri="{BB962C8B-B14F-4D97-AF65-F5344CB8AC3E}">
        <p14:creationId xmlns:p14="http://schemas.microsoft.com/office/powerpoint/2010/main" val="2800701441"/>
      </p:ext>
    </p:extLst>
  </p:cSld>
  <p:clrMapOvr>
    <a:masterClrMapping/>
  </p:clrMapOvr>
  <mc:AlternateContent xmlns:mc="http://schemas.openxmlformats.org/markup-compatibility/2006" xmlns:p14="http://schemas.microsoft.com/office/powerpoint/2010/main">
    <mc:Choice Requires="p14">
      <p:transition spd="slow" p14:dur="2000" advTm="3519"/>
    </mc:Choice>
    <mc:Fallback xmlns="">
      <p:transition spd="slow" advTm="3519"/>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97255D10-4627-0441-B4A8-EBE524A4C237}"/>
              </a:ext>
            </a:extLst>
          </p:cNvPr>
          <p:cNvSpPr>
            <a:spLocks noGrp="1"/>
          </p:cNvSpPr>
          <p:nvPr>
            <p:ph type="title"/>
          </p:nvPr>
        </p:nvSpPr>
        <p:spPr>
          <a:xfrm>
            <a:off x="1196621" y="3206044"/>
            <a:ext cx="6347714" cy="1320800"/>
          </a:xfrm>
        </p:spPr>
        <p:txBody>
          <a:bodyPr>
            <a:normAutofit/>
          </a:bodyPr>
          <a:lstStyle/>
          <a:p>
            <a:r>
              <a:rPr lang="ja-JP" altLang="en-US" sz="6600" b="1"/>
              <a:t>今後の予定</a:t>
            </a:r>
            <a:endParaRPr kumimoji="1" lang="ja-JP" altLang="en-US" sz="6600" b="1"/>
          </a:p>
        </p:txBody>
      </p:sp>
      <p:sp>
        <p:nvSpPr>
          <p:cNvPr id="4" name="フッター プレースホルダー 3">
            <a:extLst>
              <a:ext uri="{FF2B5EF4-FFF2-40B4-BE49-F238E27FC236}">
                <a16:creationId xmlns:a16="http://schemas.microsoft.com/office/drawing/2014/main" id="{C75A82E2-035E-8D44-A30E-2423818D0F0B}"/>
              </a:ext>
            </a:extLst>
          </p:cNvPr>
          <p:cNvSpPr>
            <a:spLocks noGrp="1"/>
          </p:cNvSpPr>
          <p:nvPr>
            <p:ph type="ftr" sz="quarter" idx="11"/>
          </p:nvPr>
        </p:nvSpPr>
        <p:spPr/>
        <p:txBody>
          <a:bodyPr/>
          <a:lstStyle/>
          <a:p>
            <a:r>
              <a:rPr kumimoji="1" lang="ja-JP" altLang="en-US"/>
              <a:t>春休み成果報告</a:t>
            </a:r>
          </a:p>
        </p:txBody>
      </p:sp>
      <p:sp>
        <p:nvSpPr>
          <p:cNvPr id="5" name="スライド番号プレースホルダー 4">
            <a:extLst>
              <a:ext uri="{FF2B5EF4-FFF2-40B4-BE49-F238E27FC236}">
                <a16:creationId xmlns:a16="http://schemas.microsoft.com/office/drawing/2014/main" id="{B9655B18-543F-494C-8532-A45349FB2BB7}"/>
              </a:ext>
            </a:extLst>
          </p:cNvPr>
          <p:cNvSpPr>
            <a:spLocks noGrp="1"/>
          </p:cNvSpPr>
          <p:nvPr>
            <p:ph type="sldNum" sz="quarter" idx="12"/>
          </p:nvPr>
        </p:nvSpPr>
        <p:spPr/>
        <p:txBody>
          <a:bodyPr/>
          <a:lstStyle/>
          <a:p>
            <a:fld id="{E7ECBD26-E016-2F45-B291-7D6D0BC3E146}" type="slidenum">
              <a:rPr kumimoji="1" lang="ja-JP" altLang="en-US" smtClean="0"/>
              <a:t>9</a:t>
            </a:fld>
            <a:endParaRPr kumimoji="1" lang="ja-JP" altLang="en-US"/>
          </a:p>
        </p:txBody>
      </p:sp>
    </p:spTree>
    <p:extLst>
      <p:ext uri="{BB962C8B-B14F-4D97-AF65-F5344CB8AC3E}">
        <p14:creationId xmlns:p14="http://schemas.microsoft.com/office/powerpoint/2010/main" val="3107315769"/>
      </p:ext>
    </p:extLst>
  </p:cSld>
  <p:clrMapOvr>
    <a:masterClrMapping/>
  </p:clrMapOvr>
  <mc:AlternateContent xmlns:mc="http://schemas.openxmlformats.org/markup-compatibility/2006" xmlns:p14="http://schemas.microsoft.com/office/powerpoint/2010/main">
    <mc:Choice Requires="p14">
      <p:transition spd="slow" p14:dur="2000" advTm="591"/>
    </mc:Choice>
    <mc:Fallback xmlns="">
      <p:transition spd="slow" advTm="59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78CFE7E-1DEC-174A-B138-02BCBDC996B8}"/>
              </a:ext>
            </a:extLst>
          </p:cNvPr>
          <p:cNvSpPr>
            <a:spLocks noGrp="1"/>
          </p:cNvSpPr>
          <p:nvPr>
            <p:ph type="title"/>
          </p:nvPr>
        </p:nvSpPr>
        <p:spPr/>
        <p:txBody>
          <a:bodyPr/>
          <a:lstStyle/>
          <a:p>
            <a:r>
              <a:rPr kumimoji="1" lang="ja-JP" altLang="en-US"/>
              <a:t>論文を早期に読み終える</a:t>
            </a:r>
          </a:p>
        </p:txBody>
      </p:sp>
      <p:sp>
        <p:nvSpPr>
          <p:cNvPr id="6" name="コンテンツ プレースホルダー 5">
            <a:extLst>
              <a:ext uri="{FF2B5EF4-FFF2-40B4-BE49-F238E27FC236}">
                <a16:creationId xmlns:a16="http://schemas.microsoft.com/office/drawing/2014/main" id="{D3C27473-902D-B74A-9740-AFEB8150B78B}"/>
              </a:ext>
            </a:extLst>
          </p:cNvPr>
          <p:cNvSpPr>
            <a:spLocks noGrp="1"/>
          </p:cNvSpPr>
          <p:nvPr>
            <p:ph idx="1"/>
          </p:nvPr>
        </p:nvSpPr>
        <p:spPr>
          <a:xfrm>
            <a:off x="609599" y="2740160"/>
            <a:ext cx="6347714" cy="3880773"/>
          </a:xfrm>
        </p:spPr>
        <p:txBody>
          <a:bodyPr>
            <a:normAutofit/>
          </a:bodyPr>
          <a:lstStyle/>
          <a:p>
            <a:r>
              <a:rPr kumimoji="1" lang="ja-JP" altLang="en-US" sz="2000"/>
              <a:t>４月中旬までには</a:t>
            </a:r>
            <a:r>
              <a:rPr kumimoji="1" lang="en-US" altLang="ja-JP" sz="2000" dirty="0"/>
              <a:t>13</a:t>
            </a:r>
            <a:r>
              <a:rPr kumimoji="1" lang="ja-JP" altLang="en-US" sz="2000"/>
              <a:t>本は読み終える</a:t>
            </a:r>
            <a:endParaRPr kumimoji="1" lang="en-US" altLang="ja-JP" sz="2000" dirty="0"/>
          </a:p>
          <a:p>
            <a:pPr lvl="1">
              <a:buFont typeface="Wingdings" pitchFamily="2" charset="2"/>
              <a:buChar char="n"/>
            </a:pPr>
            <a:r>
              <a:rPr lang="ja-JP" altLang="en-US" sz="2000"/>
              <a:t>今後コードに触れていくために</a:t>
            </a:r>
            <a:r>
              <a:rPr lang="en-US" altLang="ja-JP" sz="2000" dirty="0"/>
              <a:t>, </a:t>
            </a:r>
            <a:r>
              <a:rPr lang="ja-JP" altLang="en-US" sz="2000"/>
              <a:t>基礎を早期に身につける</a:t>
            </a:r>
            <a:endParaRPr lang="en-US" altLang="ja-JP" sz="2000" dirty="0"/>
          </a:p>
          <a:p>
            <a:pPr lvl="1">
              <a:buFont typeface="Wingdings" pitchFamily="2" charset="2"/>
              <a:buChar char="n"/>
            </a:pPr>
            <a:r>
              <a:rPr kumimoji="1" lang="ja-JP" altLang="en-US" sz="2000"/>
              <a:t>夏休みの</a:t>
            </a:r>
            <a:r>
              <a:rPr kumimoji="1" lang="en-US" altLang="ja-JP" sz="2000" dirty="0"/>
              <a:t>FOSE</a:t>
            </a:r>
            <a:r>
              <a:rPr kumimoji="1" lang="ja-JP" altLang="en-US" sz="2000"/>
              <a:t>の論文発表に出すことを目標に</a:t>
            </a:r>
          </a:p>
        </p:txBody>
      </p:sp>
      <p:sp>
        <p:nvSpPr>
          <p:cNvPr id="3" name="フッター プレースホルダー 2">
            <a:extLst>
              <a:ext uri="{FF2B5EF4-FFF2-40B4-BE49-F238E27FC236}">
                <a16:creationId xmlns:a16="http://schemas.microsoft.com/office/drawing/2014/main" id="{D24E60A8-BB47-724B-BDD0-51723FF8153C}"/>
              </a:ext>
            </a:extLst>
          </p:cNvPr>
          <p:cNvSpPr>
            <a:spLocks noGrp="1"/>
          </p:cNvSpPr>
          <p:nvPr>
            <p:ph type="ftr" sz="quarter" idx="11"/>
          </p:nvPr>
        </p:nvSpPr>
        <p:spPr/>
        <p:txBody>
          <a:bodyPr/>
          <a:lstStyle/>
          <a:p>
            <a:r>
              <a:rPr kumimoji="1" lang="ja-JP" altLang="en-US"/>
              <a:t>春休み成果報告</a:t>
            </a:r>
          </a:p>
        </p:txBody>
      </p:sp>
      <p:sp>
        <p:nvSpPr>
          <p:cNvPr id="4" name="スライド番号プレースホルダー 3">
            <a:extLst>
              <a:ext uri="{FF2B5EF4-FFF2-40B4-BE49-F238E27FC236}">
                <a16:creationId xmlns:a16="http://schemas.microsoft.com/office/drawing/2014/main" id="{5E97B62C-C1EA-7745-ACD7-D0D669DCCD91}"/>
              </a:ext>
            </a:extLst>
          </p:cNvPr>
          <p:cNvSpPr>
            <a:spLocks noGrp="1"/>
          </p:cNvSpPr>
          <p:nvPr>
            <p:ph type="sldNum" sz="quarter" idx="12"/>
          </p:nvPr>
        </p:nvSpPr>
        <p:spPr/>
        <p:txBody>
          <a:bodyPr/>
          <a:lstStyle/>
          <a:p>
            <a:fld id="{E7ECBD26-E016-2F45-B291-7D6D0BC3E146}" type="slidenum">
              <a:rPr kumimoji="1" lang="ja-JP" altLang="en-US" smtClean="0"/>
              <a:t>10</a:t>
            </a:fld>
            <a:endParaRPr kumimoji="1" lang="ja-JP" altLang="en-US"/>
          </a:p>
        </p:txBody>
      </p:sp>
    </p:spTree>
    <p:extLst>
      <p:ext uri="{BB962C8B-B14F-4D97-AF65-F5344CB8AC3E}">
        <p14:creationId xmlns:p14="http://schemas.microsoft.com/office/powerpoint/2010/main" val="3801014967"/>
      </p:ext>
    </p:extLst>
  </p:cSld>
  <p:clrMapOvr>
    <a:masterClrMapping/>
  </p:clrMapOvr>
  <mc:AlternateContent xmlns:mc="http://schemas.openxmlformats.org/markup-compatibility/2006" xmlns:p14="http://schemas.microsoft.com/office/powerpoint/2010/main">
    <mc:Choice Requires="p14">
      <p:transition spd="slow" p14:dur="2000" advTm="612"/>
    </mc:Choice>
    <mc:Fallback xmlns="">
      <p:transition spd="slow" advTm="612"/>
    </mc:Fallback>
  </mc:AlternateContent>
</p:sld>
</file>

<file path=ppt/theme/theme1.xml><?xml version="1.0" encoding="utf-8"?>
<a:theme xmlns:a="http://schemas.openxmlformats.org/drawingml/2006/main" name="ファセット">
  <a:themeElements>
    <a:clrScheme name="ファセット">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ファセット">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ファセット">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{61F0F762-01A7-4444-A354-216373710B54}tf10001060</Template>
  <TotalTime>79</TotalTime>
  <Words>315</Words>
  <Application>Microsoft Macintosh PowerPoint</Application>
  <PresentationFormat>画面に合わせる (4:3)</PresentationFormat>
  <Paragraphs>60</Paragraphs>
  <Slides>10</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10</vt:i4>
      </vt:variant>
    </vt:vector>
  </HeadingPairs>
  <TitlesOfParts>
    <vt:vector size="18" baseType="lpstr">
      <vt:lpstr>Hiragino Kaku Gothic StdN W8</vt:lpstr>
      <vt:lpstr>メイリオ</vt:lpstr>
      <vt:lpstr>游ゴシック</vt:lpstr>
      <vt:lpstr>Arial</vt:lpstr>
      <vt:lpstr>Trebuchet MS</vt:lpstr>
      <vt:lpstr>Wingdings</vt:lpstr>
      <vt:lpstr>Wingdings 3</vt:lpstr>
      <vt:lpstr>ファセット</vt:lpstr>
      <vt:lpstr>春休み成果報告</vt:lpstr>
      <vt:lpstr>目次</vt:lpstr>
      <vt:lpstr>春休み成果報告</vt:lpstr>
      <vt:lpstr>成果報告</vt:lpstr>
      <vt:lpstr> </vt:lpstr>
      <vt:lpstr>研究内容について</vt:lpstr>
      <vt:lpstr>現在の状況</vt:lpstr>
      <vt:lpstr>論文を読み進め</vt:lpstr>
      <vt:lpstr>今後の予定</vt:lpstr>
      <vt:lpstr>論文を早期に読み終える</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春休み成果報告</dc:title>
  <dc:creator>吉富　楓雅</dc:creator>
  <cp:lastModifiedBy>吉富　楓雅</cp:lastModifiedBy>
  <cp:revision>9</cp:revision>
  <dcterms:created xsi:type="dcterms:W3CDTF">2018-03-26T14:39:50Z</dcterms:created>
  <dcterms:modified xsi:type="dcterms:W3CDTF">2018-03-27T02:17:11Z</dcterms:modified>
</cp:coreProperties>
</file>