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comments/comment2.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31"/>
  </p:notesMasterIdLst>
  <p:sldIdLst>
    <p:sldId id="256" r:id="rId2"/>
    <p:sldId id="284" r:id="rId3"/>
    <p:sldId id="257" r:id="rId4"/>
    <p:sldId id="282" r:id="rId5"/>
    <p:sldId id="258" r:id="rId6"/>
    <p:sldId id="259" r:id="rId7"/>
    <p:sldId id="260" r:id="rId8"/>
    <p:sldId id="261" r:id="rId9"/>
    <p:sldId id="262" r:id="rId10"/>
    <p:sldId id="263" r:id="rId11"/>
    <p:sldId id="265" r:id="rId12"/>
    <p:sldId id="264" r:id="rId13"/>
    <p:sldId id="266" r:id="rId14"/>
    <p:sldId id="267" r:id="rId15"/>
    <p:sldId id="268" r:id="rId16"/>
    <p:sldId id="269" r:id="rId17"/>
    <p:sldId id="270" r:id="rId18"/>
    <p:sldId id="273" r:id="rId19"/>
    <p:sldId id="271" r:id="rId20"/>
    <p:sldId id="272" r:id="rId21"/>
    <p:sldId id="274" r:id="rId22"/>
    <p:sldId id="275" r:id="rId23"/>
    <p:sldId id="276" r:id="rId24"/>
    <p:sldId id="277" r:id="rId25"/>
    <p:sldId id="283" r:id="rId26"/>
    <p:sldId id="278" r:id="rId27"/>
    <p:sldId id="281" r:id="rId28"/>
    <p:sldId id="279" r:id="rId29"/>
    <p:sldId id="280"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uga Yoshitomi" initials="FY" lastIdx="5" clrIdx="0">
    <p:extLst>
      <p:ext uri="{19B8F6BF-5375-455C-9EA6-DF929625EA0E}">
        <p15:presenceInfo xmlns:p15="http://schemas.microsoft.com/office/powerpoint/2012/main" userId="a8f874de1dda16f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4" d="100"/>
          <a:sy n="84" d="100"/>
        </p:scale>
        <p:origin x="145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7-10-17T11:50:49.193" idx="3">
    <p:pos x="146" y="146"/>
    <p:text>多くのOSS開発において蓄積・公開されており,研究の題材として利用可能</p:text>
    <p:extLst>
      <p:ext uri="{C676402C-5697-4E1C-873F-D02D1690AC5C}">
        <p15:threadingInfo xmlns:p15="http://schemas.microsoft.com/office/powerpoint/2012/main" timeZoneBias="-5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7-10-17T11:55:30.034" idx="4">
    <p:pos x="5217" y="3239"/>
    <p:text>今日ではMSR分野の研究成果が活かされ,　開発工数の削減や品質向上に応用されている.</p:text>
    <p:extLst>
      <p:ext uri="{C676402C-5697-4E1C-873F-D02D1690AC5C}">
        <p15:threadingInfo xmlns:p15="http://schemas.microsoft.com/office/powerpoint/2012/main" timeZoneBias="-540"/>
      </p:ext>
    </p:extLst>
  </p:cm>
  <p:cm authorId="1" dt="2017-10-17T11:57:07.649" idx="5">
    <p:pos x="4925" y="2930"/>
    <p:text>従来のソフトウェア工学で用いられてきたデータソース
大学の研究者は,　企業との共同研究などを通してデータを入手し,　
研究を進めてきた.</p:text>
    <p:extLst>
      <p:ext uri="{C676402C-5697-4E1C-873F-D02D1690AC5C}">
        <p15:threadingInfo xmlns:p15="http://schemas.microsoft.com/office/powerpoint/2012/main" timeZoneBias="-5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ABC229-6F82-4B0A-BEE8-EC71975928A2}" type="datetimeFigureOut">
              <a:rPr kumimoji="1" lang="ja-JP" altLang="en-US" smtClean="0"/>
              <a:t>2017/10/19</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6E38E9-8779-4E2D-9C25-33E8307D965E}" type="slidenum">
              <a:rPr kumimoji="1" lang="ja-JP" altLang="en-US" smtClean="0"/>
              <a:t>‹#›</a:t>
            </a:fld>
            <a:endParaRPr kumimoji="1" lang="ja-JP" altLang="en-US"/>
          </a:p>
        </p:txBody>
      </p:sp>
    </p:spTree>
    <p:extLst>
      <p:ext uri="{BB962C8B-B14F-4D97-AF65-F5344CB8AC3E}">
        <p14:creationId xmlns:p14="http://schemas.microsoft.com/office/powerpoint/2010/main" val="329945500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実際はもっと泥臭いようですが・・・</a:t>
            </a:r>
            <a:r>
              <a:rPr kumimoji="1" lang="ja-JP" altLang="en-US"/>
              <a:t>。</a:t>
            </a:r>
            <a:r>
              <a:rPr kumimoji="1" lang="ja-JP" altLang="en-US" smtClean="0"/>
              <a:t>（大平先生曰く、砂場</a:t>
            </a:r>
            <a:r>
              <a:rPr kumimoji="1" lang="ja-JP" altLang="en-US" dirty="0"/>
              <a:t>からビー玉を取り出すもの）</a:t>
            </a:r>
            <a:endParaRPr kumimoji="1" lang="en-US" altLang="ja-JP" dirty="0"/>
          </a:p>
          <a:p>
            <a:r>
              <a:rPr kumimoji="1" lang="en-US" altLang="ja-JP" dirty="0"/>
              <a:t>MSR</a:t>
            </a:r>
            <a:r>
              <a:rPr kumimoji="1" lang="ja-JP" altLang="en-US" dirty="0"/>
              <a:t>と略される（以降</a:t>
            </a:r>
            <a:r>
              <a:rPr kumimoji="1" lang="en-US" altLang="ja-JP" dirty="0"/>
              <a:t>MSR</a:t>
            </a:r>
            <a:r>
              <a:rPr kumimoji="1" lang="ja-JP" altLang="en-US" dirty="0"/>
              <a:t>と略します）</a:t>
            </a:r>
          </a:p>
        </p:txBody>
      </p:sp>
      <p:sp>
        <p:nvSpPr>
          <p:cNvPr id="4" name="スライド番号プレースホルダー 3"/>
          <p:cNvSpPr>
            <a:spLocks noGrp="1"/>
          </p:cNvSpPr>
          <p:nvPr>
            <p:ph type="sldNum" sz="quarter" idx="10"/>
          </p:nvPr>
        </p:nvSpPr>
        <p:spPr/>
        <p:txBody>
          <a:bodyPr/>
          <a:lstStyle/>
          <a:p>
            <a:fld id="{A46E38E9-8779-4E2D-9C25-33E8307D965E}" type="slidenum">
              <a:rPr kumimoji="1" lang="ja-JP" altLang="en-US" smtClean="0"/>
              <a:t>3</a:t>
            </a:fld>
            <a:endParaRPr kumimoji="1" lang="ja-JP" altLang="en-US"/>
          </a:p>
        </p:txBody>
      </p:sp>
    </p:spTree>
    <p:extLst>
      <p:ext uri="{BB962C8B-B14F-4D97-AF65-F5344CB8AC3E}">
        <p14:creationId xmlns:p14="http://schemas.microsoft.com/office/powerpoint/2010/main" val="636329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多くの</a:t>
            </a:r>
            <a:r>
              <a:rPr kumimoji="1" lang="en-US" altLang="ja-JP" dirty="0"/>
              <a:t>OSS</a:t>
            </a:r>
            <a:r>
              <a:rPr kumimoji="1" lang="ja-JP" altLang="en-US" dirty="0"/>
              <a:t>開発において蓄積・公開されており</a:t>
            </a:r>
            <a:r>
              <a:rPr kumimoji="1" lang="en-US" altLang="ja-JP" dirty="0"/>
              <a:t>,</a:t>
            </a:r>
            <a:r>
              <a:rPr kumimoji="1" lang="ja-JP" altLang="en-US" dirty="0"/>
              <a:t>研究の題材として利用可能</a:t>
            </a:r>
          </a:p>
        </p:txBody>
      </p:sp>
      <p:sp>
        <p:nvSpPr>
          <p:cNvPr id="4" name="スライド番号プレースホルダー 3"/>
          <p:cNvSpPr>
            <a:spLocks noGrp="1"/>
          </p:cNvSpPr>
          <p:nvPr>
            <p:ph type="sldNum" sz="quarter" idx="10"/>
          </p:nvPr>
        </p:nvSpPr>
        <p:spPr/>
        <p:txBody>
          <a:bodyPr/>
          <a:lstStyle/>
          <a:p>
            <a:fld id="{A46E38E9-8779-4E2D-9C25-33E8307D965E}" type="slidenum">
              <a:rPr kumimoji="1" lang="ja-JP" altLang="en-US" smtClean="0"/>
              <a:t>5</a:t>
            </a:fld>
            <a:endParaRPr kumimoji="1" lang="ja-JP" altLang="en-US"/>
          </a:p>
        </p:txBody>
      </p:sp>
    </p:spTree>
    <p:extLst>
      <p:ext uri="{BB962C8B-B14F-4D97-AF65-F5344CB8AC3E}">
        <p14:creationId xmlns:p14="http://schemas.microsoft.com/office/powerpoint/2010/main" val="3568564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今日では</a:t>
            </a:r>
            <a:r>
              <a:rPr kumimoji="1" lang="en-US" altLang="ja-JP" dirty="0"/>
              <a:t>MSR</a:t>
            </a:r>
            <a:r>
              <a:rPr kumimoji="1" lang="ja-JP" altLang="en-US" dirty="0"/>
              <a:t>分野の研究成果が活かされ</a:t>
            </a:r>
            <a:r>
              <a:rPr kumimoji="1" lang="en-US" altLang="ja-JP" dirty="0"/>
              <a:t>,</a:t>
            </a:r>
            <a:r>
              <a:rPr kumimoji="1" lang="ja-JP" altLang="en-US" dirty="0"/>
              <a:t>　開発工数の削減や品質向上に応用されている</a:t>
            </a:r>
            <a:r>
              <a:rPr kumimoji="1" lang="en-US" altLang="ja-JP" dirty="0"/>
              <a:t>.</a:t>
            </a:r>
          </a:p>
          <a:p>
            <a:endParaRPr kumimoji="1" lang="en-US" altLang="ja-JP" dirty="0"/>
          </a:p>
          <a:p>
            <a:r>
              <a:rPr kumimoji="1" lang="ja-JP" altLang="en-US" dirty="0"/>
              <a:t>従来のソフトウェア工学で用いられてきたデータソース</a:t>
            </a:r>
          </a:p>
          <a:p>
            <a:r>
              <a:rPr kumimoji="1" lang="ja-JP" altLang="en-US" dirty="0"/>
              <a:t>大学の研究者は</a:t>
            </a:r>
            <a:r>
              <a:rPr kumimoji="1" lang="en-US" altLang="ja-JP" dirty="0"/>
              <a:t>,</a:t>
            </a:r>
            <a:r>
              <a:rPr kumimoji="1" lang="ja-JP" altLang="en-US" dirty="0"/>
              <a:t>　企業との共同研究などを通してデータを入手し</a:t>
            </a:r>
            <a:r>
              <a:rPr kumimoji="1" lang="en-US" altLang="ja-JP" dirty="0"/>
              <a:t>,</a:t>
            </a:r>
            <a:r>
              <a:rPr kumimoji="1" lang="ja-JP" altLang="en-US" dirty="0"/>
              <a:t>　</a:t>
            </a:r>
          </a:p>
          <a:p>
            <a:r>
              <a:rPr kumimoji="1" lang="ja-JP" altLang="en-US" dirty="0"/>
              <a:t>研究を進めてきた</a:t>
            </a:r>
            <a:r>
              <a:rPr kumimoji="1" lang="en-US" altLang="ja-JP" dirty="0"/>
              <a:t>.</a:t>
            </a:r>
            <a:endParaRPr kumimoji="1" lang="ja-JP" altLang="en-US" dirty="0"/>
          </a:p>
        </p:txBody>
      </p:sp>
      <p:sp>
        <p:nvSpPr>
          <p:cNvPr id="4" name="スライド番号プレースホルダー 3"/>
          <p:cNvSpPr>
            <a:spLocks noGrp="1"/>
          </p:cNvSpPr>
          <p:nvPr>
            <p:ph type="sldNum" sz="quarter" idx="10"/>
          </p:nvPr>
        </p:nvSpPr>
        <p:spPr/>
        <p:txBody>
          <a:bodyPr/>
          <a:lstStyle/>
          <a:p>
            <a:fld id="{A46E38E9-8779-4E2D-9C25-33E8307D965E}" type="slidenum">
              <a:rPr kumimoji="1" lang="ja-JP" altLang="en-US" smtClean="0"/>
              <a:t>6</a:t>
            </a:fld>
            <a:endParaRPr kumimoji="1" lang="ja-JP" altLang="en-US"/>
          </a:p>
        </p:txBody>
      </p:sp>
    </p:spTree>
    <p:extLst>
      <p:ext uri="{BB962C8B-B14F-4D97-AF65-F5344CB8AC3E}">
        <p14:creationId xmlns:p14="http://schemas.microsoft.com/office/powerpoint/2010/main" val="2362586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t>新しい研究目的を見つけ出すことが</a:t>
            </a:r>
            <a:r>
              <a:rPr lang="en-US" altLang="ja-JP" dirty="0"/>
              <a:t>MSR</a:t>
            </a:r>
            <a:r>
              <a:rPr lang="ja-JP" altLang="ja-JP" dirty="0"/>
              <a:t>研究の醍醐味となっており</a:t>
            </a:r>
            <a:r>
              <a:rPr lang="en-US" altLang="ja-JP" dirty="0"/>
              <a:t>,</a:t>
            </a:r>
            <a:r>
              <a:rPr lang="ja-JP" altLang="ja-JP" dirty="0"/>
              <a:t>従来研究と比較して、研究目的が飛躍的に広がった</a:t>
            </a:r>
            <a:r>
              <a:rPr lang="en-US" altLang="ja-JP" dirty="0"/>
              <a:t>.</a:t>
            </a:r>
            <a:endParaRPr lang="ja-JP" altLang="ja-JP" dirty="0"/>
          </a:p>
          <a:p>
            <a:r>
              <a:rPr lang="ja-JP" altLang="ja-JP" dirty="0"/>
              <a:t>従来のソフトウェア工学・・・企業におけるソフトウェア開発支援が目的</a:t>
            </a:r>
          </a:p>
          <a:p>
            <a:r>
              <a:rPr lang="ja-JP" altLang="ja-JP" dirty="0"/>
              <a:t>（研究テーマ：開発工数の予測</a:t>
            </a:r>
            <a:r>
              <a:rPr lang="en-US" altLang="ja-JP" dirty="0"/>
              <a:t>,</a:t>
            </a:r>
            <a:r>
              <a:rPr lang="ja-JP" altLang="ja-JP" dirty="0"/>
              <a:t>　生産性の要因分析</a:t>
            </a:r>
            <a:r>
              <a:rPr lang="en-US" altLang="ja-JP" dirty="0"/>
              <a:t>,</a:t>
            </a:r>
            <a:r>
              <a:rPr lang="ja-JP" altLang="ja-JP" dirty="0"/>
              <a:t>　品質評価・予測など）</a:t>
            </a:r>
          </a:p>
          <a:p>
            <a:r>
              <a:rPr lang="en-US" altLang="ja-JP" dirty="0"/>
              <a:t>MSR</a:t>
            </a:r>
            <a:r>
              <a:rPr lang="ja-JP" altLang="ja-JP" dirty="0"/>
              <a:t>・・・主なデータソースは</a:t>
            </a:r>
            <a:r>
              <a:rPr lang="en-US" altLang="ja-JP" dirty="0"/>
              <a:t>OSS</a:t>
            </a:r>
            <a:r>
              <a:rPr lang="ja-JP" altLang="ja-JP" dirty="0"/>
              <a:t>開発プロジェクトであることから</a:t>
            </a:r>
            <a:r>
              <a:rPr lang="en-US" altLang="ja-JP" dirty="0"/>
              <a:t>,</a:t>
            </a:r>
            <a:r>
              <a:rPr lang="ja-JP" altLang="ja-JP" dirty="0"/>
              <a:t>　</a:t>
            </a:r>
            <a:r>
              <a:rPr lang="en-US" altLang="ja-JP" dirty="0"/>
              <a:t>OSS</a:t>
            </a:r>
            <a:r>
              <a:rPr lang="ja-JP" altLang="ja-JP" dirty="0"/>
              <a:t>開発者や</a:t>
            </a:r>
            <a:r>
              <a:rPr lang="en-US" altLang="ja-JP" dirty="0"/>
              <a:t>OSS</a:t>
            </a:r>
            <a:r>
              <a:rPr lang="ja-JP" altLang="ja-JP" dirty="0"/>
              <a:t>利用者の支援を目的</a:t>
            </a:r>
          </a:p>
          <a:p>
            <a:r>
              <a:rPr lang="ja-JP" altLang="ja-JP" dirty="0"/>
              <a:t>（研究テーマ：非常にバラエティに富んでいる</a:t>
            </a:r>
            <a:r>
              <a:rPr lang="en-US" altLang="ja-JP" dirty="0"/>
              <a:t>.</a:t>
            </a:r>
            <a:r>
              <a:rPr lang="ja-JP" altLang="ja-JP" dirty="0"/>
              <a:t>）</a:t>
            </a:r>
          </a:p>
          <a:p>
            <a:endParaRPr kumimoji="1" lang="ja-JP" altLang="en-US" dirty="0"/>
          </a:p>
        </p:txBody>
      </p:sp>
      <p:sp>
        <p:nvSpPr>
          <p:cNvPr id="4" name="スライド番号プレースホルダー 3"/>
          <p:cNvSpPr>
            <a:spLocks noGrp="1"/>
          </p:cNvSpPr>
          <p:nvPr>
            <p:ph type="sldNum" sz="quarter" idx="10"/>
          </p:nvPr>
        </p:nvSpPr>
        <p:spPr/>
        <p:txBody>
          <a:bodyPr/>
          <a:lstStyle/>
          <a:p>
            <a:fld id="{A46E38E9-8779-4E2D-9C25-33E8307D965E}" type="slidenum">
              <a:rPr kumimoji="1" lang="ja-JP" altLang="en-US" smtClean="0"/>
              <a:t>8</a:t>
            </a:fld>
            <a:endParaRPr kumimoji="1" lang="ja-JP" altLang="en-US"/>
          </a:p>
        </p:txBody>
      </p:sp>
    </p:spTree>
    <p:extLst>
      <p:ext uri="{BB962C8B-B14F-4D97-AF65-F5344CB8AC3E}">
        <p14:creationId xmlns:p14="http://schemas.microsoft.com/office/powerpoint/2010/main" val="2391969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dirty="0"/>
              <a:t>リポジトリ自体が非常に詳細なプロセス・プロダクトデータを含んでいることから</a:t>
            </a:r>
            <a:r>
              <a:rPr lang="en-US" altLang="ja-JP" dirty="0"/>
              <a:t>,</a:t>
            </a:r>
            <a:r>
              <a:rPr lang="ja-JP" altLang="ja-JP" dirty="0"/>
              <a:t>　様々な種類のデータを取り出すことができ</a:t>
            </a:r>
            <a:r>
              <a:rPr lang="en-US" altLang="ja-JP" dirty="0"/>
              <a:t>,</a:t>
            </a:r>
            <a:r>
              <a:rPr lang="ja-JP" altLang="ja-JP" dirty="0"/>
              <a:t>　マイニングの技術的な自由度が高い点が大きな魅力</a:t>
            </a:r>
            <a:endParaRPr lang="en-US" altLang="ja-JP" dirty="0"/>
          </a:p>
          <a:p>
            <a:r>
              <a:rPr lang="ja-JP" altLang="ja-JP" dirty="0"/>
              <a:t>クラスタリングや機械学習といった従来のデータマイニング技術について</a:t>
            </a:r>
            <a:r>
              <a:rPr lang="en-US" altLang="ja-JP" dirty="0"/>
              <a:t>,</a:t>
            </a:r>
            <a:r>
              <a:rPr lang="ja-JP" altLang="ja-JP" dirty="0"/>
              <a:t>　近年</a:t>
            </a:r>
            <a:r>
              <a:rPr lang="en-US" altLang="ja-JP" dirty="0"/>
              <a:t>,</a:t>
            </a:r>
            <a:r>
              <a:rPr lang="ja-JP" altLang="en-US" dirty="0"/>
              <a:t>　</a:t>
            </a:r>
            <a:r>
              <a:rPr lang="ja-JP" altLang="ja-JP" dirty="0"/>
              <a:t>他分野における新しい技術を取り入れ</a:t>
            </a:r>
            <a:r>
              <a:rPr lang="ja-JP" altLang="en-US" dirty="0"/>
              <a:t>ている</a:t>
            </a: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dirty="0"/>
              <a:t>機械学習においても</a:t>
            </a:r>
            <a:r>
              <a:rPr lang="en-US" altLang="ja-JP" dirty="0"/>
              <a:t>,</a:t>
            </a:r>
            <a:r>
              <a:rPr lang="ja-JP" altLang="ja-JP" dirty="0"/>
              <a:t>　ランダムフォレストやサポートベクターマシンといった新しい方法が登場したり</a:t>
            </a:r>
            <a:r>
              <a:rPr lang="en-US" altLang="ja-JP" dirty="0"/>
              <a:t>,</a:t>
            </a:r>
            <a:r>
              <a:rPr lang="ja-JP" altLang="ja-JP" dirty="0"/>
              <a:t>　テキストマイニング・クラスタリングにおける潜在的なディリクレ配分法（</a:t>
            </a:r>
            <a:r>
              <a:rPr lang="en-US" altLang="ja-JP" dirty="0"/>
              <a:t>Latent </a:t>
            </a:r>
            <a:r>
              <a:rPr lang="en-US" altLang="ja-JP" dirty="0" err="1"/>
              <a:t>Dirichlet</a:t>
            </a:r>
            <a:r>
              <a:rPr lang="en-US" altLang="ja-JP" dirty="0"/>
              <a:t> Allocation; LDA</a:t>
            </a:r>
            <a:r>
              <a:rPr lang="ja-JP" altLang="ja-JP" dirty="0"/>
              <a:t>）などが登場</a:t>
            </a:r>
          </a:p>
          <a:p>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A46E38E9-8779-4E2D-9C25-33E8307D965E}" type="slidenum">
              <a:rPr kumimoji="1" lang="ja-JP" altLang="en-US" smtClean="0"/>
              <a:t>9</a:t>
            </a:fld>
            <a:endParaRPr kumimoji="1" lang="ja-JP" altLang="en-US"/>
          </a:p>
        </p:txBody>
      </p:sp>
    </p:spTree>
    <p:extLst>
      <p:ext uri="{BB962C8B-B14F-4D97-AF65-F5344CB8AC3E}">
        <p14:creationId xmlns:p14="http://schemas.microsoft.com/office/powerpoint/2010/main" val="1096335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sz="1200" dirty="0"/>
              <a:t>従来・・・</a:t>
            </a:r>
            <a:r>
              <a:rPr lang="en-US" altLang="ja-JP" sz="1200" dirty="0"/>
              <a:t>OSS</a:t>
            </a:r>
            <a:r>
              <a:rPr lang="ja-JP" altLang="ja-JP" sz="1200" dirty="0"/>
              <a:t>のデータを使った研究は</a:t>
            </a:r>
            <a:r>
              <a:rPr lang="en-US" altLang="ja-JP" sz="1200" dirty="0"/>
              <a:t>,</a:t>
            </a:r>
            <a:r>
              <a:rPr lang="ja-JP" altLang="ja-JP" sz="1200" dirty="0"/>
              <a:t>　「実際の開発現場では使えない」という批判を受けていた</a:t>
            </a:r>
            <a:r>
              <a:rPr lang="en-US" altLang="ja-JP" sz="1200" dirty="0"/>
              <a:t>.</a:t>
            </a:r>
            <a:endParaRPr lang="ja-JP" altLang="ja-JP" sz="1200" dirty="0"/>
          </a:p>
          <a:p>
            <a:endParaRPr lang="en-US" altLang="ja-JP" sz="1200" dirty="0"/>
          </a:p>
          <a:p>
            <a:r>
              <a:rPr lang="ja-JP" altLang="ja-JP" sz="1200" dirty="0"/>
              <a:t>現在・・・</a:t>
            </a:r>
            <a:r>
              <a:rPr lang="en-US" altLang="ja-JP" sz="1200" dirty="0" err="1"/>
              <a:t>Linax</a:t>
            </a:r>
            <a:r>
              <a:rPr lang="ja-JP" altLang="ja-JP" sz="1200" dirty="0"/>
              <a:t>や</a:t>
            </a:r>
            <a:r>
              <a:rPr lang="en-US" altLang="ja-JP" sz="1200" dirty="0"/>
              <a:t>Android</a:t>
            </a:r>
            <a:r>
              <a:rPr lang="ja-JP" altLang="ja-JP" sz="1200" dirty="0"/>
              <a:t>が開発プラットフォームとして一般的になるなど</a:t>
            </a:r>
            <a:r>
              <a:rPr lang="en-US" altLang="ja-JP" sz="1200" dirty="0"/>
              <a:t>,</a:t>
            </a:r>
            <a:r>
              <a:rPr lang="ja-JP" altLang="ja-JP" sz="1200" dirty="0"/>
              <a:t>　今や多くの企業では</a:t>
            </a:r>
            <a:r>
              <a:rPr lang="en-US" altLang="ja-JP" sz="1200" dirty="0"/>
              <a:t>OSS</a:t>
            </a:r>
            <a:r>
              <a:rPr lang="ja-JP" altLang="ja-JP" sz="1200" dirty="0"/>
              <a:t>を利用した開発を行っており</a:t>
            </a:r>
            <a:r>
              <a:rPr lang="en-US" altLang="ja-JP" sz="1200" dirty="0"/>
              <a:t>,</a:t>
            </a:r>
            <a:r>
              <a:rPr lang="ja-JP" altLang="ja-JP" sz="1200" dirty="0"/>
              <a:t>　</a:t>
            </a:r>
            <a:r>
              <a:rPr lang="en-US" altLang="ja-JP" sz="1200" dirty="0"/>
              <a:t>OSS</a:t>
            </a:r>
            <a:r>
              <a:rPr lang="ja-JP" altLang="ja-JP" sz="1200" dirty="0"/>
              <a:t>の開発</a:t>
            </a:r>
            <a:r>
              <a:rPr lang="en-US" altLang="ja-JP" sz="1200" dirty="0"/>
              <a:t>/</a:t>
            </a:r>
            <a:r>
              <a:rPr lang="ja-JP" altLang="ja-JP" sz="1200" dirty="0"/>
              <a:t>利用支援は企業にとって必要なものとなっている</a:t>
            </a:r>
            <a:r>
              <a:rPr lang="en-US" altLang="ja-JP" sz="1200" dirty="0"/>
              <a:t>.</a:t>
            </a:r>
            <a:endParaRPr lang="ja-JP" altLang="ja-JP" sz="1200" dirty="0"/>
          </a:p>
          <a:p>
            <a:endParaRPr kumimoji="1" lang="ja-JP" altLang="en-US" dirty="0"/>
          </a:p>
        </p:txBody>
      </p:sp>
      <p:sp>
        <p:nvSpPr>
          <p:cNvPr id="4" name="スライド番号プレースホルダー 3"/>
          <p:cNvSpPr>
            <a:spLocks noGrp="1"/>
          </p:cNvSpPr>
          <p:nvPr>
            <p:ph type="sldNum" sz="quarter" idx="10"/>
          </p:nvPr>
        </p:nvSpPr>
        <p:spPr/>
        <p:txBody>
          <a:bodyPr/>
          <a:lstStyle/>
          <a:p>
            <a:fld id="{A46E38E9-8779-4E2D-9C25-33E8307D965E}" type="slidenum">
              <a:rPr kumimoji="1" lang="ja-JP" altLang="en-US" smtClean="0"/>
              <a:t>10</a:t>
            </a:fld>
            <a:endParaRPr kumimoji="1" lang="ja-JP" altLang="en-US"/>
          </a:p>
        </p:txBody>
      </p:sp>
    </p:spTree>
    <p:extLst>
      <p:ext uri="{BB962C8B-B14F-4D97-AF65-F5344CB8AC3E}">
        <p14:creationId xmlns:p14="http://schemas.microsoft.com/office/powerpoint/2010/main" val="1060596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t> </a:t>
            </a:r>
            <a:r>
              <a:rPr lang="ja-JP" altLang="ja-JP" sz="1200" dirty="0"/>
              <a:t>バグモジュール予測</a:t>
            </a:r>
            <a:r>
              <a:rPr lang="ja-JP" altLang="en-US" sz="1200" dirty="0"/>
              <a:t>：ソフトウェアを構成する多数のモジュールの中から、潜在バグを含むモジュールを判別する</a:t>
            </a:r>
            <a:endParaRPr lang="ja-JP" altLang="ja-JP" sz="1200" dirty="0"/>
          </a:p>
          <a:p>
            <a:r>
              <a:rPr lang="en-US" altLang="ja-JP" sz="1200" dirty="0"/>
              <a:t>Bug localization</a:t>
            </a:r>
            <a:r>
              <a:rPr lang="ja-JP" altLang="ja-JP" sz="1200" dirty="0"/>
              <a:t>（バグ位置の推定）</a:t>
            </a:r>
            <a:r>
              <a:rPr lang="ja-JP" altLang="en-US" sz="1200" dirty="0"/>
              <a:t>：バグ管理システムに登録されたバグ報告（テキストデータ）を手掛かりとして</a:t>
            </a:r>
            <a:r>
              <a:rPr lang="en-US" altLang="ja-JP" sz="1200" dirty="0"/>
              <a:t>,</a:t>
            </a:r>
            <a:r>
              <a:rPr lang="ja-JP" altLang="en-US" sz="1200" dirty="0"/>
              <a:t>ソースコードの中のどの位置にバグが潜在しているかを推定する</a:t>
            </a:r>
            <a:endParaRPr lang="ja-JP" altLang="ja-JP" sz="1200" dirty="0"/>
          </a:p>
          <a:p>
            <a:r>
              <a:rPr lang="ja-JP" altLang="ja-JP" sz="1200" dirty="0"/>
              <a:t>エラーパターンの検出</a:t>
            </a:r>
            <a:r>
              <a:rPr lang="ja-JP" altLang="en-US" sz="1200" dirty="0"/>
              <a:t>：リポジトリに含まれる情報から、コーディングパターン、及び、それに違反するエラーパターンを検出し、バグ発見に役立てる</a:t>
            </a:r>
            <a:endParaRPr lang="ja-JP" altLang="ja-JP" sz="1200" dirty="0"/>
          </a:p>
          <a:p>
            <a:r>
              <a:rPr lang="ja-JP" altLang="ja-JP" sz="1200" dirty="0"/>
              <a:t>バグ修正時間の予測</a:t>
            </a:r>
            <a:r>
              <a:rPr lang="ja-JP" altLang="en-US" sz="1200" dirty="0"/>
              <a:t>：報告されたバグが修正されるかどうかや、修正に要する時間（日数）の予測をおこなう</a:t>
            </a:r>
            <a:endParaRPr lang="ja-JP" altLang="ja-JP" sz="1200" dirty="0"/>
          </a:p>
          <a:p>
            <a:r>
              <a:rPr lang="ja-JP" altLang="ja-JP" sz="1200" dirty="0"/>
              <a:t>バグ修正誤りの分析</a:t>
            </a:r>
            <a:r>
              <a:rPr lang="ja-JP" altLang="en-US" sz="1200" dirty="0"/>
              <a:t>：再修正が必要となったバグ（</a:t>
            </a:r>
            <a:r>
              <a:rPr lang="en-US" altLang="ja-JP" sz="1200" dirty="0"/>
              <a:t>re-opened bug</a:t>
            </a:r>
            <a:r>
              <a:rPr lang="ja-JP" altLang="en-US" sz="1200" dirty="0"/>
              <a:t>）に関する分析</a:t>
            </a:r>
            <a:endParaRPr lang="ja-JP" altLang="ja-JP" sz="1200" dirty="0"/>
          </a:p>
          <a:p>
            <a:endParaRPr kumimoji="1" lang="ja-JP" altLang="en-US" dirty="0"/>
          </a:p>
        </p:txBody>
      </p:sp>
      <p:sp>
        <p:nvSpPr>
          <p:cNvPr id="4" name="スライド番号プレースホルダー 3"/>
          <p:cNvSpPr>
            <a:spLocks noGrp="1"/>
          </p:cNvSpPr>
          <p:nvPr>
            <p:ph type="sldNum" sz="quarter" idx="10"/>
          </p:nvPr>
        </p:nvSpPr>
        <p:spPr/>
        <p:txBody>
          <a:bodyPr/>
          <a:lstStyle/>
          <a:p>
            <a:fld id="{A46E38E9-8779-4E2D-9C25-33E8307D965E}" type="slidenum">
              <a:rPr kumimoji="1" lang="ja-JP" altLang="en-US" smtClean="0"/>
              <a:t>13</a:t>
            </a:fld>
            <a:endParaRPr kumimoji="1" lang="ja-JP" altLang="en-US"/>
          </a:p>
        </p:txBody>
      </p:sp>
    </p:spTree>
    <p:extLst>
      <p:ext uri="{BB962C8B-B14F-4D97-AF65-F5344CB8AC3E}">
        <p14:creationId xmlns:p14="http://schemas.microsoft.com/office/powerpoint/2010/main" val="2939382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sz="1200" dirty="0"/>
              <a:t>変更の分析</a:t>
            </a:r>
            <a:r>
              <a:rPr lang="ja-JP" altLang="en-US" sz="1200" dirty="0"/>
              <a:t>：開発プロセスを理解するために、変更がどのように行われているか、どういった種類の変更があるか、バグとの関係、変更の粒度などの分析</a:t>
            </a:r>
            <a:endParaRPr lang="ja-JP" altLang="ja-JP" sz="1200" dirty="0"/>
          </a:p>
          <a:p>
            <a:r>
              <a:rPr lang="ja-JP" altLang="ja-JP" sz="1200" dirty="0"/>
              <a:t>変更の予測</a:t>
            </a:r>
            <a:r>
              <a:rPr lang="ja-JP" altLang="en-US" sz="1200" dirty="0"/>
              <a:t>：将来の開発におけるソースコードの変更を予測</a:t>
            </a:r>
            <a:endParaRPr lang="ja-JP" altLang="ja-JP" sz="1200" dirty="0"/>
          </a:p>
          <a:p>
            <a:r>
              <a:rPr lang="ja-JP" altLang="ja-JP" sz="1200" dirty="0"/>
              <a:t>同時変更コード（ロジカルカップリング）</a:t>
            </a:r>
            <a:r>
              <a:rPr lang="ja-JP" altLang="en-US" sz="1200" dirty="0"/>
              <a:t>：同時に変更されることの多いソースファイル群を特定し、開発時の同時変更のし忘れを警告したり、リファクタリングの対象とすること</a:t>
            </a:r>
            <a:endParaRPr lang="ja-JP" altLang="ja-JP" sz="1200" dirty="0"/>
          </a:p>
          <a:p>
            <a:r>
              <a:rPr lang="en-US" altLang="ja-JP" sz="1200" dirty="0"/>
              <a:t>Patch</a:t>
            </a:r>
            <a:r>
              <a:rPr lang="ja-JP" altLang="ja-JP" sz="1200" dirty="0"/>
              <a:t>（パッチ）投稿・受理プロセスの分析</a:t>
            </a:r>
            <a:r>
              <a:rPr lang="ja-JP" altLang="en-US" sz="1200" dirty="0"/>
              <a:t>：どのような</a:t>
            </a:r>
            <a:r>
              <a:rPr lang="en-US" altLang="ja-JP" sz="1200" dirty="0"/>
              <a:t>patch</a:t>
            </a:r>
            <a:r>
              <a:rPr lang="ja-JP" altLang="en-US" sz="1200" dirty="0"/>
              <a:t>が採用されているのかを分析</a:t>
            </a:r>
            <a:endParaRPr lang="ja-JP" altLang="ja-JP" sz="1200" dirty="0"/>
          </a:p>
          <a:p>
            <a:r>
              <a:rPr lang="ja-JP" altLang="ja-JP" sz="1200" dirty="0"/>
              <a:t>バグ修正プロセスの分析</a:t>
            </a:r>
            <a:r>
              <a:rPr lang="ja-JP" altLang="en-US" sz="1200" dirty="0"/>
              <a:t>：バグ修正プロセスの実態を可視化してボトルネックとなっている作業を発見したり、修正が早いバグと遅いバグのプロセスの違いを明らかにする</a:t>
            </a:r>
            <a:endParaRPr lang="ja-JP" altLang="ja-JP" sz="1200" dirty="0"/>
          </a:p>
          <a:p>
            <a:r>
              <a:rPr lang="ja-JP" altLang="ja-JP" sz="1200" dirty="0"/>
              <a:t>コードクローン</a:t>
            </a:r>
            <a:r>
              <a:rPr lang="ja-JP" altLang="ja-JP" sz="1200"/>
              <a:t>分析</a:t>
            </a:r>
            <a:r>
              <a:rPr lang="ja-JP" altLang="en-US" sz="1200"/>
              <a:t>：バージョンの遷移とクローン含有率との関係を分析</a:t>
            </a:r>
            <a:endParaRPr lang="ja-JP" altLang="ja-JP" sz="1200" dirty="0"/>
          </a:p>
          <a:p>
            <a:endParaRPr kumimoji="1" lang="ja-JP" altLang="en-US" dirty="0"/>
          </a:p>
        </p:txBody>
      </p:sp>
      <p:sp>
        <p:nvSpPr>
          <p:cNvPr id="4" name="スライド番号プレースホルダー 3"/>
          <p:cNvSpPr>
            <a:spLocks noGrp="1"/>
          </p:cNvSpPr>
          <p:nvPr>
            <p:ph type="sldNum" sz="quarter" idx="10"/>
          </p:nvPr>
        </p:nvSpPr>
        <p:spPr/>
        <p:txBody>
          <a:bodyPr/>
          <a:lstStyle/>
          <a:p>
            <a:fld id="{A46E38E9-8779-4E2D-9C25-33E8307D965E}" type="slidenum">
              <a:rPr kumimoji="1" lang="ja-JP" altLang="en-US" smtClean="0"/>
              <a:t>14</a:t>
            </a:fld>
            <a:endParaRPr kumimoji="1" lang="ja-JP" altLang="en-US"/>
          </a:p>
        </p:txBody>
      </p:sp>
    </p:spTree>
    <p:extLst>
      <p:ext uri="{BB962C8B-B14F-4D97-AF65-F5344CB8AC3E}">
        <p14:creationId xmlns:p14="http://schemas.microsoft.com/office/powerpoint/2010/main" val="2671302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sz="1200" dirty="0" smtClean="0"/>
              <a:t>エキスパート推薦</a:t>
            </a:r>
            <a:r>
              <a:rPr lang="en-US" altLang="ja-JP" sz="1200" dirty="0" smtClean="0"/>
              <a:t>:</a:t>
            </a:r>
            <a:r>
              <a:rPr lang="ja-JP" altLang="en-US" sz="1200" dirty="0" smtClean="0"/>
              <a:t>　特定のソースコードや、バグ修正依頼などに対し、最も適切と思われる開発者を推薦する</a:t>
            </a:r>
            <a:endParaRPr lang="ja-JP" altLang="ja-JP" sz="1200" dirty="0" smtClean="0"/>
          </a:p>
          <a:p>
            <a:r>
              <a:rPr lang="ja-JP" altLang="ja-JP" sz="1200" dirty="0" smtClean="0"/>
              <a:t>コミッター推薦</a:t>
            </a:r>
            <a:r>
              <a:rPr lang="en-US" altLang="ja-JP" sz="1200" dirty="0" smtClean="0"/>
              <a:t>:</a:t>
            </a:r>
            <a:r>
              <a:rPr lang="ja-JP" altLang="en-US" sz="1200" dirty="0" smtClean="0"/>
              <a:t>　過去の機能拡張や不具合修正に関する活動記録を分析し、コミッター候補者を推薦する</a:t>
            </a:r>
            <a:endParaRPr lang="ja-JP" altLang="ja-JP" sz="1200" dirty="0" smtClean="0"/>
          </a:p>
          <a:p>
            <a:r>
              <a:rPr lang="ja-JP" altLang="ja-JP" sz="1200" dirty="0" smtClean="0"/>
              <a:t>コミュニケーション分析</a:t>
            </a:r>
            <a:r>
              <a:rPr lang="en-US" altLang="ja-JP" sz="1200" dirty="0" smtClean="0"/>
              <a:t>:</a:t>
            </a:r>
            <a:r>
              <a:rPr lang="ja-JP" altLang="en-US" sz="1200" dirty="0" smtClean="0"/>
              <a:t>　</a:t>
            </a:r>
            <a:r>
              <a:rPr lang="en-US" altLang="ja-JP" sz="1200" dirty="0" smtClean="0"/>
              <a:t>SNA</a:t>
            </a:r>
            <a:r>
              <a:rPr lang="ja-JP" altLang="en-US" sz="1200" dirty="0" smtClean="0"/>
              <a:t>（</a:t>
            </a:r>
            <a:r>
              <a:rPr lang="en-US" altLang="ja-JP" sz="1200" dirty="0" smtClean="0"/>
              <a:t>Social Network Analysis</a:t>
            </a:r>
            <a:r>
              <a:rPr lang="ja-JP" altLang="en-US" sz="1200" dirty="0" smtClean="0"/>
              <a:t>）を</a:t>
            </a:r>
            <a:r>
              <a:rPr lang="en-US" altLang="ja-JP" sz="1200" dirty="0" smtClean="0"/>
              <a:t>OSS</a:t>
            </a:r>
            <a:r>
              <a:rPr lang="ja-JP" altLang="en-US" sz="1200" dirty="0" smtClean="0"/>
              <a:t>コミュニティのコミュニケーションの分析に用いる</a:t>
            </a:r>
            <a:endParaRPr lang="ja-JP" altLang="ja-JP" sz="1200" dirty="0" smtClean="0"/>
          </a:p>
          <a:p>
            <a:r>
              <a:rPr lang="en-US" altLang="ja-JP" sz="1200" dirty="0" smtClean="0"/>
              <a:t>Openness</a:t>
            </a:r>
            <a:r>
              <a:rPr lang="ja-JP" altLang="ja-JP" sz="1200" dirty="0" smtClean="0"/>
              <a:t>（開放性）の分析</a:t>
            </a:r>
            <a:r>
              <a:rPr lang="en-US" altLang="ja-JP" sz="1200" dirty="0" smtClean="0"/>
              <a:t>:</a:t>
            </a:r>
            <a:r>
              <a:rPr lang="ja-JP" altLang="en-US" sz="1200" dirty="0" smtClean="0"/>
              <a:t>　</a:t>
            </a:r>
            <a:r>
              <a:rPr lang="en-US" altLang="ja-JP" sz="1200" dirty="0" smtClean="0"/>
              <a:t>patch</a:t>
            </a:r>
            <a:r>
              <a:rPr lang="ja-JP" altLang="en-US" sz="1200" dirty="0" smtClean="0"/>
              <a:t>の受理状況を分析することで、プロジェクトの</a:t>
            </a:r>
            <a:r>
              <a:rPr lang="en-US" altLang="ja-JP" sz="1200" dirty="0" smtClean="0"/>
              <a:t>openness</a:t>
            </a:r>
            <a:r>
              <a:rPr lang="ja-JP" altLang="en-US" sz="1200" dirty="0" smtClean="0"/>
              <a:t>を評価</a:t>
            </a:r>
            <a:endParaRPr lang="ja-JP" altLang="ja-JP" sz="1200"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46E38E9-8779-4E2D-9C25-33E8307D965E}" type="slidenum">
              <a:rPr kumimoji="1" lang="ja-JP" altLang="en-US" smtClean="0"/>
              <a:t>15</a:t>
            </a:fld>
            <a:endParaRPr kumimoji="1" lang="ja-JP" altLang="en-US"/>
          </a:p>
        </p:txBody>
      </p:sp>
    </p:spTree>
    <p:extLst>
      <p:ext uri="{BB962C8B-B14F-4D97-AF65-F5344CB8AC3E}">
        <p14:creationId xmlns:p14="http://schemas.microsoft.com/office/powerpoint/2010/main" val="18231475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sz="1200" dirty="0" smtClean="0"/>
              <a:t>ライブラリの使用状況の分析</a:t>
            </a:r>
            <a:r>
              <a:rPr lang="ja-JP" altLang="en-US" sz="1200" dirty="0" smtClean="0"/>
              <a:t>：　様々な</a:t>
            </a:r>
            <a:r>
              <a:rPr lang="en-US" altLang="ja-JP" sz="1200" dirty="0" smtClean="0"/>
              <a:t>OSS</a:t>
            </a:r>
            <a:r>
              <a:rPr lang="ja-JP" altLang="en-US" sz="1200" dirty="0" smtClean="0"/>
              <a:t>について、どのバージョンがもっとも使われているかを分析</a:t>
            </a:r>
            <a:endParaRPr lang="ja-JP" altLang="ja-JP" sz="1200" dirty="0" smtClean="0"/>
          </a:p>
          <a:p>
            <a:r>
              <a:rPr lang="ja-JP" altLang="ja-JP" sz="1200" dirty="0" smtClean="0"/>
              <a:t>ソフトウェア部品検索</a:t>
            </a:r>
            <a:r>
              <a:rPr lang="ja-JP" altLang="en-US" sz="1200" dirty="0" smtClean="0"/>
              <a:t>：　利用者の必要とするソフトウェア部分（ソースコード）を探し出す。検索結果のランキングの決定方法など。</a:t>
            </a:r>
            <a:endParaRPr lang="ja-JP" altLang="ja-JP" sz="1200" dirty="0" smtClean="0"/>
          </a:p>
          <a:p>
            <a:r>
              <a:rPr lang="ja-JP" altLang="ja-JP" sz="1200" dirty="0" smtClean="0"/>
              <a:t>ソフトウェアの分類</a:t>
            </a:r>
            <a:r>
              <a:rPr lang="ja-JP" altLang="en-US" sz="1200" dirty="0" smtClean="0"/>
              <a:t>：　莫大な数の</a:t>
            </a:r>
            <a:r>
              <a:rPr lang="en-US" altLang="ja-JP" sz="1200" dirty="0" smtClean="0"/>
              <a:t>OSS</a:t>
            </a:r>
            <a:r>
              <a:rPr lang="ja-JP" altLang="en-US" sz="1200" dirty="0" smtClean="0"/>
              <a:t>を自動分類することで、類似ソフトウェアの発見に役立てようとする研究</a:t>
            </a:r>
            <a:endParaRPr lang="ja-JP" altLang="ja-JP" sz="1200" dirty="0" smtClean="0"/>
          </a:p>
          <a:p>
            <a:r>
              <a:rPr lang="ja-JP" altLang="ja-JP" sz="1200" dirty="0" smtClean="0"/>
              <a:t>ライセンスの分析</a:t>
            </a:r>
            <a:r>
              <a:rPr lang="ja-JP" altLang="en-US" sz="1200" dirty="0" smtClean="0"/>
              <a:t>：　テキストマイニング技術を用いて、</a:t>
            </a:r>
            <a:r>
              <a:rPr lang="en-US" altLang="ja-JP" sz="1200" dirty="0" smtClean="0"/>
              <a:t>OSS</a:t>
            </a:r>
            <a:r>
              <a:rPr lang="ja-JP" altLang="en-US" sz="1200" dirty="0" smtClean="0"/>
              <a:t>のライセンスを自動的に同定する</a:t>
            </a:r>
            <a:endParaRPr lang="ja-JP" altLang="ja-JP" sz="1200" dirty="0" smtClean="0"/>
          </a:p>
          <a:p>
            <a:r>
              <a:rPr lang="ja-JP" altLang="ja-JP" sz="1200" dirty="0" smtClean="0"/>
              <a:t>コーディングパターン検出</a:t>
            </a:r>
            <a:r>
              <a:rPr lang="ja-JP" altLang="en-US" sz="1200" dirty="0" smtClean="0"/>
              <a:t>：　ソースコードもしくはその履歴から、関数や</a:t>
            </a:r>
            <a:r>
              <a:rPr lang="en-US" altLang="ja-JP" sz="1200" dirty="0" smtClean="0"/>
              <a:t>API</a:t>
            </a:r>
            <a:r>
              <a:rPr lang="ja-JP" altLang="en-US" sz="1200" dirty="0" smtClean="0"/>
              <a:t>の使い方のパターンを抽出する。</a:t>
            </a:r>
            <a:endParaRPr lang="ja-JP" altLang="ja-JP" sz="1200"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46E38E9-8779-4E2D-9C25-33E8307D965E}" type="slidenum">
              <a:rPr kumimoji="1" lang="ja-JP" altLang="en-US" smtClean="0"/>
              <a:t>16</a:t>
            </a:fld>
            <a:endParaRPr kumimoji="1" lang="ja-JP" altLang="en-US"/>
          </a:p>
        </p:txBody>
      </p:sp>
    </p:spTree>
    <p:extLst>
      <p:ext uri="{BB962C8B-B14F-4D97-AF65-F5344CB8AC3E}">
        <p14:creationId xmlns:p14="http://schemas.microsoft.com/office/powerpoint/2010/main" val="13756263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MSR</a:t>
            </a:r>
            <a:r>
              <a:rPr kumimoji="1" lang="ja-JP" altLang="en-US" dirty="0" smtClean="0"/>
              <a:t>研究者の支援はリポジトリマイニングを行う研究者を支援する最も重要なテーマ</a:t>
            </a:r>
            <a:endParaRPr kumimoji="1" lang="en-US" altLang="ja-JP" dirty="0" smtClean="0"/>
          </a:p>
          <a:p>
            <a:pPr marL="0" indent="0">
              <a:buNone/>
            </a:pPr>
            <a:r>
              <a:rPr lang="ja-JP" altLang="ja-JP" sz="1200" dirty="0" smtClean="0"/>
              <a:t>リポジトリ間のリンク付け</a:t>
            </a:r>
            <a:r>
              <a:rPr lang="ja-JP" altLang="en-US" sz="1200" dirty="0" smtClean="0"/>
              <a:t>：　異なるリポジトリに含まれる関連情報をリンク付けする</a:t>
            </a:r>
            <a:endParaRPr lang="ja-JP" altLang="ja-JP" sz="1200" dirty="0" smtClean="0"/>
          </a:p>
          <a:p>
            <a:pPr marL="0" indent="0">
              <a:buNone/>
            </a:pPr>
            <a:r>
              <a:rPr lang="ja-JP" altLang="ja-JP" sz="1200" dirty="0" smtClean="0"/>
              <a:t>名寄せ</a:t>
            </a:r>
            <a:r>
              <a:rPr lang="ja-JP" altLang="en-US" sz="1200" dirty="0" smtClean="0"/>
              <a:t>：　開発者に関する分析を行う前に、同一人物を特定してマージする「名寄せ」を行う　－＞　後ほど解説</a:t>
            </a:r>
            <a:endParaRPr lang="ja-JP" altLang="ja-JP" sz="1200" dirty="0" smtClean="0"/>
          </a:p>
          <a:p>
            <a:r>
              <a:rPr lang="en-US" altLang="ja-JP" sz="1200" dirty="0" smtClean="0"/>
              <a:t>MSR</a:t>
            </a:r>
            <a:r>
              <a:rPr lang="ja-JP" altLang="ja-JP" sz="1200" dirty="0" smtClean="0"/>
              <a:t>のサービス化</a:t>
            </a:r>
            <a:r>
              <a:rPr lang="ja-JP" altLang="en-US" sz="1200" dirty="0" smtClean="0"/>
              <a:t>：　メトリクス計測サービス</a:t>
            </a:r>
            <a:r>
              <a:rPr lang="en-US" altLang="ja-JP" sz="1200" dirty="0" smtClean="0"/>
              <a:t>API</a:t>
            </a:r>
            <a:r>
              <a:rPr lang="ja-JP" altLang="en-US" sz="1200" dirty="0" err="1" smtClean="0"/>
              <a:t>、</a:t>
            </a:r>
            <a:r>
              <a:rPr lang="ja-JP" altLang="en-US" sz="1200" dirty="0" smtClean="0"/>
              <a:t>および、統計分析サービス</a:t>
            </a:r>
            <a:r>
              <a:rPr lang="en-US" altLang="ja-JP" sz="1200" dirty="0" smtClean="0"/>
              <a:t>API</a:t>
            </a:r>
            <a:r>
              <a:rPr lang="ja-JP" altLang="en-US" sz="1200" dirty="0" smtClean="0"/>
              <a:t>を通してマイニングを行う</a:t>
            </a:r>
            <a:endParaRPr lang="ja-JP" altLang="ja-JP" sz="1200"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46E38E9-8779-4E2D-9C25-33E8307D965E}" type="slidenum">
              <a:rPr kumimoji="1" lang="ja-JP" altLang="en-US" smtClean="0"/>
              <a:t>17</a:t>
            </a:fld>
            <a:endParaRPr kumimoji="1" lang="ja-JP" altLang="en-US"/>
          </a:p>
        </p:txBody>
      </p:sp>
    </p:spTree>
    <p:extLst>
      <p:ext uri="{BB962C8B-B14F-4D97-AF65-F5344CB8AC3E}">
        <p14:creationId xmlns:p14="http://schemas.microsoft.com/office/powerpoint/2010/main" val="28120343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リポジトリからデータを取得し、必要な情報を抽出して整形する作業が必要不可欠</a:t>
            </a:r>
            <a:endParaRPr kumimoji="1" lang="ja-JP" altLang="en-US" dirty="0"/>
          </a:p>
        </p:txBody>
      </p:sp>
      <p:sp>
        <p:nvSpPr>
          <p:cNvPr id="4" name="スライド番号プレースホルダー 3"/>
          <p:cNvSpPr>
            <a:spLocks noGrp="1"/>
          </p:cNvSpPr>
          <p:nvPr>
            <p:ph type="sldNum" sz="quarter" idx="10"/>
          </p:nvPr>
        </p:nvSpPr>
        <p:spPr/>
        <p:txBody>
          <a:bodyPr/>
          <a:lstStyle/>
          <a:p>
            <a:fld id="{A46E38E9-8779-4E2D-9C25-33E8307D965E}" type="slidenum">
              <a:rPr kumimoji="1" lang="ja-JP" altLang="en-US" smtClean="0"/>
              <a:t>18</a:t>
            </a:fld>
            <a:endParaRPr kumimoji="1" lang="ja-JP" altLang="en-US"/>
          </a:p>
        </p:txBody>
      </p:sp>
    </p:spTree>
    <p:extLst>
      <p:ext uri="{BB962C8B-B14F-4D97-AF65-F5344CB8AC3E}">
        <p14:creationId xmlns:p14="http://schemas.microsoft.com/office/powerpoint/2010/main" val="1293980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200" dirty="0"/>
              <a:t>（添付ファイルの有無などを分析している研究もある</a:t>
            </a:r>
            <a:r>
              <a:rPr lang="en-US" altLang="ja-JP" sz="1200" dirty="0"/>
              <a:t>.</a:t>
            </a:r>
            <a:r>
              <a:rPr lang="ja-JP" altLang="ja-JP" sz="1200" dirty="0"/>
              <a:t>）</a:t>
            </a:r>
          </a:p>
          <a:p>
            <a:endParaRPr kumimoji="1" lang="ja-JP" altLang="en-US" dirty="0"/>
          </a:p>
        </p:txBody>
      </p:sp>
      <p:sp>
        <p:nvSpPr>
          <p:cNvPr id="4" name="スライド番号プレースホルダー 3"/>
          <p:cNvSpPr>
            <a:spLocks noGrp="1"/>
          </p:cNvSpPr>
          <p:nvPr>
            <p:ph type="sldNum" sz="quarter" idx="10"/>
          </p:nvPr>
        </p:nvSpPr>
        <p:spPr/>
        <p:txBody>
          <a:bodyPr/>
          <a:lstStyle/>
          <a:p>
            <a:fld id="{A46E38E9-8779-4E2D-9C25-33E8307D965E}" type="slidenum">
              <a:rPr kumimoji="1" lang="ja-JP" altLang="en-US" smtClean="0"/>
              <a:t>22</a:t>
            </a:fld>
            <a:endParaRPr kumimoji="1" lang="ja-JP" altLang="en-US"/>
          </a:p>
        </p:txBody>
      </p:sp>
    </p:spTree>
    <p:extLst>
      <p:ext uri="{BB962C8B-B14F-4D97-AF65-F5344CB8AC3E}">
        <p14:creationId xmlns:p14="http://schemas.microsoft.com/office/powerpoint/2010/main" val="13477789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sz="1200" dirty="0"/>
              <a:t>各ソフトウェアリポジトリからデータをダウンロードした後に</a:t>
            </a:r>
            <a:r>
              <a:rPr lang="en-US" altLang="ja-JP" sz="1200" dirty="0"/>
              <a:t>,</a:t>
            </a:r>
            <a:r>
              <a:rPr lang="ja-JP" altLang="ja-JP" sz="1200" dirty="0"/>
              <a:t>　分析を容易にするフォーマットに書き換える必要がある</a:t>
            </a:r>
            <a:r>
              <a:rPr lang="en-US" altLang="ja-JP" sz="1200" dirty="0"/>
              <a:t>.</a:t>
            </a:r>
            <a:endParaRPr lang="ja-JP" altLang="ja-JP" sz="1200" dirty="0"/>
          </a:p>
          <a:p>
            <a:r>
              <a:rPr lang="ja-JP" altLang="ja-JP" sz="1200" dirty="0"/>
              <a:t>・・・開発者はリポジトリ</a:t>
            </a:r>
            <a:r>
              <a:rPr lang="en-US" altLang="ja-JP" sz="1200" dirty="0"/>
              <a:t>,</a:t>
            </a:r>
            <a:r>
              <a:rPr lang="ja-JP" altLang="ja-JP" sz="1200" dirty="0"/>
              <a:t>　開発環境</a:t>
            </a:r>
            <a:r>
              <a:rPr lang="en-US" altLang="ja-JP" sz="1200" dirty="0"/>
              <a:t>,</a:t>
            </a:r>
            <a:r>
              <a:rPr lang="ja-JP" altLang="ja-JP" sz="1200" dirty="0"/>
              <a:t>　実施する作業の役割に応じてアカウント名や</a:t>
            </a:r>
            <a:r>
              <a:rPr lang="en-US" altLang="ja-JP" sz="1200" dirty="0"/>
              <a:t>email</a:t>
            </a:r>
            <a:r>
              <a:rPr lang="ja-JP" altLang="ja-JP" sz="1200" dirty="0"/>
              <a:t>アドレスを変えることがある</a:t>
            </a:r>
            <a:r>
              <a:rPr lang="en-US" altLang="ja-JP" sz="1200" dirty="0"/>
              <a:t>.</a:t>
            </a:r>
            <a:endParaRPr lang="ja-JP" altLang="ja-JP" sz="1200" dirty="0"/>
          </a:p>
          <a:p>
            <a:r>
              <a:rPr lang="ja-JP" altLang="en-US" sz="1200" dirty="0">
                <a:solidFill>
                  <a:srgbClr val="FF0000"/>
                </a:solidFill>
              </a:rPr>
              <a:t>　　　　　</a:t>
            </a:r>
            <a:endParaRPr lang="en-US" altLang="ja-JP" sz="1200" dirty="0">
              <a:solidFill>
                <a:srgbClr val="FF0000"/>
              </a:solidFill>
            </a:endParaRPr>
          </a:p>
          <a:p>
            <a:r>
              <a:rPr lang="ja-JP" altLang="en-US" sz="1200" dirty="0">
                <a:solidFill>
                  <a:srgbClr val="FF0000"/>
                </a:solidFill>
              </a:rPr>
              <a:t>　　　　　　</a:t>
            </a:r>
            <a:r>
              <a:rPr lang="ja-JP" altLang="ja-JP" sz="1200" dirty="0">
                <a:solidFill>
                  <a:srgbClr val="FF0000"/>
                </a:solidFill>
              </a:rPr>
              <a:t>“名寄せ”アルゴリズムの利用</a:t>
            </a:r>
          </a:p>
          <a:p>
            <a:endParaRPr kumimoji="1" lang="ja-JP" altLang="en-US" dirty="0"/>
          </a:p>
        </p:txBody>
      </p:sp>
      <p:sp>
        <p:nvSpPr>
          <p:cNvPr id="4" name="スライド番号プレースホルダー 3"/>
          <p:cNvSpPr>
            <a:spLocks noGrp="1"/>
          </p:cNvSpPr>
          <p:nvPr>
            <p:ph type="sldNum" sz="quarter" idx="10"/>
          </p:nvPr>
        </p:nvSpPr>
        <p:spPr/>
        <p:txBody>
          <a:bodyPr/>
          <a:lstStyle/>
          <a:p>
            <a:fld id="{A46E38E9-8779-4E2D-9C25-33E8307D965E}" type="slidenum">
              <a:rPr kumimoji="1" lang="ja-JP" altLang="en-US" smtClean="0"/>
              <a:t>23</a:t>
            </a:fld>
            <a:endParaRPr kumimoji="1" lang="ja-JP" altLang="en-US"/>
          </a:p>
        </p:txBody>
      </p:sp>
    </p:spTree>
    <p:extLst>
      <p:ext uri="{BB962C8B-B14F-4D97-AF65-F5344CB8AC3E}">
        <p14:creationId xmlns:p14="http://schemas.microsoft.com/office/powerpoint/2010/main" val="21356327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200" dirty="0"/>
              <a:t>Christian Bird</a:t>
            </a:r>
            <a:r>
              <a:rPr lang="ja-JP" altLang="en-US" sz="1200" dirty="0"/>
              <a:t>が</a:t>
            </a:r>
            <a:r>
              <a:rPr lang="ja-JP" altLang="ja-JP" sz="1200" dirty="0"/>
              <a:t>提案</a:t>
            </a:r>
            <a:r>
              <a:rPr lang="ja-JP" altLang="en-US" sz="1200" dirty="0"/>
              <a:t>した</a:t>
            </a:r>
            <a:r>
              <a:rPr lang="en-US" altLang="ja-JP" sz="1200" dirty="0"/>
              <a:t>,</a:t>
            </a:r>
            <a:r>
              <a:rPr lang="ja-JP" altLang="en-US" sz="1200" dirty="0"/>
              <a:t>　</a:t>
            </a:r>
            <a:r>
              <a:rPr lang="ja-JP" altLang="ja-JP" sz="1200" dirty="0"/>
              <a:t>類似するアカウント</a:t>
            </a:r>
            <a:r>
              <a:rPr lang="en-US" altLang="ja-JP" sz="1200" dirty="0"/>
              <a:t>,</a:t>
            </a:r>
            <a:r>
              <a:rPr lang="ja-JP" altLang="ja-JP" sz="1200" dirty="0"/>
              <a:t>　</a:t>
            </a:r>
            <a:r>
              <a:rPr lang="en-US" altLang="ja-JP" sz="1200" dirty="0"/>
              <a:t>email</a:t>
            </a:r>
            <a:r>
              <a:rPr lang="ja-JP" altLang="ja-JP" sz="1200" dirty="0"/>
              <a:t>アドレスが同一人物のものか否かを判断するためのアルゴリズム</a:t>
            </a:r>
            <a:r>
              <a:rPr lang="en-US" altLang="ja-JP" sz="1200" dirty="0"/>
              <a:t>.</a:t>
            </a:r>
            <a:endParaRPr lang="ja-JP" altLang="ja-JP" sz="1200" dirty="0"/>
          </a:p>
          <a:p>
            <a:endParaRPr lang="en-US" altLang="ja-JP" sz="1200" dirty="0"/>
          </a:p>
          <a:p>
            <a:r>
              <a:rPr lang="ja-JP" altLang="ja-JP" sz="1200" dirty="0"/>
              <a:t>基本的な内容としては</a:t>
            </a:r>
            <a:r>
              <a:rPr lang="en-US" altLang="ja-JP" sz="1200" dirty="0"/>
              <a:t>, </a:t>
            </a:r>
            <a:r>
              <a:rPr lang="en-US" altLang="ja-JP" sz="1200" dirty="0" err="1"/>
              <a:t>fullname</a:t>
            </a:r>
            <a:r>
              <a:rPr lang="en-US" altLang="ja-JP" sz="1200" dirty="0"/>
              <a:t>, first name, last name, email</a:t>
            </a:r>
            <a:r>
              <a:rPr lang="ja-JP" altLang="ja-JP" sz="1200" dirty="0"/>
              <a:t>アドレスのアカウント名の類似度合いをレーベンシュタイン距離を用いて算出し</a:t>
            </a:r>
            <a:r>
              <a:rPr lang="en-US" altLang="ja-JP" sz="1200" dirty="0"/>
              <a:t>,</a:t>
            </a:r>
            <a:r>
              <a:rPr lang="ja-JP" altLang="ja-JP" sz="1200" dirty="0"/>
              <a:t>　閾値（いきち）以上であれば同一人物と判断する</a:t>
            </a:r>
            <a:r>
              <a:rPr lang="en-US" altLang="ja-JP" sz="1200" dirty="0"/>
              <a:t>.</a:t>
            </a:r>
            <a:endParaRPr lang="ja-JP" altLang="ja-JP" sz="1200" dirty="0"/>
          </a:p>
          <a:p>
            <a:endParaRPr kumimoji="1" lang="en-US" altLang="ja-JP" dirty="0" smtClean="0"/>
          </a:p>
          <a:p>
            <a:r>
              <a:rPr kumimoji="1" lang="ja-JP" altLang="en-US" sz="1200" b="1" kern="1200" dirty="0" smtClean="0">
                <a:solidFill>
                  <a:schemeClr val="tx1"/>
                </a:solidFill>
                <a:effectLst/>
                <a:latin typeface="+mn-lt"/>
                <a:ea typeface="+mn-ea"/>
                <a:cs typeface="+mn-cs"/>
              </a:rPr>
              <a:t>レーベンシュタイン距離</a:t>
            </a:r>
            <a:r>
              <a:rPr kumimoji="1" lang="ja-JP" altLang="en-US" sz="1200" kern="1200" dirty="0" smtClean="0">
                <a:solidFill>
                  <a:schemeClr val="tx1"/>
                </a:solidFill>
                <a:effectLst/>
                <a:latin typeface="+mn-lt"/>
                <a:ea typeface="+mn-ea"/>
                <a:cs typeface="+mn-cs"/>
              </a:rPr>
              <a:t>（</a:t>
            </a:r>
            <a:r>
              <a:rPr kumimoji="1" lang="ja-JP" altLang="en-US" sz="1200" b="1" kern="1200" dirty="0" smtClean="0">
                <a:solidFill>
                  <a:schemeClr val="tx1"/>
                </a:solidFill>
                <a:effectLst/>
                <a:latin typeface="+mn-lt"/>
                <a:ea typeface="+mn-ea"/>
                <a:cs typeface="+mn-cs"/>
              </a:rPr>
              <a:t>レーベンシュタイン</a:t>
            </a:r>
            <a:r>
              <a:rPr kumimoji="1" lang="ja-JP" altLang="en-US" sz="1200" kern="1200" dirty="0" err="1" smtClean="0">
                <a:solidFill>
                  <a:schemeClr val="tx1"/>
                </a:solidFill>
                <a:effectLst/>
                <a:latin typeface="+mn-lt"/>
                <a:ea typeface="+mn-ea"/>
                <a:cs typeface="+mn-cs"/>
              </a:rPr>
              <a:t>きょり</a:t>
            </a:r>
            <a:r>
              <a:rPr kumimoji="1" lang="ja-JP" altLang="en-US" sz="1200" kern="1200" dirty="0" smtClean="0">
                <a:solidFill>
                  <a:schemeClr val="tx1"/>
                </a:solidFill>
                <a:effectLst/>
                <a:latin typeface="+mn-lt"/>
                <a:ea typeface="+mn-ea"/>
                <a:cs typeface="+mn-cs"/>
              </a:rPr>
              <a:t>、英</a:t>
            </a:r>
            <a:r>
              <a:rPr kumimoji="1" lang="en-US" altLang="ja-JP" sz="1200" kern="1200" dirty="0" smtClean="0">
                <a:solidFill>
                  <a:schemeClr val="tx1"/>
                </a:solidFill>
                <a:effectLst/>
                <a:latin typeface="+mn-lt"/>
                <a:ea typeface="+mn-ea"/>
                <a:cs typeface="+mn-cs"/>
              </a:rPr>
              <a:t>: </a:t>
            </a:r>
            <a:r>
              <a:rPr kumimoji="1" lang="en-US" altLang="ja-JP" sz="1200" b="1" kern="1200" dirty="0" err="1" smtClean="0">
                <a:solidFill>
                  <a:schemeClr val="tx1"/>
                </a:solidFill>
                <a:effectLst/>
                <a:latin typeface="+mn-lt"/>
                <a:ea typeface="+mn-ea"/>
                <a:cs typeface="+mn-cs"/>
              </a:rPr>
              <a:t>Levenshtein</a:t>
            </a:r>
            <a:r>
              <a:rPr kumimoji="1" lang="ja-JP" altLang="en-US" sz="1200" kern="1200" dirty="0" smtClean="0">
                <a:solidFill>
                  <a:schemeClr val="tx1"/>
                </a:solidFill>
                <a:effectLst/>
                <a:latin typeface="+mn-lt"/>
                <a:ea typeface="+mn-ea"/>
                <a:cs typeface="+mn-cs"/>
              </a:rPr>
              <a:t> </a:t>
            </a:r>
            <a:r>
              <a:rPr kumimoji="1" lang="en-US" altLang="ja-JP" sz="1200" kern="1200" dirty="0" smtClean="0">
                <a:solidFill>
                  <a:schemeClr val="tx1"/>
                </a:solidFill>
                <a:effectLst/>
                <a:latin typeface="+mn-lt"/>
                <a:ea typeface="+mn-ea"/>
                <a:cs typeface="+mn-cs"/>
              </a:rPr>
              <a:t>distance</a:t>
            </a:r>
            <a:r>
              <a:rPr kumimoji="1" lang="ja-JP" altLang="en-US" sz="1200" kern="1200" dirty="0" smtClean="0">
                <a:solidFill>
                  <a:schemeClr val="tx1"/>
                </a:solidFill>
                <a:effectLst/>
                <a:latin typeface="+mn-lt"/>
                <a:ea typeface="+mn-ea"/>
                <a:cs typeface="+mn-cs"/>
              </a:rPr>
              <a:t>）は、二つの文字列がどの程度異なっているかを示す</a:t>
            </a:r>
            <a:r>
              <a:rPr kumimoji="1" lang="ja-JP" altLang="en-US" sz="1200" b="1" kern="1200" dirty="0" smtClean="0">
                <a:solidFill>
                  <a:schemeClr val="tx1"/>
                </a:solidFill>
                <a:effectLst/>
                <a:latin typeface="+mn-lt"/>
                <a:ea typeface="+mn-ea"/>
                <a:cs typeface="+mn-cs"/>
              </a:rPr>
              <a:t>距離</a:t>
            </a:r>
            <a:r>
              <a:rPr kumimoji="1" lang="ja-JP" altLang="en-US" sz="1200" kern="1200" dirty="0" smtClean="0">
                <a:solidFill>
                  <a:schemeClr val="tx1"/>
                </a:solidFill>
                <a:effectLst/>
                <a:latin typeface="+mn-lt"/>
                <a:ea typeface="+mn-ea"/>
                <a:cs typeface="+mn-cs"/>
              </a:rPr>
              <a:t>の一種である。</a:t>
            </a:r>
            <a:endParaRPr kumimoji="1" lang="ja-JP" altLang="en-US" dirty="0"/>
          </a:p>
        </p:txBody>
      </p:sp>
      <p:sp>
        <p:nvSpPr>
          <p:cNvPr id="4" name="スライド番号プレースホルダー 3"/>
          <p:cNvSpPr>
            <a:spLocks noGrp="1"/>
          </p:cNvSpPr>
          <p:nvPr>
            <p:ph type="sldNum" sz="quarter" idx="10"/>
          </p:nvPr>
        </p:nvSpPr>
        <p:spPr/>
        <p:txBody>
          <a:bodyPr/>
          <a:lstStyle/>
          <a:p>
            <a:fld id="{A46E38E9-8779-4E2D-9C25-33E8307D965E}" type="slidenum">
              <a:rPr kumimoji="1" lang="ja-JP" altLang="en-US" smtClean="0"/>
              <a:t>24</a:t>
            </a:fld>
            <a:endParaRPr kumimoji="1" lang="ja-JP" altLang="en-US"/>
          </a:p>
        </p:txBody>
      </p:sp>
    </p:spTree>
    <p:extLst>
      <p:ext uri="{BB962C8B-B14F-4D97-AF65-F5344CB8AC3E}">
        <p14:creationId xmlns:p14="http://schemas.microsoft.com/office/powerpoint/2010/main" val="35403722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sz="1200" dirty="0"/>
              <a:t>データ処理プロセス（</a:t>
            </a:r>
            <a:r>
              <a:rPr lang="en-US" altLang="ja-JP" sz="1200" dirty="0"/>
              <a:t>Processing</a:t>
            </a:r>
            <a:r>
              <a:rPr lang="ja-JP" altLang="ja-JP" sz="1200" dirty="0"/>
              <a:t>）と分析プロセス（</a:t>
            </a:r>
            <a:r>
              <a:rPr lang="en-US" altLang="ja-JP" sz="1200" dirty="0"/>
              <a:t>Analysis</a:t>
            </a:r>
            <a:r>
              <a:rPr lang="ja-JP" altLang="ja-JP" sz="1200" dirty="0"/>
              <a:t>）が続く</a:t>
            </a:r>
            <a:r>
              <a:rPr lang="en-US" altLang="ja-JP" sz="1200" dirty="0"/>
              <a:t>.</a:t>
            </a:r>
            <a:endParaRPr lang="ja-JP" altLang="ja-JP" sz="1200" dirty="0"/>
          </a:p>
          <a:p>
            <a:r>
              <a:rPr lang="ja-JP" altLang="ja-JP" sz="1200" dirty="0"/>
              <a:t>・データ処理プロセス</a:t>
            </a:r>
          </a:p>
          <a:p>
            <a:r>
              <a:rPr lang="ja-JP" altLang="ja-JP" sz="1200" dirty="0"/>
              <a:t>ソースコード：抽象構文木への変換</a:t>
            </a:r>
            <a:r>
              <a:rPr lang="en-US" altLang="ja-JP" sz="1200" dirty="0"/>
              <a:t>,</a:t>
            </a:r>
            <a:r>
              <a:rPr lang="ja-JP" altLang="ja-JP" sz="1200" dirty="0"/>
              <a:t>　トークンの置き換え</a:t>
            </a:r>
            <a:r>
              <a:rPr lang="en-US" altLang="ja-JP" sz="1200" dirty="0"/>
              <a:t>,</a:t>
            </a:r>
            <a:r>
              <a:rPr lang="ja-JP" altLang="ja-JP" sz="1200" dirty="0"/>
              <a:t>　バージョン間の差分の抽出</a:t>
            </a:r>
            <a:r>
              <a:rPr lang="en-US" altLang="ja-JP" sz="1200" dirty="0"/>
              <a:t>,</a:t>
            </a:r>
            <a:r>
              <a:rPr lang="ja-JP" altLang="ja-JP" sz="1200" dirty="0"/>
              <a:t>　メトリクス計測</a:t>
            </a:r>
          </a:p>
          <a:p>
            <a:r>
              <a:rPr lang="ja-JP" altLang="ja-JP" sz="1200" dirty="0"/>
              <a:t>テキストデータ：トークン化</a:t>
            </a:r>
            <a:r>
              <a:rPr lang="en-US" altLang="ja-JP" sz="1200" dirty="0"/>
              <a:t>,</a:t>
            </a:r>
            <a:r>
              <a:rPr lang="ja-JP" altLang="ja-JP" sz="1200" dirty="0"/>
              <a:t>　ストップワード除去</a:t>
            </a:r>
            <a:r>
              <a:rPr lang="en-US" altLang="ja-JP" sz="1200" dirty="0"/>
              <a:t>,</a:t>
            </a:r>
            <a:r>
              <a:rPr lang="ja-JP" altLang="ja-JP" sz="1200" dirty="0"/>
              <a:t>　語幹処理（</a:t>
            </a:r>
            <a:r>
              <a:rPr lang="en-US" altLang="ja-JP" sz="1200" dirty="0"/>
              <a:t>stemming</a:t>
            </a:r>
            <a:r>
              <a:rPr lang="ja-JP" altLang="ja-JP" sz="1200" dirty="0"/>
              <a:t>）</a:t>
            </a:r>
            <a:r>
              <a:rPr lang="en-US" altLang="ja-JP" sz="1200" dirty="0"/>
              <a:t>,</a:t>
            </a:r>
            <a:r>
              <a:rPr lang="ja-JP" altLang="ja-JP" sz="1200" dirty="0"/>
              <a:t>　グラフ表現やベクトル表現への変換など</a:t>
            </a:r>
            <a:r>
              <a:rPr lang="en-US" altLang="ja-JP" sz="1200" dirty="0"/>
              <a:t>.</a:t>
            </a:r>
          </a:p>
          <a:p>
            <a:endParaRPr lang="en-US" altLang="ja-JP" sz="1200" dirty="0"/>
          </a:p>
          <a:p>
            <a:r>
              <a:rPr lang="ja-JP" altLang="ja-JP" sz="1200" dirty="0"/>
              <a:t>データ処理プロセス（</a:t>
            </a:r>
            <a:r>
              <a:rPr lang="en-US" altLang="ja-JP" sz="1200" dirty="0"/>
              <a:t>Processing</a:t>
            </a:r>
            <a:r>
              <a:rPr lang="ja-JP" altLang="ja-JP" sz="1200" dirty="0"/>
              <a:t>）と分析プロセス（</a:t>
            </a:r>
            <a:r>
              <a:rPr lang="en-US" altLang="ja-JP" sz="1200" dirty="0"/>
              <a:t>Analysis</a:t>
            </a:r>
            <a:r>
              <a:rPr lang="ja-JP" altLang="ja-JP" sz="1200" dirty="0"/>
              <a:t>）が続く</a:t>
            </a:r>
            <a:r>
              <a:rPr lang="en-US" altLang="ja-JP" sz="1200" dirty="0"/>
              <a:t>.</a:t>
            </a:r>
            <a:endParaRPr lang="ja-JP" altLang="ja-JP" sz="1200" dirty="0"/>
          </a:p>
          <a:p>
            <a:r>
              <a:rPr lang="ja-JP" altLang="ja-JP" sz="1200" dirty="0"/>
              <a:t>・データ処理プロセス</a:t>
            </a:r>
          </a:p>
          <a:p>
            <a:r>
              <a:rPr lang="ja-JP" altLang="ja-JP" sz="1200" dirty="0"/>
              <a:t>ソースコード</a:t>
            </a:r>
            <a:r>
              <a:rPr lang="ja-JP" altLang="en-US" sz="1200" dirty="0"/>
              <a:t>や</a:t>
            </a:r>
            <a:r>
              <a:rPr lang="ja-JP" altLang="ja-JP" sz="1200" dirty="0"/>
              <a:t>テキストデータ</a:t>
            </a:r>
            <a:r>
              <a:rPr lang="ja-JP" altLang="en-US" sz="1200" dirty="0"/>
              <a:t>などデータの種類ごとに異なる</a:t>
            </a:r>
            <a:endParaRPr lang="en-US" altLang="ja-JP" sz="1200" dirty="0"/>
          </a:p>
          <a:p>
            <a:r>
              <a:rPr kumimoji="1" lang="ja-JP" altLang="en-US" sz="1200" dirty="0"/>
              <a:t>・分析プロセス</a:t>
            </a:r>
            <a:endParaRPr kumimoji="1" lang="en-US" altLang="ja-JP" sz="1200" dirty="0"/>
          </a:p>
          <a:p>
            <a:r>
              <a:rPr lang="ja-JP" altLang="en-US" sz="1200" dirty="0"/>
              <a:t>分類</a:t>
            </a:r>
            <a:r>
              <a:rPr lang="en-US" altLang="ja-JP" sz="1200" dirty="0"/>
              <a:t>,</a:t>
            </a:r>
            <a:r>
              <a:rPr lang="ja-JP" altLang="en-US" sz="1200" dirty="0"/>
              <a:t>　回帰</a:t>
            </a:r>
            <a:r>
              <a:rPr lang="en-US" altLang="ja-JP" sz="1200" dirty="0"/>
              <a:t>,</a:t>
            </a:r>
            <a:r>
              <a:rPr lang="ja-JP" altLang="en-US" sz="1200" dirty="0"/>
              <a:t>　ルール抽出</a:t>
            </a:r>
            <a:r>
              <a:rPr lang="en-US" altLang="ja-JP" sz="1200" dirty="0"/>
              <a:t>,</a:t>
            </a:r>
            <a:r>
              <a:rPr lang="ja-JP" altLang="en-US" sz="1200" dirty="0"/>
              <a:t>　クラスタリングの為の様々なデータマイニング技術が用いられる</a:t>
            </a:r>
            <a:endParaRPr kumimoji="1" lang="ja-JP" altLang="en-US" dirty="0"/>
          </a:p>
          <a:p>
            <a:endParaRPr lang="ja-JP" altLang="ja-JP" sz="1200" dirty="0"/>
          </a:p>
          <a:p>
            <a:endParaRPr kumimoji="1" lang="ja-JP" altLang="en-US" dirty="0"/>
          </a:p>
        </p:txBody>
      </p:sp>
      <p:sp>
        <p:nvSpPr>
          <p:cNvPr id="4" name="スライド番号プレースホルダー 3"/>
          <p:cNvSpPr>
            <a:spLocks noGrp="1"/>
          </p:cNvSpPr>
          <p:nvPr>
            <p:ph type="sldNum" sz="quarter" idx="10"/>
          </p:nvPr>
        </p:nvSpPr>
        <p:spPr/>
        <p:txBody>
          <a:bodyPr/>
          <a:lstStyle/>
          <a:p>
            <a:fld id="{A46E38E9-8779-4E2D-9C25-33E8307D965E}" type="slidenum">
              <a:rPr kumimoji="1" lang="ja-JP" altLang="en-US" smtClean="0"/>
              <a:t>26</a:t>
            </a:fld>
            <a:endParaRPr kumimoji="1" lang="ja-JP" altLang="en-US"/>
          </a:p>
        </p:txBody>
      </p:sp>
    </p:spTree>
    <p:extLst>
      <p:ext uri="{BB962C8B-B14F-4D97-AF65-F5344CB8AC3E}">
        <p14:creationId xmlns:p14="http://schemas.microsoft.com/office/powerpoint/2010/main" val="17514689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200" dirty="0" smtClean="0"/>
              <a:t>Large/Small-Scale mining</a:t>
            </a:r>
            <a:r>
              <a:rPr lang="ja-JP" altLang="en-US" sz="1200" dirty="0" smtClean="0"/>
              <a:t>：　大規模プロジェクトには解決すべき多くの課題を有しているが、大規模プロジェクトには多くの小規模プロジェクトが内在しており、大規模プロジェクトを対象とした研究も重要ではないかという議論が行われた。</a:t>
            </a:r>
            <a:endParaRPr lang="ja-JP" altLang="ja-JP" sz="1200" dirty="0" smtClean="0"/>
          </a:p>
          <a:p>
            <a:r>
              <a:rPr lang="en-US" altLang="ja-JP" sz="1200" dirty="0" smtClean="0"/>
              <a:t>IR(Information retrieval)</a:t>
            </a:r>
            <a:r>
              <a:rPr lang="ja-JP" altLang="en-US" sz="1200" dirty="0" smtClean="0"/>
              <a:t>：　近年、ビッグデータの解析に関する研究が注目されており、</a:t>
            </a:r>
            <a:r>
              <a:rPr lang="en-US" altLang="ja-JP" sz="1200" dirty="0" smtClean="0"/>
              <a:t>IR</a:t>
            </a:r>
            <a:r>
              <a:rPr lang="ja-JP" altLang="en-US" sz="1200" dirty="0" smtClean="0"/>
              <a:t>はソフトウェア工学に限らず、ビッグデータの中から目的に合致したものを取り出すこと。</a:t>
            </a:r>
            <a:endParaRPr lang="ja-JP" altLang="ja-JP" sz="1200" dirty="0" smtClean="0"/>
          </a:p>
          <a:p>
            <a:r>
              <a:rPr lang="en-US" altLang="ja-JP" sz="1200" dirty="0" err="1" smtClean="0"/>
              <a:t>Github</a:t>
            </a:r>
            <a:r>
              <a:rPr lang="ja-JP" altLang="en-US" sz="1200" dirty="0" smtClean="0"/>
              <a:t>：　</a:t>
            </a:r>
            <a:r>
              <a:rPr lang="en-US" altLang="ja-JP" sz="1200" dirty="0" err="1" smtClean="0"/>
              <a:t>Github</a:t>
            </a:r>
            <a:r>
              <a:rPr lang="ja-JP" altLang="en-US" sz="1200" dirty="0" smtClean="0"/>
              <a:t>はソフトウェア構成管理システムの一種であり、</a:t>
            </a:r>
            <a:r>
              <a:rPr lang="en-US" altLang="ja-JP" sz="1200" dirty="0" err="1" smtClean="0"/>
              <a:t>Git</a:t>
            </a:r>
            <a:r>
              <a:rPr lang="ja-JP" altLang="en-US" sz="1200" dirty="0" smtClean="0"/>
              <a:t>のリポジトリをホスティングするサービスである。</a:t>
            </a:r>
            <a:r>
              <a:rPr lang="en-US" altLang="ja-JP" sz="1200" dirty="0" err="1" smtClean="0"/>
              <a:t>Github</a:t>
            </a:r>
            <a:r>
              <a:rPr lang="ja-JP" altLang="en-US" sz="1200" dirty="0" smtClean="0"/>
              <a:t>はソフトウェア構成管理システムだけでなく、</a:t>
            </a:r>
            <a:r>
              <a:rPr lang="en-US" altLang="ja-JP" sz="1200" dirty="0" smtClean="0"/>
              <a:t>wiki</a:t>
            </a:r>
            <a:r>
              <a:rPr lang="ja-JP" altLang="en-US" sz="1200" dirty="0" smtClean="0"/>
              <a:t>やタスク管理ツールなど、開発者間のコラボレーションをサポートする機能を提供しているため、</a:t>
            </a:r>
            <a:r>
              <a:rPr lang="en-US" altLang="ja-JP" sz="1200" dirty="0" err="1" smtClean="0"/>
              <a:t>Github</a:t>
            </a:r>
            <a:r>
              <a:rPr lang="ja-JP" altLang="en-US" sz="1200" dirty="0" smtClean="0"/>
              <a:t>を使用するプロジェクトが増加している。</a:t>
            </a:r>
            <a:endParaRPr lang="ja-JP" altLang="ja-JP" sz="1200" dirty="0" smtClean="0"/>
          </a:p>
          <a:p>
            <a:endParaRPr kumimoji="1" lang="en-US" altLang="ja-JP" dirty="0" smtClean="0"/>
          </a:p>
          <a:p>
            <a:r>
              <a:rPr kumimoji="1" lang="ja-JP" altLang="en-US" dirty="0" smtClean="0"/>
              <a:t>日本でも、若手研究者が中心となって、</a:t>
            </a:r>
            <a:r>
              <a:rPr kumimoji="1" lang="en-US" altLang="ja-JP" dirty="0" smtClean="0"/>
              <a:t>MSR</a:t>
            </a:r>
            <a:r>
              <a:rPr kumimoji="1" lang="ja-JP" altLang="en-US" dirty="0" smtClean="0"/>
              <a:t>の</a:t>
            </a:r>
            <a:r>
              <a:rPr kumimoji="1" lang="en-US" altLang="ja-JP" dirty="0" smtClean="0"/>
              <a:t>Steering</a:t>
            </a:r>
            <a:r>
              <a:rPr kumimoji="1" lang="ja-JP" altLang="en-US" dirty="0" smtClean="0"/>
              <a:t>　</a:t>
            </a:r>
            <a:r>
              <a:rPr kumimoji="1" lang="en-US" altLang="ja-JP" dirty="0" smtClean="0"/>
              <a:t>Committee</a:t>
            </a:r>
            <a:r>
              <a:rPr kumimoji="1" lang="ja-JP" altLang="en-US" dirty="0" smtClean="0"/>
              <a:t>や</a:t>
            </a:r>
            <a:r>
              <a:rPr kumimoji="1" lang="en-US" altLang="ja-JP" dirty="0" smtClean="0"/>
              <a:t>MSR</a:t>
            </a:r>
            <a:r>
              <a:rPr kumimoji="1" lang="ja-JP" altLang="en-US" dirty="0" smtClean="0"/>
              <a:t>分野で活躍する研究者を招待して講義する</a:t>
            </a:r>
            <a:r>
              <a:rPr kumimoji="1" lang="en-US" altLang="ja-JP" dirty="0" smtClean="0"/>
              <a:t>MSR</a:t>
            </a:r>
            <a:r>
              <a:rPr kumimoji="1" lang="ja-JP" altLang="en-US" dirty="0" smtClean="0"/>
              <a:t>　</a:t>
            </a:r>
            <a:r>
              <a:rPr kumimoji="1" lang="en-US" altLang="ja-JP" dirty="0" smtClean="0"/>
              <a:t>School</a:t>
            </a:r>
            <a:r>
              <a:rPr kumimoji="1" lang="ja-JP" altLang="en-US" dirty="0" smtClean="0"/>
              <a:t>　</a:t>
            </a:r>
            <a:r>
              <a:rPr kumimoji="1" lang="en-US" altLang="ja-JP" dirty="0" smtClean="0"/>
              <a:t>in  Asia</a:t>
            </a:r>
            <a:r>
              <a:rPr kumimoji="1" lang="ja-JP" altLang="en-US" dirty="0" smtClean="0"/>
              <a:t>を</a:t>
            </a:r>
            <a:r>
              <a:rPr kumimoji="1" lang="en-US" altLang="ja-JP" dirty="0" smtClean="0"/>
              <a:t>2010</a:t>
            </a:r>
            <a:r>
              <a:rPr kumimoji="1" lang="ja-JP" altLang="en-US" dirty="0" smtClean="0"/>
              <a:t>年より毎年開催されている。</a:t>
            </a:r>
            <a:endParaRPr kumimoji="1" lang="ja-JP" altLang="en-US" dirty="0"/>
          </a:p>
        </p:txBody>
      </p:sp>
      <p:sp>
        <p:nvSpPr>
          <p:cNvPr id="4" name="スライド番号プレースホルダー 3"/>
          <p:cNvSpPr>
            <a:spLocks noGrp="1"/>
          </p:cNvSpPr>
          <p:nvPr>
            <p:ph type="sldNum" sz="quarter" idx="10"/>
          </p:nvPr>
        </p:nvSpPr>
        <p:spPr/>
        <p:txBody>
          <a:bodyPr/>
          <a:lstStyle/>
          <a:p>
            <a:fld id="{A46E38E9-8779-4E2D-9C25-33E8307D965E}" type="slidenum">
              <a:rPr kumimoji="1" lang="ja-JP" altLang="en-US" smtClean="0"/>
              <a:t>28</a:t>
            </a:fld>
            <a:endParaRPr kumimoji="1" lang="ja-JP" altLang="en-US"/>
          </a:p>
        </p:txBody>
      </p:sp>
    </p:spTree>
    <p:extLst>
      <p:ext uri="{BB962C8B-B14F-4D97-AF65-F5344CB8AC3E}">
        <p14:creationId xmlns:p14="http://schemas.microsoft.com/office/powerpoint/2010/main" val="18941916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近年、</a:t>
            </a:r>
            <a:r>
              <a:rPr kumimoji="1" lang="en-US" altLang="ja-JP" dirty="0" err="1" smtClean="0"/>
              <a:t>Git</a:t>
            </a:r>
            <a:r>
              <a:rPr kumimoji="1" lang="ja-JP" altLang="en-US" dirty="0" smtClean="0"/>
              <a:t>や</a:t>
            </a:r>
            <a:r>
              <a:rPr kumimoji="1" lang="en-US" altLang="ja-JP" dirty="0" err="1" smtClean="0"/>
              <a:t>Trac</a:t>
            </a:r>
            <a:r>
              <a:rPr kumimoji="1" lang="ja-JP" altLang="en-US" dirty="0" smtClean="0"/>
              <a:t>などの新たなリポジトリが登場し、新たな</a:t>
            </a:r>
            <a:r>
              <a:rPr kumimoji="1" lang="en-US" altLang="ja-JP" dirty="0" smtClean="0"/>
              <a:t>OSS</a:t>
            </a:r>
            <a:r>
              <a:rPr kumimoji="1" lang="ja-JP" altLang="en-US" dirty="0" smtClean="0"/>
              <a:t>も日々登場していることから、</a:t>
            </a:r>
            <a:r>
              <a:rPr kumimoji="1" lang="en-US" altLang="ja-JP" dirty="0" smtClean="0"/>
              <a:t>MSR</a:t>
            </a:r>
            <a:r>
              <a:rPr kumimoji="1" lang="ja-JP" altLang="en-US" dirty="0" smtClean="0"/>
              <a:t>はますます盛んになっていくと期待される。</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46E38E9-8779-4E2D-9C25-33E8307D965E}" type="slidenum">
              <a:rPr kumimoji="1" lang="ja-JP" altLang="en-US" smtClean="0"/>
              <a:t>29</a:t>
            </a:fld>
            <a:endParaRPr kumimoji="1" lang="ja-JP" altLang="en-US"/>
          </a:p>
        </p:txBody>
      </p:sp>
    </p:spTree>
    <p:extLst>
      <p:ext uri="{BB962C8B-B14F-4D97-AF65-F5344CB8AC3E}">
        <p14:creationId xmlns:p14="http://schemas.microsoft.com/office/powerpoint/2010/main" val="2250423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7BBE522-D923-4D9D-98BC-BED66765466C}" type="datetime1">
              <a:rPr kumimoji="1" lang="ja-JP" altLang="en-US" smtClean="0"/>
              <a:t>2017/10/19</a:t>
            </a:fld>
            <a:endParaRPr kumimoji="1" lang="ja-JP" altLang="en-US"/>
          </a:p>
        </p:txBody>
      </p:sp>
      <p:sp>
        <p:nvSpPr>
          <p:cNvPr id="5" name="Footer Placeholder 4"/>
          <p:cNvSpPr>
            <a:spLocks noGrp="1"/>
          </p:cNvSpPr>
          <p:nvPr>
            <p:ph type="ftr" sz="quarter" idx="11"/>
          </p:nvPr>
        </p:nvSpPr>
        <p:spPr/>
        <p:txBody>
          <a:bodyPr/>
          <a:lstStyle/>
          <a:p>
            <a:r>
              <a:rPr kumimoji="1" lang="ja-JP" altLang="en-US"/>
              <a:t>ソフトウェアリポジトリマイニング</a:t>
            </a:r>
          </a:p>
        </p:txBody>
      </p:sp>
      <p:sp>
        <p:nvSpPr>
          <p:cNvPr id="6" name="Slide Number Placeholder 5"/>
          <p:cNvSpPr>
            <a:spLocks noGrp="1"/>
          </p:cNvSpPr>
          <p:nvPr>
            <p:ph type="sldNum" sz="quarter" idx="12"/>
          </p:nvPr>
        </p:nvSpPr>
        <p:spPr/>
        <p:txBody>
          <a:bodyPr/>
          <a:lstStyle/>
          <a:p>
            <a:fld id="{E6BDBDCA-472F-4DAE-A0E4-551DA137BA95}"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5638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マスター タイトルの書式設定</a:t>
            </a:r>
            <a:endParaRPr lang="en-US" dirty="0"/>
          </a:p>
        </p:txBody>
      </p:sp>
      <p:sp>
        <p:nvSpPr>
          <p:cNvPr id="3" name="Content Placeholder 2"/>
          <p:cNvSpPr>
            <a:spLocks noGrp="1"/>
          </p:cNvSpPr>
          <p:nvPr>
            <p:ph idx="1"/>
          </p:nvPr>
        </p:nvSpPr>
        <p:spPr/>
        <p:txBody>
          <a:bodyPr/>
          <a:lstStyle>
            <a:lvl1pPr>
              <a:defRPr sz="2400"/>
            </a:lvl1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p:txBody>
          <a:bodyPr/>
          <a:lstStyle/>
          <a:p>
            <a:fld id="{32F0FCA4-D190-4A9A-9BAD-5A6C4155EBCB}" type="datetime1">
              <a:rPr kumimoji="1" lang="ja-JP" altLang="en-US" smtClean="0"/>
              <a:t>2017/10/19</a:t>
            </a:fld>
            <a:endParaRPr kumimoji="1" lang="ja-JP" altLang="en-US"/>
          </a:p>
        </p:txBody>
      </p:sp>
      <p:sp>
        <p:nvSpPr>
          <p:cNvPr id="5" name="Footer Placeholder 4"/>
          <p:cNvSpPr>
            <a:spLocks noGrp="1"/>
          </p:cNvSpPr>
          <p:nvPr>
            <p:ph type="ftr" sz="quarter" idx="11"/>
          </p:nvPr>
        </p:nvSpPr>
        <p:spPr/>
        <p:txBody>
          <a:bodyPr/>
          <a:lstStyle/>
          <a:p>
            <a:r>
              <a:rPr kumimoji="1" lang="ja-JP" altLang="en-US"/>
              <a:t>ソフトウェアリポジトリマイニング</a:t>
            </a:r>
          </a:p>
        </p:txBody>
      </p:sp>
      <p:sp>
        <p:nvSpPr>
          <p:cNvPr id="6" name="Slide Number Placeholder 5"/>
          <p:cNvSpPr>
            <a:spLocks noGrp="1"/>
          </p:cNvSpPr>
          <p:nvPr>
            <p:ph type="sldNum" sz="quarter" idx="12"/>
          </p:nvPr>
        </p:nvSpPr>
        <p:spPr/>
        <p:txBody>
          <a:bodyPr/>
          <a:lstStyle/>
          <a:p>
            <a:fld id="{E6BDBDCA-472F-4DAE-A0E4-551DA137BA95}" type="slidenum">
              <a:rPr kumimoji="1" lang="ja-JP" altLang="en-US" smtClean="0"/>
              <a:t>‹#›</a:t>
            </a:fld>
            <a:endParaRPr kumimoji="1" lang="ja-JP" altLang="en-US"/>
          </a:p>
        </p:txBody>
      </p:sp>
    </p:spTree>
    <p:extLst>
      <p:ext uri="{BB962C8B-B14F-4D97-AF65-F5344CB8AC3E}">
        <p14:creationId xmlns:p14="http://schemas.microsoft.com/office/powerpoint/2010/main" val="1644144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A89878B-D4EC-48E9-BB2C-6A232762D57E}" type="datetime1">
              <a:rPr kumimoji="1" lang="ja-JP" altLang="en-US" smtClean="0"/>
              <a:t>2017/10/19</a:t>
            </a:fld>
            <a:endParaRPr kumimoji="1" lang="ja-JP" altLang="en-US"/>
          </a:p>
        </p:txBody>
      </p:sp>
      <p:sp>
        <p:nvSpPr>
          <p:cNvPr id="5" name="Footer Placeholder 4"/>
          <p:cNvSpPr>
            <a:spLocks noGrp="1"/>
          </p:cNvSpPr>
          <p:nvPr>
            <p:ph type="ftr" sz="quarter" idx="11"/>
          </p:nvPr>
        </p:nvSpPr>
        <p:spPr/>
        <p:txBody>
          <a:bodyPr/>
          <a:lstStyle/>
          <a:p>
            <a:r>
              <a:rPr kumimoji="1" lang="ja-JP" altLang="en-US"/>
              <a:t>ソフトウェアリポジトリマイニング</a:t>
            </a:r>
          </a:p>
        </p:txBody>
      </p:sp>
      <p:sp>
        <p:nvSpPr>
          <p:cNvPr id="6" name="Slide Number Placeholder 5"/>
          <p:cNvSpPr>
            <a:spLocks noGrp="1"/>
          </p:cNvSpPr>
          <p:nvPr>
            <p:ph type="sldNum" sz="quarter" idx="12"/>
          </p:nvPr>
        </p:nvSpPr>
        <p:spPr/>
        <p:txBody>
          <a:bodyPr/>
          <a:lstStyle/>
          <a:p>
            <a:fld id="{E6BDBDCA-472F-4DAE-A0E4-551DA137BA95}"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0299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BFB2563-F9F7-43A2-A9CE-2EF6BA620848}" type="datetime1">
              <a:rPr kumimoji="1" lang="ja-JP" altLang="en-US" smtClean="0"/>
              <a:t>2017/10/19</a:t>
            </a:fld>
            <a:endParaRPr kumimoji="1" lang="ja-JP" altLang="en-US"/>
          </a:p>
        </p:txBody>
      </p:sp>
      <p:sp>
        <p:nvSpPr>
          <p:cNvPr id="6" name="Footer Placeholder 5"/>
          <p:cNvSpPr>
            <a:spLocks noGrp="1"/>
          </p:cNvSpPr>
          <p:nvPr>
            <p:ph type="ftr" sz="quarter" idx="11"/>
          </p:nvPr>
        </p:nvSpPr>
        <p:spPr/>
        <p:txBody>
          <a:bodyPr/>
          <a:lstStyle/>
          <a:p>
            <a:r>
              <a:rPr kumimoji="1" lang="ja-JP" altLang="en-US"/>
              <a:t>ソフトウェアリポジトリマイニング</a:t>
            </a:r>
          </a:p>
        </p:txBody>
      </p:sp>
      <p:sp>
        <p:nvSpPr>
          <p:cNvPr id="7" name="Slide Number Placeholder 6"/>
          <p:cNvSpPr>
            <a:spLocks noGrp="1"/>
          </p:cNvSpPr>
          <p:nvPr>
            <p:ph type="sldNum" sz="quarter" idx="12"/>
          </p:nvPr>
        </p:nvSpPr>
        <p:spPr/>
        <p:txBody>
          <a:bodyPr/>
          <a:lstStyle/>
          <a:p>
            <a:fld id="{E6BDBDCA-472F-4DAE-A0E4-551DA137BA95}" type="slidenum">
              <a:rPr kumimoji="1" lang="ja-JP" altLang="en-US" smtClean="0"/>
              <a:t>‹#›</a:t>
            </a:fld>
            <a:endParaRPr kumimoji="1" lang="ja-JP" altLang="en-US"/>
          </a:p>
        </p:txBody>
      </p:sp>
    </p:spTree>
    <p:extLst>
      <p:ext uri="{BB962C8B-B14F-4D97-AF65-F5344CB8AC3E}">
        <p14:creationId xmlns:p14="http://schemas.microsoft.com/office/powerpoint/2010/main" val="427869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EDD165E7-78C9-4346-873E-4D368E1F75E8}" type="datetime1">
              <a:rPr kumimoji="1" lang="ja-JP" altLang="en-US" smtClean="0"/>
              <a:t>2017/10/19</a:t>
            </a:fld>
            <a:endParaRPr kumimoji="1" lang="ja-JP" altLang="en-US"/>
          </a:p>
        </p:txBody>
      </p:sp>
      <p:sp>
        <p:nvSpPr>
          <p:cNvPr id="8" name="Footer Placeholder 7"/>
          <p:cNvSpPr>
            <a:spLocks noGrp="1"/>
          </p:cNvSpPr>
          <p:nvPr>
            <p:ph type="ftr" sz="quarter" idx="11"/>
          </p:nvPr>
        </p:nvSpPr>
        <p:spPr/>
        <p:txBody>
          <a:bodyPr/>
          <a:lstStyle/>
          <a:p>
            <a:r>
              <a:rPr kumimoji="1" lang="ja-JP" altLang="en-US"/>
              <a:t>ソフトウェアリポジトリマイニング</a:t>
            </a:r>
          </a:p>
        </p:txBody>
      </p:sp>
      <p:sp>
        <p:nvSpPr>
          <p:cNvPr id="9" name="Slide Number Placeholder 8"/>
          <p:cNvSpPr>
            <a:spLocks noGrp="1"/>
          </p:cNvSpPr>
          <p:nvPr>
            <p:ph type="sldNum" sz="quarter" idx="12"/>
          </p:nvPr>
        </p:nvSpPr>
        <p:spPr/>
        <p:txBody>
          <a:bodyPr/>
          <a:lstStyle/>
          <a:p>
            <a:fld id="{E6BDBDCA-472F-4DAE-A0E4-551DA137BA95}" type="slidenum">
              <a:rPr kumimoji="1" lang="ja-JP" altLang="en-US" smtClean="0"/>
              <a:t>‹#›</a:t>
            </a:fld>
            <a:endParaRPr kumimoji="1" lang="ja-JP" altLang="en-US"/>
          </a:p>
        </p:txBody>
      </p:sp>
    </p:spTree>
    <p:extLst>
      <p:ext uri="{BB962C8B-B14F-4D97-AF65-F5344CB8AC3E}">
        <p14:creationId xmlns:p14="http://schemas.microsoft.com/office/powerpoint/2010/main" val="1645654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A6456FEC-27F0-4E81-BC5E-2B9DB73AD0B0}" type="datetime1">
              <a:rPr kumimoji="1" lang="ja-JP" altLang="en-US" smtClean="0"/>
              <a:t>2017/10/19</a:t>
            </a:fld>
            <a:endParaRPr kumimoji="1" lang="ja-JP" altLang="en-US"/>
          </a:p>
        </p:txBody>
      </p:sp>
      <p:sp>
        <p:nvSpPr>
          <p:cNvPr id="4" name="Footer Placeholder 3"/>
          <p:cNvSpPr>
            <a:spLocks noGrp="1"/>
          </p:cNvSpPr>
          <p:nvPr>
            <p:ph type="ftr" sz="quarter" idx="11"/>
          </p:nvPr>
        </p:nvSpPr>
        <p:spPr/>
        <p:txBody>
          <a:bodyPr/>
          <a:lstStyle/>
          <a:p>
            <a:r>
              <a:rPr kumimoji="1" lang="ja-JP" altLang="en-US"/>
              <a:t>ソフトウェアリポジトリマイニング</a:t>
            </a:r>
          </a:p>
        </p:txBody>
      </p:sp>
      <p:sp>
        <p:nvSpPr>
          <p:cNvPr id="5" name="Slide Number Placeholder 4"/>
          <p:cNvSpPr>
            <a:spLocks noGrp="1"/>
          </p:cNvSpPr>
          <p:nvPr>
            <p:ph type="sldNum" sz="quarter" idx="12"/>
          </p:nvPr>
        </p:nvSpPr>
        <p:spPr/>
        <p:txBody>
          <a:bodyPr/>
          <a:lstStyle/>
          <a:p>
            <a:fld id="{E6BDBDCA-472F-4DAE-A0E4-551DA137BA95}" type="slidenum">
              <a:rPr kumimoji="1" lang="ja-JP" altLang="en-US" smtClean="0"/>
              <a:t>‹#›</a:t>
            </a:fld>
            <a:endParaRPr kumimoji="1" lang="ja-JP" altLang="en-US"/>
          </a:p>
        </p:txBody>
      </p:sp>
    </p:spTree>
    <p:extLst>
      <p:ext uri="{BB962C8B-B14F-4D97-AF65-F5344CB8AC3E}">
        <p14:creationId xmlns:p14="http://schemas.microsoft.com/office/powerpoint/2010/main" val="1286862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962210E-BA69-4989-8186-6CCDC1DEE836}" type="datetime1">
              <a:rPr kumimoji="1" lang="ja-JP" altLang="en-US" smtClean="0"/>
              <a:t>2017/10/19</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r>
              <a:rPr kumimoji="1" lang="ja-JP" altLang="en-US"/>
              <a:t>ソフトウェアリポジトリマイニング</a:t>
            </a:r>
          </a:p>
        </p:txBody>
      </p:sp>
      <p:sp>
        <p:nvSpPr>
          <p:cNvPr id="9" name="Slide Number Placeholder 8"/>
          <p:cNvSpPr>
            <a:spLocks noGrp="1"/>
          </p:cNvSpPr>
          <p:nvPr>
            <p:ph type="sldNum" sz="quarter" idx="12"/>
          </p:nvPr>
        </p:nvSpPr>
        <p:spPr/>
        <p:txBody>
          <a:bodyPr/>
          <a:lstStyle/>
          <a:p>
            <a:fld id="{E6BDBDCA-472F-4DAE-A0E4-551DA137BA95}" type="slidenum">
              <a:rPr kumimoji="1" lang="ja-JP" altLang="en-US" smtClean="0"/>
              <a:t>‹#›</a:t>
            </a:fld>
            <a:endParaRPr kumimoji="1" lang="ja-JP" altLang="en-US"/>
          </a:p>
        </p:txBody>
      </p:sp>
    </p:spTree>
    <p:extLst>
      <p:ext uri="{BB962C8B-B14F-4D97-AF65-F5344CB8AC3E}">
        <p14:creationId xmlns:p14="http://schemas.microsoft.com/office/powerpoint/2010/main" val="353893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EE70E978-CAD0-48C7-B2D4-538671CE436F}" type="datetime1">
              <a:rPr kumimoji="1" lang="ja-JP" altLang="en-US" smtClean="0"/>
              <a:t>2017/10/19</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kumimoji="1" lang="ja-JP" altLang="en-US"/>
              <a:t>ソフトウェアリポジトリマイニング</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6BDBDCA-472F-4DAE-A0E4-551DA137BA95}" type="slidenum">
              <a:rPr kumimoji="1" lang="ja-JP" altLang="en-US" smtClean="0"/>
              <a:t>‹#›</a:t>
            </a:fld>
            <a:endParaRPr kumimoji="1" lang="ja-JP" altLang="en-US"/>
          </a:p>
        </p:txBody>
      </p:sp>
    </p:spTree>
    <p:extLst>
      <p:ext uri="{BB962C8B-B14F-4D97-AF65-F5344CB8AC3E}">
        <p14:creationId xmlns:p14="http://schemas.microsoft.com/office/powerpoint/2010/main" val="110465641"/>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562AA22-92FB-49FC-BE18-45CBE7E0A349}" type="datetime1">
              <a:rPr kumimoji="1" lang="ja-JP" altLang="en-US" smtClean="0"/>
              <a:t>2017/10/19</a:t>
            </a:fld>
            <a:endParaRPr kumimoji="1" lang="ja-JP" altLang="en-US"/>
          </a:p>
        </p:txBody>
      </p:sp>
      <p:sp>
        <p:nvSpPr>
          <p:cNvPr id="6" name="Footer Placeholder 5"/>
          <p:cNvSpPr>
            <a:spLocks noGrp="1"/>
          </p:cNvSpPr>
          <p:nvPr>
            <p:ph type="ftr" sz="quarter" idx="11"/>
          </p:nvPr>
        </p:nvSpPr>
        <p:spPr/>
        <p:txBody>
          <a:bodyPr/>
          <a:lstStyle/>
          <a:p>
            <a:r>
              <a:rPr kumimoji="1" lang="ja-JP" altLang="en-US"/>
              <a:t>ソフトウェアリポジトリマイニング</a:t>
            </a:r>
          </a:p>
        </p:txBody>
      </p:sp>
      <p:sp>
        <p:nvSpPr>
          <p:cNvPr id="7" name="Slide Number Placeholder 6"/>
          <p:cNvSpPr>
            <a:spLocks noGrp="1"/>
          </p:cNvSpPr>
          <p:nvPr>
            <p:ph type="sldNum" sz="quarter" idx="12"/>
          </p:nvPr>
        </p:nvSpPr>
        <p:spPr/>
        <p:txBody>
          <a:bodyPr/>
          <a:lstStyle/>
          <a:p>
            <a:fld id="{E6BDBDCA-472F-4DAE-A0E4-551DA137BA95}" type="slidenum">
              <a:rPr kumimoji="1" lang="ja-JP" altLang="en-US" smtClean="0"/>
              <a:t>‹#›</a:t>
            </a:fld>
            <a:endParaRPr kumimoji="1" lang="ja-JP" altLang="en-US"/>
          </a:p>
        </p:txBody>
      </p:sp>
    </p:spTree>
    <p:extLst>
      <p:ext uri="{BB962C8B-B14F-4D97-AF65-F5344CB8AC3E}">
        <p14:creationId xmlns:p14="http://schemas.microsoft.com/office/powerpoint/2010/main" val="229648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E70E978-CAD0-48C7-B2D4-538671CE436F}" type="datetime1">
              <a:rPr kumimoji="1" lang="ja-JP" altLang="en-US" smtClean="0"/>
              <a:t>2017/10/19</a:t>
            </a:fld>
            <a:endParaRPr kumimoji="1" lang="ja-JP" altLang="en-US"/>
          </a:p>
        </p:txBody>
      </p:sp>
      <p:sp>
        <p:nvSpPr>
          <p:cNvPr id="5" name="Footer Placeholder 4"/>
          <p:cNvSpPr>
            <a:spLocks noGrp="1"/>
          </p:cNvSpPr>
          <p:nvPr>
            <p:ph type="ftr" sz="quarter" idx="11"/>
          </p:nvPr>
        </p:nvSpPr>
        <p:spPr/>
        <p:txBody>
          <a:bodyPr/>
          <a:lstStyle/>
          <a:p>
            <a:r>
              <a:rPr kumimoji="1" lang="ja-JP" altLang="en-US"/>
              <a:t>ソフトウェアリポジトリマイニング</a:t>
            </a:r>
          </a:p>
        </p:txBody>
      </p:sp>
      <p:sp>
        <p:nvSpPr>
          <p:cNvPr id="6" name="Slide Number Placeholder 5"/>
          <p:cNvSpPr>
            <a:spLocks noGrp="1"/>
          </p:cNvSpPr>
          <p:nvPr>
            <p:ph type="sldNum" sz="quarter" idx="12"/>
          </p:nvPr>
        </p:nvSpPr>
        <p:spPr/>
        <p:txBody>
          <a:bodyPr/>
          <a:lstStyle/>
          <a:p>
            <a:fld id="{E6BDBDCA-472F-4DAE-A0E4-551DA137BA95}" type="slidenum">
              <a:rPr kumimoji="1" lang="ja-JP" altLang="en-US" smtClean="0"/>
              <a:t>‹#›</a:t>
            </a:fld>
            <a:endParaRPr kumimoji="1" lang="ja-JP" altLang="en-US"/>
          </a:p>
        </p:txBody>
      </p:sp>
    </p:spTree>
    <p:extLst>
      <p:ext uri="{BB962C8B-B14F-4D97-AF65-F5344CB8AC3E}">
        <p14:creationId xmlns:p14="http://schemas.microsoft.com/office/powerpoint/2010/main" val="971655792"/>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4A43BB2-B729-48FB-8C51-F1A726A24D40}" type="datetime1">
              <a:rPr kumimoji="1" lang="ja-JP" altLang="en-US" smtClean="0"/>
              <a:t>2017/10/19</a:t>
            </a:fld>
            <a:endParaRPr kumimoji="1" lang="ja-JP" altLang="en-US"/>
          </a:p>
        </p:txBody>
      </p:sp>
      <p:sp>
        <p:nvSpPr>
          <p:cNvPr id="5" name="Footer Placeholder 4"/>
          <p:cNvSpPr>
            <a:spLocks noGrp="1"/>
          </p:cNvSpPr>
          <p:nvPr>
            <p:ph type="ftr" sz="quarter" idx="11"/>
          </p:nvPr>
        </p:nvSpPr>
        <p:spPr/>
        <p:txBody>
          <a:bodyPr/>
          <a:lstStyle/>
          <a:p>
            <a:r>
              <a:rPr kumimoji="1" lang="ja-JP" altLang="en-US"/>
              <a:t>ソフトウェアリポジトリマイニング</a:t>
            </a:r>
          </a:p>
        </p:txBody>
      </p:sp>
      <p:sp>
        <p:nvSpPr>
          <p:cNvPr id="6" name="Slide Number Placeholder 5"/>
          <p:cNvSpPr>
            <a:spLocks noGrp="1"/>
          </p:cNvSpPr>
          <p:nvPr>
            <p:ph type="sldNum" sz="quarter" idx="12"/>
          </p:nvPr>
        </p:nvSpPr>
        <p:spPr/>
        <p:txBody>
          <a:bodyPr/>
          <a:lstStyle/>
          <a:p>
            <a:fld id="{E6BDBDCA-472F-4DAE-A0E4-551DA137BA95}" type="slidenum">
              <a:rPr kumimoji="1" lang="ja-JP" altLang="en-US" smtClean="0"/>
              <a:t>‹#›</a:t>
            </a:fld>
            <a:endParaRPr kumimoji="1" lang="ja-JP" altLang="en-US"/>
          </a:p>
        </p:txBody>
      </p:sp>
    </p:spTree>
    <p:extLst>
      <p:ext uri="{BB962C8B-B14F-4D97-AF65-F5344CB8AC3E}">
        <p14:creationId xmlns:p14="http://schemas.microsoft.com/office/powerpoint/2010/main" val="3154991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EE70E978-CAD0-48C7-B2D4-538671CE436F}" type="datetime1">
              <a:rPr kumimoji="1" lang="ja-JP" altLang="en-US" smtClean="0"/>
              <a:t>2017/10/19</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kumimoji="1" lang="ja-JP" altLang="en-US"/>
              <a:t>ソフトウェアリポジトリマイニング</a:t>
            </a: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E6BDBDCA-472F-4DAE-A0E4-551DA137BA95}"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217722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eg"/><Relationship Id="rId7"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eg"/><Relationship Id="rId4" Type="http://schemas.openxmlformats.org/officeDocument/2006/relationships/image" Target="../media/image5.jpg"/><Relationship Id="rId9" Type="http://schemas.openxmlformats.org/officeDocument/2006/relationships/comments" Target="../comments/comment1.xml"/></Relationships>
</file>

<file path=ppt/slides/_rels/slide6.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825038" y="1095789"/>
            <a:ext cx="7543800" cy="2674620"/>
          </a:xfrm>
        </p:spPr>
        <p:txBody>
          <a:bodyPr>
            <a:normAutofit/>
          </a:bodyPr>
          <a:lstStyle/>
          <a:p>
            <a:r>
              <a:rPr kumimoji="1" lang="ja-JP" altLang="en-US" sz="6600" dirty="0"/>
              <a:t>ソフトウェアリポジトリ</a:t>
            </a:r>
            <a:r>
              <a:rPr kumimoji="1" lang="en-US" altLang="ja-JP" sz="6600" dirty="0"/>
              <a:t/>
            </a:r>
            <a:br>
              <a:rPr kumimoji="1" lang="en-US" altLang="ja-JP" sz="6600" dirty="0"/>
            </a:br>
            <a:r>
              <a:rPr lang="ja-JP" altLang="en-US" sz="6600" dirty="0"/>
              <a:t>マイニング</a:t>
            </a:r>
            <a:endParaRPr kumimoji="1" lang="ja-JP" altLang="en-US" sz="6600" dirty="0"/>
          </a:p>
        </p:txBody>
      </p:sp>
      <p:sp>
        <p:nvSpPr>
          <p:cNvPr id="3" name="サブタイトル 2"/>
          <p:cNvSpPr>
            <a:spLocks noGrp="1"/>
          </p:cNvSpPr>
          <p:nvPr>
            <p:ph type="subTitle" idx="1"/>
          </p:nvPr>
        </p:nvSpPr>
        <p:spPr/>
        <p:txBody>
          <a:bodyPr>
            <a:normAutofit/>
          </a:bodyPr>
          <a:lstStyle/>
          <a:p>
            <a:r>
              <a:rPr kumimoji="1" lang="ja-JP" altLang="en-US" dirty="0">
                <a:solidFill>
                  <a:schemeClr val="tx1"/>
                </a:solidFill>
              </a:rPr>
              <a:t>門田　暁人　　　　伊原　彰紀　　　　松本　健一</a:t>
            </a:r>
            <a:endParaRPr kumimoji="1" lang="en-US" altLang="ja-JP" dirty="0">
              <a:solidFill>
                <a:schemeClr val="tx1"/>
              </a:solidFill>
            </a:endParaRPr>
          </a:p>
          <a:p>
            <a:r>
              <a:rPr kumimoji="1" lang="ja-JP" altLang="en-US" dirty="0">
                <a:solidFill>
                  <a:schemeClr val="tx1"/>
                </a:solidFill>
              </a:rPr>
              <a:t>コンピュータソフトウェア</a:t>
            </a:r>
            <a:r>
              <a:rPr kumimoji="1" lang="en-US" altLang="ja-JP" dirty="0">
                <a:solidFill>
                  <a:schemeClr val="tx1"/>
                </a:solidFill>
              </a:rPr>
              <a:t>,Vol.30,No2(2013),p.52-65.</a:t>
            </a:r>
          </a:p>
          <a:p>
            <a:endParaRPr kumimoji="1" lang="en-US" altLang="ja-JP" dirty="0"/>
          </a:p>
          <a:p>
            <a:endParaRPr kumimoji="1" lang="ja-JP" altLang="en-US" dirty="0"/>
          </a:p>
        </p:txBody>
      </p:sp>
      <p:sp>
        <p:nvSpPr>
          <p:cNvPr id="7" name="フッター プレースホルダー 6">
            <a:extLst>
              <a:ext uri="{FF2B5EF4-FFF2-40B4-BE49-F238E27FC236}">
                <a16:creationId xmlns:a16="http://schemas.microsoft.com/office/drawing/2014/main" xmlns="" id="{09335B72-C31A-4DDB-A0C6-2A95F5B78D74}"/>
              </a:ext>
            </a:extLst>
          </p:cNvPr>
          <p:cNvSpPr>
            <a:spLocks noGrp="1"/>
          </p:cNvSpPr>
          <p:nvPr>
            <p:ph type="ftr" sz="quarter" idx="11"/>
          </p:nvPr>
        </p:nvSpPr>
        <p:spPr/>
        <p:txBody>
          <a:bodyPr/>
          <a:lstStyle/>
          <a:p>
            <a:r>
              <a:rPr kumimoji="1" lang="ja-JP" altLang="en-US"/>
              <a:t>ソフトウェアリポジトリマイニング</a:t>
            </a:r>
          </a:p>
        </p:txBody>
      </p:sp>
      <p:sp>
        <p:nvSpPr>
          <p:cNvPr id="6" name="スライド番号プレースホルダー 5">
            <a:extLst>
              <a:ext uri="{FF2B5EF4-FFF2-40B4-BE49-F238E27FC236}">
                <a16:creationId xmlns:a16="http://schemas.microsoft.com/office/drawing/2014/main" xmlns="" id="{6A95C053-9359-4FF9-B551-9616FFAB3421}"/>
              </a:ext>
            </a:extLst>
          </p:cNvPr>
          <p:cNvSpPr>
            <a:spLocks noGrp="1"/>
          </p:cNvSpPr>
          <p:nvPr>
            <p:ph type="sldNum" sz="quarter" idx="12"/>
          </p:nvPr>
        </p:nvSpPr>
        <p:spPr/>
        <p:txBody>
          <a:bodyPr/>
          <a:lstStyle/>
          <a:p>
            <a:fld id="{E6BDBDCA-472F-4DAE-A0E4-551DA137BA95}" type="slidenum">
              <a:rPr kumimoji="1" lang="ja-JP" altLang="en-US" smtClean="0"/>
              <a:t>1</a:t>
            </a:fld>
            <a:endParaRPr kumimoji="1" lang="ja-JP" altLang="en-US"/>
          </a:p>
        </p:txBody>
      </p:sp>
      <p:sp>
        <p:nvSpPr>
          <p:cNvPr id="4" name="テキスト ボックス 3"/>
          <p:cNvSpPr txBox="1"/>
          <p:nvPr/>
        </p:nvSpPr>
        <p:spPr>
          <a:xfrm>
            <a:off x="825039" y="1230406"/>
            <a:ext cx="6666379" cy="415498"/>
          </a:xfrm>
          <a:prstGeom prst="rect">
            <a:avLst/>
          </a:prstGeom>
          <a:noFill/>
        </p:spPr>
        <p:txBody>
          <a:bodyPr wrap="square" rtlCol="0">
            <a:spAutoFit/>
          </a:bodyPr>
          <a:lstStyle/>
          <a:p>
            <a:r>
              <a:rPr lang="en-US" altLang="ja-JP" sz="2100" b="1" dirty="0"/>
              <a:t>『</a:t>
            </a:r>
            <a:r>
              <a:rPr lang="ja-JP" altLang="en-US" sz="2100" b="1" dirty="0"/>
              <a:t>ソフトウェア工学の実証的アプローチ</a:t>
            </a:r>
            <a:r>
              <a:rPr lang="en-US" altLang="ja-JP" sz="2100" b="1" dirty="0"/>
              <a:t>』</a:t>
            </a:r>
            <a:r>
              <a:rPr lang="ja-JP" altLang="en-US" sz="2100" b="1" dirty="0"/>
              <a:t>　シリーズ第</a:t>
            </a:r>
            <a:r>
              <a:rPr lang="en-US" altLang="ja-JP" sz="2100" b="1" dirty="0"/>
              <a:t>5</a:t>
            </a:r>
            <a:r>
              <a:rPr lang="ja-JP" altLang="en-US" sz="2100" b="1" dirty="0"/>
              <a:t>回</a:t>
            </a:r>
          </a:p>
        </p:txBody>
      </p:sp>
      <p:sp>
        <p:nvSpPr>
          <p:cNvPr id="5" name="テキスト ボックス 4"/>
          <p:cNvSpPr txBox="1"/>
          <p:nvPr/>
        </p:nvSpPr>
        <p:spPr>
          <a:xfrm>
            <a:off x="825038" y="5382872"/>
            <a:ext cx="5589209" cy="646331"/>
          </a:xfrm>
          <a:prstGeom prst="rect">
            <a:avLst/>
          </a:prstGeom>
          <a:noFill/>
        </p:spPr>
        <p:txBody>
          <a:bodyPr wrap="square" rtlCol="0">
            <a:spAutoFit/>
          </a:bodyPr>
          <a:lstStyle/>
          <a:p>
            <a:r>
              <a:rPr lang="ja-JP" altLang="en-US" b="1" dirty="0"/>
              <a:t>学籍番号　</a:t>
            </a:r>
            <a:r>
              <a:rPr lang="en-US" altLang="ja-JP" b="1" dirty="0"/>
              <a:t>60206299</a:t>
            </a:r>
          </a:p>
          <a:p>
            <a:r>
              <a:rPr lang="ja-JP" altLang="en-US" b="1" dirty="0"/>
              <a:t>氏名　　　　吉富　楓雅</a:t>
            </a:r>
          </a:p>
        </p:txBody>
      </p:sp>
    </p:spTree>
    <p:extLst>
      <p:ext uri="{BB962C8B-B14F-4D97-AF65-F5344CB8AC3E}">
        <p14:creationId xmlns:p14="http://schemas.microsoft.com/office/powerpoint/2010/main" val="25079937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目次</a:t>
            </a:r>
            <a:endParaRPr kumimoji="1" lang="ja-JP" altLang="en-US" dirty="0"/>
          </a:p>
        </p:txBody>
      </p:sp>
      <p:sp>
        <p:nvSpPr>
          <p:cNvPr id="3" name="コンテンツ プレースホルダー 2"/>
          <p:cNvSpPr>
            <a:spLocks noGrp="1"/>
          </p:cNvSpPr>
          <p:nvPr>
            <p:ph idx="1"/>
          </p:nvPr>
        </p:nvSpPr>
        <p:spPr>
          <a:xfrm>
            <a:off x="801289" y="2436426"/>
            <a:ext cx="7543801" cy="4023360"/>
          </a:xfrm>
        </p:spPr>
        <p:txBody>
          <a:bodyPr/>
          <a:lstStyle/>
          <a:p>
            <a:r>
              <a:rPr kumimoji="1" lang="en-US" altLang="ja-JP" sz="2800" dirty="0" smtClean="0"/>
              <a:t>1.</a:t>
            </a:r>
            <a:r>
              <a:rPr kumimoji="1" lang="ja-JP" altLang="en-US" sz="2800" dirty="0" smtClean="0"/>
              <a:t>　リポジトリの定義は何か？</a:t>
            </a:r>
            <a:endParaRPr kumimoji="1" lang="en-US" altLang="ja-JP" sz="2800" dirty="0" smtClean="0"/>
          </a:p>
          <a:p>
            <a:r>
              <a:rPr lang="en-US" altLang="ja-JP" sz="2800" dirty="0" smtClean="0"/>
              <a:t>2.</a:t>
            </a:r>
            <a:r>
              <a:rPr lang="ja-JP" altLang="en-US" sz="2800" dirty="0" smtClean="0"/>
              <a:t>　研究のテーマ例</a:t>
            </a:r>
            <a:endParaRPr lang="en-US" altLang="ja-JP" sz="2800" dirty="0" smtClean="0"/>
          </a:p>
          <a:p>
            <a:r>
              <a:rPr kumimoji="1" lang="en-US" altLang="ja-JP" sz="2800" dirty="0" smtClean="0"/>
              <a:t>3.</a:t>
            </a:r>
            <a:r>
              <a:rPr kumimoji="1" lang="ja-JP" altLang="en-US" sz="2800" dirty="0" smtClean="0"/>
              <a:t>　マイニングの具体例</a:t>
            </a:r>
            <a:endParaRPr kumimoji="1" lang="en-US" altLang="ja-JP" sz="2800" dirty="0" smtClean="0"/>
          </a:p>
          <a:p>
            <a:r>
              <a:rPr lang="en-US" altLang="ja-JP" sz="2800" dirty="0" smtClean="0"/>
              <a:t>4.</a:t>
            </a:r>
            <a:r>
              <a:rPr lang="ja-JP" altLang="en-US" sz="2800" dirty="0" smtClean="0"/>
              <a:t>　</a:t>
            </a:r>
            <a:r>
              <a:rPr lang="en-US" altLang="ja-JP" sz="2800" dirty="0" smtClean="0"/>
              <a:t>MSR</a:t>
            </a:r>
            <a:r>
              <a:rPr lang="ja-JP" altLang="en-US" sz="2800" dirty="0" smtClean="0"/>
              <a:t>の発展</a:t>
            </a:r>
            <a:endParaRPr lang="en-US" altLang="ja-JP" sz="2800" dirty="0" smtClean="0"/>
          </a:p>
          <a:p>
            <a:r>
              <a:rPr lang="en-US" altLang="ja-JP" sz="2800" dirty="0" smtClean="0"/>
              <a:t>5.</a:t>
            </a:r>
            <a:r>
              <a:rPr lang="ja-JP" altLang="en-US" sz="2800" dirty="0" smtClean="0"/>
              <a:t>　まとめ</a:t>
            </a:r>
            <a:endParaRPr lang="en-US" altLang="ja-JP" sz="2800" dirty="0" smtClean="0"/>
          </a:p>
          <a:p>
            <a:pPr algn="ctr"/>
            <a:endParaRPr kumimoji="1" lang="ja-JP" altLang="en-US" dirty="0"/>
          </a:p>
        </p:txBody>
      </p:sp>
      <p:sp>
        <p:nvSpPr>
          <p:cNvPr id="4" name="フッター プレースホルダー 3"/>
          <p:cNvSpPr>
            <a:spLocks noGrp="1"/>
          </p:cNvSpPr>
          <p:nvPr>
            <p:ph type="ftr" sz="quarter" idx="11"/>
          </p:nvPr>
        </p:nvSpPr>
        <p:spPr/>
        <p:txBody>
          <a:bodyPr/>
          <a:lstStyle/>
          <a:p>
            <a:r>
              <a:rPr kumimoji="1" lang="ja-JP" altLang="en-US" smtClean="0"/>
              <a:t>ソフトウェアリポジトリマイニング</a:t>
            </a:r>
            <a:endParaRPr kumimoji="1" lang="ja-JP" altLang="en-US"/>
          </a:p>
        </p:txBody>
      </p:sp>
      <p:sp>
        <p:nvSpPr>
          <p:cNvPr id="5" name="スライド番号プレースホルダー 4"/>
          <p:cNvSpPr>
            <a:spLocks noGrp="1"/>
          </p:cNvSpPr>
          <p:nvPr>
            <p:ph type="sldNum" sz="quarter" idx="12"/>
          </p:nvPr>
        </p:nvSpPr>
        <p:spPr/>
        <p:txBody>
          <a:bodyPr/>
          <a:lstStyle/>
          <a:p>
            <a:fld id="{E6BDBDCA-472F-4DAE-A0E4-551DA137BA95}" type="slidenum">
              <a:rPr kumimoji="1" lang="ja-JP" altLang="en-US" smtClean="0"/>
              <a:t>2</a:t>
            </a:fld>
            <a:endParaRPr kumimoji="1" lang="ja-JP" altLang="en-US"/>
          </a:p>
        </p:txBody>
      </p:sp>
    </p:spTree>
    <p:extLst>
      <p:ext uri="{BB962C8B-B14F-4D97-AF65-F5344CB8AC3E}">
        <p14:creationId xmlns:p14="http://schemas.microsoft.com/office/powerpoint/2010/main" val="9825365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3B9DA1F4-FCFD-4AAD-BC7D-4FA0042532DF}"/>
              </a:ext>
            </a:extLst>
          </p:cNvPr>
          <p:cNvSpPr>
            <a:spLocks noGrp="1"/>
          </p:cNvSpPr>
          <p:nvPr>
            <p:ph type="title"/>
          </p:nvPr>
        </p:nvSpPr>
        <p:spPr>
          <a:xfrm>
            <a:off x="865563" y="502682"/>
            <a:ext cx="7543800" cy="1006404"/>
          </a:xfrm>
        </p:spPr>
        <p:txBody>
          <a:bodyPr>
            <a:normAutofit/>
          </a:bodyPr>
          <a:lstStyle/>
          <a:p>
            <a:r>
              <a:rPr kumimoji="1" lang="ja-JP" altLang="en-US" sz="3600" dirty="0"/>
              <a:t>ソフトウェアリポジトリマイニングとは？</a:t>
            </a:r>
          </a:p>
        </p:txBody>
      </p:sp>
      <p:sp>
        <p:nvSpPr>
          <p:cNvPr id="7" name="フッター プレースホルダー 6">
            <a:extLst>
              <a:ext uri="{FF2B5EF4-FFF2-40B4-BE49-F238E27FC236}">
                <a16:creationId xmlns:a16="http://schemas.microsoft.com/office/drawing/2014/main" xmlns="" id="{FCF98B00-B2E1-4079-BC67-3AC4F4D82513}"/>
              </a:ext>
            </a:extLst>
          </p:cNvPr>
          <p:cNvSpPr>
            <a:spLocks noGrp="1"/>
          </p:cNvSpPr>
          <p:nvPr>
            <p:ph type="ftr" sz="quarter" idx="11"/>
          </p:nvPr>
        </p:nvSpPr>
        <p:spPr/>
        <p:txBody>
          <a:bodyPr/>
          <a:lstStyle/>
          <a:p>
            <a:r>
              <a:rPr kumimoji="1" lang="ja-JP" altLang="en-US"/>
              <a:t>ソフトウェアリポジトリマイニング</a:t>
            </a:r>
          </a:p>
        </p:txBody>
      </p:sp>
      <p:sp>
        <p:nvSpPr>
          <p:cNvPr id="6" name="スライド番号プレースホルダー 5">
            <a:extLst>
              <a:ext uri="{FF2B5EF4-FFF2-40B4-BE49-F238E27FC236}">
                <a16:creationId xmlns:a16="http://schemas.microsoft.com/office/drawing/2014/main" xmlns="" id="{68B947B6-1585-4DCE-AD5C-ECDE025F8255}"/>
              </a:ext>
            </a:extLst>
          </p:cNvPr>
          <p:cNvSpPr>
            <a:spLocks noGrp="1"/>
          </p:cNvSpPr>
          <p:nvPr>
            <p:ph type="sldNum" sz="quarter" idx="12"/>
          </p:nvPr>
        </p:nvSpPr>
        <p:spPr/>
        <p:txBody>
          <a:bodyPr/>
          <a:lstStyle/>
          <a:p>
            <a:fld id="{E6BDBDCA-472F-4DAE-A0E4-551DA137BA95}" type="slidenum">
              <a:rPr kumimoji="1" lang="ja-JP" altLang="en-US" smtClean="0"/>
              <a:t>3</a:t>
            </a:fld>
            <a:endParaRPr kumimoji="1" lang="ja-JP" altLang="en-US"/>
          </a:p>
        </p:txBody>
      </p:sp>
      <p:sp>
        <p:nvSpPr>
          <p:cNvPr id="4" name="テキスト ボックス 3">
            <a:extLst>
              <a:ext uri="{FF2B5EF4-FFF2-40B4-BE49-F238E27FC236}">
                <a16:creationId xmlns:a16="http://schemas.microsoft.com/office/drawing/2014/main" xmlns="" id="{46574D22-39CA-4865-BC9B-AADDBBA990F4}"/>
              </a:ext>
            </a:extLst>
          </p:cNvPr>
          <p:cNvSpPr txBox="1"/>
          <p:nvPr/>
        </p:nvSpPr>
        <p:spPr>
          <a:xfrm>
            <a:off x="556591" y="2368609"/>
            <a:ext cx="8587409" cy="3231654"/>
          </a:xfrm>
          <a:prstGeom prst="rect">
            <a:avLst/>
          </a:prstGeom>
          <a:noFill/>
        </p:spPr>
        <p:txBody>
          <a:bodyPr wrap="square" rtlCol="0">
            <a:spAutoFit/>
          </a:bodyPr>
          <a:lstStyle/>
          <a:p>
            <a:r>
              <a:rPr lang="ja-JP" altLang="en-US" sz="2100" dirty="0"/>
              <a:t>　　　　　　　　　　　　　　　　　　　　</a:t>
            </a:r>
            <a:endParaRPr lang="en-US" altLang="ja-JP" sz="2100" dirty="0"/>
          </a:p>
          <a:p>
            <a:endParaRPr lang="en-US" altLang="ja-JP" sz="2100" dirty="0"/>
          </a:p>
          <a:p>
            <a:endParaRPr lang="en-US" altLang="ja-JP" sz="2100" dirty="0"/>
          </a:p>
          <a:p>
            <a:r>
              <a:rPr lang="ja-JP" altLang="en-US" sz="2100" dirty="0"/>
              <a:t>　　　　　　　　　　　　　　　　　　　</a:t>
            </a:r>
            <a:r>
              <a:rPr lang="ja-JP" altLang="en-US" sz="2700" dirty="0"/>
              <a:t>「リポジトリ」から「マイニング」する</a:t>
            </a:r>
            <a:endParaRPr lang="en-US" altLang="ja-JP" sz="2700" dirty="0"/>
          </a:p>
          <a:p>
            <a:r>
              <a:rPr lang="ja-JP" altLang="en-US" sz="2700" dirty="0"/>
              <a:t>　　　　　　　　　　　　　　　　　　</a:t>
            </a:r>
            <a:r>
              <a:rPr lang="ja-JP" altLang="en-US" sz="2700" dirty="0">
                <a:solidFill>
                  <a:srgbClr val="FF0000"/>
                </a:solidFill>
              </a:rPr>
              <a:t>宝</a:t>
            </a:r>
            <a:r>
              <a:rPr lang="ja-JP" altLang="en-US" sz="2700" dirty="0"/>
              <a:t>　　　　　　　　　</a:t>
            </a:r>
            <a:r>
              <a:rPr lang="ja-JP" altLang="en-US" sz="2700" dirty="0">
                <a:solidFill>
                  <a:srgbClr val="FF0000"/>
                </a:solidFill>
              </a:rPr>
              <a:t>発掘</a:t>
            </a:r>
            <a:endParaRPr lang="en-US" altLang="ja-JP" sz="2700" dirty="0">
              <a:solidFill>
                <a:srgbClr val="FF0000"/>
              </a:solidFill>
            </a:endParaRPr>
          </a:p>
          <a:p>
            <a:endParaRPr lang="en-US" altLang="ja-JP" sz="2100" dirty="0"/>
          </a:p>
          <a:p>
            <a:endParaRPr lang="en-US" altLang="ja-JP" sz="2100" dirty="0"/>
          </a:p>
          <a:p>
            <a:endParaRPr lang="en-US" altLang="ja-JP" sz="2100" dirty="0"/>
          </a:p>
          <a:p>
            <a:r>
              <a:rPr lang="ja-JP" altLang="en-US" sz="2100" dirty="0"/>
              <a:t>　　　　　　　　　　　　　　　　　　</a:t>
            </a:r>
            <a:r>
              <a:rPr lang="ja-JP" altLang="en-US" sz="2400" dirty="0"/>
              <a:t>いわゆる・・・鉱山から宝を探し出す分野</a:t>
            </a:r>
            <a:endParaRPr lang="en-US" altLang="ja-JP" sz="2400" dirty="0"/>
          </a:p>
        </p:txBody>
      </p:sp>
      <p:pic>
        <p:nvPicPr>
          <p:cNvPr id="5" name="図 4">
            <a:extLst>
              <a:ext uri="{FF2B5EF4-FFF2-40B4-BE49-F238E27FC236}">
                <a16:creationId xmlns:a16="http://schemas.microsoft.com/office/drawing/2014/main" xmlns="" id="{FAA48BB1-E09C-4E79-9F67-348C90215B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961" y="2271053"/>
            <a:ext cx="2939996" cy="2815863"/>
          </a:xfrm>
          <a:prstGeom prst="rect">
            <a:avLst/>
          </a:prstGeom>
        </p:spPr>
      </p:pic>
    </p:spTree>
    <p:extLst>
      <p:ext uri="{BB962C8B-B14F-4D97-AF65-F5344CB8AC3E}">
        <p14:creationId xmlns:p14="http://schemas.microsoft.com/office/powerpoint/2010/main" val="4066618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フッター プレースホルダー 4">
            <a:extLst>
              <a:ext uri="{FF2B5EF4-FFF2-40B4-BE49-F238E27FC236}">
                <a16:creationId xmlns:a16="http://schemas.microsoft.com/office/drawing/2014/main" xmlns="" id="{0535872F-0EFC-4B09-BE19-25B3B56B8436}"/>
              </a:ext>
            </a:extLst>
          </p:cNvPr>
          <p:cNvSpPr>
            <a:spLocks noGrp="1"/>
          </p:cNvSpPr>
          <p:nvPr>
            <p:ph type="ftr" sz="quarter" idx="11"/>
          </p:nvPr>
        </p:nvSpPr>
        <p:spPr/>
        <p:txBody>
          <a:bodyPr/>
          <a:lstStyle/>
          <a:p>
            <a:r>
              <a:rPr kumimoji="1" lang="ja-JP" altLang="en-US"/>
              <a:t>ソフトウェアリポジトリマイニング</a:t>
            </a:r>
          </a:p>
        </p:txBody>
      </p:sp>
      <p:sp>
        <p:nvSpPr>
          <p:cNvPr id="4" name="スライド番号プレースホルダー 3">
            <a:extLst>
              <a:ext uri="{FF2B5EF4-FFF2-40B4-BE49-F238E27FC236}">
                <a16:creationId xmlns:a16="http://schemas.microsoft.com/office/drawing/2014/main" xmlns="" id="{C02AE9C2-5566-4715-926E-2E0B13A943FF}"/>
              </a:ext>
            </a:extLst>
          </p:cNvPr>
          <p:cNvSpPr>
            <a:spLocks noGrp="1"/>
          </p:cNvSpPr>
          <p:nvPr>
            <p:ph type="sldNum" sz="quarter" idx="12"/>
          </p:nvPr>
        </p:nvSpPr>
        <p:spPr/>
        <p:txBody>
          <a:bodyPr/>
          <a:lstStyle/>
          <a:p>
            <a:fld id="{E6BDBDCA-472F-4DAE-A0E4-551DA137BA95}" type="slidenum">
              <a:rPr kumimoji="1" lang="ja-JP" altLang="en-US" smtClean="0"/>
              <a:t>4</a:t>
            </a:fld>
            <a:endParaRPr kumimoji="1" lang="ja-JP" altLang="en-US"/>
          </a:p>
        </p:txBody>
      </p:sp>
      <p:sp>
        <p:nvSpPr>
          <p:cNvPr id="2" name="タイトル 1">
            <a:extLst>
              <a:ext uri="{FF2B5EF4-FFF2-40B4-BE49-F238E27FC236}">
                <a16:creationId xmlns:a16="http://schemas.microsoft.com/office/drawing/2014/main" xmlns="" id="{791DAE84-906B-44A0-B460-272E11EB71F1}"/>
              </a:ext>
            </a:extLst>
          </p:cNvPr>
          <p:cNvSpPr>
            <a:spLocks noGrp="1"/>
          </p:cNvSpPr>
          <p:nvPr>
            <p:ph type="title" idx="4294967295"/>
          </p:nvPr>
        </p:nvSpPr>
        <p:spPr>
          <a:xfrm>
            <a:off x="1215887" y="2473671"/>
            <a:ext cx="7543800" cy="1087437"/>
          </a:xfrm>
        </p:spPr>
        <p:txBody>
          <a:bodyPr/>
          <a:lstStyle/>
          <a:p>
            <a:r>
              <a:rPr kumimoji="1" lang="ja-JP" altLang="en-US" dirty="0"/>
              <a:t>リポジトリの定義は何か？</a:t>
            </a:r>
          </a:p>
        </p:txBody>
      </p:sp>
      <p:pic>
        <p:nvPicPr>
          <p:cNvPr id="8" name="図 7">
            <a:extLst>
              <a:ext uri="{FF2B5EF4-FFF2-40B4-BE49-F238E27FC236}">
                <a16:creationId xmlns:a16="http://schemas.microsoft.com/office/drawing/2014/main" xmlns="" id="{123F76AF-16FC-415E-A115-6DA1D2EE17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0544" y="3721397"/>
            <a:ext cx="3149600" cy="2578100"/>
          </a:xfrm>
          <a:prstGeom prst="rect">
            <a:avLst/>
          </a:prstGeom>
        </p:spPr>
      </p:pic>
    </p:spTree>
    <p:extLst>
      <p:ext uri="{BB962C8B-B14F-4D97-AF65-F5344CB8AC3E}">
        <p14:creationId xmlns:p14="http://schemas.microsoft.com/office/powerpoint/2010/main" val="5241407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A3453C85-FD13-4DA4-B343-879E17647A08}"/>
              </a:ext>
            </a:extLst>
          </p:cNvPr>
          <p:cNvSpPr>
            <a:spLocks noGrp="1"/>
          </p:cNvSpPr>
          <p:nvPr>
            <p:ph type="title"/>
          </p:nvPr>
        </p:nvSpPr>
        <p:spPr/>
        <p:txBody>
          <a:bodyPr/>
          <a:lstStyle/>
          <a:p>
            <a:r>
              <a:rPr kumimoji="1" lang="ja-JP" altLang="en-US" dirty="0"/>
              <a:t>　　　狭義（もともとは）</a:t>
            </a:r>
          </a:p>
        </p:txBody>
      </p:sp>
      <p:sp>
        <p:nvSpPr>
          <p:cNvPr id="3" name="コンテンツ プレースホルダー 2">
            <a:extLst>
              <a:ext uri="{FF2B5EF4-FFF2-40B4-BE49-F238E27FC236}">
                <a16:creationId xmlns:a16="http://schemas.microsoft.com/office/drawing/2014/main" xmlns="" id="{20B2C900-E057-484E-BB2C-F746953B5F96}"/>
              </a:ext>
            </a:extLst>
          </p:cNvPr>
          <p:cNvSpPr>
            <a:spLocks noGrp="1"/>
          </p:cNvSpPr>
          <p:nvPr>
            <p:ph idx="1"/>
          </p:nvPr>
        </p:nvSpPr>
        <p:spPr/>
        <p:txBody>
          <a:bodyPr>
            <a:normAutofit fontScale="92500" lnSpcReduction="20000"/>
          </a:bodyPr>
          <a:lstStyle/>
          <a:p>
            <a:endParaRPr lang="en-US" altLang="ja-JP" dirty="0"/>
          </a:p>
          <a:p>
            <a:r>
              <a:rPr lang="ja-JP" altLang="en-US" sz="2600" b="1" dirty="0"/>
              <a:t>　　　　　　　　</a:t>
            </a:r>
            <a:r>
              <a:rPr lang="ja-JP" altLang="ja-JP" sz="3500" b="1" dirty="0">
                <a:solidFill>
                  <a:srgbClr val="FF0000"/>
                </a:solidFill>
              </a:rPr>
              <a:t>３つのデータソース</a:t>
            </a:r>
            <a:endParaRPr lang="en-US" altLang="ja-JP" sz="2600" b="1" dirty="0">
              <a:solidFill>
                <a:srgbClr val="FF0000"/>
              </a:solidFill>
            </a:endParaRPr>
          </a:p>
          <a:p>
            <a:pPr marL="0" indent="0">
              <a:buNone/>
            </a:pPr>
            <a:r>
              <a:rPr lang="en-US" altLang="ja-JP" sz="2400" b="1" dirty="0"/>
              <a:t>1.</a:t>
            </a:r>
            <a:r>
              <a:rPr lang="ja-JP" altLang="en-US" sz="2400" b="1" dirty="0"/>
              <a:t>　</a:t>
            </a:r>
            <a:r>
              <a:rPr lang="ja-JP" altLang="ja-JP" sz="2400" b="1" dirty="0"/>
              <a:t>ソフトウェア構成管理システム（</a:t>
            </a:r>
            <a:r>
              <a:rPr lang="en-US" altLang="ja-JP" sz="2400" b="1" dirty="0"/>
              <a:t>CVS, Subversion, Git</a:t>
            </a:r>
            <a:r>
              <a:rPr lang="ja-JP" altLang="ja-JP" sz="2400" b="1" dirty="0"/>
              <a:t>など）</a:t>
            </a:r>
          </a:p>
          <a:p>
            <a:endParaRPr lang="en-US" altLang="ja-JP" sz="2400" b="1" dirty="0"/>
          </a:p>
          <a:p>
            <a:pPr marL="0" indent="0">
              <a:buNone/>
            </a:pPr>
            <a:r>
              <a:rPr lang="en-US" altLang="ja-JP" sz="2400" b="1" dirty="0"/>
              <a:t>2.</a:t>
            </a:r>
            <a:r>
              <a:rPr lang="ja-JP" altLang="en-US" sz="2400" b="1" dirty="0"/>
              <a:t>　</a:t>
            </a:r>
            <a:r>
              <a:rPr lang="ja-JP" altLang="ja-JP" sz="2400" b="1" dirty="0"/>
              <a:t>バグ管理システム（</a:t>
            </a:r>
            <a:r>
              <a:rPr lang="en-US" altLang="ja-JP" sz="2400" b="1" dirty="0"/>
              <a:t>Bugzilla, </a:t>
            </a:r>
            <a:r>
              <a:rPr lang="en-US" altLang="ja-JP" sz="2400" b="1" dirty="0" err="1"/>
              <a:t>Trac</a:t>
            </a:r>
            <a:r>
              <a:rPr lang="en-US" altLang="ja-JP" sz="2400" b="1" dirty="0"/>
              <a:t>, Redmine</a:t>
            </a:r>
            <a:r>
              <a:rPr lang="ja-JP" altLang="ja-JP" sz="2400" b="1" dirty="0"/>
              <a:t>）</a:t>
            </a:r>
          </a:p>
          <a:p>
            <a:pPr marL="0" indent="0">
              <a:buNone/>
            </a:pPr>
            <a:endParaRPr lang="en-US" altLang="ja-JP" sz="2400" b="1" dirty="0"/>
          </a:p>
          <a:p>
            <a:pPr marL="0" indent="0">
              <a:buNone/>
            </a:pPr>
            <a:r>
              <a:rPr lang="en-US" altLang="ja-JP" sz="2400" b="1" dirty="0"/>
              <a:t>3.</a:t>
            </a:r>
            <a:r>
              <a:rPr lang="ja-JP" altLang="en-US" sz="2400" b="1" dirty="0"/>
              <a:t>　</a:t>
            </a:r>
            <a:r>
              <a:rPr lang="ja-JP" altLang="ja-JP" sz="2400" b="1" dirty="0"/>
              <a:t>メーリングリストアーカイブ</a:t>
            </a:r>
            <a:endParaRPr lang="en-US" altLang="ja-JP" sz="2400" b="1" dirty="0"/>
          </a:p>
          <a:p>
            <a:endParaRPr lang="en-US" altLang="ja-JP" dirty="0"/>
          </a:p>
          <a:p>
            <a:r>
              <a:rPr lang="en-US" altLang="ja-JP" sz="2600" dirty="0"/>
              <a:t>OSS</a:t>
            </a:r>
            <a:r>
              <a:rPr lang="ja-JP" altLang="ja-JP" sz="2600" dirty="0"/>
              <a:t>開発の広がりとともに</a:t>
            </a:r>
            <a:r>
              <a:rPr lang="en-US" altLang="ja-JP" sz="2600" dirty="0"/>
              <a:t>MSR</a:t>
            </a:r>
            <a:r>
              <a:rPr lang="ja-JP" altLang="ja-JP" sz="2600" dirty="0"/>
              <a:t>の分野は発展してきた</a:t>
            </a:r>
          </a:p>
          <a:p>
            <a:endParaRPr kumimoji="1" lang="ja-JP" altLang="en-US" dirty="0"/>
          </a:p>
        </p:txBody>
      </p:sp>
      <p:sp>
        <p:nvSpPr>
          <p:cNvPr id="5" name="フッター プレースホルダー 4">
            <a:extLst>
              <a:ext uri="{FF2B5EF4-FFF2-40B4-BE49-F238E27FC236}">
                <a16:creationId xmlns:a16="http://schemas.microsoft.com/office/drawing/2014/main" xmlns="" id="{12441E4F-91EC-4766-A427-5158C85916CE}"/>
              </a:ext>
            </a:extLst>
          </p:cNvPr>
          <p:cNvSpPr>
            <a:spLocks noGrp="1"/>
          </p:cNvSpPr>
          <p:nvPr>
            <p:ph type="ftr" sz="quarter" idx="11"/>
          </p:nvPr>
        </p:nvSpPr>
        <p:spPr/>
        <p:txBody>
          <a:bodyPr/>
          <a:lstStyle/>
          <a:p>
            <a:r>
              <a:rPr kumimoji="1" lang="ja-JP" altLang="en-US"/>
              <a:t>ソフトウェアリポジトリマイニング</a:t>
            </a:r>
          </a:p>
        </p:txBody>
      </p:sp>
      <p:sp>
        <p:nvSpPr>
          <p:cNvPr id="4" name="スライド番号プレースホルダー 3">
            <a:extLst>
              <a:ext uri="{FF2B5EF4-FFF2-40B4-BE49-F238E27FC236}">
                <a16:creationId xmlns:a16="http://schemas.microsoft.com/office/drawing/2014/main" xmlns="" id="{F5E0D889-1095-4A3D-B05C-39CEE2FBA07A}"/>
              </a:ext>
            </a:extLst>
          </p:cNvPr>
          <p:cNvSpPr>
            <a:spLocks noGrp="1"/>
          </p:cNvSpPr>
          <p:nvPr>
            <p:ph type="sldNum" sz="quarter" idx="12"/>
          </p:nvPr>
        </p:nvSpPr>
        <p:spPr/>
        <p:txBody>
          <a:bodyPr/>
          <a:lstStyle/>
          <a:p>
            <a:fld id="{E6BDBDCA-472F-4DAE-A0E4-551DA137BA95}" type="slidenum">
              <a:rPr kumimoji="1" lang="ja-JP" altLang="en-US" smtClean="0"/>
              <a:t>5</a:t>
            </a:fld>
            <a:endParaRPr kumimoji="1" lang="ja-JP" altLang="en-US"/>
          </a:p>
        </p:txBody>
      </p:sp>
      <p:pic>
        <p:nvPicPr>
          <p:cNvPr id="7" name="図 6">
            <a:extLst>
              <a:ext uri="{FF2B5EF4-FFF2-40B4-BE49-F238E27FC236}">
                <a16:creationId xmlns:a16="http://schemas.microsoft.com/office/drawing/2014/main" xmlns="" id="{17F0F7F7-0023-4E4C-9BB0-3AC3573714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59508" y="3069394"/>
            <a:ext cx="500283" cy="500283"/>
          </a:xfrm>
          <a:prstGeom prst="rect">
            <a:avLst/>
          </a:prstGeom>
        </p:spPr>
      </p:pic>
      <p:pic>
        <p:nvPicPr>
          <p:cNvPr id="9" name="図 8">
            <a:extLst>
              <a:ext uri="{FF2B5EF4-FFF2-40B4-BE49-F238E27FC236}">
                <a16:creationId xmlns:a16="http://schemas.microsoft.com/office/drawing/2014/main" xmlns="" id="{5FE0D669-4296-4331-BD09-356E608557D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33230" y="3038181"/>
            <a:ext cx="910703" cy="562708"/>
          </a:xfrm>
          <a:prstGeom prst="rect">
            <a:avLst/>
          </a:prstGeom>
        </p:spPr>
      </p:pic>
      <p:pic>
        <p:nvPicPr>
          <p:cNvPr id="11" name="図 10">
            <a:extLst>
              <a:ext uri="{FF2B5EF4-FFF2-40B4-BE49-F238E27FC236}">
                <a16:creationId xmlns:a16="http://schemas.microsoft.com/office/drawing/2014/main" xmlns="" id="{C24FF7B6-9608-4F82-975D-3B389FC9060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17372" y="3069394"/>
            <a:ext cx="531495" cy="531495"/>
          </a:xfrm>
          <a:prstGeom prst="rect">
            <a:avLst/>
          </a:prstGeom>
        </p:spPr>
      </p:pic>
      <p:pic>
        <p:nvPicPr>
          <p:cNvPr id="13" name="図 12">
            <a:extLst>
              <a:ext uri="{FF2B5EF4-FFF2-40B4-BE49-F238E27FC236}">
                <a16:creationId xmlns:a16="http://schemas.microsoft.com/office/drawing/2014/main" xmlns="" id="{2A9E5DB2-7302-4B91-A1E0-2F8868B9E2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33076" y="3857414"/>
            <a:ext cx="1761783" cy="575408"/>
          </a:xfrm>
          <a:prstGeom prst="rect">
            <a:avLst/>
          </a:prstGeom>
        </p:spPr>
      </p:pic>
      <p:pic>
        <p:nvPicPr>
          <p:cNvPr id="15" name="図 14">
            <a:extLst>
              <a:ext uri="{FF2B5EF4-FFF2-40B4-BE49-F238E27FC236}">
                <a16:creationId xmlns:a16="http://schemas.microsoft.com/office/drawing/2014/main" xmlns="" id="{EDDC757B-7AE8-4BBC-B699-D723A58B5D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13737" y="3962330"/>
            <a:ext cx="891541" cy="396077"/>
          </a:xfrm>
          <a:prstGeom prst="rect">
            <a:avLst/>
          </a:prstGeom>
        </p:spPr>
      </p:pic>
      <p:pic>
        <p:nvPicPr>
          <p:cNvPr id="17" name="図 16">
            <a:extLst>
              <a:ext uri="{FF2B5EF4-FFF2-40B4-BE49-F238E27FC236}">
                <a16:creationId xmlns:a16="http://schemas.microsoft.com/office/drawing/2014/main" xmlns="" id="{31FB0EF1-0B3F-4416-82A9-7A19C299AF3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91796" y="3877688"/>
            <a:ext cx="1189013" cy="627786"/>
          </a:xfrm>
          <a:prstGeom prst="rect">
            <a:avLst/>
          </a:prstGeom>
        </p:spPr>
      </p:pic>
    </p:spTree>
    <p:extLst>
      <p:ext uri="{BB962C8B-B14F-4D97-AF65-F5344CB8AC3E}">
        <p14:creationId xmlns:p14="http://schemas.microsoft.com/office/powerpoint/2010/main" val="26088417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EE080C9E-8296-4C78-811C-ED88909E7824}"/>
              </a:ext>
            </a:extLst>
          </p:cNvPr>
          <p:cNvSpPr>
            <a:spLocks noGrp="1"/>
          </p:cNvSpPr>
          <p:nvPr>
            <p:ph type="title"/>
          </p:nvPr>
        </p:nvSpPr>
        <p:spPr/>
        <p:txBody>
          <a:bodyPr/>
          <a:lstStyle/>
          <a:p>
            <a:r>
              <a:rPr kumimoji="1" lang="ja-JP" altLang="en-US" dirty="0"/>
              <a:t>　　　広義（もっと広く）</a:t>
            </a:r>
          </a:p>
        </p:txBody>
      </p:sp>
      <p:sp>
        <p:nvSpPr>
          <p:cNvPr id="3" name="コンテンツ プレースホルダー 2">
            <a:extLst>
              <a:ext uri="{FF2B5EF4-FFF2-40B4-BE49-F238E27FC236}">
                <a16:creationId xmlns:a16="http://schemas.microsoft.com/office/drawing/2014/main" xmlns="" id="{F71340B1-E5CC-43EA-84DB-68761BACDB53}"/>
              </a:ext>
            </a:extLst>
          </p:cNvPr>
          <p:cNvSpPr>
            <a:spLocks noGrp="1"/>
          </p:cNvSpPr>
          <p:nvPr>
            <p:ph idx="1"/>
          </p:nvPr>
        </p:nvSpPr>
        <p:spPr>
          <a:xfrm>
            <a:off x="797780" y="1872238"/>
            <a:ext cx="7543801" cy="4023360"/>
          </a:xfrm>
        </p:spPr>
        <p:txBody>
          <a:bodyPr>
            <a:normAutofit lnSpcReduction="10000"/>
          </a:bodyPr>
          <a:lstStyle/>
          <a:p>
            <a:r>
              <a:rPr lang="ja-JP" altLang="en-US" sz="3300" b="1" dirty="0"/>
              <a:t>　　　　</a:t>
            </a:r>
            <a:endParaRPr lang="en-US" altLang="ja-JP" sz="3300" b="1" dirty="0"/>
          </a:p>
          <a:p>
            <a:r>
              <a:rPr lang="ja-JP" altLang="en-US" sz="3300" b="1" dirty="0"/>
              <a:t>　　　</a:t>
            </a:r>
            <a:r>
              <a:rPr lang="ja-JP" altLang="en-US" sz="3300" b="1" dirty="0">
                <a:solidFill>
                  <a:srgbClr val="FF0000"/>
                </a:solidFill>
              </a:rPr>
              <a:t>実際は対象は３つだけではない</a:t>
            </a:r>
            <a:endParaRPr lang="en-US" altLang="ja-JP" sz="3300" b="1" dirty="0">
              <a:solidFill>
                <a:srgbClr val="FF0000"/>
              </a:solidFill>
            </a:endParaRPr>
          </a:p>
          <a:p>
            <a:pPr marL="0" indent="0">
              <a:buNone/>
            </a:pPr>
            <a:r>
              <a:rPr lang="ja-JP" altLang="en-US" sz="2400" b="1" dirty="0"/>
              <a:t>　　　　　　　</a:t>
            </a:r>
            <a:r>
              <a:rPr lang="ja-JP" altLang="ja-JP" sz="2400" b="1" dirty="0"/>
              <a:t>多種多様なソフトウェア開発データ</a:t>
            </a:r>
            <a:endParaRPr lang="en-US" altLang="ja-JP" sz="2400" b="1" dirty="0"/>
          </a:p>
          <a:p>
            <a:r>
              <a:rPr lang="ja-JP" altLang="en-US" sz="2400" b="1" dirty="0"/>
              <a:t>例えば・・・</a:t>
            </a:r>
            <a:endParaRPr lang="en-US" altLang="ja-JP" sz="2400" b="1" dirty="0"/>
          </a:p>
          <a:p>
            <a:r>
              <a:rPr lang="ja-JP" altLang="en-US" sz="2400" b="1" dirty="0"/>
              <a:t>・</a:t>
            </a:r>
            <a:r>
              <a:rPr lang="ja-JP" altLang="ja-JP" sz="2400" b="1" dirty="0"/>
              <a:t>プロジェクト情報</a:t>
            </a:r>
            <a:endParaRPr lang="en-US" altLang="ja-JP" sz="2400" b="1" dirty="0"/>
          </a:p>
          <a:p>
            <a:r>
              <a:rPr lang="ja-JP" altLang="en-US" sz="2400" b="1" dirty="0"/>
              <a:t>・</a:t>
            </a:r>
            <a:r>
              <a:rPr lang="ja-JP" altLang="ja-JP" sz="2400" b="1" dirty="0"/>
              <a:t>開発工数データ</a:t>
            </a:r>
            <a:endParaRPr lang="en-US" altLang="ja-JP" sz="2400" b="1" dirty="0"/>
          </a:p>
          <a:p>
            <a:r>
              <a:rPr lang="ja-JP" altLang="en-US" sz="2400" b="1" dirty="0"/>
              <a:t>・</a:t>
            </a:r>
            <a:r>
              <a:rPr lang="ja-JP" altLang="ja-JP" sz="2400" b="1" dirty="0"/>
              <a:t>進捗管理データ</a:t>
            </a:r>
            <a:endParaRPr lang="en-US" altLang="ja-JP" sz="2400" b="1" dirty="0"/>
          </a:p>
          <a:p>
            <a:r>
              <a:rPr lang="ja-JP" altLang="en-US" sz="2400" b="1" dirty="0"/>
              <a:t>・</a:t>
            </a:r>
            <a:r>
              <a:rPr lang="ja-JP" altLang="ja-JP" sz="2400" b="1" dirty="0"/>
              <a:t>テスト管理データなど</a:t>
            </a:r>
            <a:endParaRPr kumimoji="1" lang="en-US" altLang="ja-JP" sz="2400" b="1" dirty="0"/>
          </a:p>
          <a:p>
            <a:endParaRPr kumimoji="1" lang="ja-JP" altLang="en-US" dirty="0"/>
          </a:p>
        </p:txBody>
      </p:sp>
      <p:sp>
        <p:nvSpPr>
          <p:cNvPr id="5" name="フッター プレースホルダー 4">
            <a:extLst>
              <a:ext uri="{FF2B5EF4-FFF2-40B4-BE49-F238E27FC236}">
                <a16:creationId xmlns:a16="http://schemas.microsoft.com/office/drawing/2014/main" xmlns="" id="{F84DC41D-865B-4BAF-A8DE-C928B7AF4D10}"/>
              </a:ext>
            </a:extLst>
          </p:cNvPr>
          <p:cNvSpPr>
            <a:spLocks noGrp="1"/>
          </p:cNvSpPr>
          <p:nvPr>
            <p:ph type="ftr" sz="quarter" idx="11"/>
          </p:nvPr>
        </p:nvSpPr>
        <p:spPr/>
        <p:txBody>
          <a:bodyPr/>
          <a:lstStyle/>
          <a:p>
            <a:r>
              <a:rPr kumimoji="1" lang="ja-JP" altLang="en-US"/>
              <a:t>ソフトウェアリポジトリマイニング</a:t>
            </a:r>
          </a:p>
        </p:txBody>
      </p:sp>
      <p:sp>
        <p:nvSpPr>
          <p:cNvPr id="4" name="スライド番号プレースホルダー 3">
            <a:extLst>
              <a:ext uri="{FF2B5EF4-FFF2-40B4-BE49-F238E27FC236}">
                <a16:creationId xmlns:a16="http://schemas.microsoft.com/office/drawing/2014/main" xmlns="" id="{B1D223B2-BF9D-40BA-8571-B3C05E62001A}"/>
              </a:ext>
            </a:extLst>
          </p:cNvPr>
          <p:cNvSpPr>
            <a:spLocks noGrp="1"/>
          </p:cNvSpPr>
          <p:nvPr>
            <p:ph type="sldNum" sz="quarter" idx="12"/>
          </p:nvPr>
        </p:nvSpPr>
        <p:spPr/>
        <p:txBody>
          <a:bodyPr/>
          <a:lstStyle/>
          <a:p>
            <a:fld id="{E6BDBDCA-472F-4DAE-A0E4-551DA137BA95}" type="slidenum">
              <a:rPr kumimoji="1" lang="ja-JP" altLang="en-US" smtClean="0"/>
              <a:t>6</a:t>
            </a:fld>
            <a:endParaRPr kumimoji="1" lang="ja-JP" altLang="en-US"/>
          </a:p>
        </p:txBody>
      </p:sp>
    </p:spTree>
    <p:extLst>
      <p:ext uri="{BB962C8B-B14F-4D97-AF65-F5344CB8AC3E}">
        <p14:creationId xmlns:p14="http://schemas.microsoft.com/office/powerpoint/2010/main" val="12117164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D862D55C-A36A-40C4-BD49-836E2BDE51AA}"/>
              </a:ext>
            </a:extLst>
          </p:cNvPr>
          <p:cNvSpPr>
            <a:spLocks noGrp="1"/>
          </p:cNvSpPr>
          <p:nvPr>
            <p:ph type="title"/>
          </p:nvPr>
        </p:nvSpPr>
        <p:spPr>
          <a:xfrm>
            <a:off x="1180769" y="1141777"/>
            <a:ext cx="7543800" cy="1088068"/>
          </a:xfrm>
        </p:spPr>
        <p:txBody>
          <a:bodyPr>
            <a:normAutofit fontScale="90000"/>
          </a:bodyPr>
          <a:lstStyle/>
          <a:p>
            <a:r>
              <a:rPr lang="en-US" altLang="ja-JP" dirty="0"/>
              <a:t>MSR</a:t>
            </a:r>
            <a:r>
              <a:rPr lang="ja-JP" altLang="ja-JP" dirty="0"/>
              <a:t>の研究</a:t>
            </a:r>
            <a:r>
              <a:rPr lang="ja-JP" altLang="en-US" dirty="0"/>
              <a:t>に</a:t>
            </a:r>
            <a:r>
              <a:rPr lang="ja-JP" altLang="ja-JP" dirty="0"/>
              <a:t>は２つの側面</a:t>
            </a:r>
            <a:br>
              <a:rPr lang="ja-JP" altLang="ja-JP" dirty="0"/>
            </a:br>
            <a:endParaRPr kumimoji="1" lang="ja-JP" altLang="en-US" dirty="0"/>
          </a:p>
        </p:txBody>
      </p:sp>
      <p:sp>
        <p:nvSpPr>
          <p:cNvPr id="3" name="コンテンツ プレースホルダー 2">
            <a:extLst>
              <a:ext uri="{FF2B5EF4-FFF2-40B4-BE49-F238E27FC236}">
                <a16:creationId xmlns:a16="http://schemas.microsoft.com/office/drawing/2014/main" xmlns="" id="{584D3857-19CB-414A-A278-65ED2510F250}"/>
              </a:ext>
            </a:extLst>
          </p:cNvPr>
          <p:cNvSpPr>
            <a:spLocks noGrp="1"/>
          </p:cNvSpPr>
          <p:nvPr>
            <p:ph idx="1"/>
          </p:nvPr>
        </p:nvSpPr>
        <p:spPr/>
        <p:txBody>
          <a:bodyPr/>
          <a:lstStyle/>
          <a:p>
            <a:endParaRPr lang="en-US" altLang="ja-JP" sz="2800" dirty="0"/>
          </a:p>
          <a:p>
            <a:r>
              <a:rPr lang="en-US" altLang="ja-JP" sz="2800" dirty="0"/>
              <a:t>1.</a:t>
            </a:r>
            <a:r>
              <a:rPr lang="ja-JP" altLang="ja-JP" sz="2800" dirty="0"/>
              <a:t>　「何を目的にマイニングするか」</a:t>
            </a:r>
          </a:p>
          <a:p>
            <a:endParaRPr kumimoji="1" lang="en-US" altLang="ja-JP" sz="2800" dirty="0"/>
          </a:p>
          <a:p>
            <a:endParaRPr lang="en-US" altLang="ja-JP" sz="2800" dirty="0"/>
          </a:p>
          <a:p>
            <a:r>
              <a:rPr lang="en-US" altLang="ja-JP" sz="2800" dirty="0"/>
              <a:t>2.</a:t>
            </a:r>
            <a:r>
              <a:rPr lang="ja-JP" altLang="ja-JP" sz="2800" dirty="0"/>
              <a:t>　「どのようにマイニングするか」</a:t>
            </a:r>
          </a:p>
          <a:p>
            <a:endParaRPr kumimoji="1" lang="ja-JP" altLang="en-US" dirty="0"/>
          </a:p>
        </p:txBody>
      </p:sp>
      <p:sp>
        <p:nvSpPr>
          <p:cNvPr id="5" name="フッター プレースホルダー 4">
            <a:extLst>
              <a:ext uri="{FF2B5EF4-FFF2-40B4-BE49-F238E27FC236}">
                <a16:creationId xmlns:a16="http://schemas.microsoft.com/office/drawing/2014/main" xmlns="" id="{09D9EE3D-2BD7-4278-A472-7580CC7225E8}"/>
              </a:ext>
            </a:extLst>
          </p:cNvPr>
          <p:cNvSpPr>
            <a:spLocks noGrp="1"/>
          </p:cNvSpPr>
          <p:nvPr>
            <p:ph type="ftr" sz="quarter" idx="11"/>
          </p:nvPr>
        </p:nvSpPr>
        <p:spPr/>
        <p:txBody>
          <a:bodyPr/>
          <a:lstStyle/>
          <a:p>
            <a:r>
              <a:rPr kumimoji="1" lang="ja-JP" altLang="en-US"/>
              <a:t>ソフトウェアリポジトリマイニング</a:t>
            </a:r>
          </a:p>
        </p:txBody>
      </p:sp>
      <p:sp>
        <p:nvSpPr>
          <p:cNvPr id="4" name="スライド番号プレースホルダー 3">
            <a:extLst>
              <a:ext uri="{FF2B5EF4-FFF2-40B4-BE49-F238E27FC236}">
                <a16:creationId xmlns:a16="http://schemas.microsoft.com/office/drawing/2014/main" xmlns="" id="{0F787C9D-6E28-467E-9727-DB37B13EDDC2}"/>
              </a:ext>
            </a:extLst>
          </p:cNvPr>
          <p:cNvSpPr>
            <a:spLocks noGrp="1"/>
          </p:cNvSpPr>
          <p:nvPr>
            <p:ph type="sldNum" sz="quarter" idx="12"/>
          </p:nvPr>
        </p:nvSpPr>
        <p:spPr/>
        <p:txBody>
          <a:bodyPr/>
          <a:lstStyle/>
          <a:p>
            <a:fld id="{E6BDBDCA-472F-4DAE-A0E4-551DA137BA95}" type="slidenum">
              <a:rPr kumimoji="1" lang="ja-JP" altLang="en-US" smtClean="0"/>
              <a:t>7</a:t>
            </a:fld>
            <a:endParaRPr kumimoji="1" lang="ja-JP" altLang="en-US"/>
          </a:p>
        </p:txBody>
      </p:sp>
    </p:spTree>
    <p:extLst>
      <p:ext uri="{BB962C8B-B14F-4D97-AF65-F5344CB8AC3E}">
        <p14:creationId xmlns:p14="http://schemas.microsoft.com/office/powerpoint/2010/main" val="13318410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0B38E246-B955-43D8-BE04-EB770DD8ADA2}"/>
              </a:ext>
            </a:extLst>
          </p:cNvPr>
          <p:cNvSpPr>
            <a:spLocks noGrp="1"/>
          </p:cNvSpPr>
          <p:nvPr>
            <p:ph type="title"/>
          </p:nvPr>
        </p:nvSpPr>
        <p:spPr>
          <a:xfrm>
            <a:off x="865563" y="825010"/>
            <a:ext cx="7543800" cy="1450757"/>
          </a:xfrm>
        </p:spPr>
        <p:txBody>
          <a:bodyPr>
            <a:normAutofit fontScale="90000"/>
          </a:bodyPr>
          <a:lstStyle/>
          <a:p>
            <a:r>
              <a:rPr lang="ja-JP" altLang="ja-JP" dirty="0"/>
              <a:t>「何を目的にマイニングするか」</a:t>
            </a:r>
            <a:br>
              <a:rPr lang="ja-JP" altLang="ja-JP" dirty="0"/>
            </a:br>
            <a:endParaRPr kumimoji="1" lang="ja-JP" altLang="en-US" dirty="0"/>
          </a:p>
        </p:txBody>
      </p:sp>
      <p:sp>
        <p:nvSpPr>
          <p:cNvPr id="3" name="コンテンツ プレースホルダー 2">
            <a:extLst>
              <a:ext uri="{FF2B5EF4-FFF2-40B4-BE49-F238E27FC236}">
                <a16:creationId xmlns:a16="http://schemas.microsoft.com/office/drawing/2014/main" xmlns="" id="{D9B46DD2-FC6D-4744-BD11-C9EEBDADAED1}"/>
              </a:ext>
            </a:extLst>
          </p:cNvPr>
          <p:cNvSpPr>
            <a:spLocks noGrp="1"/>
          </p:cNvSpPr>
          <p:nvPr>
            <p:ph idx="1"/>
          </p:nvPr>
        </p:nvSpPr>
        <p:spPr/>
        <p:txBody>
          <a:bodyPr/>
          <a:lstStyle/>
          <a:p>
            <a:endParaRPr lang="en-US" altLang="ja-JP" dirty="0"/>
          </a:p>
          <a:p>
            <a:r>
              <a:rPr lang="ja-JP" altLang="ja-JP" sz="2400" dirty="0"/>
              <a:t>従来のソフトウェア工学・・・企業におけるソフトウェア開発支援が目的</a:t>
            </a:r>
          </a:p>
          <a:p>
            <a:endParaRPr lang="en-US" altLang="ja-JP" sz="2400" dirty="0"/>
          </a:p>
          <a:p>
            <a:r>
              <a:rPr lang="en-US" altLang="ja-JP" sz="2400" dirty="0">
                <a:solidFill>
                  <a:srgbClr val="FF0000"/>
                </a:solidFill>
              </a:rPr>
              <a:t>MSR</a:t>
            </a:r>
            <a:r>
              <a:rPr lang="ja-JP" altLang="en-US" sz="2400" dirty="0">
                <a:solidFill>
                  <a:srgbClr val="FF0000"/>
                </a:solidFill>
              </a:rPr>
              <a:t>では</a:t>
            </a:r>
            <a:r>
              <a:rPr lang="ja-JP" altLang="ja-JP" sz="2400" dirty="0">
                <a:solidFill>
                  <a:srgbClr val="FF0000"/>
                </a:solidFill>
              </a:rPr>
              <a:t>・・・主なデータソースは</a:t>
            </a:r>
            <a:r>
              <a:rPr lang="en-US" altLang="ja-JP" sz="2400" dirty="0">
                <a:solidFill>
                  <a:srgbClr val="FF0000"/>
                </a:solidFill>
              </a:rPr>
              <a:t>OSS</a:t>
            </a:r>
            <a:r>
              <a:rPr lang="ja-JP" altLang="ja-JP" sz="2400" dirty="0">
                <a:solidFill>
                  <a:srgbClr val="FF0000"/>
                </a:solidFill>
              </a:rPr>
              <a:t>開発プロジェクトであることから</a:t>
            </a:r>
            <a:r>
              <a:rPr lang="en-US" altLang="ja-JP" sz="2400" dirty="0">
                <a:solidFill>
                  <a:srgbClr val="FF0000"/>
                </a:solidFill>
              </a:rPr>
              <a:t>,</a:t>
            </a:r>
            <a:r>
              <a:rPr lang="ja-JP" altLang="ja-JP" sz="2400" dirty="0">
                <a:solidFill>
                  <a:srgbClr val="FF0000"/>
                </a:solidFill>
              </a:rPr>
              <a:t>　</a:t>
            </a:r>
            <a:r>
              <a:rPr lang="en-US" altLang="ja-JP" sz="2400" dirty="0">
                <a:solidFill>
                  <a:srgbClr val="FF0000"/>
                </a:solidFill>
              </a:rPr>
              <a:t>OSS</a:t>
            </a:r>
            <a:r>
              <a:rPr lang="ja-JP" altLang="ja-JP" sz="2400" dirty="0">
                <a:solidFill>
                  <a:srgbClr val="FF0000"/>
                </a:solidFill>
              </a:rPr>
              <a:t>開発者や</a:t>
            </a:r>
            <a:r>
              <a:rPr lang="en-US" altLang="ja-JP" sz="2400" dirty="0">
                <a:solidFill>
                  <a:srgbClr val="FF0000"/>
                </a:solidFill>
              </a:rPr>
              <a:t>OSS</a:t>
            </a:r>
            <a:r>
              <a:rPr lang="ja-JP" altLang="ja-JP" sz="2400" dirty="0">
                <a:solidFill>
                  <a:srgbClr val="FF0000"/>
                </a:solidFill>
              </a:rPr>
              <a:t>利用者の支援を目的</a:t>
            </a:r>
          </a:p>
          <a:p>
            <a:endParaRPr lang="en-US" altLang="ja-JP" sz="2400" dirty="0"/>
          </a:p>
          <a:p>
            <a:r>
              <a:rPr lang="ja-JP" altLang="ja-JP" sz="2400" dirty="0"/>
              <a:t>研究テーマ：非常にバラエティに富んでいる</a:t>
            </a:r>
            <a:r>
              <a:rPr lang="en-US" altLang="ja-JP" sz="2400" dirty="0"/>
              <a:t>.</a:t>
            </a:r>
            <a:endParaRPr lang="ja-JP" altLang="ja-JP" sz="2400" dirty="0"/>
          </a:p>
          <a:p>
            <a:endParaRPr kumimoji="1" lang="ja-JP" altLang="en-US" dirty="0"/>
          </a:p>
        </p:txBody>
      </p:sp>
      <p:sp>
        <p:nvSpPr>
          <p:cNvPr id="5" name="フッター プレースホルダー 4">
            <a:extLst>
              <a:ext uri="{FF2B5EF4-FFF2-40B4-BE49-F238E27FC236}">
                <a16:creationId xmlns:a16="http://schemas.microsoft.com/office/drawing/2014/main" xmlns="" id="{87FED26F-0D37-40A5-8A8A-16C7DB930942}"/>
              </a:ext>
            </a:extLst>
          </p:cNvPr>
          <p:cNvSpPr>
            <a:spLocks noGrp="1"/>
          </p:cNvSpPr>
          <p:nvPr>
            <p:ph type="ftr" sz="quarter" idx="11"/>
          </p:nvPr>
        </p:nvSpPr>
        <p:spPr/>
        <p:txBody>
          <a:bodyPr/>
          <a:lstStyle/>
          <a:p>
            <a:r>
              <a:rPr kumimoji="1" lang="ja-JP" altLang="en-US"/>
              <a:t>ソフトウェアリポジトリマイニング</a:t>
            </a:r>
          </a:p>
        </p:txBody>
      </p:sp>
      <p:sp>
        <p:nvSpPr>
          <p:cNvPr id="4" name="スライド番号プレースホルダー 3">
            <a:extLst>
              <a:ext uri="{FF2B5EF4-FFF2-40B4-BE49-F238E27FC236}">
                <a16:creationId xmlns:a16="http://schemas.microsoft.com/office/drawing/2014/main" xmlns="" id="{60359CEE-7815-4446-BE53-A42EE75E6B3C}"/>
              </a:ext>
            </a:extLst>
          </p:cNvPr>
          <p:cNvSpPr>
            <a:spLocks noGrp="1"/>
          </p:cNvSpPr>
          <p:nvPr>
            <p:ph type="sldNum" sz="quarter" idx="12"/>
          </p:nvPr>
        </p:nvSpPr>
        <p:spPr/>
        <p:txBody>
          <a:bodyPr/>
          <a:lstStyle/>
          <a:p>
            <a:fld id="{E6BDBDCA-472F-4DAE-A0E4-551DA137BA95}" type="slidenum">
              <a:rPr kumimoji="1" lang="ja-JP" altLang="en-US" smtClean="0"/>
              <a:t>8</a:t>
            </a:fld>
            <a:endParaRPr kumimoji="1" lang="ja-JP" altLang="en-US"/>
          </a:p>
        </p:txBody>
      </p:sp>
    </p:spTree>
    <p:extLst>
      <p:ext uri="{BB962C8B-B14F-4D97-AF65-F5344CB8AC3E}">
        <p14:creationId xmlns:p14="http://schemas.microsoft.com/office/powerpoint/2010/main" val="3851855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AC032ACC-750E-4A33-83E0-5EBC300F2206}"/>
              </a:ext>
            </a:extLst>
          </p:cNvPr>
          <p:cNvSpPr>
            <a:spLocks noGrp="1"/>
          </p:cNvSpPr>
          <p:nvPr>
            <p:ph type="title"/>
          </p:nvPr>
        </p:nvSpPr>
        <p:spPr>
          <a:xfrm>
            <a:off x="1101255" y="825010"/>
            <a:ext cx="7543800" cy="1450757"/>
          </a:xfrm>
        </p:spPr>
        <p:txBody>
          <a:bodyPr>
            <a:normAutofit fontScale="90000"/>
          </a:bodyPr>
          <a:lstStyle/>
          <a:p>
            <a:r>
              <a:rPr lang="ja-JP" altLang="ja-JP" dirty="0"/>
              <a:t>「どのようにマイニングするか」</a:t>
            </a:r>
            <a:br>
              <a:rPr lang="ja-JP" altLang="ja-JP" dirty="0"/>
            </a:br>
            <a:endParaRPr kumimoji="1" lang="ja-JP" altLang="en-US" dirty="0"/>
          </a:p>
        </p:txBody>
      </p:sp>
      <p:sp>
        <p:nvSpPr>
          <p:cNvPr id="3" name="コンテンツ プレースホルダー 2">
            <a:extLst>
              <a:ext uri="{FF2B5EF4-FFF2-40B4-BE49-F238E27FC236}">
                <a16:creationId xmlns:a16="http://schemas.microsoft.com/office/drawing/2014/main" xmlns="" id="{DD3DF28D-0C56-46F7-A3F7-DD706B717BB0}"/>
              </a:ext>
            </a:extLst>
          </p:cNvPr>
          <p:cNvSpPr>
            <a:spLocks noGrp="1"/>
          </p:cNvSpPr>
          <p:nvPr>
            <p:ph idx="1"/>
          </p:nvPr>
        </p:nvSpPr>
        <p:spPr/>
        <p:txBody>
          <a:bodyPr>
            <a:normAutofit/>
          </a:bodyPr>
          <a:lstStyle/>
          <a:p>
            <a:endParaRPr lang="en-US" altLang="ja-JP" sz="2400" dirty="0"/>
          </a:p>
          <a:p>
            <a:r>
              <a:rPr lang="ja-JP" altLang="ja-JP" sz="2400" dirty="0"/>
              <a:t>マイニングの技術的な自由度が高い点が大きな魅力</a:t>
            </a:r>
          </a:p>
          <a:p>
            <a:endParaRPr lang="en-US" altLang="ja-JP" sz="2400" dirty="0"/>
          </a:p>
          <a:p>
            <a:r>
              <a:rPr lang="ja-JP" altLang="en-US" sz="2400" dirty="0">
                <a:solidFill>
                  <a:srgbClr val="FF0000"/>
                </a:solidFill>
              </a:rPr>
              <a:t>　　　　　</a:t>
            </a:r>
            <a:r>
              <a:rPr lang="ja-JP" altLang="ja-JP" sz="2400" dirty="0">
                <a:solidFill>
                  <a:srgbClr val="FF0000"/>
                </a:solidFill>
              </a:rPr>
              <a:t>他分野における新しい技術</a:t>
            </a:r>
            <a:r>
              <a:rPr lang="ja-JP" altLang="en-US" sz="2400" dirty="0">
                <a:solidFill>
                  <a:srgbClr val="FF0000"/>
                </a:solidFill>
              </a:rPr>
              <a:t>の取り入れ</a:t>
            </a:r>
            <a:endParaRPr lang="en-US" altLang="ja-JP" sz="2400" dirty="0">
              <a:solidFill>
                <a:srgbClr val="FF0000"/>
              </a:solidFill>
            </a:endParaRPr>
          </a:p>
          <a:p>
            <a:pPr marL="0" indent="0">
              <a:buNone/>
            </a:pPr>
            <a:r>
              <a:rPr lang="ja-JP" altLang="en-US" sz="2400" dirty="0"/>
              <a:t> 例えば・・・</a:t>
            </a:r>
            <a:endParaRPr lang="en-US" altLang="ja-JP" sz="2400" dirty="0"/>
          </a:p>
          <a:p>
            <a:pPr marL="0" indent="0">
              <a:buNone/>
            </a:pPr>
            <a:r>
              <a:rPr lang="ja-JP" altLang="ja-JP" sz="2400" dirty="0"/>
              <a:t>協調フィルタリング</a:t>
            </a:r>
            <a:r>
              <a:rPr lang="en-US" altLang="ja-JP" sz="2400" dirty="0"/>
              <a:t>,</a:t>
            </a:r>
            <a:r>
              <a:rPr lang="ja-JP" altLang="ja-JP" sz="2400" dirty="0"/>
              <a:t>　</a:t>
            </a:r>
            <a:endParaRPr lang="en-US" altLang="ja-JP" sz="2400" dirty="0"/>
          </a:p>
          <a:p>
            <a:pPr marL="0" indent="0">
              <a:buNone/>
            </a:pPr>
            <a:r>
              <a:rPr lang="ja-JP" altLang="ja-JP" sz="2400" dirty="0"/>
              <a:t>シーケンシャルパターンフィルタリング　</a:t>
            </a:r>
            <a:endParaRPr lang="en-US" altLang="ja-JP" sz="2400" dirty="0"/>
          </a:p>
          <a:p>
            <a:pPr marL="0" indent="0">
              <a:buNone/>
            </a:pPr>
            <a:r>
              <a:rPr lang="ja-JP" altLang="ja-JP" sz="2400" dirty="0"/>
              <a:t>テキストマイニング</a:t>
            </a:r>
            <a:r>
              <a:rPr lang="ja-JP" altLang="en-US" sz="2400" dirty="0"/>
              <a:t>　など</a:t>
            </a:r>
            <a:endParaRPr lang="en-US" altLang="ja-JP" sz="2400" dirty="0"/>
          </a:p>
          <a:p>
            <a:pPr marL="0" indent="0">
              <a:buNone/>
            </a:pPr>
            <a:endParaRPr kumimoji="1" lang="ja-JP" altLang="en-US" dirty="0"/>
          </a:p>
        </p:txBody>
      </p:sp>
      <p:sp>
        <p:nvSpPr>
          <p:cNvPr id="5" name="フッター プレースホルダー 4">
            <a:extLst>
              <a:ext uri="{FF2B5EF4-FFF2-40B4-BE49-F238E27FC236}">
                <a16:creationId xmlns:a16="http://schemas.microsoft.com/office/drawing/2014/main" xmlns="" id="{EA73D7AB-90EA-46DD-A5B8-C1DDFC187CB5}"/>
              </a:ext>
            </a:extLst>
          </p:cNvPr>
          <p:cNvSpPr>
            <a:spLocks noGrp="1"/>
          </p:cNvSpPr>
          <p:nvPr>
            <p:ph type="ftr" sz="quarter" idx="11"/>
          </p:nvPr>
        </p:nvSpPr>
        <p:spPr/>
        <p:txBody>
          <a:bodyPr/>
          <a:lstStyle/>
          <a:p>
            <a:r>
              <a:rPr kumimoji="1" lang="ja-JP" altLang="en-US"/>
              <a:t>ソフトウェアリポジトリマイニング</a:t>
            </a:r>
          </a:p>
        </p:txBody>
      </p:sp>
      <p:sp>
        <p:nvSpPr>
          <p:cNvPr id="4" name="スライド番号プレースホルダー 3">
            <a:extLst>
              <a:ext uri="{FF2B5EF4-FFF2-40B4-BE49-F238E27FC236}">
                <a16:creationId xmlns:a16="http://schemas.microsoft.com/office/drawing/2014/main" xmlns="" id="{07C6D6F4-EB06-463F-8EF4-4C43AE201060}"/>
              </a:ext>
            </a:extLst>
          </p:cNvPr>
          <p:cNvSpPr>
            <a:spLocks noGrp="1"/>
          </p:cNvSpPr>
          <p:nvPr>
            <p:ph type="sldNum" sz="quarter" idx="12"/>
          </p:nvPr>
        </p:nvSpPr>
        <p:spPr/>
        <p:txBody>
          <a:bodyPr/>
          <a:lstStyle/>
          <a:p>
            <a:fld id="{E6BDBDCA-472F-4DAE-A0E4-551DA137BA95}" type="slidenum">
              <a:rPr kumimoji="1" lang="ja-JP" altLang="en-US" smtClean="0"/>
              <a:t>9</a:t>
            </a:fld>
            <a:endParaRPr kumimoji="1" lang="ja-JP" altLang="en-US"/>
          </a:p>
        </p:txBody>
      </p:sp>
    </p:spTree>
    <p:extLst>
      <p:ext uri="{BB962C8B-B14F-4D97-AF65-F5344CB8AC3E}">
        <p14:creationId xmlns:p14="http://schemas.microsoft.com/office/powerpoint/2010/main" val="36247662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5D571E55-2D76-45B9-B874-85B72572404D}"/>
              </a:ext>
            </a:extLst>
          </p:cNvPr>
          <p:cNvSpPr>
            <a:spLocks noGrp="1"/>
          </p:cNvSpPr>
          <p:nvPr>
            <p:ph type="title"/>
          </p:nvPr>
        </p:nvSpPr>
        <p:spPr/>
        <p:txBody>
          <a:bodyPr/>
          <a:lstStyle/>
          <a:p>
            <a:pPr algn="ctr"/>
            <a:r>
              <a:rPr lang="ja-JP" altLang="en-US" dirty="0"/>
              <a:t>　</a:t>
            </a:r>
            <a:r>
              <a:rPr lang="en-US" altLang="ja-JP" dirty="0"/>
              <a:t>MSR</a:t>
            </a:r>
            <a:r>
              <a:rPr lang="ja-JP" altLang="ja-JP" dirty="0"/>
              <a:t>研究の魅力</a:t>
            </a:r>
            <a:endParaRPr kumimoji="1" lang="ja-JP" altLang="en-US" dirty="0"/>
          </a:p>
        </p:txBody>
      </p:sp>
      <p:sp>
        <p:nvSpPr>
          <p:cNvPr id="3" name="コンテンツ プレースホルダー 2">
            <a:extLst>
              <a:ext uri="{FF2B5EF4-FFF2-40B4-BE49-F238E27FC236}">
                <a16:creationId xmlns:a16="http://schemas.microsoft.com/office/drawing/2014/main" xmlns="" id="{EF1065E6-F22E-49BD-AAEB-B99FE0CA3AFF}"/>
              </a:ext>
            </a:extLst>
          </p:cNvPr>
          <p:cNvSpPr>
            <a:spLocks noGrp="1"/>
          </p:cNvSpPr>
          <p:nvPr>
            <p:ph idx="1"/>
          </p:nvPr>
        </p:nvSpPr>
        <p:spPr/>
        <p:txBody>
          <a:bodyPr>
            <a:normAutofit/>
          </a:bodyPr>
          <a:lstStyle/>
          <a:p>
            <a:endParaRPr lang="en-US" altLang="ja-JP" sz="2800" dirty="0"/>
          </a:p>
          <a:p>
            <a:r>
              <a:rPr lang="ja-JP" altLang="ja-JP" sz="2800" dirty="0"/>
              <a:t>従来・・・「実際の開発現場では使えない」という</a:t>
            </a:r>
            <a:endParaRPr lang="en-US" altLang="ja-JP" sz="2800" dirty="0"/>
          </a:p>
          <a:p>
            <a:r>
              <a:rPr lang="ja-JP" altLang="en-US" sz="2800" dirty="0"/>
              <a:t>　　　　　</a:t>
            </a:r>
            <a:r>
              <a:rPr lang="ja-JP" altLang="ja-JP" sz="2800" dirty="0"/>
              <a:t>批判を受けていた</a:t>
            </a:r>
          </a:p>
          <a:p>
            <a:endParaRPr lang="en-US" altLang="ja-JP" sz="2800" dirty="0"/>
          </a:p>
          <a:p>
            <a:r>
              <a:rPr lang="ja-JP" altLang="ja-JP" sz="2800" dirty="0"/>
              <a:t>現在・・・</a:t>
            </a:r>
            <a:r>
              <a:rPr lang="en-US" altLang="ja-JP" sz="2800" dirty="0"/>
              <a:t>OSS</a:t>
            </a:r>
            <a:r>
              <a:rPr lang="ja-JP" altLang="ja-JP" sz="2800" dirty="0"/>
              <a:t>の開発</a:t>
            </a:r>
            <a:r>
              <a:rPr lang="ja-JP" altLang="en-US" sz="2800" dirty="0"/>
              <a:t>・</a:t>
            </a:r>
            <a:r>
              <a:rPr lang="ja-JP" altLang="ja-JP" sz="2800" dirty="0"/>
              <a:t>利用支援は企業にとって</a:t>
            </a:r>
            <a:endParaRPr lang="en-US" altLang="ja-JP" sz="2800" dirty="0"/>
          </a:p>
          <a:p>
            <a:r>
              <a:rPr lang="ja-JP" altLang="en-US" sz="2800" dirty="0"/>
              <a:t>　　　　　</a:t>
            </a:r>
            <a:r>
              <a:rPr lang="ja-JP" altLang="ja-JP" sz="2800" dirty="0"/>
              <a:t>必要なものとなっている</a:t>
            </a:r>
          </a:p>
          <a:p>
            <a:endParaRPr kumimoji="1" lang="ja-JP" altLang="en-US" dirty="0"/>
          </a:p>
        </p:txBody>
      </p:sp>
      <p:sp>
        <p:nvSpPr>
          <p:cNvPr id="5" name="フッター プレースホルダー 4">
            <a:extLst>
              <a:ext uri="{FF2B5EF4-FFF2-40B4-BE49-F238E27FC236}">
                <a16:creationId xmlns:a16="http://schemas.microsoft.com/office/drawing/2014/main" xmlns="" id="{FBA72651-6FC9-4C3C-94C2-5B383AF04AAC}"/>
              </a:ext>
            </a:extLst>
          </p:cNvPr>
          <p:cNvSpPr>
            <a:spLocks noGrp="1"/>
          </p:cNvSpPr>
          <p:nvPr>
            <p:ph type="ftr" sz="quarter" idx="11"/>
          </p:nvPr>
        </p:nvSpPr>
        <p:spPr/>
        <p:txBody>
          <a:bodyPr/>
          <a:lstStyle/>
          <a:p>
            <a:r>
              <a:rPr kumimoji="1" lang="ja-JP" altLang="en-US"/>
              <a:t>ソフトウェアリポジトリマイニング</a:t>
            </a:r>
          </a:p>
        </p:txBody>
      </p:sp>
      <p:sp>
        <p:nvSpPr>
          <p:cNvPr id="4" name="スライド番号プレースホルダー 3">
            <a:extLst>
              <a:ext uri="{FF2B5EF4-FFF2-40B4-BE49-F238E27FC236}">
                <a16:creationId xmlns:a16="http://schemas.microsoft.com/office/drawing/2014/main" xmlns="" id="{75EB9561-6117-4D47-A557-1EC573C51D3A}"/>
              </a:ext>
            </a:extLst>
          </p:cNvPr>
          <p:cNvSpPr>
            <a:spLocks noGrp="1"/>
          </p:cNvSpPr>
          <p:nvPr>
            <p:ph type="sldNum" sz="quarter" idx="12"/>
          </p:nvPr>
        </p:nvSpPr>
        <p:spPr/>
        <p:txBody>
          <a:bodyPr/>
          <a:lstStyle/>
          <a:p>
            <a:fld id="{E6BDBDCA-472F-4DAE-A0E4-551DA137BA95}" type="slidenum">
              <a:rPr kumimoji="1" lang="ja-JP" altLang="en-US" smtClean="0"/>
              <a:t>10</a:t>
            </a:fld>
            <a:endParaRPr kumimoji="1" lang="ja-JP" altLang="en-US"/>
          </a:p>
        </p:txBody>
      </p:sp>
    </p:spTree>
    <p:extLst>
      <p:ext uri="{BB962C8B-B14F-4D97-AF65-F5344CB8AC3E}">
        <p14:creationId xmlns:p14="http://schemas.microsoft.com/office/powerpoint/2010/main" val="21496551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xmlns="" id="{A32CA40A-E901-491F-9DC1-669A5BE7E53C}"/>
              </a:ext>
            </a:extLst>
          </p:cNvPr>
          <p:cNvSpPr>
            <a:spLocks noGrp="1"/>
          </p:cNvSpPr>
          <p:nvPr>
            <p:ph type="ftr" sz="quarter" idx="11"/>
          </p:nvPr>
        </p:nvSpPr>
        <p:spPr/>
        <p:txBody>
          <a:bodyPr/>
          <a:lstStyle/>
          <a:p>
            <a:r>
              <a:rPr kumimoji="1" lang="ja-JP" altLang="en-US"/>
              <a:t>ソフトウェアリポジトリマイニング</a:t>
            </a:r>
          </a:p>
        </p:txBody>
      </p:sp>
      <p:sp>
        <p:nvSpPr>
          <p:cNvPr id="2" name="スライド番号プレースホルダー 1">
            <a:extLst>
              <a:ext uri="{FF2B5EF4-FFF2-40B4-BE49-F238E27FC236}">
                <a16:creationId xmlns:a16="http://schemas.microsoft.com/office/drawing/2014/main" xmlns="" id="{5EF966F6-BF0D-451C-A9B1-2F482851322C}"/>
              </a:ext>
            </a:extLst>
          </p:cNvPr>
          <p:cNvSpPr>
            <a:spLocks noGrp="1"/>
          </p:cNvSpPr>
          <p:nvPr>
            <p:ph type="sldNum" sz="quarter" idx="12"/>
          </p:nvPr>
        </p:nvSpPr>
        <p:spPr/>
        <p:txBody>
          <a:bodyPr/>
          <a:lstStyle/>
          <a:p>
            <a:fld id="{E6BDBDCA-472F-4DAE-A0E4-551DA137BA95}" type="slidenum">
              <a:rPr kumimoji="1" lang="ja-JP" altLang="en-US" smtClean="0"/>
              <a:t>11</a:t>
            </a:fld>
            <a:endParaRPr kumimoji="1" lang="ja-JP" altLang="en-US"/>
          </a:p>
        </p:txBody>
      </p:sp>
      <p:sp>
        <p:nvSpPr>
          <p:cNvPr id="4" name="タイトル 3">
            <a:extLst>
              <a:ext uri="{FF2B5EF4-FFF2-40B4-BE49-F238E27FC236}">
                <a16:creationId xmlns:a16="http://schemas.microsoft.com/office/drawing/2014/main" xmlns="" id="{649F0631-1851-4F4C-9BD5-F6341CCC95C8}"/>
              </a:ext>
            </a:extLst>
          </p:cNvPr>
          <p:cNvSpPr>
            <a:spLocks noGrp="1"/>
          </p:cNvSpPr>
          <p:nvPr>
            <p:ph type="title" idx="4294967295"/>
          </p:nvPr>
        </p:nvSpPr>
        <p:spPr>
          <a:xfrm>
            <a:off x="1000072" y="2392086"/>
            <a:ext cx="7543800" cy="1085850"/>
          </a:xfrm>
        </p:spPr>
        <p:txBody>
          <a:bodyPr/>
          <a:lstStyle/>
          <a:p>
            <a:r>
              <a:rPr lang="ja-JP" altLang="ja-JP" dirty="0"/>
              <a:t>ここからは研究のテーマ例</a:t>
            </a:r>
            <a:endParaRPr kumimoji="1" lang="ja-JP" altLang="en-US" dirty="0"/>
          </a:p>
        </p:txBody>
      </p:sp>
      <p:pic>
        <p:nvPicPr>
          <p:cNvPr id="6" name="図 5">
            <a:extLst>
              <a:ext uri="{FF2B5EF4-FFF2-40B4-BE49-F238E27FC236}">
                <a16:creationId xmlns:a16="http://schemas.microsoft.com/office/drawing/2014/main" xmlns="" id="{7F08B23E-5CB4-4FC7-BF11-22ABD614EE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9447" y="3942373"/>
            <a:ext cx="3467100" cy="2349500"/>
          </a:xfrm>
          <a:prstGeom prst="rect">
            <a:avLst/>
          </a:prstGeom>
        </p:spPr>
      </p:pic>
    </p:spTree>
    <p:extLst>
      <p:ext uri="{BB962C8B-B14F-4D97-AF65-F5344CB8AC3E}">
        <p14:creationId xmlns:p14="http://schemas.microsoft.com/office/powerpoint/2010/main" val="28448499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9296922C-1C04-4EA4-912A-C1B01A1DAA04}"/>
              </a:ext>
            </a:extLst>
          </p:cNvPr>
          <p:cNvSpPr>
            <a:spLocks noGrp="1"/>
          </p:cNvSpPr>
          <p:nvPr>
            <p:ph type="title"/>
          </p:nvPr>
        </p:nvSpPr>
        <p:spPr/>
        <p:txBody>
          <a:bodyPr/>
          <a:lstStyle/>
          <a:p>
            <a:r>
              <a:rPr lang="en-US" altLang="ja-JP" dirty="0"/>
              <a:t>          MSR</a:t>
            </a:r>
            <a:r>
              <a:rPr lang="ja-JP" altLang="ja-JP" dirty="0"/>
              <a:t>の研究テーマ</a:t>
            </a:r>
            <a:endParaRPr kumimoji="1" lang="ja-JP" altLang="en-US" dirty="0"/>
          </a:p>
        </p:txBody>
      </p:sp>
      <p:sp>
        <p:nvSpPr>
          <p:cNvPr id="3" name="コンテンツ プレースホルダー 2">
            <a:extLst>
              <a:ext uri="{FF2B5EF4-FFF2-40B4-BE49-F238E27FC236}">
                <a16:creationId xmlns:a16="http://schemas.microsoft.com/office/drawing/2014/main" xmlns="" id="{E7A95CC4-EF3E-480C-A405-F287C3FFCAF1}"/>
              </a:ext>
            </a:extLst>
          </p:cNvPr>
          <p:cNvSpPr>
            <a:spLocks noGrp="1"/>
          </p:cNvSpPr>
          <p:nvPr>
            <p:ph idx="1"/>
          </p:nvPr>
        </p:nvSpPr>
        <p:spPr/>
        <p:txBody>
          <a:bodyPr/>
          <a:lstStyle/>
          <a:p>
            <a:endParaRPr lang="en-US" altLang="ja-JP" sz="2800" dirty="0"/>
          </a:p>
          <a:p>
            <a:r>
              <a:rPr lang="ja-JP" altLang="ja-JP" sz="2800" dirty="0"/>
              <a:t>ソフトウェア品質</a:t>
            </a:r>
            <a:endParaRPr lang="en-US" altLang="ja-JP" sz="2800" dirty="0"/>
          </a:p>
          <a:p>
            <a:r>
              <a:rPr lang="ja-JP" altLang="ja-JP" sz="2800" dirty="0"/>
              <a:t>開発プロセスの分析</a:t>
            </a:r>
            <a:endParaRPr lang="en-US" altLang="ja-JP" sz="2800" dirty="0"/>
          </a:p>
          <a:p>
            <a:r>
              <a:rPr lang="ja-JP" altLang="ja-JP" sz="2800" dirty="0"/>
              <a:t>協調作業の分析</a:t>
            </a:r>
            <a:endParaRPr lang="en-US" altLang="ja-JP" sz="2800" dirty="0"/>
          </a:p>
          <a:p>
            <a:r>
              <a:rPr lang="en-US" altLang="ja-JP" sz="2800" dirty="0"/>
              <a:t>OSS</a:t>
            </a:r>
            <a:r>
              <a:rPr lang="ja-JP" altLang="ja-JP" sz="2800" dirty="0"/>
              <a:t>を利用する開発者の支援</a:t>
            </a:r>
            <a:endParaRPr lang="en-US" altLang="ja-JP" sz="2800" dirty="0"/>
          </a:p>
          <a:p>
            <a:r>
              <a:rPr lang="en-US" altLang="ja-JP" sz="2800" dirty="0"/>
              <a:t>MSR</a:t>
            </a:r>
            <a:r>
              <a:rPr lang="ja-JP" altLang="ja-JP" sz="2800" dirty="0"/>
              <a:t>研究者の支援</a:t>
            </a:r>
          </a:p>
          <a:p>
            <a:endParaRPr kumimoji="1" lang="ja-JP" altLang="en-US" dirty="0"/>
          </a:p>
        </p:txBody>
      </p:sp>
      <p:sp>
        <p:nvSpPr>
          <p:cNvPr id="5" name="フッター プレースホルダー 4">
            <a:extLst>
              <a:ext uri="{FF2B5EF4-FFF2-40B4-BE49-F238E27FC236}">
                <a16:creationId xmlns:a16="http://schemas.microsoft.com/office/drawing/2014/main" xmlns="" id="{C673A765-F526-4CB2-B9AA-9822FF9F50AF}"/>
              </a:ext>
            </a:extLst>
          </p:cNvPr>
          <p:cNvSpPr>
            <a:spLocks noGrp="1"/>
          </p:cNvSpPr>
          <p:nvPr>
            <p:ph type="ftr" sz="quarter" idx="11"/>
          </p:nvPr>
        </p:nvSpPr>
        <p:spPr/>
        <p:txBody>
          <a:bodyPr/>
          <a:lstStyle/>
          <a:p>
            <a:r>
              <a:rPr kumimoji="1" lang="ja-JP" altLang="en-US"/>
              <a:t>ソフトウェアリポジトリマイニング</a:t>
            </a:r>
          </a:p>
        </p:txBody>
      </p:sp>
      <p:sp>
        <p:nvSpPr>
          <p:cNvPr id="4" name="スライド番号プレースホルダー 3">
            <a:extLst>
              <a:ext uri="{FF2B5EF4-FFF2-40B4-BE49-F238E27FC236}">
                <a16:creationId xmlns:a16="http://schemas.microsoft.com/office/drawing/2014/main" xmlns="" id="{03F6D145-D2F9-4E7E-AD51-AC1B1DAAEDB4}"/>
              </a:ext>
            </a:extLst>
          </p:cNvPr>
          <p:cNvSpPr>
            <a:spLocks noGrp="1"/>
          </p:cNvSpPr>
          <p:nvPr>
            <p:ph type="sldNum" sz="quarter" idx="12"/>
          </p:nvPr>
        </p:nvSpPr>
        <p:spPr/>
        <p:txBody>
          <a:bodyPr/>
          <a:lstStyle/>
          <a:p>
            <a:fld id="{E6BDBDCA-472F-4DAE-A0E4-551DA137BA95}" type="slidenum">
              <a:rPr kumimoji="1" lang="ja-JP" altLang="en-US" smtClean="0"/>
              <a:t>12</a:t>
            </a:fld>
            <a:endParaRPr kumimoji="1" lang="ja-JP" altLang="en-US"/>
          </a:p>
        </p:txBody>
      </p:sp>
    </p:spTree>
    <p:extLst>
      <p:ext uri="{BB962C8B-B14F-4D97-AF65-F5344CB8AC3E}">
        <p14:creationId xmlns:p14="http://schemas.microsoft.com/office/powerpoint/2010/main" val="18741705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FE59689E-B040-4344-BE26-4F4914748ED4}"/>
              </a:ext>
            </a:extLst>
          </p:cNvPr>
          <p:cNvSpPr>
            <a:spLocks noGrp="1"/>
          </p:cNvSpPr>
          <p:nvPr>
            <p:ph type="title"/>
          </p:nvPr>
        </p:nvSpPr>
        <p:spPr/>
        <p:txBody>
          <a:bodyPr/>
          <a:lstStyle/>
          <a:p>
            <a:r>
              <a:rPr lang="en-US" altLang="ja-JP" dirty="0"/>
              <a:t>           </a:t>
            </a:r>
            <a:r>
              <a:rPr lang="ja-JP" altLang="ja-JP" dirty="0"/>
              <a:t>ソフトウェア品質</a:t>
            </a:r>
            <a:endParaRPr kumimoji="1" lang="ja-JP" altLang="en-US" dirty="0"/>
          </a:p>
        </p:txBody>
      </p:sp>
      <p:sp>
        <p:nvSpPr>
          <p:cNvPr id="3" name="コンテンツ プレースホルダー 2">
            <a:extLst>
              <a:ext uri="{FF2B5EF4-FFF2-40B4-BE49-F238E27FC236}">
                <a16:creationId xmlns:a16="http://schemas.microsoft.com/office/drawing/2014/main" xmlns="" id="{7A61D4AF-28CC-4D86-ACAF-8817881C4FFE}"/>
              </a:ext>
            </a:extLst>
          </p:cNvPr>
          <p:cNvSpPr>
            <a:spLocks noGrp="1"/>
          </p:cNvSpPr>
          <p:nvPr>
            <p:ph idx="1"/>
          </p:nvPr>
        </p:nvSpPr>
        <p:spPr/>
        <p:txBody>
          <a:bodyPr/>
          <a:lstStyle/>
          <a:p>
            <a:endParaRPr lang="en-US" altLang="ja-JP" sz="2800" dirty="0"/>
          </a:p>
          <a:p>
            <a:pPr marL="0" indent="0">
              <a:buNone/>
            </a:pPr>
            <a:r>
              <a:rPr lang="ja-JP" altLang="en-US" sz="2800" dirty="0"/>
              <a:t> </a:t>
            </a:r>
            <a:r>
              <a:rPr lang="ja-JP" altLang="ja-JP" sz="2800" dirty="0"/>
              <a:t>バグモジュール予測</a:t>
            </a:r>
          </a:p>
          <a:p>
            <a:r>
              <a:rPr lang="en-US" altLang="ja-JP" sz="2800" dirty="0"/>
              <a:t>Bug localization</a:t>
            </a:r>
            <a:r>
              <a:rPr lang="ja-JP" altLang="ja-JP" sz="2800" dirty="0"/>
              <a:t>（バグ位置の推定）</a:t>
            </a:r>
          </a:p>
          <a:p>
            <a:r>
              <a:rPr lang="ja-JP" altLang="ja-JP" sz="2800" dirty="0"/>
              <a:t>エラーパターンの検出</a:t>
            </a:r>
          </a:p>
          <a:p>
            <a:r>
              <a:rPr lang="ja-JP" altLang="ja-JP" sz="2800" dirty="0"/>
              <a:t>バグ修正時間の予測</a:t>
            </a:r>
          </a:p>
          <a:p>
            <a:r>
              <a:rPr lang="ja-JP" altLang="ja-JP" sz="2800" dirty="0"/>
              <a:t>バグ修正誤りの分析</a:t>
            </a:r>
          </a:p>
          <a:p>
            <a:endParaRPr kumimoji="1" lang="ja-JP" altLang="en-US" dirty="0"/>
          </a:p>
        </p:txBody>
      </p:sp>
      <p:sp>
        <p:nvSpPr>
          <p:cNvPr id="5" name="フッター プレースホルダー 4">
            <a:extLst>
              <a:ext uri="{FF2B5EF4-FFF2-40B4-BE49-F238E27FC236}">
                <a16:creationId xmlns:a16="http://schemas.microsoft.com/office/drawing/2014/main" xmlns="" id="{17C0AE3C-1DE1-4D41-ABDB-C9E909CD9F21}"/>
              </a:ext>
            </a:extLst>
          </p:cNvPr>
          <p:cNvSpPr>
            <a:spLocks noGrp="1"/>
          </p:cNvSpPr>
          <p:nvPr>
            <p:ph type="ftr" sz="quarter" idx="11"/>
          </p:nvPr>
        </p:nvSpPr>
        <p:spPr/>
        <p:txBody>
          <a:bodyPr/>
          <a:lstStyle/>
          <a:p>
            <a:r>
              <a:rPr kumimoji="1" lang="ja-JP" altLang="en-US"/>
              <a:t>ソフトウェアリポジトリマイニング</a:t>
            </a:r>
          </a:p>
        </p:txBody>
      </p:sp>
      <p:sp>
        <p:nvSpPr>
          <p:cNvPr id="4" name="スライド番号プレースホルダー 3">
            <a:extLst>
              <a:ext uri="{FF2B5EF4-FFF2-40B4-BE49-F238E27FC236}">
                <a16:creationId xmlns:a16="http://schemas.microsoft.com/office/drawing/2014/main" xmlns="" id="{FDF4A4F9-1AD9-455B-806D-85A90F48C4A3}"/>
              </a:ext>
            </a:extLst>
          </p:cNvPr>
          <p:cNvSpPr>
            <a:spLocks noGrp="1"/>
          </p:cNvSpPr>
          <p:nvPr>
            <p:ph type="sldNum" sz="quarter" idx="12"/>
          </p:nvPr>
        </p:nvSpPr>
        <p:spPr/>
        <p:txBody>
          <a:bodyPr/>
          <a:lstStyle/>
          <a:p>
            <a:fld id="{E6BDBDCA-472F-4DAE-A0E4-551DA137BA95}" type="slidenum">
              <a:rPr kumimoji="1" lang="ja-JP" altLang="en-US" smtClean="0"/>
              <a:t>13</a:t>
            </a:fld>
            <a:endParaRPr kumimoji="1" lang="ja-JP" altLang="en-US"/>
          </a:p>
        </p:txBody>
      </p:sp>
    </p:spTree>
    <p:extLst>
      <p:ext uri="{BB962C8B-B14F-4D97-AF65-F5344CB8AC3E}">
        <p14:creationId xmlns:p14="http://schemas.microsoft.com/office/powerpoint/2010/main" val="10847518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C2F816B0-D23B-4A59-BC1D-7246B9CD533C}"/>
              </a:ext>
            </a:extLst>
          </p:cNvPr>
          <p:cNvSpPr>
            <a:spLocks noGrp="1"/>
          </p:cNvSpPr>
          <p:nvPr>
            <p:ph type="title"/>
          </p:nvPr>
        </p:nvSpPr>
        <p:spPr>
          <a:xfrm>
            <a:off x="1021743" y="825010"/>
            <a:ext cx="7543800" cy="1450757"/>
          </a:xfrm>
        </p:spPr>
        <p:txBody>
          <a:bodyPr/>
          <a:lstStyle/>
          <a:p>
            <a:r>
              <a:rPr lang="en-US" altLang="ja-JP" dirty="0"/>
              <a:t>    </a:t>
            </a:r>
            <a:r>
              <a:rPr lang="ja-JP" altLang="ja-JP" dirty="0"/>
              <a:t>開発プロセスの分析</a:t>
            </a:r>
            <a:br>
              <a:rPr lang="ja-JP" altLang="ja-JP" dirty="0"/>
            </a:br>
            <a:endParaRPr kumimoji="1" lang="ja-JP" altLang="en-US" dirty="0"/>
          </a:p>
        </p:txBody>
      </p:sp>
      <p:sp>
        <p:nvSpPr>
          <p:cNvPr id="3" name="コンテンツ プレースホルダー 2">
            <a:extLst>
              <a:ext uri="{FF2B5EF4-FFF2-40B4-BE49-F238E27FC236}">
                <a16:creationId xmlns:a16="http://schemas.microsoft.com/office/drawing/2014/main" xmlns="" id="{E2E62C78-48C5-4207-B925-158CDB1E21BB}"/>
              </a:ext>
            </a:extLst>
          </p:cNvPr>
          <p:cNvSpPr>
            <a:spLocks noGrp="1"/>
          </p:cNvSpPr>
          <p:nvPr>
            <p:ph idx="1"/>
          </p:nvPr>
        </p:nvSpPr>
        <p:spPr/>
        <p:txBody>
          <a:bodyPr/>
          <a:lstStyle/>
          <a:p>
            <a:endParaRPr lang="en-US" altLang="ja-JP" sz="2800" dirty="0"/>
          </a:p>
          <a:p>
            <a:r>
              <a:rPr lang="ja-JP" altLang="ja-JP" sz="2800" dirty="0"/>
              <a:t>変更の分析</a:t>
            </a:r>
          </a:p>
          <a:p>
            <a:r>
              <a:rPr lang="ja-JP" altLang="ja-JP" sz="2800" dirty="0"/>
              <a:t>変更の予測</a:t>
            </a:r>
          </a:p>
          <a:p>
            <a:r>
              <a:rPr lang="ja-JP" altLang="ja-JP" sz="2800" dirty="0"/>
              <a:t>同時変更コード（ロジカルカップリング）</a:t>
            </a:r>
          </a:p>
          <a:p>
            <a:r>
              <a:rPr lang="en-US" altLang="ja-JP" sz="2800" dirty="0"/>
              <a:t>Patch</a:t>
            </a:r>
            <a:r>
              <a:rPr lang="ja-JP" altLang="ja-JP" sz="2800" dirty="0"/>
              <a:t>（パッチ）投稿・受理プロセスの分析</a:t>
            </a:r>
          </a:p>
          <a:p>
            <a:r>
              <a:rPr lang="ja-JP" altLang="ja-JP" sz="2800" dirty="0"/>
              <a:t>バグ修正プロセスの分析</a:t>
            </a:r>
          </a:p>
          <a:p>
            <a:r>
              <a:rPr lang="ja-JP" altLang="ja-JP" sz="2800" dirty="0"/>
              <a:t>コードクローン分析</a:t>
            </a:r>
          </a:p>
          <a:p>
            <a:endParaRPr kumimoji="1" lang="ja-JP" altLang="en-US" dirty="0"/>
          </a:p>
        </p:txBody>
      </p:sp>
      <p:sp>
        <p:nvSpPr>
          <p:cNvPr id="5" name="フッター プレースホルダー 4">
            <a:extLst>
              <a:ext uri="{FF2B5EF4-FFF2-40B4-BE49-F238E27FC236}">
                <a16:creationId xmlns:a16="http://schemas.microsoft.com/office/drawing/2014/main" xmlns="" id="{F776A06D-5ABA-41C0-8A5C-66F5D27BCE2E}"/>
              </a:ext>
            </a:extLst>
          </p:cNvPr>
          <p:cNvSpPr>
            <a:spLocks noGrp="1"/>
          </p:cNvSpPr>
          <p:nvPr>
            <p:ph type="ftr" sz="quarter" idx="11"/>
          </p:nvPr>
        </p:nvSpPr>
        <p:spPr/>
        <p:txBody>
          <a:bodyPr/>
          <a:lstStyle/>
          <a:p>
            <a:r>
              <a:rPr kumimoji="1" lang="ja-JP" altLang="en-US"/>
              <a:t>ソフトウェアリポジトリマイニング</a:t>
            </a:r>
          </a:p>
        </p:txBody>
      </p:sp>
      <p:sp>
        <p:nvSpPr>
          <p:cNvPr id="4" name="スライド番号プレースホルダー 3">
            <a:extLst>
              <a:ext uri="{FF2B5EF4-FFF2-40B4-BE49-F238E27FC236}">
                <a16:creationId xmlns:a16="http://schemas.microsoft.com/office/drawing/2014/main" xmlns="" id="{63E76A88-6426-4439-B0B4-48DD20AE2425}"/>
              </a:ext>
            </a:extLst>
          </p:cNvPr>
          <p:cNvSpPr>
            <a:spLocks noGrp="1"/>
          </p:cNvSpPr>
          <p:nvPr>
            <p:ph type="sldNum" sz="quarter" idx="12"/>
          </p:nvPr>
        </p:nvSpPr>
        <p:spPr/>
        <p:txBody>
          <a:bodyPr/>
          <a:lstStyle/>
          <a:p>
            <a:fld id="{E6BDBDCA-472F-4DAE-A0E4-551DA137BA95}" type="slidenum">
              <a:rPr kumimoji="1" lang="ja-JP" altLang="en-US" smtClean="0"/>
              <a:t>14</a:t>
            </a:fld>
            <a:endParaRPr kumimoji="1" lang="ja-JP" altLang="en-US"/>
          </a:p>
        </p:txBody>
      </p:sp>
    </p:spTree>
    <p:extLst>
      <p:ext uri="{BB962C8B-B14F-4D97-AF65-F5344CB8AC3E}">
        <p14:creationId xmlns:p14="http://schemas.microsoft.com/office/powerpoint/2010/main" val="37525433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5DC43831-E304-499E-A9F4-3F36B16D075A}"/>
              </a:ext>
            </a:extLst>
          </p:cNvPr>
          <p:cNvSpPr>
            <a:spLocks noGrp="1"/>
          </p:cNvSpPr>
          <p:nvPr>
            <p:ph type="title"/>
          </p:nvPr>
        </p:nvSpPr>
        <p:spPr/>
        <p:txBody>
          <a:bodyPr/>
          <a:lstStyle/>
          <a:p>
            <a:r>
              <a:rPr lang="ja-JP" altLang="en-US" dirty="0"/>
              <a:t>　　　</a:t>
            </a:r>
            <a:r>
              <a:rPr lang="ja-JP" altLang="ja-JP" dirty="0"/>
              <a:t>協調作業の分析</a:t>
            </a:r>
            <a:endParaRPr kumimoji="1" lang="ja-JP" altLang="en-US" dirty="0"/>
          </a:p>
        </p:txBody>
      </p:sp>
      <p:sp>
        <p:nvSpPr>
          <p:cNvPr id="3" name="コンテンツ プレースホルダー 2">
            <a:extLst>
              <a:ext uri="{FF2B5EF4-FFF2-40B4-BE49-F238E27FC236}">
                <a16:creationId xmlns:a16="http://schemas.microsoft.com/office/drawing/2014/main" xmlns="" id="{3B0C6DCB-FE44-4770-A525-B300F7E5A526}"/>
              </a:ext>
            </a:extLst>
          </p:cNvPr>
          <p:cNvSpPr>
            <a:spLocks noGrp="1"/>
          </p:cNvSpPr>
          <p:nvPr>
            <p:ph idx="1"/>
          </p:nvPr>
        </p:nvSpPr>
        <p:spPr>
          <a:xfrm>
            <a:off x="822959" y="1858987"/>
            <a:ext cx="7543801" cy="4023360"/>
          </a:xfrm>
        </p:spPr>
        <p:txBody>
          <a:bodyPr/>
          <a:lstStyle/>
          <a:p>
            <a:endParaRPr lang="en-US" altLang="ja-JP" sz="2800" dirty="0"/>
          </a:p>
          <a:p>
            <a:r>
              <a:rPr lang="ja-JP" altLang="ja-JP" sz="2800" dirty="0"/>
              <a:t>エキスパート推薦</a:t>
            </a:r>
          </a:p>
          <a:p>
            <a:r>
              <a:rPr lang="ja-JP" altLang="ja-JP" sz="2800" dirty="0"/>
              <a:t>コミッター推薦</a:t>
            </a:r>
          </a:p>
          <a:p>
            <a:r>
              <a:rPr lang="ja-JP" altLang="ja-JP" sz="2800" dirty="0"/>
              <a:t>コミュニケーション分析</a:t>
            </a:r>
          </a:p>
          <a:p>
            <a:r>
              <a:rPr lang="en-US" altLang="ja-JP" sz="2800" dirty="0"/>
              <a:t>Openness</a:t>
            </a:r>
            <a:r>
              <a:rPr lang="ja-JP" altLang="ja-JP" sz="2800" dirty="0"/>
              <a:t>（開放性）の分析</a:t>
            </a:r>
          </a:p>
          <a:p>
            <a:endParaRPr kumimoji="1" lang="ja-JP" altLang="en-US" dirty="0"/>
          </a:p>
        </p:txBody>
      </p:sp>
      <p:sp>
        <p:nvSpPr>
          <p:cNvPr id="5" name="フッター プレースホルダー 4">
            <a:extLst>
              <a:ext uri="{FF2B5EF4-FFF2-40B4-BE49-F238E27FC236}">
                <a16:creationId xmlns:a16="http://schemas.microsoft.com/office/drawing/2014/main" xmlns="" id="{6FF13FB0-0AD7-435F-BF31-D598CB8A0941}"/>
              </a:ext>
            </a:extLst>
          </p:cNvPr>
          <p:cNvSpPr>
            <a:spLocks noGrp="1"/>
          </p:cNvSpPr>
          <p:nvPr>
            <p:ph type="ftr" sz="quarter" idx="11"/>
          </p:nvPr>
        </p:nvSpPr>
        <p:spPr/>
        <p:txBody>
          <a:bodyPr/>
          <a:lstStyle/>
          <a:p>
            <a:r>
              <a:rPr kumimoji="1" lang="ja-JP" altLang="en-US"/>
              <a:t>ソフトウェアリポジトリマイニング</a:t>
            </a:r>
          </a:p>
        </p:txBody>
      </p:sp>
      <p:sp>
        <p:nvSpPr>
          <p:cNvPr id="4" name="スライド番号プレースホルダー 3">
            <a:extLst>
              <a:ext uri="{FF2B5EF4-FFF2-40B4-BE49-F238E27FC236}">
                <a16:creationId xmlns:a16="http://schemas.microsoft.com/office/drawing/2014/main" xmlns="" id="{A1D71E7E-C982-4A40-97C9-30F01E3AF317}"/>
              </a:ext>
            </a:extLst>
          </p:cNvPr>
          <p:cNvSpPr>
            <a:spLocks noGrp="1"/>
          </p:cNvSpPr>
          <p:nvPr>
            <p:ph type="sldNum" sz="quarter" idx="12"/>
          </p:nvPr>
        </p:nvSpPr>
        <p:spPr/>
        <p:txBody>
          <a:bodyPr/>
          <a:lstStyle/>
          <a:p>
            <a:fld id="{E6BDBDCA-472F-4DAE-A0E4-551DA137BA95}" type="slidenum">
              <a:rPr kumimoji="1" lang="ja-JP" altLang="en-US" smtClean="0"/>
              <a:t>15</a:t>
            </a:fld>
            <a:endParaRPr kumimoji="1" lang="ja-JP" altLang="en-US"/>
          </a:p>
        </p:txBody>
      </p:sp>
    </p:spTree>
    <p:extLst>
      <p:ext uri="{BB962C8B-B14F-4D97-AF65-F5344CB8AC3E}">
        <p14:creationId xmlns:p14="http://schemas.microsoft.com/office/powerpoint/2010/main" val="22463017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80A77448-364E-440A-BDCA-058500F107D7}"/>
              </a:ext>
            </a:extLst>
          </p:cNvPr>
          <p:cNvSpPr>
            <a:spLocks noGrp="1"/>
          </p:cNvSpPr>
          <p:nvPr>
            <p:ph type="title"/>
          </p:nvPr>
        </p:nvSpPr>
        <p:spPr/>
        <p:txBody>
          <a:bodyPr>
            <a:normAutofit/>
          </a:bodyPr>
          <a:lstStyle/>
          <a:p>
            <a:r>
              <a:rPr lang="en-US" altLang="ja-JP" sz="4400" dirty="0"/>
              <a:t> </a:t>
            </a:r>
            <a:r>
              <a:rPr lang="ja-JP" altLang="en-US" sz="4400" dirty="0"/>
              <a:t>　</a:t>
            </a:r>
            <a:r>
              <a:rPr lang="en-US" altLang="ja-JP" sz="4400" dirty="0"/>
              <a:t>OSS</a:t>
            </a:r>
            <a:r>
              <a:rPr lang="ja-JP" altLang="ja-JP" sz="4400" dirty="0"/>
              <a:t>を利用する開発者の支援</a:t>
            </a:r>
            <a:endParaRPr kumimoji="1" lang="ja-JP" altLang="en-US" sz="4400" dirty="0"/>
          </a:p>
        </p:txBody>
      </p:sp>
      <p:sp>
        <p:nvSpPr>
          <p:cNvPr id="3" name="コンテンツ プレースホルダー 2">
            <a:extLst>
              <a:ext uri="{FF2B5EF4-FFF2-40B4-BE49-F238E27FC236}">
                <a16:creationId xmlns:a16="http://schemas.microsoft.com/office/drawing/2014/main" xmlns="" id="{DF27BAFA-49C0-4974-980F-B4AEFDE80AE8}"/>
              </a:ext>
            </a:extLst>
          </p:cNvPr>
          <p:cNvSpPr>
            <a:spLocks noGrp="1"/>
          </p:cNvSpPr>
          <p:nvPr>
            <p:ph idx="1"/>
          </p:nvPr>
        </p:nvSpPr>
        <p:spPr/>
        <p:txBody>
          <a:bodyPr/>
          <a:lstStyle/>
          <a:p>
            <a:endParaRPr lang="en-US" altLang="ja-JP" sz="2800" dirty="0"/>
          </a:p>
          <a:p>
            <a:r>
              <a:rPr lang="ja-JP" altLang="ja-JP" sz="2800" dirty="0"/>
              <a:t>ライブラリの使用状況の分析</a:t>
            </a:r>
          </a:p>
          <a:p>
            <a:r>
              <a:rPr lang="ja-JP" altLang="ja-JP" sz="2800" dirty="0"/>
              <a:t>ソフトウェア部品検索</a:t>
            </a:r>
          </a:p>
          <a:p>
            <a:r>
              <a:rPr lang="ja-JP" altLang="ja-JP" sz="2800" dirty="0"/>
              <a:t>ソフトウェアの分類</a:t>
            </a:r>
          </a:p>
          <a:p>
            <a:r>
              <a:rPr lang="ja-JP" altLang="ja-JP" sz="2800" dirty="0"/>
              <a:t>ライセンスの分析</a:t>
            </a:r>
          </a:p>
          <a:p>
            <a:r>
              <a:rPr lang="ja-JP" altLang="ja-JP" sz="2800" dirty="0"/>
              <a:t>コーディングパターン検出</a:t>
            </a:r>
          </a:p>
          <a:p>
            <a:endParaRPr kumimoji="1" lang="ja-JP" altLang="en-US" dirty="0"/>
          </a:p>
        </p:txBody>
      </p:sp>
      <p:sp>
        <p:nvSpPr>
          <p:cNvPr id="5" name="フッター プレースホルダー 4">
            <a:extLst>
              <a:ext uri="{FF2B5EF4-FFF2-40B4-BE49-F238E27FC236}">
                <a16:creationId xmlns:a16="http://schemas.microsoft.com/office/drawing/2014/main" xmlns="" id="{53FA2EBE-AF32-4210-93A4-EF691878CCC2}"/>
              </a:ext>
            </a:extLst>
          </p:cNvPr>
          <p:cNvSpPr>
            <a:spLocks noGrp="1"/>
          </p:cNvSpPr>
          <p:nvPr>
            <p:ph type="ftr" sz="quarter" idx="11"/>
          </p:nvPr>
        </p:nvSpPr>
        <p:spPr/>
        <p:txBody>
          <a:bodyPr/>
          <a:lstStyle/>
          <a:p>
            <a:r>
              <a:rPr kumimoji="1" lang="ja-JP" altLang="en-US"/>
              <a:t>ソフトウェアリポジトリマイニング</a:t>
            </a:r>
          </a:p>
        </p:txBody>
      </p:sp>
      <p:sp>
        <p:nvSpPr>
          <p:cNvPr id="4" name="スライド番号プレースホルダー 3">
            <a:extLst>
              <a:ext uri="{FF2B5EF4-FFF2-40B4-BE49-F238E27FC236}">
                <a16:creationId xmlns:a16="http://schemas.microsoft.com/office/drawing/2014/main" xmlns="" id="{7AB3687A-7B05-4BB1-AD76-D43E7669F9A1}"/>
              </a:ext>
            </a:extLst>
          </p:cNvPr>
          <p:cNvSpPr>
            <a:spLocks noGrp="1"/>
          </p:cNvSpPr>
          <p:nvPr>
            <p:ph type="sldNum" sz="quarter" idx="12"/>
          </p:nvPr>
        </p:nvSpPr>
        <p:spPr/>
        <p:txBody>
          <a:bodyPr/>
          <a:lstStyle/>
          <a:p>
            <a:fld id="{E6BDBDCA-472F-4DAE-A0E4-551DA137BA95}" type="slidenum">
              <a:rPr kumimoji="1" lang="ja-JP" altLang="en-US" smtClean="0"/>
              <a:t>16</a:t>
            </a:fld>
            <a:endParaRPr kumimoji="1" lang="ja-JP" altLang="en-US"/>
          </a:p>
        </p:txBody>
      </p:sp>
    </p:spTree>
    <p:extLst>
      <p:ext uri="{BB962C8B-B14F-4D97-AF65-F5344CB8AC3E}">
        <p14:creationId xmlns:p14="http://schemas.microsoft.com/office/powerpoint/2010/main" val="19680455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3BA47938-E54A-4A64-B033-405AB93BAA0E}"/>
              </a:ext>
            </a:extLst>
          </p:cNvPr>
          <p:cNvSpPr>
            <a:spLocks noGrp="1"/>
          </p:cNvSpPr>
          <p:nvPr>
            <p:ph type="title"/>
          </p:nvPr>
        </p:nvSpPr>
        <p:spPr/>
        <p:txBody>
          <a:bodyPr/>
          <a:lstStyle/>
          <a:p>
            <a:r>
              <a:rPr lang="en-US" altLang="ja-JP" dirty="0"/>
              <a:t>       MSR</a:t>
            </a:r>
            <a:r>
              <a:rPr lang="ja-JP" altLang="ja-JP" dirty="0"/>
              <a:t>研究者の支援</a:t>
            </a:r>
            <a:endParaRPr kumimoji="1" lang="ja-JP" altLang="en-US" dirty="0"/>
          </a:p>
        </p:txBody>
      </p:sp>
      <p:sp>
        <p:nvSpPr>
          <p:cNvPr id="3" name="コンテンツ プレースホルダー 2">
            <a:extLst>
              <a:ext uri="{FF2B5EF4-FFF2-40B4-BE49-F238E27FC236}">
                <a16:creationId xmlns:a16="http://schemas.microsoft.com/office/drawing/2014/main" xmlns="" id="{151E0A87-5814-4701-B40F-244E7CB4101A}"/>
              </a:ext>
            </a:extLst>
          </p:cNvPr>
          <p:cNvSpPr>
            <a:spLocks noGrp="1"/>
          </p:cNvSpPr>
          <p:nvPr>
            <p:ph idx="1"/>
          </p:nvPr>
        </p:nvSpPr>
        <p:spPr/>
        <p:txBody>
          <a:bodyPr/>
          <a:lstStyle/>
          <a:p>
            <a:endParaRPr lang="en-US" altLang="ja-JP" sz="2800" dirty="0"/>
          </a:p>
          <a:p>
            <a:pPr marL="0" indent="0">
              <a:buNone/>
            </a:pPr>
            <a:r>
              <a:rPr lang="ja-JP" altLang="ja-JP" sz="2800" dirty="0"/>
              <a:t>リポジトリ間のリンク付け</a:t>
            </a:r>
          </a:p>
          <a:p>
            <a:pPr marL="0" indent="0">
              <a:buNone/>
            </a:pPr>
            <a:r>
              <a:rPr lang="ja-JP" altLang="ja-JP" sz="2800" dirty="0"/>
              <a:t>名寄せ</a:t>
            </a:r>
          </a:p>
          <a:p>
            <a:r>
              <a:rPr lang="en-US" altLang="ja-JP" sz="2800" dirty="0"/>
              <a:t>MSR</a:t>
            </a:r>
            <a:r>
              <a:rPr lang="ja-JP" altLang="ja-JP" sz="2800" dirty="0"/>
              <a:t>のサービス化</a:t>
            </a:r>
          </a:p>
          <a:p>
            <a:endParaRPr kumimoji="1" lang="ja-JP" altLang="en-US" dirty="0"/>
          </a:p>
        </p:txBody>
      </p:sp>
      <p:sp>
        <p:nvSpPr>
          <p:cNvPr id="5" name="フッター プレースホルダー 4">
            <a:extLst>
              <a:ext uri="{FF2B5EF4-FFF2-40B4-BE49-F238E27FC236}">
                <a16:creationId xmlns:a16="http://schemas.microsoft.com/office/drawing/2014/main" xmlns="" id="{3DD05668-A0F5-4CA0-B1CA-BE3B50BAA858}"/>
              </a:ext>
            </a:extLst>
          </p:cNvPr>
          <p:cNvSpPr>
            <a:spLocks noGrp="1"/>
          </p:cNvSpPr>
          <p:nvPr>
            <p:ph type="ftr" sz="quarter" idx="11"/>
          </p:nvPr>
        </p:nvSpPr>
        <p:spPr/>
        <p:txBody>
          <a:bodyPr/>
          <a:lstStyle/>
          <a:p>
            <a:r>
              <a:rPr kumimoji="1" lang="ja-JP" altLang="en-US"/>
              <a:t>ソフトウェアリポジトリマイニング</a:t>
            </a:r>
          </a:p>
        </p:txBody>
      </p:sp>
      <p:sp>
        <p:nvSpPr>
          <p:cNvPr id="4" name="スライド番号プレースホルダー 3">
            <a:extLst>
              <a:ext uri="{FF2B5EF4-FFF2-40B4-BE49-F238E27FC236}">
                <a16:creationId xmlns:a16="http://schemas.microsoft.com/office/drawing/2014/main" xmlns="" id="{9F013D1D-A97E-4145-8EDE-77CBC035EE74}"/>
              </a:ext>
            </a:extLst>
          </p:cNvPr>
          <p:cNvSpPr>
            <a:spLocks noGrp="1"/>
          </p:cNvSpPr>
          <p:nvPr>
            <p:ph type="sldNum" sz="quarter" idx="12"/>
          </p:nvPr>
        </p:nvSpPr>
        <p:spPr/>
        <p:txBody>
          <a:bodyPr/>
          <a:lstStyle/>
          <a:p>
            <a:fld id="{E6BDBDCA-472F-4DAE-A0E4-551DA137BA95}" type="slidenum">
              <a:rPr kumimoji="1" lang="ja-JP" altLang="en-US" smtClean="0"/>
              <a:t>17</a:t>
            </a:fld>
            <a:endParaRPr kumimoji="1" lang="ja-JP" altLang="en-US"/>
          </a:p>
        </p:txBody>
      </p:sp>
    </p:spTree>
    <p:extLst>
      <p:ext uri="{BB962C8B-B14F-4D97-AF65-F5344CB8AC3E}">
        <p14:creationId xmlns:p14="http://schemas.microsoft.com/office/powerpoint/2010/main" val="36401466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xmlns="" id="{B049F196-F3A2-49D5-8BE9-FE8742E458D6}"/>
              </a:ext>
            </a:extLst>
          </p:cNvPr>
          <p:cNvSpPr>
            <a:spLocks noGrp="1"/>
          </p:cNvSpPr>
          <p:nvPr>
            <p:ph type="ftr" sz="quarter" idx="11"/>
          </p:nvPr>
        </p:nvSpPr>
        <p:spPr/>
        <p:txBody>
          <a:bodyPr/>
          <a:lstStyle/>
          <a:p>
            <a:r>
              <a:rPr kumimoji="1" lang="ja-JP" altLang="en-US"/>
              <a:t>ソフトウェアリポジトリマイニング</a:t>
            </a:r>
          </a:p>
        </p:txBody>
      </p:sp>
      <p:sp>
        <p:nvSpPr>
          <p:cNvPr id="2" name="スライド番号プレースホルダー 1">
            <a:extLst>
              <a:ext uri="{FF2B5EF4-FFF2-40B4-BE49-F238E27FC236}">
                <a16:creationId xmlns:a16="http://schemas.microsoft.com/office/drawing/2014/main" xmlns="" id="{52A101AA-4EBE-4FCF-A2EE-5E288F64BA01}"/>
              </a:ext>
            </a:extLst>
          </p:cNvPr>
          <p:cNvSpPr>
            <a:spLocks noGrp="1"/>
          </p:cNvSpPr>
          <p:nvPr>
            <p:ph type="sldNum" sz="quarter" idx="12"/>
          </p:nvPr>
        </p:nvSpPr>
        <p:spPr/>
        <p:txBody>
          <a:bodyPr/>
          <a:lstStyle/>
          <a:p>
            <a:fld id="{E6BDBDCA-472F-4DAE-A0E4-551DA137BA95}" type="slidenum">
              <a:rPr kumimoji="1" lang="ja-JP" altLang="en-US" smtClean="0"/>
              <a:t>18</a:t>
            </a:fld>
            <a:endParaRPr kumimoji="1" lang="ja-JP" altLang="en-US"/>
          </a:p>
        </p:txBody>
      </p:sp>
      <p:sp>
        <p:nvSpPr>
          <p:cNvPr id="4" name="タイトル 3">
            <a:extLst>
              <a:ext uri="{FF2B5EF4-FFF2-40B4-BE49-F238E27FC236}">
                <a16:creationId xmlns:a16="http://schemas.microsoft.com/office/drawing/2014/main" xmlns="" id="{81AC23B2-F2E1-449F-B567-9227CA5BC4B3}"/>
              </a:ext>
            </a:extLst>
          </p:cNvPr>
          <p:cNvSpPr>
            <a:spLocks noGrp="1"/>
          </p:cNvSpPr>
          <p:nvPr>
            <p:ph type="title" idx="4294967295"/>
          </p:nvPr>
        </p:nvSpPr>
        <p:spPr>
          <a:xfrm>
            <a:off x="2024270" y="2927557"/>
            <a:ext cx="7543800" cy="1087437"/>
          </a:xfrm>
        </p:spPr>
        <p:txBody>
          <a:bodyPr>
            <a:normAutofit fontScale="90000"/>
          </a:bodyPr>
          <a:lstStyle/>
          <a:p>
            <a:r>
              <a:rPr lang="ja-JP" altLang="ja-JP" sz="5300" dirty="0"/>
              <a:t>マイニングの具体例</a:t>
            </a:r>
            <a:r>
              <a:rPr lang="ja-JP" altLang="ja-JP" dirty="0"/>
              <a:t/>
            </a:r>
            <a:br>
              <a:rPr lang="ja-JP" altLang="ja-JP" dirty="0"/>
            </a:br>
            <a:endParaRPr kumimoji="1" lang="ja-JP" altLang="en-US" dirty="0"/>
          </a:p>
        </p:txBody>
      </p:sp>
      <p:pic>
        <p:nvPicPr>
          <p:cNvPr id="6" name="図 5">
            <a:extLst>
              <a:ext uri="{FF2B5EF4-FFF2-40B4-BE49-F238E27FC236}">
                <a16:creationId xmlns:a16="http://schemas.microsoft.com/office/drawing/2014/main" xmlns="" id="{5ECEAAF0-B860-4DAA-BF41-21C99F3C9F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8964" y="3877017"/>
            <a:ext cx="3517900" cy="2311400"/>
          </a:xfrm>
          <a:prstGeom prst="rect">
            <a:avLst/>
          </a:prstGeom>
        </p:spPr>
      </p:pic>
    </p:spTree>
    <p:extLst>
      <p:ext uri="{BB962C8B-B14F-4D97-AF65-F5344CB8AC3E}">
        <p14:creationId xmlns:p14="http://schemas.microsoft.com/office/powerpoint/2010/main" val="12305667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4A7AE482-B621-419E-AE7D-8B0F00BF7BDE}"/>
              </a:ext>
            </a:extLst>
          </p:cNvPr>
          <p:cNvSpPr>
            <a:spLocks noGrp="1"/>
          </p:cNvSpPr>
          <p:nvPr>
            <p:ph type="title"/>
          </p:nvPr>
        </p:nvSpPr>
        <p:spPr/>
        <p:txBody>
          <a:bodyPr/>
          <a:lstStyle/>
          <a:p>
            <a:r>
              <a:rPr lang="ja-JP" altLang="en-US" dirty="0"/>
              <a:t>　　　　</a:t>
            </a:r>
            <a:r>
              <a:rPr lang="ja-JP" altLang="ja-JP" dirty="0"/>
              <a:t>データ取得方法</a:t>
            </a:r>
            <a:endParaRPr kumimoji="1" lang="ja-JP" altLang="en-US" dirty="0"/>
          </a:p>
        </p:txBody>
      </p:sp>
      <p:sp>
        <p:nvSpPr>
          <p:cNvPr id="3" name="コンテンツ プレースホルダー 2">
            <a:extLst>
              <a:ext uri="{FF2B5EF4-FFF2-40B4-BE49-F238E27FC236}">
                <a16:creationId xmlns:a16="http://schemas.microsoft.com/office/drawing/2014/main" xmlns="" id="{8ABA6FD0-F4F7-4644-A374-C4C6EAD7F118}"/>
              </a:ext>
            </a:extLst>
          </p:cNvPr>
          <p:cNvSpPr>
            <a:spLocks noGrp="1"/>
          </p:cNvSpPr>
          <p:nvPr>
            <p:ph idx="1"/>
          </p:nvPr>
        </p:nvSpPr>
        <p:spPr>
          <a:xfrm>
            <a:off x="822959" y="2086893"/>
            <a:ext cx="7543801" cy="4023360"/>
          </a:xfrm>
        </p:spPr>
        <p:txBody>
          <a:bodyPr>
            <a:normAutofit fontScale="92500" lnSpcReduction="10000"/>
          </a:bodyPr>
          <a:lstStyle/>
          <a:p>
            <a:r>
              <a:rPr lang="en-US" altLang="ja-JP" sz="3000" dirty="0"/>
              <a:t>MSR</a:t>
            </a:r>
            <a:r>
              <a:rPr lang="ja-JP" altLang="ja-JP" sz="3000" dirty="0"/>
              <a:t>分野では</a:t>
            </a:r>
            <a:r>
              <a:rPr lang="en-US" altLang="ja-JP" sz="3000" dirty="0"/>
              <a:t>,</a:t>
            </a:r>
            <a:r>
              <a:rPr lang="ja-JP" altLang="ja-JP" sz="3000" dirty="0"/>
              <a:t>　マイニング目的を決定後</a:t>
            </a:r>
            <a:r>
              <a:rPr lang="en-US" altLang="ja-JP" sz="3000" dirty="0"/>
              <a:t>,</a:t>
            </a:r>
            <a:r>
              <a:rPr lang="ja-JP" altLang="ja-JP" sz="3000" dirty="0"/>
              <a:t>　どのリポジトリからどのようなデータを取得するかを</a:t>
            </a:r>
            <a:r>
              <a:rPr lang="ja-JP" altLang="ja-JP" sz="3000" dirty="0" smtClean="0"/>
              <a:t>検討</a:t>
            </a:r>
            <a:r>
              <a:rPr lang="en-US" altLang="ja-JP" sz="3000" dirty="0" smtClean="0"/>
              <a:t>.</a:t>
            </a:r>
            <a:endParaRPr lang="ja-JP" altLang="ja-JP" sz="3000" dirty="0"/>
          </a:p>
          <a:p>
            <a:endParaRPr kumimoji="1" lang="en-US" altLang="ja-JP" sz="2800" dirty="0"/>
          </a:p>
          <a:p>
            <a:r>
              <a:rPr lang="en-US" altLang="ja-JP" sz="2800" dirty="0"/>
              <a:t>1.</a:t>
            </a:r>
            <a:r>
              <a:rPr lang="ja-JP" altLang="ja-JP" sz="2800" dirty="0"/>
              <a:t>　ソフトウェア構成管理</a:t>
            </a:r>
            <a:r>
              <a:rPr lang="ja-JP" altLang="ja-JP" sz="2800" dirty="0" smtClean="0"/>
              <a:t>システム</a:t>
            </a:r>
            <a:endParaRPr kumimoji="1" lang="en-US" altLang="ja-JP" sz="2800" dirty="0"/>
          </a:p>
          <a:p>
            <a:r>
              <a:rPr lang="en-US" altLang="ja-JP" sz="2800" dirty="0"/>
              <a:t>2.</a:t>
            </a:r>
            <a:r>
              <a:rPr lang="ja-JP" altLang="ja-JP" sz="2800" dirty="0"/>
              <a:t>　バグ管理</a:t>
            </a:r>
            <a:r>
              <a:rPr lang="ja-JP" altLang="ja-JP" sz="2800" dirty="0" smtClean="0"/>
              <a:t>システム</a:t>
            </a:r>
            <a:endParaRPr lang="en-US" altLang="ja-JP" sz="2800" dirty="0" smtClean="0"/>
          </a:p>
          <a:p>
            <a:r>
              <a:rPr lang="en-US" altLang="ja-JP" sz="2800" dirty="0" smtClean="0"/>
              <a:t>3.</a:t>
            </a:r>
            <a:r>
              <a:rPr lang="ja-JP" altLang="en-US" sz="2800" dirty="0" smtClean="0"/>
              <a:t>　メーリングリストアーカイブ</a:t>
            </a:r>
            <a:endParaRPr lang="en-US" altLang="ja-JP" sz="2800" dirty="0" smtClean="0"/>
          </a:p>
          <a:p>
            <a:r>
              <a:rPr lang="en-US" altLang="ja-JP" sz="2800" dirty="0" smtClean="0"/>
              <a:t>4.</a:t>
            </a:r>
            <a:r>
              <a:rPr lang="ja-JP" altLang="en-US" sz="2800" dirty="0" smtClean="0"/>
              <a:t>　データ整形方法</a:t>
            </a:r>
            <a:endParaRPr lang="en-US" altLang="ja-JP" sz="2800" dirty="0" smtClean="0"/>
          </a:p>
          <a:p>
            <a:r>
              <a:rPr lang="en-US" altLang="ja-JP" sz="2800" dirty="0" smtClean="0"/>
              <a:t>5.</a:t>
            </a:r>
            <a:r>
              <a:rPr lang="ja-JP" altLang="en-US" sz="2800" dirty="0" smtClean="0"/>
              <a:t>　データ取得後のプロセス</a:t>
            </a:r>
            <a:endParaRPr lang="ja-JP" altLang="ja-JP" sz="2800" dirty="0"/>
          </a:p>
          <a:p>
            <a:endParaRPr kumimoji="1" lang="ja-JP" altLang="en-US" dirty="0"/>
          </a:p>
        </p:txBody>
      </p:sp>
      <p:sp>
        <p:nvSpPr>
          <p:cNvPr id="5" name="フッター プレースホルダー 4">
            <a:extLst>
              <a:ext uri="{FF2B5EF4-FFF2-40B4-BE49-F238E27FC236}">
                <a16:creationId xmlns:a16="http://schemas.microsoft.com/office/drawing/2014/main" xmlns="" id="{5A3A7BE9-F5D6-4D4C-8E2D-E6FDDCD8583E}"/>
              </a:ext>
            </a:extLst>
          </p:cNvPr>
          <p:cNvSpPr>
            <a:spLocks noGrp="1"/>
          </p:cNvSpPr>
          <p:nvPr>
            <p:ph type="ftr" sz="quarter" idx="11"/>
          </p:nvPr>
        </p:nvSpPr>
        <p:spPr/>
        <p:txBody>
          <a:bodyPr/>
          <a:lstStyle/>
          <a:p>
            <a:r>
              <a:rPr kumimoji="1" lang="ja-JP" altLang="en-US"/>
              <a:t>ソフトウェアリポジトリマイニング</a:t>
            </a:r>
          </a:p>
        </p:txBody>
      </p:sp>
      <p:sp>
        <p:nvSpPr>
          <p:cNvPr id="4" name="スライド番号プレースホルダー 3">
            <a:extLst>
              <a:ext uri="{FF2B5EF4-FFF2-40B4-BE49-F238E27FC236}">
                <a16:creationId xmlns:a16="http://schemas.microsoft.com/office/drawing/2014/main" xmlns="" id="{93646F82-C73B-44DC-80D9-2786261CEC8F}"/>
              </a:ext>
            </a:extLst>
          </p:cNvPr>
          <p:cNvSpPr>
            <a:spLocks noGrp="1"/>
          </p:cNvSpPr>
          <p:nvPr>
            <p:ph type="sldNum" sz="quarter" idx="12"/>
          </p:nvPr>
        </p:nvSpPr>
        <p:spPr/>
        <p:txBody>
          <a:bodyPr/>
          <a:lstStyle/>
          <a:p>
            <a:fld id="{E6BDBDCA-472F-4DAE-A0E4-551DA137BA95}" type="slidenum">
              <a:rPr kumimoji="1" lang="ja-JP" altLang="en-US" smtClean="0"/>
              <a:t>19</a:t>
            </a:fld>
            <a:endParaRPr kumimoji="1" lang="ja-JP" altLang="en-US"/>
          </a:p>
        </p:txBody>
      </p:sp>
    </p:spTree>
    <p:extLst>
      <p:ext uri="{BB962C8B-B14F-4D97-AF65-F5344CB8AC3E}">
        <p14:creationId xmlns:p14="http://schemas.microsoft.com/office/powerpoint/2010/main" val="11166180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D9220953-42C2-4766-9D78-0EA56740EF06}"/>
              </a:ext>
            </a:extLst>
          </p:cNvPr>
          <p:cNvSpPr>
            <a:spLocks noGrp="1"/>
          </p:cNvSpPr>
          <p:nvPr>
            <p:ph type="title"/>
          </p:nvPr>
        </p:nvSpPr>
        <p:spPr/>
        <p:txBody>
          <a:bodyPr>
            <a:normAutofit/>
          </a:bodyPr>
          <a:lstStyle/>
          <a:p>
            <a:r>
              <a:rPr lang="ja-JP" altLang="en-US" sz="4400" dirty="0" smtClean="0"/>
              <a:t>　</a:t>
            </a:r>
            <a:r>
              <a:rPr lang="ja-JP" altLang="ja-JP" sz="4400" dirty="0" smtClean="0"/>
              <a:t>ソフトウェア</a:t>
            </a:r>
            <a:r>
              <a:rPr lang="ja-JP" altLang="ja-JP" sz="4400" dirty="0"/>
              <a:t>構成管理システム</a:t>
            </a:r>
            <a:endParaRPr kumimoji="1" lang="ja-JP" altLang="en-US" sz="4400" dirty="0"/>
          </a:p>
        </p:txBody>
      </p:sp>
      <p:sp>
        <p:nvSpPr>
          <p:cNvPr id="3" name="コンテンツ プレースホルダー 2">
            <a:extLst>
              <a:ext uri="{FF2B5EF4-FFF2-40B4-BE49-F238E27FC236}">
                <a16:creationId xmlns:a16="http://schemas.microsoft.com/office/drawing/2014/main" xmlns="" id="{A96B6921-5ABD-41B5-B83B-779F3F178948}"/>
              </a:ext>
            </a:extLst>
          </p:cNvPr>
          <p:cNvSpPr>
            <a:spLocks noGrp="1"/>
          </p:cNvSpPr>
          <p:nvPr>
            <p:ph idx="1"/>
          </p:nvPr>
        </p:nvSpPr>
        <p:spPr/>
        <p:txBody>
          <a:bodyPr/>
          <a:lstStyle/>
          <a:p>
            <a:endParaRPr lang="en-US" altLang="ja-JP" sz="2800" dirty="0"/>
          </a:p>
          <a:p>
            <a:pPr marL="0" indent="0">
              <a:buNone/>
            </a:pPr>
            <a:r>
              <a:rPr lang="ja-JP" altLang="en-US" sz="2800" dirty="0"/>
              <a:t> </a:t>
            </a:r>
            <a:r>
              <a:rPr lang="ja-JP" altLang="ja-JP" sz="2800" dirty="0"/>
              <a:t>多くの研究では</a:t>
            </a:r>
            <a:r>
              <a:rPr lang="en-US" altLang="ja-JP" sz="2800" dirty="0"/>
              <a:t>,</a:t>
            </a:r>
            <a:r>
              <a:rPr lang="ja-JP" altLang="ja-JP" sz="2800" dirty="0"/>
              <a:t>　プロジェクトが管理する</a:t>
            </a:r>
            <a:endParaRPr lang="en-US" altLang="ja-JP" sz="2800" dirty="0"/>
          </a:p>
          <a:p>
            <a:r>
              <a:rPr lang="ja-JP" altLang="ja-JP" sz="2800" dirty="0"/>
              <a:t>ソフトウェア構成管理システムに保存されている</a:t>
            </a:r>
            <a:endParaRPr lang="en-US" altLang="ja-JP" sz="2800" dirty="0"/>
          </a:p>
          <a:p>
            <a:r>
              <a:rPr lang="ja-JP" altLang="ja-JP" sz="2800" dirty="0"/>
              <a:t>開発記録を</a:t>
            </a:r>
            <a:r>
              <a:rPr lang="en-US" altLang="ja-JP" sz="2800" dirty="0"/>
              <a:t>, Web</a:t>
            </a:r>
            <a:r>
              <a:rPr lang="ja-JP" altLang="ja-JP" sz="2800" dirty="0"/>
              <a:t>を介して取得している</a:t>
            </a:r>
            <a:r>
              <a:rPr lang="en-US" altLang="ja-JP" sz="2800" dirty="0"/>
              <a:t>.</a:t>
            </a:r>
            <a:endParaRPr lang="ja-JP" altLang="ja-JP" sz="2800" dirty="0"/>
          </a:p>
          <a:p>
            <a:endParaRPr kumimoji="1" lang="ja-JP" altLang="en-US" dirty="0"/>
          </a:p>
        </p:txBody>
      </p:sp>
      <p:sp>
        <p:nvSpPr>
          <p:cNvPr id="5" name="フッター プレースホルダー 4">
            <a:extLst>
              <a:ext uri="{FF2B5EF4-FFF2-40B4-BE49-F238E27FC236}">
                <a16:creationId xmlns:a16="http://schemas.microsoft.com/office/drawing/2014/main" xmlns="" id="{DF0EA2A8-96CB-432F-8CD2-22585540437C}"/>
              </a:ext>
            </a:extLst>
          </p:cNvPr>
          <p:cNvSpPr>
            <a:spLocks noGrp="1"/>
          </p:cNvSpPr>
          <p:nvPr>
            <p:ph type="ftr" sz="quarter" idx="11"/>
          </p:nvPr>
        </p:nvSpPr>
        <p:spPr/>
        <p:txBody>
          <a:bodyPr/>
          <a:lstStyle/>
          <a:p>
            <a:r>
              <a:rPr kumimoji="1" lang="ja-JP" altLang="en-US"/>
              <a:t>ソフトウェアリポジトリマイニング</a:t>
            </a:r>
          </a:p>
        </p:txBody>
      </p:sp>
      <p:sp>
        <p:nvSpPr>
          <p:cNvPr id="4" name="スライド番号プレースホルダー 3">
            <a:extLst>
              <a:ext uri="{FF2B5EF4-FFF2-40B4-BE49-F238E27FC236}">
                <a16:creationId xmlns:a16="http://schemas.microsoft.com/office/drawing/2014/main" xmlns="" id="{83CC9957-606D-4ACF-947D-E699A43C2028}"/>
              </a:ext>
            </a:extLst>
          </p:cNvPr>
          <p:cNvSpPr>
            <a:spLocks noGrp="1"/>
          </p:cNvSpPr>
          <p:nvPr>
            <p:ph type="sldNum" sz="quarter" idx="12"/>
          </p:nvPr>
        </p:nvSpPr>
        <p:spPr/>
        <p:txBody>
          <a:bodyPr/>
          <a:lstStyle/>
          <a:p>
            <a:fld id="{E6BDBDCA-472F-4DAE-A0E4-551DA137BA95}" type="slidenum">
              <a:rPr kumimoji="1" lang="ja-JP" altLang="en-US" smtClean="0"/>
              <a:t>20</a:t>
            </a:fld>
            <a:endParaRPr kumimoji="1" lang="ja-JP" altLang="en-US"/>
          </a:p>
        </p:txBody>
      </p:sp>
    </p:spTree>
    <p:extLst>
      <p:ext uri="{BB962C8B-B14F-4D97-AF65-F5344CB8AC3E}">
        <p14:creationId xmlns:p14="http://schemas.microsoft.com/office/powerpoint/2010/main" val="36020717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789FD0FD-8F24-47A1-A0D0-46C3648AFAAE}"/>
              </a:ext>
            </a:extLst>
          </p:cNvPr>
          <p:cNvSpPr>
            <a:spLocks noGrp="1"/>
          </p:cNvSpPr>
          <p:nvPr>
            <p:ph type="title"/>
          </p:nvPr>
        </p:nvSpPr>
        <p:spPr/>
        <p:txBody>
          <a:bodyPr/>
          <a:lstStyle/>
          <a:p>
            <a:r>
              <a:rPr lang="ja-JP" altLang="en-US" dirty="0"/>
              <a:t>　　　</a:t>
            </a:r>
            <a:r>
              <a:rPr lang="ja-JP" altLang="ja-JP" dirty="0"/>
              <a:t>バグ管理システム</a:t>
            </a:r>
            <a:endParaRPr kumimoji="1" lang="ja-JP" altLang="en-US" dirty="0"/>
          </a:p>
        </p:txBody>
      </p:sp>
      <p:sp>
        <p:nvSpPr>
          <p:cNvPr id="3" name="コンテンツ プレースホルダー 2">
            <a:extLst>
              <a:ext uri="{FF2B5EF4-FFF2-40B4-BE49-F238E27FC236}">
                <a16:creationId xmlns:a16="http://schemas.microsoft.com/office/drawing/2014/main" xmlns="" id="{BBB9B188-D53A-409F-995F-6B143D175367}"/>
              </a:ext>
            </a:extLst>
          </p:cNvPr>
          <p:cNvSpPr>
            <a:spLocks noGrp="1"/>
          </p:cNvSpPr>
          <p:nvPr>
            <p:ph idx="1"/>
          </p:nvPr>
        </p:nvSpPr>
        <p:spPr/>
        <p:txBody>
          <a:bodyPr/>
          <a:lstStyle/>
          <a:p>
            <a:endParaRPr lang="en-US" altLang="ja-JP" sz="2400" dirty="0"/>
          </a:p>
          <a:p>
            <a:endParaRPr lang="en-US" altLang="ja-JP" sz="2400" dirty="0"/>
          </a:p>
          <a:p>
            <a:r>
              <a:rPr lang="ja-JP" altLang="ja-JP" sz="2800" dirty="0"/>
              <a:t>開発者あるいはユーザから報告されたバグ情報をバグ表に記録し</a:t>
            </a:r>
            <a:r>
              <a:rPr lang="en-US" altLang="ja-JP" sz="2800" dirty="0"/>
              <a:t>,</a:t>
            </a:r>
            <a:r>
              <a:rPr lang="ja-JP" altLang="ja-JP" sz="2800" dirty="0"/>
              <a:t>　開発者がバグ修正の進捗を記録しながら</a:t>
            </a:r>
            <a:r>
              <a:rPr lang="en-US" altLang="ja-JP" sz="2800" dirty="0"/>
              <a:t>,</a:t>
            </a:r>
            <a:r>
              <a:rPr lang="ja-JP" altLang="ja-JP" sz="2800" dirty="0"/>
              <a:t>　修正の様子を共有するシステム</a:t>
            </a:r>
            <a:r>
              <a:rPr lang="en-US" altLang="ja-JP" sz="2800" dirty="0"/>
              <a:t>.</a:t>
            </a:r>
            <a:endParaRPr lang="ja-JP" altLang="ja-JP" sz="2800" dirty="0"/>
          </a:p>
          <a:p>
            <a:endParaRPr kumimoji="1" lang="ja-JP" altLang="en-US" dirty="0"/>
          </a:p>
        </p:txBody>
      </p:sp>
      <p:sp>
        <p:nvSpPr>
          <p:cNvPr id="5" name="フッター プレースホルダー 4">
            <a:extLst>
              <a:ext uri="{FF2B5EF4-FFF2-40B4-BE49-F238E27FC236}">
                <a16:creationId xmlns:a16="http://schemas.microsoft.com/office/drawing/2014/main" xmlns="" id="{A356835E-5395-4110-BBF7-422B9C705C13}"/>
              </a:ext>
            </a:extLst>
          </p:cNvPr>
          <p:cNvSpPr>
            <a:spLocks noGrp="1"/>
          </p:cNvSpPr>
          <p:nvPr>
            <p:ph type="ftr" sz="quarter" idx="11"/>
          </p:nvPr>
        </p:nvSpPr>
        <p:spPr/>
        <p:txBody>
          <a:bodyPr/>
          <a:lstStyle/>
          <a:p>
            <a:r>
              <a:rPr kumimoji="1" lang="ja-JP" altLang="en-US"/>
              <a:t>ソフトウェアリポジトリマイニング</a:t>
            </a:r>
          </a:p>
        </p:txBody>
      </p:sp>
      <p:sp>
        <p:nvSpPr>
          <p:cNvPr id="4" name="スライド番号プレースホルダー 3">
            <a:extLst>
              <a:ext uri="{FF2B5EF4-FFF2-40B4-BE49-F238E27FC236}">
                <a16:creationId xmlns:a16="http://schemas.microsoft.com/office/drawing/2014/main" xmlns="" id="{D1F67264-1834-48D4-91F5-C8ADEC1F4DAB}"/>
              </a:ext>
            </a:extLst>
          </p:cNvPr>
          <p:cNvSpPr>
            <a:spLocks noGrp="1"/>
          </p:cNvSpPr>
          <p:nvPr>
            <p:ph type="sldNum" sz="quarter" idx="12"/>
          </p:nvPr>
        </p:nvSpPr>
        <p:spPr/>
        <p:txBody>
          <a:bodyPr/>
          <a:lstStyle/>
          <a:p>
            <a:fld id="{E6BDBDCA-472F-4DAE-A0E4-551DA137BA95}" type="slidenum">
              <a:rPr kumimoji="1" lang="ja-JP" altLang="en-US" smtClean="0"/>
              <a:t>21</a:t>
            </a:fld>
            <a:endParaRPr kumimoji="1" lang="ja-JP" altLang="en-US"/>
          </a:p>
        </p:txBody>
      </p:sp>
    </p:spTree>
    <p:extLst>
      <p:ext uri="{BB962C8B-B14F-4D97-AF65-F5344CB8AC3E}">
        <p14:creationId xmlns:p14="http://schemas.microsoft.com/office/powerpoint/2010/main" val="38519605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464AE058-15F8-4597-8E7B-C6B405043D26}"/>
              </a:ext>
            </a:extLst>
          </p:cNvPr>
          <p:cNvSpPr>
            <a:spLocks noGrp="1"/>
          </p:cNvSpPr>
          <p:nvPr>
            <p:ph type="title"/>
          </p:nvPr>
        </p:nvSpPr>
        <p:spPr/>
        <p:txBody>
          <a:bodyPr/>
          <a:lstStyle/>
          <a:p>
            <a:r>
              <a:rPr lang="ja-JP" altLang="en-US" dirty="0"/>
              <a:t>　</a:t>
            </a:r>
            <a:r>
              <a:rPr lang="ja-JP" altLang="ja-JP" dirty="0"/>
              <a:t>メーリングリストアーカイブ</a:t>
            </a:r>
            <a:endParaRPr kumimoji="1" lang="ja-JP" altLang="en-US" dirty="0"/>
          </a:p>
        </p:txBody>
      </p:sp>
      <p:sp>
        <p:nvSpPr>
          <p:cNvPr id="3" name="コンテンツ プレースホルダー 2">
            <a:extLst>
              <a:ext uri="{FF2B5EF4-FFF2-40B4-BE49-F238E27FC236}">
                <a16:creationId xmlns:a16="http://schemas.microsoft.com/office/drawing/2014/main" xmlns="" id="{919DEA42-F9AD-475D-8A51-3A64750ECE1D}"/>
              </a:ext>
            </a:extLst>
          </p:cNvPr>
          <p:cNvSpPr>
            <a:spLocks noGrp="1"/>
          </p:cNvSpPr>
          <p:nvPr>
            <p:ph idx="1"/>
          </p:nvPr>
        </p:nvSpPr>
        <p:spPr/>
        <p:txBody>
          <a:bodyPr/>
          <a:lstStyle/>
          <a:p>
            <a:endParaRPr lang="en-US" altLang="ja-JP" sz="2800" dirty="0"/>
          </a:p>
          <a:p>
            <a:r>
              <a:rPr lang="ja-JP" altLang="en-US" sz="2800" dirty="0">
                <a:solidFill>
                  <a:srgbClr val="FF0000"/>
                </a:solidFill>
              </a:rPr>
              <a:t>　　　　　　　　</a:t>
            </a:r>
            <a:r>
              <a:rPr lang="ja-JP" altLang="ja-JP" sz="2800" dirty="0">
                <a:solidFill>
                  <a:srgbClr val="FF0000"/>
                </a:solidFill>
              </a:rPr>
              <a:t>メーリングリスト</a:t>
            </a:r>
            <a:r>
              <a:rPr lang="ja-JP" altLang="en-US" sz="2800" dirty="0">
                <a:solidFill>
                  <a:srgbClr val="FF0000"/>
                </a:solidFill>
              </a:rPr>
              <a:t>の</a:t>
            </a:r>
            <a:r>
              <a:rPr lang="ja-JP" altLang="ja-JP" sz="2800" dirty="0">
                <a:solidFill>
                  <a:srgbClr val="FF0000"/>
                </a:solidFill>
              </a:rPr>
              <a:t>使用</a:t>
            </a:r>
            <a:endParaRPr lang="en-US" altLang="ja-JP" sz="2800" dirty="0">
              <a:solidFill>
                <a:srgbClr val="FF0000"/>
              </a:solidFill>
            </a:endParaRPr>
          </a:p>
          <a:p>
            <a:endParaRPr lang="en-US" altLang="ja-JP" sz="2800" dirty="0"/>
          </a:p>
          <a:p>
            <a:r>
              <a:rPr lang="ja-JP" altLang="ja-JP" sz="2800" dirty="0"/>
              <a:t>オープンソース開発プロジェクト</a:t>
            </a:r>
            <a:r>
              <a:rPr lang="ja-JP" altLang="en-US" sz="2800" dirty="0"/>
              <a:t>において</a:t>
            </a:r>
            <a:r>
              <a:rPr lang="en-US" altLang="ja-JP" sz="2800" dirty="0"/>
              <a:t>,</a:t>
            </a:r>
            <a:r>
              <a:rPr lang="ja-JP" altLang="ja-JP" sz="2800" dirty="0"/>
              <a:t>　</a:t>
            </a:r>
            <a:endParaRPr lang="en-US" altLang="ja-JP" sz="2800" dirty="0"/>
          </a:p>
          <a:p>
            <a:r>
              <a:rPr lang="ja-JP" altLang="ja-JP" sz="2800" dirty="0"/>
              <a:t>課題</a:t>
            </a:r>
            <a:r>
              <a:rPr lang="en-US" altLang="ja-JP" sz="2800" dirty="0"/>
              <a:t>,</a:t>
            </a:r>
            <a:r>
              <a:rPr lang="ja-JP" altLang="ja-JP" sz="2800" dirty="0"/>
              <a:t>　開発計画等をプロジェクト全体に認知させることを目的</a:t>
            </a:r>
            <a:r>
              <a:rPr lang="ja-JP" altLang="en-US" sz="2800" dirty="0"/>
              <a:t>　</a:t>
            </a:r>
            <a:endParaRPr lang="ja-JP" altLang="ja-JP" sz="2800" dirty="0"/>
          </a:p>
          <a:p>
            <a:endParaRPr kumimoji="1" lang="ja-JP" altLang="en-US" dirty="0"/>
          </a:p>
        </p:txBody>
      </p:sp>
      <p:sp>
        <p:nvSpPr>
          <p:cNvPr id="5" name="フッター プレースホルダー 4">
            <a:extLst>
              <a:ext uri="{FF2B5EF4-FFF2-40B4-BE49-F238E27FC236}">
                <a16:creationId xmlns:a16="http://schemas.microsoft.com/office/drawing/2014/main" xmlns="" id="{E0AB0730-551C-4EFA-AF84-3BD2784258DC}"/>
              </a:ext>
            </a:extLst>
          </p:cNvPr>
          <p:cNvSpPr>
            <a:spLocks noGrp="1"/>
          </p:cNvSpPr>
          <p:nvPr>
            <p:ph type="ftr" sz="quarter" idx="11"/>
          </p:nvPr>
        </p:nvSpPr>
        <p:spPr/>
        <p:txBody>
          <a:bodyPr/>
          <a:lstStyle/>
          <a:p>
            <a:r>
              <a:rPr kumimoji="1" lang="ja-JP" altLang="en-US"/>
              <a:t>ソフトウェアリポジトリマイニング</a:t>
            </a:r>
          </a:p>
        </p:txBody>
      </p:sp>
      <p:sp>
        <p:nvSpPr>
          <p:cNvPr id="4" name="スライド番号プレースホルダー 3">
            <a:extLst>
              <a:ext uri="{FF2B5EF4-FFF2-40B4-BE49-F238E27FC236}">
                <a16:creationId xmlns:a16="http://schemas.microsoft.com/office/drawing/2014/main" xmlns="" id="{984A290C-B407-436F-A196-39B1102EA73A}"/>
              </a:ext>
            </a:extLst>
          </p:cNvPr>
          <p:cNvSpPr>
            <a:spLocks noGrp="1"/>
          </p:cNvSpPr>
          <p:nvPr>
            <p:ph type="sldNum" sz="quarter" idx="12"/>
          </p:nvPr>
        </p:nvSpPr>
        <p:spPr/>
        <p:txBody>
          <a:bodyPr/>
          <a:lstStyle/>
          <a:p>
            <a:fld id="{E6BDBDCA-472F-4DAE-A0E4-551DA137BA95}" type="slidenum">
              <a:rPr kumimoji="1" lang="ja-JP" altLang="en-US" smtClean="0"/>
              <a:t>22</a:t>
            </a:fld>
            <a:endParaRPr kumimoji="1" lang="ja-JP" altLang="en-US"/>
          </a:p>
        </p:txBody>
      </p:sp>
    </p:spTree>
    <p:extLst>
      <p:ext uri="{BB962C8B-B14F-4D97-AF65-F5344CB8AC3E}">
        <p14:creationId xmlns:p14="http://schemas.microsoft.com/office/powerpoint/2010/main" val="17803811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FF10564B-3300-472C-BCDF-5E0581EB3F44}"/>
              </a:ext>
            </a:extLst>
          </p:cNvPr>
          <p:cNvSpPr>
            <a:spLocks noGrp="1"/>
          </p:cNvSpPr>
          <p:nvPr>
            <p:ph type="title"/>
          </p:nvPr>
        </p:nvSpPr>
        <p:spPr/>
        <p:txBody>
          <a:bodyPr/>
          <a:lstStyle/>
          <a:p>
            <a:r>
              <a:rPr lang="ja-JP" altLang="en-US" dirty="0"/>
              <a:t>　　　　</a:t>
            </a:r>
            <a:r>
              <a:rPr lang="ja-JP" altLang="ja-JP" dirty="0"/>
              <a:t>データ整形方法</a:t>
            </a:r>
            <a:endParaRPr kumimoji="1" lang="ja-JP" altLang="en-US" dirty="0"/>
          </a:p>
        </p:txBody>
      </p:sp>
      <p:sp>
        <p:nvSpPr>
          <p:cNvPr id="3" name="コンテンツ プレースホルダー 2">
            <a:extLst>
              <a:ext uri="{FF2B5EF4-FFF2-40B4-BE49-F238E27FC236}">
                <a16:creationId xmlns:a16="http://schemas.microsoft.com/office/drawing/2014/main" xmlns="" id="{ABDACD41-003B-4D95-B916-8990933EC2B2}"/>
              </a:ext>
            </a:extLst>
          </p:cNvPr>
          <p:cNvSpPr>
            <a:spLocks noGrp="1"/>
          </p:cNvSpPr>
          <p:nvPr>
            <p:ph idx="1"/>
          </p:nvPr>
        </p:nvSpPr>
        <p:spPr/>
        <p:txBody>
          <a:bodyPr/>
          <a:lstStyle/>
          <a:p>
            <a:r>
              <a:rPr lang="ja-JP" altLang="ja-JP" sz="2800" dirty="0"/>
              <a:t>各ソフトウェアリポジトリからデータをダウンロードした後に</a:t>
            </a:r>
            <a:r>
              <a:rPr lang="en-US" altLang="ja-JP" sz="2800" dirty="0"/>
              <a:t>,</a:t>
            </a:r>
            <a:r>
              <a:rPr lang="ja-JP" altLang="ja-JP" sz="2800" dirty="0"/>
              <a:t>　分析を容易にするフォーマットに書き換える必要</a:t>
            </a:r>
            <a:r>
              <a:rPr lang="ja-JP" altLang="en-US" sz="2800" dirty="0"/>
              <a:t>性</a:t>
            </a:r>
            <a:endParaRPr lang="en-US" altLang="ja-JP" sz="2800" dirty="0"/>
          </a:p>
          <a:p>
            <a:r>
              <a:rPr lang="ja-JP" altLang="ja-JP" sz="2800" dirty="0"/>
              <a:t>・・・開発者はリポジトリ</a:t>
            </a:r>
            <a:r>
              <a:rPr lang="en-US" altLang="ja-JP" sz="2800" dirty="0"/>
              <a:t>,</a:t>
            </a:r>
            <a:r>
              <a:rPr lang="ja-JP" altLang="ja-JP" sz="2800" dirty="0"/>
              <a:t>　開発環境</a:t>
            </a:r>
            <a:r>
              <a:rPr lang="en-US" altLang="ja-JP" sz="2800" dirty="0"/>
              <a:t>,</a:t>
            </a:r>
            <a:r>
              <a:rPr lang="ja-JP" altLang="ja-JP" sz="2800" dirty="0"/>
              <a:t>　実施する作業の役割に応じてアカウント名や</a:t>
            </a:r>
            <a:r>
              <a:rPr lang="en-US" altLang="ja-JP" sz="2800" dirty="0"/>
              <a:t>email</a:t>
            </a:r>
            <a:r>
              <a:rPr lang="ja-JP" altLang="ja-JP" sz="2800" dirty="0"/>
              <a:t>アドレスを変えることがある</a:t>
            </a:r>
            <a:r>
              <a:rPr lang="en-US" altLang="ja-JP" sz="2800" dirty="0"/>
              <a:t>.</a:t>
            </a:r>
            <a:endParaRPr lang="ja-JP" altLang="ja-JP" sz="2800" dirty="0"/>
          </a:p>
          <a:p>
            <a:r>
              <a:rPr lang="ja-JP" altLang="en-US" sz="2800" dirty="0">
                <a:solidFill>
                  <a:srgbClr val="FF0000"/>
                </a:solidFill>
              </a:rPr>
              <a:t>　　　　　</a:t>
            </a:r>
            <a:endParaRPr lang="en-US" altLang="ja-JP" sz="2800" dirty="0">
              <a:solidFill>
                <a:srgbClr val="FF0000"/>
              </a:solidFill>
            </a:endParaRPr>
          </a:p>
          <a:p>
            <a:r>
              <a:rPr lang="ja-JP" altLang="en-US" sz="2800" dirty="0">
                <a:solidFill>
                  <a:srgbClr val="FF0000"/>
                </a:solidFill>
              </a:rPr>
              <a:t>　　　　　　</a:t>
            </a:r>
            <a:r>
              <a:rPr lang="ja-JP" altLang="ja-JP" sz="2800" dirty="0">
                <a:solidFill>
                  <a:srgbClr val="FF0000"/>
                </a:solidFill>
              </a:rPr>
              <a:t>“名寄せ”アルゴリズムの利用</a:t>
            </a:r>
          </a:p>
          <a:p>
            <a:endParaRPr kumimoji="1" lang="ja-JP" altLang="en-US" dirty="0"/>
          </a:p>
        </p:txBody>
      </p:sp>
      <p:sp>
        <p:nvSpPr>
          <p:cNvPr id="5" name="フッター プレースホルダー 4">
            <a:extLst>
              <a:ext uri="{FF2B5EF4-FFF2-40B4-BE49-F238E27FC236}">
                <a16:creationId xmlns:a16="http://schemas.microsoft.com/office/drawing/2014/main" xmlns="" id="{7B1CC871-7596-47C4-80DD-96ACDF4CB6FA}"/>
              </a:ext>
            </a:extLst>
          </p:cNvPr>
          <p:cNvSpPr>
            <a:spLocks noGrp="1"/>
          </p:cNvSpPr>
          <p:nvPr>
            <p:ph type="ftr" sz="quarter" idx="11"/>
          </p:nvPr>
        </p:nvSpPr>
        <p:spPr/>
        <p:txBody>
          <a:bodyPr/>
          <a:lstStyle/>
          <a:p>
            <a:r>
              <a:rPr kumimoji="1" lang="ja-JP" altLang="en-US"/>
              <a:t>ソフトウェアリポジトリマイニング</a:t>
            </a:r>
          </a:p>
        </p:txBody>
      </p:sp>
      <p:sp>
        <p:nvSpPr>
          <p:cNvPr id="4" name="スライド番号プレースホルダー 3">
            <a:extLst>
              <a:ext uri="{FF2B5EF4-FFF2-40B4-BE49-F238E27FC236}">
                <a16:creationId xmlns:a16="http://schemas.microsoft.com/office/drawing/2014/main" xmlns="" id="{3B27AC5A-0341-4A96-93BB-E8AFAEF81F8C}"/>
              </a:ext>
            </a:extLst>
          </p:cNvPr>
          <p:cNvSpPr>
            <a:spLocks noGrp="1"/>
          </p:cNvSpPr>
          <p:nvPr>
            <p:ph type="sldNum" sz="quarter" idx="12"/>
          </p:nvPr>
        </p:nvSpPr>
        <p:spPr/>
        <p:txBody>
          <a:bodyPr/>
          <a:lstStyle/>
          <a:p>
            <a:fld id="{E6BDBDCA-472F-4DAE-A0E4-551DA137BA95}" type="slidenum">
              <a:rPr kumimoji="1" lang="ja-JP" altLang="en-US" smtClean="0"/>
              <a:t>23</a:t>
            </a:fld>
            <a:endParaRPr kumimoji="1" lang="ja-JP" altLang="en-US"/>
          </a:p>
        </p:txBody>
      </p:sp>
    </p:spTree>
    <p:extLst>
      <p:ext uri="{BB962C8B-B14F-4D97-AF65-F5344CB8AC3E}">
        <p14:creationId xmlns:p14="http://schemas.microsoft.com/office/powerpoint/2010/main" val="34599668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9187E0DF-E1E4-42B2-84BF-5D4756A386FB}"/>
              </a:ext>
            </a:extLst>
          </p:cNvPr>
          <p:cNvSpPr>
            <a:spLocks noGrp="1"/>
          </p:cNvSpPr>
          <p:nvPr>
            <p:ph type="title"/>
          </p:nvPr>
        </p:nvSpPr>
        <p:spPr>
          <a:xfrm>
            <a:off x="1542126" y="246847"/>
            <a:ext cx="7543800" cy="1450757"/>
          </a:xfrm>
        </p:spPr>
        <p:txBody>
          <a:bodyPr/>
          <a:lstStyle/>
          <a:p>
            <a:r>
              <a:rPr lang="ja-JP" altLang="ja-JP" dirty="0"/>
              <a:t>“名寄せ”アルゴリズム</a:t>
            </a:r>
            <a:endParaRPr kumimoji="1" lang="ja-JP" altLang="en-US" dirty="0"/>
          </a:p>
        </p:txBody>
      </p:sp>
      <p:sp>
        <p:nvSpPr>
          <p:cNvPr id="3" name="コンテンツ プレースホルダー 2">
            <a:extLst>
              <a:ext uri="{FF2B5EF4-FFF2-40B4-BE49-F238E27FC236}">
                <a16:creationId xmlns:a16="http://schemas.microsoft.com/office/drawing/2014/main" xmlns="" id="{38385AC0-DA5A-4C2C-B633-00599DBE5048}"/>
              </a:ext>
            </a:extLst>
          </p:cNvPr>
          <p:cNvSpPr>
            <a:spLocks noGrp="1"/>
          </p:cNvSpPr>
          <p:nvPr>
            <p:ph idx="1"/>
          </p:nvPr>
        </p:nvSpPr>
        <p:spPr/>
        <p:txBody>
          <a:bodyPr/>
          <a:lstStyle/>
          <a:p>
            <a:endParaRPr lang="en-US" altLang="ja-JP" sz="2400" dirty="0"/>
          </a:p>
          <a:p>
            <a:r>
              <a:rPr lang="en-US" altLang="ja-JP" sz="2400" dirty="0"/>
              <a:t>Christian Bird</a:t>
            </a:r>
            <a:r>
              <a:rPr lang="ja-JP" altLang="en-US" sz="2400" dirty="0"/>
              <a:t>が</a:t>
            </a:r>
            <a:r>
              <a:rPr lang="ja-JP" altLang="ja-JP" sz="2400" dirty="0"/>
              <a:t>提案</a:t>
            </a:r>
            <a:r>
              <a:rPr lang="ja-JP" altLang="en-US" sz="2400" dirty="0"/>
              <a:t>した</a:t>
            </a:r>
            <a:r>
              <a:rPr lang="en-US" altLang="ja-JP" sz="2400" dirty="0"/>
              <a:t>,</a:t>
            </a:r>
            <a:r>
              <a:rPr lang="ja-JP" altLang="en-US" sz="2400" dirty="0"/>
              <a:t>　</a:t>
            </a:r>
            <a:r>
              <a:rPr lang="ja-JP" altLang="ja-JP" sz="2400" dirty="0">
                <a:solidFill>
                  <a:srgbClr val="FF0000"/>
                </a:solidFill>
              </a:rPr>
              <a:t>類似するアカウント</a:t>
            </a:r>
            <a:r>
              <a:rPr lang="en-US" altLang="ja-JP" sz="2400" dirty="0">
                <a:solidFill>
                  <a:srgbClr val="FF0000"/>
                </a:solidFill>
              </a:rPr>
              <a:t>,</a:t>
            </a:r>
            <a:r>
              <a:rPr lang="ja-JP" altLang="ja-JP" sz="2400" dirty="0">
                <a:solidFill>
                  <a:srgbClr val="FF0000"/>
                </a:solidFill>
              </a:rPr>
              <a:t>　</a:t>
            </a:r>
            <a:r>
              <a:rPr lang="en-US" altLang="ja-JP" sz="2400" dirty="0">
                <a:solidFill>
                  <a:srgbClr val="FF0000"/>
                </a:solidFill>
              </a:rPr>
              <a:t>email</a:t>
            </a:r>
            <a:r>
              <a:rPr lang="ja-JP" altLang="ja-JP" sz="2400" dirty="0">
                <a:solidFill>
                  <a:srgbClr val="FF0000"/>
                </a:solidFill>
              </a:rPr>
              <a:t>アドレスが同一人物のものか否かを判断するためのアルゴリズム</a:t>
            </a:r>
            <a:r>
              <a:rPr lang="en-US" altLang="ja-JP" sz="2400" dirty="0">
                <a:solidFill>
                  <a:srgbClr val="FF0000"/>
                </a:solidFill>
              </a:rPr>
              <a:t>.</a:t>
            </a:r>
            <a:endParaRPr lang="ja-JP" altLang="ja-JP" sz="2400" dirty="0">
              <a:solidFill>
                <a:srgbClr val="FF0000"/>
              </a:solidFill>
            </a:endParaRPr>
          </a:p>
          <a:p>
            <a:endParaRPr lang="en-US" altLang="ja-JP" sz="2400" dirty="0"/>
          </a:p>
          <a:p>
            <a:r>
              <a:rPr lang="en-US" altLang="ja-JP" sz="2400" dirty="0" err="1"/>
              <a:t>fullname</a:t>
            </a:r>
            <a:r>
              <a:rPr lang="en-US" altLang="ja-JP" sz="2400" dirty="0"/>
              <a:t>, first name, last name, email</a:t>
            </a:r>
            <a:r>
              <a:rPr lang="ja-JP" altLang="ja-JP" sz="2400" dirty="0"/>
              <a:t>アドレスのアカウント名の類似度合いをレーベンシュタイン距離を用いて算出</a:t>
            </a:r>
            <a:endParaRPr lang="en-US" altLang="ja-JP" dirty="0"/>
          </a:p>
          <a:p>
            <a:r>
              <a:rPr lang="ja-JP" altLang="en-US" sz="2400" dirty="0"/>
              <a:t>　　→</a:t>
            </a:r>
            <a:r>
              <a:rPr lang="ja-JP" altLang="ja-JP" sz="2400" dirty="0"/>
              <a:t>閾値（いきち）以上であれば同一人物と判断</a:t>
            </a:r>
          </a:p>
          <a:p>
            <a:endParaRPr kumimoji="1" lang="ja-JP" altLang="en-US" dirty="0"/>
          </a:p>
        </p:txBody>
      </p:sp>
      <p:sp>
        <p:nvSpPr>
          <p:cNvPr id="5" name="フッター プレースホルダー 4">
            <a:extLst>
              <a:ext uri="{FF2B5EF4-FFF2-40B4-BE49-F238E27FC236}">
                <a16:creationId xmlns:a16="http://schemas.microsoft.com/office/drawing/2014/main" xmlns="" id="{9265A5D7-38CA-4BD9-B740-0A2D19D7E314}"/>
              </a:ext>
            </a:extLst>
          </p:cNvPr>
          <p:cNvSpPr>
            <a:spLocks noGrp="1"/>
          </p:cNvSpPr>
          <p:nvPr>
            <p:ph type="ftr" sz="quarter" idx="11"/>
          </p:nvPr>
        </p:nvSpPr>
        <p:spPr/>
        <p:txBody>
          <a:bodyPr/>
          <a:lstStyle/>
          <a:p>
            <a:r>
              <a:rPr kumimoji="1" lang="ja-JP" altLang="en-US"/>
              <a:t>ソフトウェアリポジトリマイニング</a:t>
            </a:r>
          </a:p>
        </p:txBody>
      </p:sp>
      <p:sp>
        <p:nvSpPr>
          <p:cNvPr id="4" name="スライド番号プレースホルダー 3">
            <a:extLst>
              <a:ext uri="{FF2B5EF4-FFF2-40B4-BE49-F238E27FC236}">
                <a16:creationId xmlns:a16="http://schemas.microsoft.com/office/drawing/2014/main" xmlns="" id="{36A55AB2-C5DB-4920-9EF8-4269B42B7E0E}"/>
              </a:ext>
            </a:extLst>
          </p:cNvPr>
          <p:cNvSpPr>
            <a:spLocks noGrp="1"/>
          </p:cNvSpPr>
          <p:nvPr>
            <p:ph type="sldNum" sz="quarter" idx="12"/>
          </p:nvPr>
        </p:nvSpPr>
        <p:spPr/>
        <p:txBody>
          <a:bodyPr/>
          <a:lstStyle/>
          <a:p>
            <a:fld id="{E6BDBDCA-472F-4DAE-A0E4-551DA137BA95}" type="slidenum">
              <a:rPr kumimoji="1" lang="ja-JP" altLang="en-US" smtClean="0"/>
              <a:t>24</a:t>
            </a:fld>
            <a:endParaRPr kumimoji="1" lang="ja-JP" altLang="en-US"/>
          </a:p>
        </p:txBody>
      </p:sp>
    </p:spTree>
    <p:extLst>
      <p:ext uri="{BB962C8B-B14F-4D97-AF65-F5344CB8AC3E}">
        <p14:creationId xmlns:p14="http://schemas.microsoft.com/office/powerpoint/2010/main" val="39548295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xmlns="" id="{D9181952-6FF9-4D64-8FAB-F49268D60C8B}"/>
              </a:ext>
            </a:extLst>
          </p:cNvPr>
          <p:cNvSpPr>
            <a:spLocks noGrp="1"/>
          </p:cNvSpPr>
          <p:nvPr>
            <p:ph type="ftr" sz="quarter" idx="11"/>
          </p:nvPr>
        </p:nvSpPr>
        <p:spPr/>
        <p:txBody>
          <a:bodyPr/>
          <a:lstStyle/>
          <a:p>
            <a:r>
              <a:rPr kumimoji="1" lang="ja-JP" altLang="en-US"/>
              <a:t>ソフトウェアリポジトリマイニング</a:t>
            </a:r>
          </a:p>
        </p:txBody>
      </p:sp>
      <p:sp>
        <p:nvSpPr>
          <p:cNvPr id="4" name="スライド番号プレースホルダー 3">
            <a:extLst>
              <a:ext uri="{FF2B5EF4-FFF2-40B4-BE49-F238E27FC236}">
                <a16:creationId xmlns:a16="http://schemas.microsoft.com/office/drawing/2014/main" xmlns="" id="{8D473006-4991-4703-A9A7-51D5919F3F08}"/>
              </a:ext>
            </a:extLst>
          </p:cNvPr>
          <p:cNvSpPr>
            <a:spLocks noGrp="1"/>
          </p:cNvSpPr>
          <p:nvPr>
            <p:ph type="sldNum" sz="quarter" idx="12"/>
          </p:nvPr>
        </p:nvSpPr>
        <p:spPr/>
        <p:txBody>
          <a:bodyPr/>
          <a:lstStyle/>
          <a:p>
            <a:fld id="{E6BDBDCA-472F-4DAE-A0E4-551DA137BA95}" type="slidenum">
              <a:rPr kumimoji="1" lang="ja-JP" altLang="en-US" smtClean="0"/>
              <a:t>25</a:t>
            </a:fld>
            <a:endParaRPr kumimoji="1" lang="ja-JP" altLang="en-US"/>
          </a:p>
        </p:txBody>
      </p:sp>
      <p:sp>
        <p:nvSpPr>
          <p:cNvPr id="2" name="タイトル 1">
            <a:extLst>
              <a:ext uri="{FF2B5EF4-FFF2-40B4-BE49-F238E27FC236}">
                <a16:creationId xmlns:a16="http://schemas.microsoft.com/office/drawing/2014/main" xmlns="" id="{7694262C-477E-471D-A12C-3665D59CCD32}"/>
              </a:ext>
            </a:extLst>
          </p:cNvPr>
          <p:cNvSpPr>
            <a:spLocks noGrp="1"/>
          </p:cNvSpPr>
          <p:nvPr>
            <p:ph type="title" idx="4294967295"/>
          </p:nvPr>
        </p:nvSpPr>
        <p:spPr>
          <a:xfrm>
            <a:off x="1600200" y="281353"/>
            <a:ext cx="7543800" cy="977070"/>
          </a:xfrm>
        </p:spPr>
        <p:txBody>
          <a:bodyPr/>
          <a:lstStyle/>
          <a:p>
            <a:r>
              <a:rPr kumimoji="1" lang="ja-JP" altLang="en-US" dirty="0"/>
              <a:t>“</a:t>
            </a:r>
            <a:r>
              <a:rPr lang="ja-JP" altLang="en-US" dirty="0"/>
              <a:t>名寄せ</a:t>
            </a:r>
            <a:r>
              <a:rPr kumimoji="1" lang="ja-JP" altLang="en-US" dirty="0"/>
              <a:t>”アルゴリズム</a:t>
            </a:r>
          </a:p>
        </p:txBody>
      </p:sp>
      <p:pic>
        <p:nvPicPr>
          <p:cNvPr id="7" name="図 6">
            <a:extLst>
              <a:ext uri="{FF2B5EF4-FFF2-40B4-BE49-F238E27FC236}">
                <a16:creationId xmlns:a16="http://schemas.microsoft.com/office/drawing/2014/main" xmlns="" id="{686988AC-AC60-4E8E-9FF7-552BBCAB2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895" y="1117520"/>
            <a:ext cx="8609427" cy="5128536"/>
          </a:xfrm>
          <a:prstGeom prst="rect">
            <a:avLst/>
          </a:prstGeom>
        </p:spPr>
      </p:pic>
    </p:spTree>
    <p:extLst>
      <p:ext uri="{BB962C8B-B14F-4D97-AF65-F5344CB8AC3E}">
        <p14:creationId xmlns:p14="http://schemas.microsoft.com/office/powerpoint/2010/main" val="24827828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2B260819-9A84-477B-85F5-C422A245214D}"/>
              </a:ext>
            </a:extLst>
          </p:cNvPr>
          <p:cNvSpPr>
            <a:spLocks noGrp="1"/>
          </p:cNvSpPr>
          <p:nvPr>
            <p:ph type="title"/>
          </p:nvPr>
        </p:nvSpPr>
        <p:spPr>
          <a:xfrm>
            <a:off x="906644" y="394977"/>
            <a:ext cx="7543800" cy="1450757"/>
          </a:xfrm>
        </p:spPr>
        <p:txBody>
          <a:bodyPr/>
          <a:lstStyle/>
          <a:p>
            <a:r>
              <a:rPr lang="ja-JP" altLang="en-US" dirty="0"/>
              <a:t>　</a:t>
            </a:r>
            <a:r>
              <a:rPr lang="ja-JP" altLang="ja-JP" dirty="0"/>
              <a:t>データ取得後のプロセス</a:t>
            </a:r>
            <a:endParaRPr kumimoji="1" lang="ja-JP" altLang="en-US" dirty="0"/>
          </a:p>
        </p:txBody>
      </p:sp>
      <p:sp>
        <p:nvSpPr>
          <p:cNvPr id="3" name="コンテンツ プレースホルダー 2">
            <a:extLst>
              <a:ext uri="{FF2B5EF4-FFF2-40B4-BE49-F238E27FC236}">
                <a16:creationId xmlns:a16="http://schemas.microsoft.com/office/drawing/2014/main" xmlns="" id="{6EA57D53-9D72-4640-AFEF-22F925E2B026}"/>
              </a:ext>
            </a:extLst>
          </p:cNvPr>
          <p:cNvSpPr>
            <a:spLocks noGrp="1"/>
          </p:cNvSpPr>
          <p:nvPr>
            <p:ph idx="1"/>
          </p:nvPr>
        </p:nvSpPr>
        <p:spPr>
          <a:xfrm>
            <a:off x="801289" y="2141080"/>
            <a:ext cx="7543801" cy="4023360"/>
          </a:xfrm>
        </p:spPr>
        <p:txBody>
          <a:bodyPr>
            <a:normAutofit lnSpcReduction="10000"/>
          </a:bodyPr>
          <a:lstStyle/>
          <a:p>
            <a:r>
              <a:rPr lang="ja-JP" altLang="ja-JP" sz="2800" dirty="0">
                <a:solidFill>
                  <a:srgbClr val="FF0000"/>
                </a:solidFill>
              </a:rPr>
              <a:t>データ処理プロセス（</a:t>
            </a:r>
            <a:r>
              <a:rPr lang="en-US" altLang="ja-JP" sz="2800" dirty="0">
                <a:solidFill>
                  <a:srgbClr val="FF0000"/>
                </a:solidFill>
              </a:rPr>
              <a:t>Processing</a:t>
            </a:r>
            <a:r>
              <a:rPr lang="ja-JP" altLang="ja-JP" sz="2800" dirty="0">
                <a:solidFill>
                  <a:srgbClr val="FF0000"/>
                </a:solidFill>
              </a:rPr>
              <a:t>）と分析プロセス（</a:t>
            </a:r>
            <a:r>
              <a:rPr lang="en-US" altLang="ja-JP" sz="2800" dirty="0">
                <a:solidFill>
                  <a:srgbClr val="FF0000"/>
                </a:solidFill>
              </a:rPr>
              <a:t>Analysis</a:t>
            </a:r>
            <a:r>
              <a:rPr lang="ja-JP" altLang="ja-JP" sz="2800" dirty="0">
                <a:solidFill>
                  <a:srgbClr val="FF0000"/>
                </a:solidFill>
              </a:rPr>
              <a:t>）が続く</a:t>
            </a:r>
            <a:r>
              <a:rPr lang="en-US" altLang="ja-JP" sz="2800" dirty="0">
                <a:solidFill>
                  <a:srgbClr val="FF0000"/>
                </a:solidFill>
              </a:rPr>
              <a:t>.</a:t>
            </a:r>
            <a:endParaRPr lang="ja-JP" altLang="ja-JP" sz="2800" dirty="0">
              <a:solidFill>
                <a:srgbClr val="FF0000"/>
              </a:solidFill>
            </a:endParaRPr>
          </a:p>
          <a:p>
            <a:endParaRPr lang="en-US" altLang="ja-JP" sz="2800" dirty="0"/>
          </a:p>
          <a:p>
            <a:r>
              <a:rPr lang="ja-JP" altLang="ja-JP" sz="2800" dirty="0"/>
              <a:t>・データ処理プロセス</a:t>
            </a:r>
          </a:p>
          <a:p>
            <a:r>
              <a:rPr lang="ja-JP" altLang="ja-JP" dirty="0"/>
              <a:t>ソースコード</a:t>
            </a:r>
            <a:r>
              <a:rPr lang="ja-JP" altLang="en-US" dirty="0"/>
              <a:t>や</a:t>
            </a:r>
            <a:r>
              <a:rPr lang="ja-JP" altLang="ja-JP" dirty="0"/>
              <a:t>テキストデータ</a:t>
            </a:r>
            <a:r>
              <a:rPr lang="ja-JP" altLang="en-US" dirty="0"/>
              <a:t>などデータの種類ごとに異なる</a:t>
            </a:r>
            <a:endParaRPr lang="en-US" altLang="ja-JP" dirty="0"/>
          </a:p>
          <a:p>
            <a:r>
              <a:rPr kumimoji="1" lang="ja-JP" altLang="en-US" sz="2800" dirty="0"/>
              <a:t>・分析プロセス</a:t>
            </a:r>
            <a:endParaRPr kumimoji="1" lang="en-US" altLang="ja-JP" sz="2800" dirty="0"/>
          </a:p>
          <a:p>
            <a:r>
              <a:rPr lang="ja-JP" altLang="en-US" dirty="0"/>
              <a:t>分類</a:t>
            </a:r>
            <a:r>
              <a:rPr lang="en-US" altLang="ja-JP" dirty="0"/>
              <a:t>,</a:t>
            </a:r>
            <a:r>
              <a:rPr lang="ja-JP" altLang="en-US" dirty="0"/>
              <a:t>　回帰</a:t>
            </a:r>
            <a:r>
              <a:rPr lang="en-US" altLang="ja-JP" dirty="0"/>
              <a:t>,</a:t>
            </a:r>
            <a:r>
              <a:rPr lang="ja-JP" altLang="en-US" dirty="0"/>
              <a:t>　ルール抽出</a:t>
            </a:r>
            <a:r>
              <a:rPr lang="en-US" altLang="ja-JP" dirty="0"/>
              <a:t>,</a:t>
            </a:r>
            <a:r>
              <a:rPr lang="ja-JP" altLang="en-US" dirty="0"/>
              <a:t>　クラスタリングの為の様々なデータマイニング技術が用いられる</a:t>
            </a:r>
            <a:endParaRPr kumimoji="1" lang="ja-JP" altLang="en-US" dirty="0"/>
          </a:p>
        </p:txBody>
      </p:sp>
      <p:sp>
        <p:nvSpPr>
          <p:cNvPr id="5" name="フッター プレースホルダー 4">
            <a:extLst>
              <a:ext uri="{FF2B5EF4-FFF2-40B4-BE49-F238E27FC236}">
                <a16:creationId xmlns:a16="http://schemas.microsoft.com/office/drawing/2014/main" xmlns="" id="{2F033D17-E49B-4CB2-B923-0AA57C7868AA}"/>
              </a:ext>
            </a:extLst>
          </p:cNvPr>
          <p:cNvSpPr>
            <a:spLocks noGrp="1"/>
          </p:cNvSpPr>
          <p:nvPr>
            <p:ph type="ftr" sz="quarter" idx="11"/>
          </p:nvPr>
        </p:nvSpPr>
        <p:spPr/>
        <p:txBody>
          <a:bodyPr/>
          <a:lstStyle/>
          <a:p>
            <a:r>
              <a:rPr kumimoji="1" lang="ja-JP" altLang="en-US"/>
              <a:t>ソフトウェアリポジトリマイニング</a:t>
            </a:r>
          </a:p>
        </p:txBody>
      </p:sp>
      <p:sp>
        <p:nvSpPr>
          <p:cNvPr id="4" name="スライド番号プレースホルダー 3">
            <a:extLst>
              <a:ext uri="{FF2B5EF4-FFF2-40B4-BE49-F238E27FC236}">
                <a16:creationId xmlns:a16="http://schemas.microsoft.com/office/drawing/2014/main" xmlns="" id="{EF64E69C-C880-41ED-93C1-D77DA2F40E23}"/>
              </a:ext>
            </a:extLst>
          </p:cNvPr>
          <p:cNvSpPr>
            <a:spLocks noGrp="1"/>
          </p:cNvSpPr>
          <p:nvPr>
            <p:ph type="sldNum" sz="quarter" idx="12"/>
          </p:nvPr>
        </p:nvSpPr>
        <p:spPr/>
        <p:txBody>
          <a:bodyPr/>
          <a:lstStyle/>
          <a:p>
            <a:fld id="{E6BDBDCA-472F-4DAE-A0E4-551DA137BA95}" type="slidenum">
              <a:rPr kumimoji="1" lang="ja-JP" altLang="en-US" smtClean="0"/>
              <a:t>26</a:t>
            </a:fld>
            <a:endParaRPr kumimoji="1" lang="ja-JP" altLang="en-US"/>
          </a:p>
        </p:txBody>
      </p:sp>
    </p:spTree>
    <p:extLst>
      <p:ext uri="{BB962C8B-B14F-4D97-AF65-F5344CB8AC3E}">
        <p14:creationId xmlns:p14="http://schemas.microsoft.com/office/powerpoint/2010/main" val="30662453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xmlns="" id="{9E2B9F6C-4E9A-4E44-A107-7EA3D7B9D566}"/>
              </a:ext>
            </a:extLst>
          </p:cNvPr>
          <p:cNvSpPr>
            <a:spLocks noGrp="1"/>
          </p:cNvSpPr>
          <p:nvPr>
            <p:ph type="ftr" sz="quarter" idx="11"/>
          </p:nvPr>
        </p:nvSpPr>
        <p:spPr/>
        <p:txBody>
          <a:bodyPr/>
          <a:lstStyle/>
          <a:p>
            <a:r>
              <a:rPr kumimoji="1" lang="ja-JP" altLang="en-US"/>
              <a:t>ソフトウェアリポジトリマイニング</a:t>
            </a:r>
          </a:p>
        </p:txBody>
      </p:sp>
      <p:sp>
        <p:nvSpPr>
          <p:cNvPr id="3" name="スライド番号プレースホルダー 2">
            <a:extLst>
              <a:ext uri="{FF2B5EF4-FFF2-40B4-BE49-F238E27FC236}">
                <a16:creationId xmlns:a16="http://schemas.microsoft.com/office/drawing/2014/main" xmlns="" id="{524C59E7-7155-4399-9A6E-1187ACB13D73}"/>
              </a:ext>
            </a:extLst>
          </p:cNvPr>
          <p:cNvSpPr>
            <a:spLocks noGrp="1"/>
          </p:cNvSpPr>
          <p:nvPr>
            <p:ph type="sldNum" sz="quarter" idx="12"/>
          </p:nvPr>
        </p:nvSpPr>
        <p:spPr/>
        <p:txBody>
          <a:bodyPr/>
          <a:lstStyle/>
          <a:p>
            <a:fld id="{E6BDBDCA-472F-4DAE-A0E4-551DA137BA95}" type="slidenum">
              <a:rPr kumimoji="1" lang="ja-JP" altLang="en-US" smtClean="0"/>
              <a:t>27</a:t>
            </a:fld>
            <a:endParaRPr kumimoji="1" lang="ja-JP" altLang="en-US"/>
          </a:p>
        </p:txBody>
      </p:sp>
      <p:sp>
        <p:nvSpPr>
          <p:cNvPr id="2" name="タイトル 1">
            <a:extLst>
              <a:ext uri="{FF2B5EF4-FFF2-40B4-BE49-F238E27FC236}">
                <a16:creationId xmlns:a16="http://schemas.microsoft.com/office/drawing/2014/main" xmlns="" id="{8F550530-D04E-4351-874A-8D558A1E2A3D}"/>
              </a:ext>
            </a:extLst>
          </p:cNvPr>
          <p:cNvSpPr>
            <a:spLocks noGrp="1"/>
          </p:cNvSpPr>
          <p:nvPr>
            <p:ph type="title" idx="4294967295"/>
          </p:nvPr>
        </p:nvSpPr>
        <p:spPr>
          <a:xfrm>
            <a:off x="2839087" y="3096523"/>
            <a:ext cx="7543800" cy="1087437"/>
          </a:xfrm>
        </p:spPr>
        <p:txBody>
          <a:bodyPr>
            <a:normAutofit fontScale="90000"/>
          </a:bodyPr>
          <a:lstStyle/>
          <a:p>
            <a:r>
              <a:rPr lang="en-US" altLang="ja-JP" sz="5300" dirty="0"/>
              <a:t>MSR</a:t>
            </a:r>
            <a:r>
              <a:rPr lang="ja-JP" altLang="ja-JP" sz="5300" dirty="0"/>
              <a:t>の発展</a:t>
            </a:r>
            <a:r>
              <a:rPr lang="ja-JP" altLang="ja-JP" dirty="0"/>
              <a:t/>
            </a:r>
            <a:br>
              <a:rPr lang="ja-JP" altLang="ja-JP" dirty="0"/>
            </a:br>
            <a:endParaRPr kumimoji="1" lang="ja-JP" altLang="en-US" dirty="0"/>
          </a:p>
        </p:txBody>
      </p:sp>
      <p:pic>
        <p:nvPicPr>
          <p:cNvPr id="6" name="図 5">
            <a:extLst>
              <a:ext uri="{FF2B5EF4-FFF2-40B4-BE49-F238E27FC236}">
                <a16:creationId xmlns:a16="http://schemas.microsoft.com/office/drawing/2014/main" xmlns="" id="{2E1FFD7A-EEFA-4D51-8CEA-FCEFE48E71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8344" y="3409755"/>
            <a:ext cx="2794000" cy="2908300"/>
          </a:xfrm>
          <a:prstGeom prst="rect">
            <a:avLst/>
          </a:prstGeom>
        </p:spPr>
      </p:pic>
    </p:spTree>
    <p:extLst>
      <p:ext uri="{BB962C8B-B14F-4D97-AF65-F5344CB8AC3E}">
        <p14:creationId xmlns:p14="http://schemas.microsoft.com/office/powerpoint/2010/main" val="18252489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ABE56C1F-3513-4663-AE14-F08EDCA23B17}"/>
              </a:ext>
            </a:extLst>
          </p:cNvPr>
          <p:cNvSpPr>
            <a:spLocks noGrp="1"/>
          </p:cNvSpPr>
          <p:nvPr>
            <p:ph type="title"/>
          </p:nvPr>
        </p:nvSpPr>
        <p:spPr/>
        <p:txBody>
          <a:bodyPr/>
          <a:lstStyle/>
          <a:p>
            <a:r>
              <a:rPr lang="ja-JP" altLang="en-US" dirty="0"/>
              <a:t>　　　　　　</a:t>
            </a:r>
            <a:r>
              <a:rPr lang="en-US" altLang="ja-JP" dirty="0"/>
              <a:t>MSR</a:t>
            </a:r>
            <a:r>
              <a:rPr lang="ja-JP" altLang="ja-JP" dirty="0"/>
              <a:t>の発展</a:t>
            </a:r>
            <a:endParaRPr kumimoji="1" lang="ja-JP" altLang="en-US" dirty="0"/>
          </a:p>
        </p:txBody>
      </p:sp>
      <p:sp>
        <p:nvSpPr>
          <p:cNvPr id="3" name="コンテンツ プレースホルダー 2">
            <a:extLst>
              <a:ext uri="{FF2B5EF4-FFF2-40B4-BE49-F238E27FC236}">
                <a16:creationId xmlns:a16="http://schemas.microsoft.com/office/drawing/2014/main" xmlns="" id="{BC9523FF-8FB1-4D1C-B085-09A3A1D917CC}"/>
              </a:ext>
            </a:extLst>
          </p:cNvPr>
          <p:cNvSpPr>
            <a:spLocks noGrp="1"/>
          </p:cNvSpPr>
          <p:nvPr>
            <p:ph idx="1"/>
          </p:nvPr>
        </p:nvSpPr>
        <p:spPr/>
        <p:txBody>
          <a:bodyPr/>
          <a:lstStyle/>
          <a:p>
            <a:r>
              <a:rPr lang="ja-JP" altLang="ja-JP" sz="2400" dirty="0"/>
              <a:t>将来の</a:t>
            </a:r>
            <a:r>
              <a:rPr lang="en-US" altLang="ja-JP" sz="2400" dirty="0"/>
              <a:t>MSR</a:t>
            </a:r>
            <a:r>
              <a:rPr lang="ja-JP" altLang="ja-JP" sz="2400" dirty="0"/>
              <a:t>研究者の育成</a:t>
            </a:r>
            <a:r>
              <a:rPr lang="en-US" altLang="ja-JP" sz="2400" dirty="0"/>
              <a:t>,</a:t>
            </a:r>
            <a:r>
              <a:rPr lang="ja-JP" altLang="ja-JP" sz="2400" dirty="0"/>
              <a:t>　および</a:t>
            </a:r>
            <a:r>
              <a:rPr lang="en-US" altLang="ja-JP" sz="2400" dirty="0"/>
              <a:t>MSR</a:t>
            </a:r>
            <a:r>
              <a:rPr lang="ja-JP" altLang="ja-JP" sz="2400" dirty="0"/>
              <a:t>分野の発展に向けた活動が積極的に行われている</a:t>
            </a:r>
            <a:r>
              <a:rPr lang="en-US" altLang="ja-JP" sz="2400" dirty="0"/>
              <a:t>.</a:t>
            </a:r>
            <a:endParaRPr lang="ja-JP" altLang="ja-JP" sz="2400" dirty="0"/>
          </a:p>
          <a:p>
            <a:r>
              <a:rPr lang="ja-JP" altLang="ja-JP" sz="2400" dirty="0"/>
              <a:t>例：</a:t>
            </a:r>
            <a:r>
              <a:rPr lang="en-US" altLang="ja-JP" sz="2400" dirty="0"/>
              <a:t>2012</a:t>
            </a:r>
            <a:r>
              <a:rPr lang="ja-JP" altLang="ja-JP" sz="2400" dirty="0"/>
              <a:t>年</a:t>
            </a:r>
            <a:r>
              <a:rPr lang="en-US" altLang="ja-JP" sz="2400" dirty="0"/>
              <a:t>8</a:t>
            </a:r>
            <a:r>
              <a:rPr lang="ja-JP" altLang="ja-JP" sz="2400" dirty="0"/>
              <a:t>月　　</a:t>
            </a:r>
            <a:r>
              <a:rPr lang="en-US" altLang="ja-JP" sz="2400" dirty="0"/>
              <a:t>MSR vision 2020 </a:t>
            </a:r>
            <a:r>
              <a:rPr lang="ja-JP" altLang="ja-JP" sz="2400" dirty="0"/>
              <a:t>カナダ</a:t>
            </a:r>
          </a:p>
          <a:p>
            <a:r>
              <a:rPr lang="en-US" altLang="ja-JP" sz="2400" dirty="0"/>
              <a:t>2020</a:t>
            </a:r>
            <a:r>
              <a:rPr lang="ja-JP" altLang="ja-JP" sz="2400" dirty="0"/>
              <a:t>年に向けて何にチャレンジしていくかを議論</a:t>
            </a:r>
          </a:p>
          <a:p>
            <a:r>
              <a:rPr lang="ja-JP" altLang="ja-JP" sz="2400" dirty="0"/>
              <a:t>＜議題となった</a:t>
            </a:r>
            <a:r>
              <a:rPr lang="en-US" altLang="ja-JP" sz="2400" dirty="0"/>
              <a:t>MSR</a:t>
            </a:r>
            <a:r>
              <a:rPr lang="ja-JP" altLang="ja-JP" sz="2400" dirty="0"/>
              <a:t>研究トピックの例＞</a:t>
            </a:r>
          </a:p>
          <a:p>
            <a:r>
              <a:rPr lang="en-US" altLang="ja-JP" sz="2400" dirty="0"/>
              <a:t>Large/Small-Scale mining</a:t>
            </a:r>
            <a:endParaRPr lang="ja-JP" altLang="ja-JP" sz="2400" dirty="0"/>
          </a:p>
          <a:p>
            <a:r>
              <a:rPr lang="en-US" altLang="ja-JP" sz="2400" dirty="0"/>
              <a:t>IR(Information retrieval)</a:t>
            </a:r>
            <a:endParaRPr lang="ja-JP" altLang="ja-JP" sz="2400" dirty="0"/>
          </a:p>
          <a:p>
            <a:r>
              <a:rPr lang="en-US" altLang="ja-JP" sz="2400" dirty="0" err="1"/>
              <a:t>Github</a:t>
            </a:r>
            <a:endParaRPr lang="ja-JP" altLang="ja-JP" sz="2400" dirty="0"/>
          </a:p>
          <a:p>
            <a:endParaRPr kumimoji="1" lang="ja-JP" altLang="en-US" dirty="0"/>
          </a:p>
        </p:txBody>
      </p:sp>
      <p:sp>
        <p:nvSpPr>
          <p:cNvPr id="5" name="フッター プレースホルダー 4">
            <a:extLst>
              <a:ext uri="{FF2B5EF4-FFF2-40B4-BE49-F238E27FC236}">
                <a16:creationId xmlns:a16="http://schemas.microsoft.com/office/drawing/2014/main" xmlns="" id="{B1DECBE5-4CE8-4874-B427-9C1BD48E4B12}"/>
              </a:ext>
            </a:extLst>
          </p:cNvPr>
          <p:cNvSpPr>
            <a:spLocks noGrp="1"/>
          </p:cNvSpPr>
          <p:nvPr>
            <p:ph type="ftr" sz="quarter" idx="11"/>
          </p:nvPr>
        </p:nvSpPr>
        <p:spPr/>
        <p:txBody>
          <a:bodyPr/>
          <a:lstStyle/>
          <a:p>
            <a:r>
              <a:rPr kumimoji="1" lang="ja-JP" altLang="en-US"/>
              <a:t>ソフトウェアリポジトリマイニング</a:t>
            </a:r>
          </a:p>
        </p:txBody>
      </p:sp>
      <p:sp>
        <p:nvSpPr>
          <p:cNvPr id="4" name="スライド番号プレースホルダー 3">
            <a:extLst>
              <a:ext uri="{FF2B5EF4-FFF2-40B4-BE49-F238E27FC236}">
                <a16:creationId xmlns:a16="http://schemas.microsoft.com/office/drawing/2014/main" xmlns="" id="{ACC4FC18-19DC-42AF-B9F4-C92C91CEBA9D}"/>
              </a:ext>
            </a:extLst>
          </p:cNvPr>
          <p:cNvSpPr>
            <a:spLocks noGrp="1"/>
          </p:cNvSpPr>
          <p:nvPr>
            <p:ph type="sldNum" sz="quarter" idx="12"/>
          </p:nvPr>
        </p:nvSpPr>
        <p:spPr/>
        <p:txBody>
          <a:bodyPr/>
          <a:lstStyle/>
          <a:p>
            <a:fld id="{E6BDBDCA-472F-4DAE-A0E4-551DA137BA95}" type="slidenum">
              <a:rPr kumimoji="1" lang="ja-JP" altLang="en-US" smtClean="0"/>
              <a:t>28</a:t>
            </a:fld>
            <a:endParaRPr kumimoji="1" lang="ja-JP" altLang="en-US"/>
          </a:p>
        </p:txBody>
      </p:sp>
    </p:spTree>
    <p:extLst>
      <p:ext uri="{BB962C8B-B14F-4D97-AF65-F5344CB8AC3E}">
        <p14:creationId xmlns:p14="http://schemas.microsoft.com/office/powerpoint/2010/main" val="319738571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53584779-CC0D-49A7-A284-086926F048B4}"/>
              </a:ext>
            </a:extLst>
          </p:cNvPr>
          <p:cNvSpPr>
            <a:spLocks noGrp="1"/>
          </p:cNvSpPr>
          <p:nvPr>
            <p:ph type="title"/>
          </p:nvPr>
        </p:nvSpPr>
        <p:spPr/>
        <p:txBody>
          <a:bodyPr/>
          <a:lstStyle/>
          <a:p>
            <a:r>
              <a:rPr lang="ja-JP" altLang="en-US" dirty="0"/>
              <a:t>　　　　　　　</a:t>
            </a:r>
            <a:r>
              <a:rPr lang="ja-JP" altLang="ja-JP" dirty="0"/>
              <a:t>まとめ</a:t>
            </a:r>
            <a:endParaRPr kumimoji="1" lang="ja-JP" altLang="en-US" dirty="0"/>
          </a:p>
        </p:txBody>
      </p:sp>
      <p:sp>
        <p:nvSpPr>
          <p:cNvPr id="3" name="コンテンツ プレースホルダー 2">
            <a:extLst>
              <a:ext uri="{FF2B5EF4-FFF2-40B4-BE49-F238E27FC236}">
                <a16:creationId xmlns:a16="http://schemas.microsoft.com/office/drawing/2014/main" xmlns="" id="{3E2539D5-A8EC-4CB1-977D-1B338278E2BE}"/>
              </a:ext>
            </a:extLst>
          </p:cNvPr>
          <p:cNvSpPr>
            <a:spLocks noGrp="1"/>
          </p:cNvSpPr>
          <p:nvPr>
            <p:ph idx="1"/>
          </p:nvPr>
        </p:nvSpPr>
        <p:spPr/>
        <p:txBody>
          <a:bodyPr/>
          <a:lstStyle/>
          <a:p>
            <a:endParaRPr lang="en-US" altLang="ja-JP" sz="2400" dirty="0" smtClean="0"/>
          </a:p>
          <a:p>
            <a:r>
              <a:rPr lang="ja-JP" altLang="en-US" sz="2400" dirty="0" smtClean="0"/>
              <a:t>・</a:t>
            </a:r>
            <a:r>
              <a:rPr lang="en-US" altLang="ja-JP" sz="2400" dirty="0" smtClean="0"/>
              <a:t>MS</a:t>
            </a:r>
            <a:r>
              <a:rPr lang="en-US" altLang="ja-JP" dirty="0" smtClean="0"/>
              <a:t>R</a:t>
            </a:r>
            <a:r>
              <a:rPr lang="ja-JP" altLang="en-US" dirty="0" smtClean="0"/>
              <a:t>研究の魅力に焦点を当て、研究テーマを紹介</a:t>
            </a:r>
            <a:endParaRPr lang="en-US" altLang="ja-JP" dirty="0" smtClean="0"/>
          </a:p>
          <a:p>
            <a:endParaRPr lang="en-US" altLang="ja-JP" sz="2400" dirty="0"/>
          </a:p>
          <a:p>
            <a:r>
              <a:rPr lang="ja-JP" altLang="en-US" dirty="0" smtClean="0"/>
              <a:t>・マイニングの具体例と</a:t>
            </a:r>
            <a:r>
              <a:rPr lang="en-US" altLang="ja-JP" dirty="0" smtClean="0"/>
              <a:t>MSR</a:t>
            </a:r>
            <a:r>
              <a:rPr lang="ja-JP" altLang="en-US" dirty="0" smtClean="0"/>
              <a:t>の発展について</a:t>
            </a:r>
            <a:endParaRPr lang="en-US" altLang="ja-JP" sz="2400" dirty="0" smtClean="0"/>
          </a:p>
          <a:p>
            <a:endParaRPr lang="en-US" altLang="ja-JP" dirty="0"/>
          </a:p>
          <a:p>
            <a:r>
              <a:rPr lang="ja-JP" altLang="en-US" sz="2800" dirty="0" smtClean="0">
                <a:solidFill>
                  <a:srgbClr val="FF0000"/>
                </a:solidFill>
              </a:rPr>
              <a:t>　</a:t>
            </a:r>
            <a:r>
              <a:rPr lang="en-US" altLang="ja-JP" sz="2800" dirty="0" smtClean="0">
                <a:solidFill>
                  <a:srgbClr val="FF0000"/>
                </a:solidFill>
              </a:rPr>
              <a:t>MSR</a:t>
            </a:r>
            <a:r>
              <a:rPr lang="ja-JP" altLang="ja-JP" sz="2800" dirty="0">
                <a:solidFill>
                  <a:srgbClr val="FF0000"/>
                </a:solidFill>
              </a:rPr>
              <a:t>研究は今後ますます盛んになっていく</a:t>
            </a:r>
            <a:endParaRPr lang="en-US" altLang="ja-JP" sz="2800" dirty="0">
              <a:solidFill>
                <a:srgbClr val="FF0000"/>
              </a:solidFill>
            </a:endParaRPr>
          </a:p>
          <a:p>
            <a:endParaRPr lang="ja-JP" altLang="ja-JP" sz="2400" dirty="0"/>
          </a:p>
        </p:txBody>
      </p:sp>
      <p:sp>
        <p:nvSpPr>
          <p:cNvPr id="5" name="フッター プレースホルダー 4">
            <a:extLst>
              <a:ext uri="{FF2B5EF4-FFF2-40B4-BE49-F238E27FC236}">
                <a16:creationId xmlns:a16="http://schemas.microsoft.com/office/drawing/2014/main" xmlns="" id="{E73C011A-99E6-416F-B101-A84A4C6A9773}"/>
              </a:ext>
            </a:extLst>
          </p:cNvPr>
          <p:cNvSpPr>
            <a:spLocks noGrp="1"/>
          </p:cNvSpPr>
          <p:nvPr>
            <p:ph type="ftr" sz="quarter" idx="11"/>
          </p:nvPr>
        </p:nvSpPr>
        <p:spPr/>
        <p:txBody>
          <a:bodyPr/>
          <a:lstStyle/>
          <a:p>
            <a:r>
              <a:rPr kumimoji="1" lang="ja-JP" altLang="en-US"/>
              <a:t>ソフトウェアリポジトリマイニング</a:t>
            </a:r>
          </a:p>
        </p:txBody>
      </p:sp>
      <p:sp>
        <p:nvSpPr>
          <p:cNvPr id="4" name="スライド番号プレースホルダー 3">
            <a:extLst>
              <a:ext uri="{FF2B5EF4-FFF2-40B4-BE49-F238E27FC236}">
                <a16:creationId xmlns:a16="http://schemas.microsoft.com/office/drawing/2014/main" xmlns="" id="{EE542DDC-203A-4BA3-9FBE-D63D5233A6D8}"/>
              </a:ext>
            </a:extLst>
          </p:cNvPr>
          <p:cNvSpPr>
            <a:spLocks noGrp="1"/>
          </p:cNvSpPr>
          <p:nvPr>
            <p:ph type="sldNum" sz="quarter" idx="12"/>
          </p:nvPr>
        </p:nvSpPr>
        <p:spPr/>
        <p:txBody>
          <a:bodyPr/>
          <a:lstStyle/>
          <a:p>
            <a:fld id="{E6BDBDCA-472F-4DAE-A0E4-551DA137BA95}" type="slidenum">
              <a:rPr kumimoji="1" lang="ja-JP" altLang="en-US" smtClean="0"/>
              <a:t>29</a:t>
            </a:fld>
            <a:endParaRPr kumimoji="1" lang="ja-JP" altLang="en-US"/>
          </a:p>
        </p:txBody>
      </p:sp>
    </p:spTree>
    <p:extLst>
      <p:ext uri="{BB962C8B-B14F-4D97-AF65-F5344CB8AC3E}">
        <p14:creationId xmlns:p14="http://schemas.microsoft.com/office/powerpoint/2010/main" val="2408632073"/>
      </p:ext>
    </p:extLst>
  </p:cSld>
  <p:clrMapOvr>
    <a:masterClrMapping/>
  </p:clrMapOvr>
  <p:timing>
    <p:tnLst>
      <p:par>
        <p:cTn id="1" dur="indefinite" restart="never" nodeType="tmRoot"/>
      </p:par>
    </p:tnLst>
  </p:timing>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458</TotalTime>
  <Words>1032</Words>
  <Application>Microsoft Office PowerPoint</Application>
  <PresentationFormat>画面に合わせる (4:3)</PresentationFormat>
  <Paragraphs>318</Paragraphs>
  <Slides>29</Slides>
  <Notes>18</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29</vt:i4>
      </vt:variant>
    </vt:vector>
  </HeadingPairs>
  <TitlesOfParts>
    <vt:vector size="34" baseType="lpstr">
      <vt:lpstr>ＭＳ Ｐゴシック</vt:lpstr>
      <vt:lpstr>游ゴシック</vt:lpstr>
      <vt:lpstr>Calibri</vt:lpstr>
      <vt:lpstr>Calibri Light</vt:lpstr>
      <vt:lpstr>レトロスペクト</vt:lpstr>
      <vt:lpstr>ソフトウェアリポジトリ マイニング</vt:lpstr>
      <vt:lpstr>目次</vt:lpstr>
      <vt:lpstr>ソフトウェアリポジトリマイニングとは？</vt:lpstr>
      <vt:lpstr>リポジトリの定義は何か？</vt:lpstr>
      <vt:lpstr>　　　狭義（もともとは）</vt:lpstr>
      <vt:lpstr>　　　広義（もっと広く）</vt:lpstr>
      <vt:lpstr>MSRの研究には２つの側面 </vt:lpstr>
      <vt:lpstr>「何を目的にマイニングするか」 </vt:lpstr>
      <vt:lpstr>「どのようにマイニングするか」 </vt:lpstr>
      <vt:lpstr>　MSR研究の魅力</vt:lpstr>
      <vt:lpstr>ここからは研究のテーマ例</vt:lpstr>
      <vt:lpstr>          MSRの研究テーマ</vt:lpstr>
      <vt:lpstr>           ソフトウェア品質</vt:lpstr>
      <vt:lpstr>    開発プロセスの分析 </vt:lpstr>
      <vt:lpstr>　　　協調作業の分析</vt:lpstr>
      <vt:lpstr> 　OSSを利用する開発者の支援</vt:lpstr>
      <vt:lpstr>       MSR研究者の支援</vt:lpstr>
      <vt:lpstr>マイニングの具体例 </vt:lpstr>
      <vt:lpstr>　　　　データ取得方法</vt:lpstr>
      <vt:lpstr>　ソフトウェア構成管理システム</vt:lpstr>
      <vt:lpstr>　　　バグ管理システム</vt:lpstr>
      <vt:lpstr>　メーリングリストアーカイブ</vt:lpstr>
      <vt:lpstr>　　　　データ整形方法</vt:lpstr>
      <vt:lpstr>“名寄せ”アルゴリズム</vt:lpstr>
      <vt:lpstr>“名寄せ”アルゴリズム</vt:lpstr>
      <vt:lpstr>　データ取得後のプロセス</vt:lpstr>
      <vt:lpstr>MSRの発展 </vt:lpstr>
      <vt:lpstr>　　　　　　MSRの発展</vt:lpstr>
      <vt:lpstr>　　　　　　　まとめ</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ソフトウェアリポジトリ マイニング</dc:title>
  <dc:creator>Fuga Yoshitomi</dc:creator>
  <cp:lastModifiedBy>Fuga Yoshitomi</cp:lastModifiedBy>
  <cp:revision>36</cp:revision>
  <dcterms:created xsi:type="dcterms:W3CDTF">2017-10-16T05:27:52Z</dcterms:created>
  <dcterms:modified xsi:type="dcterms:W3CDTF">2017-10-19T05:11:58Z</dcterms:modified>
</cp:coreProperties>
</file>