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7" r:id="rId18"/>
    <p:sldId id="276" r:id="rId19"/>
    <p:sldId id="278" r:id="rId20"/>
    <p:sldId id="280" r:id="rId21"/>
    <p:sldId id="279" r:id="rId22"/>
    <p:sldId id="282" r:id="rId23"/>
    <p:sldId id="281" r:id="rId24"/>
    <p:sldId id="283" r:id="rId25"/>
    <p:sldId id="284" r:id="rId26"/>
    <p:sldId id="286" r:id="rId27"/>
    <p:sldId id="288" r:id="rId2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__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>
        <c:manualLayout>
          <c:layoutTarget val="inner"/>
          <c:xMode val="edge"/>
          <c:yMode val="edge"/>
          <c:x val="0.10861386163135708"/>
          <c:y val="6.4054030071694773E-2"/>
          <c:w val="0.85879961462445698"/>
          <c:h val="0.80830497524628164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Sheet1!$A$2:$A$15</c:f>
              <c:numCache>
                <c:formatCode>General</c:formatCode>
                <c:ptCount val="14"/>
                <c:pt idx="0">
                  <c:v>29</c:v>
                </c:pt>
                <c:pt idx="1">
                  <c:v>28</c:v>
                </c:pt>
                <c:pt idx="2">
                  <c:v>34</c:v>
                </c:pt>
                <c:pt idx="3">
                  <c:v>31</c:v>
                </c:pt>
                <c:pt idx="4">
                  <c:v>25</c:v>
                </c:pt>
                <c:pt idx="5">
                  <c:v>29</c:v>
                </c:pt>
                <c:pt idx="6">
                  <c:v>32</c:v>
                </c:pt>
                <c:pt idx="7">
                  <c:v>31</c:v>
                </c:pt>
                <c:pt idx="8">
                  <c:v>24</c:v>
                </c:pt>
                <c:pt idx="9">
                  <c:v>33</c:v>
                </c:pt>
                <c:pt idx="10">
                  <c:v>25</c:v>
                </c:pt>
                <c:pt idx="11">
                  <c:v>31</c:v>
                </c:pt>
                <c:pt idx="12">
                  <c:v>26</c:v>
                </c:pt>
                <c:pt idx="13">
                  <c:v>30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77</c:v>
                </c:pt>
                <c:pt idx="1">
                  <c:v>62</c:v>
                </c:pt>
                <c:pt idx="2">
                  <c:v>93</c:v>
                </c:pt>
                <c:pt idx="3">
                  <c:v>84</c:v>
                </c:pt>
                <c:pt idx="4">
                  <c:v>59</c:v>
                </c:pt>
                <c:pt idx="5">
                  <c:v>64</c:v>
                </c:pt>
                <c:pt idx="6">
                  <c:v>80</c:v>
                </c:pt>
                <c:pt idx="7">
                  <c:v>75</c:v>
                </c:pt>
                <c:pt idx="8">
                  <c:v>58</c:v>
                </c:pt>
                <c:pt idx="9">
                  <c:v>91</c:v>
                </c:pt>
                <c:pt idx="10">
                  <c:v>51</c:v>
                </c:pt>
                <c:pt idx="11">
                  <c:v>73</c:v>
                </c:pt>
                <c:pt idx="12">
                  <c:v>65</c:v>
                </c:pt>
                <c:pt idx="13">
                  <c:v>84</c:v>
                </c:pt>
              </c:numCache>
            </c:numRef>
          </c:yVal>
        </c:ser>
        <c:axId val="36615680"/>
        <c:axId val="36592640"/>
      </c:scatterChart>
      <c:valAx>
        <c:axId val="36615680"/>
        <c:scaling>
          <c:orientation val="minMax"/>
          <c:max val="35"/>
          <c:min val="2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最高気温</a:t>
                </a:r>
                <a:endParaRPr lang="ja-JP" altLang="en-US" dirty="0"/>
              </a:p>
            </c:rich>
          </c:tx>
          <c:layout/>
        </c:title>
        <c:numFmt formatCode="General" sourceLinked="1"/>
        <c:majorTickMark val="in"/>
        <c:tickLblPos val="nextTo"/>
        <c:crossAx val="36592640"/>
        <c:crosses val="autoZero"/>
        <c:crossBetween val="midCat"/>
        <c:majorUnit val="1"/>
      </c:valAx>
      <c:valAx>
        <c:axId val="36592640"/>
        <c:scaling>
          <c:orientation val="minMax"/>
          <c:max val="100"/>
          <c:min val="50"/>
        </c:scaling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アイスティーの注文数</a:t>
                </a:r>
                <a:endParaRPr lang="ja-JP" altLang="en-US" dirty="0"/>
              </a:p>
            </c:rich>
          </c:tx>
          <c:layout/>
        </c:title>
        <c:numFmt formatCode="General" sourceLinked="1"/>
        <c:majorTickMark val="in"/>
        <c:tickLblPos val="nextTo"/>
        <c:crossAx val="36615680"/>
        <c:crosses val="autoZero"/>
        <c:crossBetween val="midCat"/>
        <c:majorUnit val="5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autoTitleDeleted val="1"/>
    <c:plotArea>
      <c:layout>
        <c:manualLayout>
          <c:layoutTarget val="inner"/>
          <c:xMode val="edge"/>
          <c:yMode val="edge"/>
          <c:x val="9.8949628741684462E-2"/>
          <c:y val="2.5710887823430874E-2"/>
          <c:w val="0.87632739088869183"/>
          <c:h val="0.85666383388858669"/>
        </c:manualLayout>
      </c:layout>
      <c:scatterChart>
        <c:scatterStyle val="lineMarker"/>
        <c:ser>
          <c:idx val="0"/>
          <c:order val="0"/>
          <c:tx>
            <c:strRef>
              <c:f>'Sheet1'!$B$1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-0.11099149994303575"/>
                  <c:y val="8.15158344599517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altLang="en-US" sz="3600" i="1" baseline="0" dirty="0">
                        <a:latin typeface="+mn-lt"/>
                      </a:rPr>
                      <a:t>y = </a:t>
                    </a:r>
                    <a:r>
                      <a:rPr lang="en-US" altLang="en-US" sz="3600" i="1" baseline="0" dirty="0" err="1" smtClean="0">
                        <a:latin typeface="+mn-lt"/>
                      </a:rPr>
                      <a:t>ax+b</a:t>
                    </a:r>
                    <a:r>
                      <a:rPr lang="en-US" altLang="en-US" baseline="0" dirty="0"/>
                      <a:t>
</a:t>
                    </a:r>
                    <a:endParaRPr lang="en-US" altLang="en-US" dirty="0"/>
                  </a:p>
                </c:rich>
              </c:tx>
              <c:numFmt formatCode="General" sourceLinked="0"/>
            </c:trendlineLbl>
          </c:trendline>
          <c:xVal>
            <c:numRef>
              <c:f>'Sheet1'!$A$2:$A$15</c:f>
              <c:numCache>
                <c:formatCode>General</c:formatCode>
                <c:ptCount val="14"/>
                <c:pt idx="0">
                  <c:v>29</c:v>
                </c:pt>
                <c:pt idx="1">
                  <c:v>28</c:v>
                </c:pt>
                <c:pt idx="2">
                  <c:v>34</c:v>
                </c:pt>
                <c:pt idx="3">
                  <c:v>31</c:v>
                </c:pt>
                <c:pt idx="4">
                  <c:v>25</c:v>
                </c:pt>
                <c:pt idx="5">
                  <c:v>29</c:v>
                </c:pt>
                <c:pt idx="6">
                  <c:v>32</c:v>
                </c:pt>
                <c:pt idx="7">
                  <c:v>31</c:v>
                </c:pt>
                <c:pt idx="8">
                  <c:v>24</c:v>
                </c:pt>
                <c:pt idx="9">
                  <c:v>33</c:v>
                </c:pt>
                <c:pt idx="10">
                  <c:v>25</c:v>
                </c:pt>
                <c:pt idx="11">
                  <c:v>31</c:v>
                </c:pt>
                <c:pt idx="12">
                  <c:v>26</c:v>
                </c:pt>
                <c:pt idx="13">
                  <c:v>30</c:v>
                </c:pt>
              </c:numCache>
            </c:numRef>
          </c:xVal>
          <c:yVal>
            <c:numRef>
              <c:f>'Sheet1'!$B$2:$B$15</c:f>
              <c:numCache>
                <c:formatCode>General</c:formatCode>
                <c:ptCount val="14"/>
                <c:pt idx="0">
                  <c:v>77</c:v>
                </c:pt>
                <c:pt idx="1">
                  <c:v>62</c:v>
                </c:pt>
                <c:pt idx="2">
                  <c:v>93</c:v>
                </c:pt>
                <c:pt idx="3">
                  <c:v>84</c:v>
                </c:pt>
                <c:pt idx="4">
                  <c:v>59</c:v>
                </c:pt>
                <c:pt idx="5">
                  <c:v>64</c:v>
                </c:pt>
                <c:pt idx="6">
                  <c:v>80</c:v>
                </c:pt>
                <c:pt idx="7">
                  <c:v>75</c:v>
                </c:pt>
                <c:pt idx="8">
                  <c:v>58</c:v>
                </c:pt>
                <c:pt idx="9">
                  <c:v>91</c:v>
                </c:pt>
                <c:pt idx="10">
                  <c:v>51</c:v>
                </c:pt>
                <c:pt idx="11">
                  <c:v>73</c:v>
                </c:pt>
                <c:pt idx="12">
                  <c:v>65</c:v>
                </c:pt>
                <c:pt idx="13">
                  <c:v>84</c:v>
                </c:pt>
              </c:numCache>
            </c:numRef>
          </c:yVal>
        </c:ser>
        <c:dLbls/>
        <c:axId val="82298368"/>
        <c:axId val="144369920"/>
      </c:scatterChart>
      <c:valAx>
        <c:axId val="82298368"/>
        <c:scaling>
          <c:orientation val="minMax"/>
          <c:max val="35"/>
          <c:min val="2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最高気温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144369920"/>
        <c:crosses val="autoZero"/>
        <c:crossBetween val="midCat"/>
        <c:majorUnit val="1"/>
      </c:valAx>
      <c:valAx>
        <c:axId val="144369920"/>
        <c:scaling>
          <c:orientation val="minMax"/>
          <c:max val="100"/>
          <c:min val="50"/>
        </c:scaling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アイスティーの注文数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82298368"/>
        <c:crosses val="autoZero"/>
        <c:crossBetween val="midCat"/>
        <c:majorUnit val="5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ja-JP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>
        <c:manualLayout>
          <c:layoutTarget val="inner"/>
          <c:xMode val="edge"/>
          <c:yMode val="edge"/>
          <c:x val="0.10861386163135708"/>
          <c:y val="2.6334111018476186E-2"/>
          <c:w val="0.86060030413956745"/>
          <c:h val="0.84481819648764223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Sheet1!$A$2:$A$15</c:f>
              <c:numCache>
                <c:formatCode>General</c:formatCode>
                <c:ptCount val="14"/>
                <c:pt idx="0">
                  <c:v>29</c:v>
                </c:pt>
                <c:pt idx="1">
                  <c:v>28</c:v>
                </c:pt>
                <c:pt idx="2">
                  <c:v>34</c:v>
                </c:pt>
                <c:pt idx="3">
                  <c:v>31</c:v>
                </c:pt>
                <c:pt idx="4">
                  <c:v>25</c:v>
                </c:pt>
                <c:pt idx="5">
                  <c:v>29</c:v>
                </c:pt>
                <c:pt idx="6">
                  <c:v>32</c:v>
                </c:pt>
                <c:pt idx="7">
                  <c:v>31</c:v>
                </c:pt>
                <c:pt idx="8">
                  <c:v>24</c:v>
                </c:pt>
                <c:pt idx="9">
                  <c:v>33</c:v>
                </c:pt>
                <c:pt idx="10">
                  <c:v>25</c:v>
                </c:pt>
                <c:pt idx="11">
                  <c:v>31</c:v>
                </c:pt>
                <c:pt idx="12">
                  <c:v>26</c:v>
                </c:pt>
                <c:pt idx="13">
                  <c:v>30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77</c:v>
                </c:pt>
                <c:pt idx="1">
                  <c:v>62</c:v>
                </c:pt>
                <c:pt idx="2">
                  <c:v>93</c:v>
                </c:pt>
                <c:pt idx="3">
                  <c:v>84</c:v>
                </c:pt>
                <c:pt idx="4">
                  <c:v>59</c:v>
                </c:pt>
                <c:pt idx="5">
                  <c:v>64</c:v>
                </c:pt>
                <c:pt idx="6">
                  <c:v>80</c:v>
                </c:pt>
                <c:pt idx="7">
                  <c:v>75</c:v>
                </c:pt>
                <c:pt idx="8">
                  <c:v>58</c:v>
                </c:pt>
                <c:pt idx="9">
                  <c:v>91</c:v>
                </c:pt>
                <c:pt idx="10">
                  <c:v>51</c:v>
                </c:pt>
                <c:pt idx="11">
                  <c:v>73</c:v>
                </c:pt>
                <c:pt idx="12">
                  <c:v>65</c:v>
                </c:pt>
                <c:pt idx="13">
                  <c:v>84</c:v>
                </c:pt>
              </c:numCache>
            </c:numRef>
          </c:yVal>
        </c:ser>
        <c:dLbls/>
        <c:axId val="151862272"/>
        <c:axId val="152189184"/>
      </c:scatterChart>
      <c:valAx>
        <c:axId val="151862272"/>
        <c:scaling>
          <c:orientation val="minMax"/>
          <c:max val="35"/>
          <c:min val="2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最高気温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152189184"/>
        <c:crosses val="autoZero"/>
        <c:crossBetween val="midCat"/>
        <c:majorUnit val="1"/>
      </c:valAx>
      <c:valAx>
        <c:axId val="152189184"/>
        <c:scaling>
          <c:orientation val="minMax"/>
          <c:max val="100"/>
          <c:min val="50"/>
        </c:scaling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アイスティーの注文数</a:t>
                </a:r>
                <a:endParaRPr lang="ja-JP" altLang="en-US" dirty="0"/>
              </a:p>
            </c:rich>
          </c:tx>
          <c:layout/>
        </c:title>
        <c:numFmt formatCode="General" sourceLinked="1"/>
        <c:tickLblPos val="nextTo"/>
        <c:crossAx val="151862272"/>
        <c:crosses val="autoZero"/>
        <c:crossBetween val="midCat"/>
        <c:majorUnit val="5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0.34013</cdr:x>
      <cdr:y>0.06494</cdr:y>
    </cdr:from>
    <cdr:to>
      <cdr:x>0.55414</cdr:x>
      <cdr:y>0.18182</cdr:y>
    </cdr:to>
    <cdr:sp macro="" textlink="">
      <cdr:nvSpPr>
        <cdr:cNvPr id="2" name="角丸四角形吹き出し 1"/>
        <cdr:cNvSpPr/>
      </cdr:nvSpPr>
      <cdr:spPr>
        <a:xfrm xmlns:a="http://schemas.openxmlformats.org/drawingml/2006/main">
          <a:off x="2746648" y="360040"/>
          <a:ext cx="1728192" cy="648072"/>
        </a:xfrm>
        <a:prstGeom xmlns:a="http://schemas.openxmlformats.org/drawingml/2006/main" prst="wedgeRoundRectCallout">
          <a:avLst>
            <a:gd name="adj1" fmla="val 49451"/>
            <a:gd name="adj2" fmla="val 96194"/>
            <a:gd name="adj3" fmla="val 16667"/>
          </a:avLst>
        </a:prstGeom>
        <a:noFill xmlns:a="http://schemas.openxmlformats.org/drawingml/2006/main"/>
        <a:ln xmlns:a="http://schemas.openxmlformats.org/drawingml/2006/main" w="3810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 dirty="0"/>
        </a:p>
      </cdr:txBody>
    </cdr:sp>
  </cdr:relSizeAnchor>
  <cdr:relSizeAnchor xmlns:cdr="http://schemas.openxmlformats.org/drawingml/2006/chartDrawing">
    <cdr:from>
      <cdr:x>0.3758</cdr:x>
      <cdr:y>0.07792</cdr:y>
    </cdr:from>
    <cdr:to>
      <cdr:x>0.51847</cdr:x>
      <cdr:y>0.16883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3034680" y="432048"/>
          <a:ext cx="115212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2400" dirty="0">
              <a:solidFill>
                <a:srgbClr val="C00000"/>
              </a:solidFill>
            </a:rPr>
            <a:t>回帰式</a:t>
          </a:r>
        </a:p>
      </cdr:txBody>
    </cdr:sp>
  </cdr:relSizeAnchor>
  <cdr:relSizeAnchor xmlns:cdr="http://schemas.openxmlformats.org/drawingml/2006/chartDrawing">
    <cdr:from>
      <cdr:x>0.09937</cdr:x>
      <cdr:y>0.62338</cdr:y>
    </cdr:from>
    <cdr:to>
      <cdr:x>0.50956</cdr:x>
      <cdr:y>0.62338</cdr:y>
    </cdr:to>
    <cdr:sp macro="" textlink="">
      <cdr:nvSpPr>
        <cdr:cNvPr id="7" name="直線矢印コネクタ 6"/>
        <cdr:cNvSpPr/>
      </cdr:nvSpPr>
      <cdr:spPr>
        <a:xfrm xmlns:a="http://schemas.openxmlformats.org/drawingml/2006/main" flipH="1">
          <a:off x="802432" y="3456384"/>
          <a:ext cx="3312368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 dirty="0"/>
        </a:p>
      </cdr:txBody>
    </cdr:sp>
  </cdr:relSizeAnchor>
  <cdr:relSizeAnchor xmlns:cdr="http://schemas.openxmlformats.org/drawingml/2006/chartDrawing">
    <cdr:from>
      <cdr:x>0.03695</cdr:x>
      <cdr:y>0.5974</cdr:y>
    </cdr:from>
    <cdr:to>
      <cdr:x>0.08154</cdr:x>
      <cdr:y>0.66234</cdr:y>
    </cdr:to>
    <cdr:sp macro="" textlink="">
      <cdr:nvSpPr>
        <cdr:cNvPr id="8" name="円/楕円 7"/>
        <cdr:cNvSpPr/>
      </cdr:nvSpPr>
      <cdr:spPr>
        <a:xfrm xmlns:a="http://schemas.openxmlformats.org/drawingml/2006/main">
          <a:off x="298376" y="3312368"/>
          <a:ext cx="360040" cy="36004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0.33885</cdr:x>
      <cdr:y>0.73832</cdr:y>
    </cdr:from>
    <cdr:to>
      <cdr:x>0.33885</cdr:x>
      <cdr:y>0.81094</cdr:y>
    </cdr:to>
    <cdr:sp macro="" textlink="">
      <cdr:nvSpPr>
        <cdr:cNvPr id="5" name="直線矢印コネクタ 4"/>
        <cdr:cNvSpPr/>
      </cdr:nvSpPr>
      <cdr:spPr>
        <a:xfrm xmlns:a="http://schemas.openxmlformats.org/drawingml/2006/main" flipV="1">
          <a:off x="2736304" y="4392488"/>
          <a:ext cx="0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0.45477</cdr:x>
      <cdr:y>0.61729</cdr:y>
    </cdr:from>
    <cdr:to>
      <cdr:x>0.45477</cdr:x>
      <cdr:y>0.68991</cdr:y>
    </cdr:to>
    <cdr:sp macro="" textlink="">
      <cdr:nvSpPr>
        <cdr:cNvPr id="15" name="直線矢印コネクタ 14"/>
        <cdr:cNvSpPr/>
      </cdr:nvSpPr>
      <cdr:spPr>
        <a:xfrm xmlns:a="http://schemas.openxmlformats.org/drawingml/2006/main">
          <a:off x="3672408" y="3672408"/>
          <a:ext cx="0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0.39235</cdr:x>
      <cdr:y>0.75043</cdr:y>
    </cdr:from>
    <cdr:to>
      <cdr:x>0.39235</cdr:x>
      <cdr:y>0.84726</cdr:y>
    </cdr:to>
    <cdr:sp macro="" textlink="">
      <cdr:nvSpPr>
        <cdr:cNvPr id="17" name="直線矢印コネクタ 16"/>
        <cdr:cNvSpPr/>
      </cdr:nvSpPr>
      <cdr:spPr>
        <a:xfrm xmlns:a="http://schemas.openxmlformats.org/drawingml/2006/main" flipV="1">
          <a:off x="3168352" y="4464496"/>
          <a:ext cx="0" cy="576064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0.39235</cdr:x>
      <cdr:y>0.71412</cdr:y>
    </cdr:from>
    <cdr:to>
      <cdr:x>0.39235</cdr:x>
      <cdr:y>0.75043</cdr:y>
    </cdr:to>
    <cdr:sp macro="" textlink="">
      <cdr:nvSpPr>
        <cdr:cNvPr id="21" name="直線矢印コネクタ 20"/>
        <cdr:cNvSpPr/>
      </cdr:nvSpPr>
      <cdr:spPr>
        <a:xfrm xmlns:a="http://schemas.openxmlformats.org/drawingml/2006/main" flipV="1">
          <a:off x="3168352" y="4248472"/>
          <a:ext cx="0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0.5707</cdr:x>
      <cdr:y>0.55677</cdr:y>
    </cdr:from>
    <cdr:to>
      <cdr:x>0.5707</cdr:x>
      <cdr:y>0.6657</cdr:y>
    </cdr:to>
    <cdr:sp macro="" textlink="">
      <cdr:nvSpPr>
        <cdr:cNvPr id="23" name="直線矢印コネクタ 22"/>
        <cdr:cNvSpPr/>
      </cdr:nvSpPr>
      <cdr:spPr>
        <a:xfrm xmlns:a="http://schemas.openxmlformats.org/drawingml/2006/main" flipV="1">
          <a:off x="4608512" y="3312368"/>
          <a:ext cx="0" cy="648072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0.6242</cdr:x>
      <cdr:y>0.49625</cdr:y>
    </cdr:from>
    <cdr:to>
      <cdr:x>0.6242</cdr:x>
      <cdr:y>0.62939</cdr:y>
    </cdr:to>
    <cdr:sp macro="" textlink="">
      <cdr:nvSpPr>
        <cdr:cNvPr id="25" name="直線矢印コネクタ 24"/>
        <cdr:cNvSpPr/>
      </cdr:nvSpPr>
      <cdr:spPr>
        <a:xfrm xmlns:a="http://schemas.openxmlformats.org/drawingml/2006/main" flipV="1">
          <a:off x="5040560" y="2952328"/>
          <a:ext cx="0" cy="79208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0.6242</cdr:x>
      <cdr:y>0.41152</cdr:y>
    </cdr:from>
    <cdr:to>
      <cdr:x>0.6242</cdr:x>
      <cdr:y>0.49625</cdr:y>
    </cdr:to>
    <cdr:sp macro="" textlink="">
      <cdr:nvSpPr>
        <cdr:cNvPr id="27" name="直線矢印コネクタ 26"/>
        <cdr:cNvSpPr/>
      </cdr:nvSpPr>
      <cdr:spPr>
        <a:xfrm xmlns:a="http://schemas.openxmlformats.org/drawingml/2006/main">
          <a:off x="5040560" y="2448272"/>
          <a:ext cx="0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0.6777</cdr:x>
      <cdr:y>0.30259</cdr:y>
    </cdr:from>
    <cdr:to>
      <cdr:x>0.6777</cdr:x>
      <cdr:y>0.43573</cdr:y>
    </cdr:to>
    <cdr:sp macro="" textlink="">
      <cdr:nvSpPr>
        <cdr:cNvPr id="29" name="直線矢印コネクタ 28"/>
        <cdr:cNvSpPr/>
      </cdr:nvSpPr>
      <cdr:spPr>
        <a:xfrm xmlns:a="http://schemas.openxmlformats.org/drawingml/2006/main">
          <a:off x="5472608" y="1800200"/>
          <a:ext cx="0" cy="79208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0.74012</cdr:x>
      <cdr:y>0.30259</cdr:y>
    </cdr:from>
    <cdr:to>
      <cdr:x>0.74012</cdr:x>
      <cdr:y>0.37521</cdr:y>
    </cdr:to>
    <cdr:sp macro="" textlink="">
      <cdr:nvSpPr>
        <cdr:cNvPr id="31" name="直線矢印コネクタ 30"/>
        <cdr:cNvSpPr/>
      </cdr:nvSpPr>
      <cdr:spPr>
        <a:xfrm xmlns:a="http://schemas.openxmlformats.org/drawingml/2006/main">
          <a:off x="5976664" y="1800200"/>
          <a:ext cx="0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0.74012</cdr:x>
      <cdr:y>0.36311</cdr:y>
    </cdr:from>
    <cdr:to>
      <cdr:x>0.74012</cdr:x>
      <cdr:y>0.48415</cdr:y>
    </cdr:to>
    <cdr:sp macro="" textlink="">
      <cdr:nvSpPr>
        <cdr:cNvPr id="33" name="直線矢印コネクタ 32"/>
        <cdr:cNvSpPr/>
      </cdr:nvSpPr>
      <cdr:spPr>
        <a:xfrm xmlns:a="http://schemas.openxmlformats.org/drawingml/2006/main" flipV="1">
          <a:off x="5976664" y="2160240"/>
          <a:ext cx="0" cy="72008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0.74012</cdr:x>
      <cdr:y>0.36311</cdr:y>
    </cdr:from>
    <cdr:to>
      <cdr:x>0.74012</cdr:x>
      <cdr:y>0.44784</cdr:y>
    </cdr:to>
    <cdr:sp macro="" textlink="">
      <cdr:nvSpPr>
        <cdr:cNvPr id="35" name="直線矢印コネクタ 34"/>
        <cdr:cNvSpPr/>
      </cdr:nvSpPr>
      <cdr:spPr>
        <a:xfrm xmlns:a="http://schemas.openxmlformats.org/drawingml/2006/main" flipV="1">
          <a:off x="5976664" y="2160240"/>
          <a:ext cx="0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0.79362</cdr:x>
      <cdr:y>0.31469</cdr:y>
    </cdr:from>
    <cdr:to>
      <cdr:x>0.79362</cdr:x>
      <cdr:y>0.36311</cdr:y>
    </cdr:to>
    <cdr:sp macro="" textlink="">
      <cdr:nvSpPr>
        <cdr:cNvPr id="37" name="直線矢印コネクタ 36"/>
        <cdr:cNvSpPr/>
      </cdr:nvSpPr>
      <cdr:spPr>
        <a:xfrm xmlns:a="http://schemas.openxmlformats.org/drawingml/2006/main" flipV="1">
          <a:off x="6408712" y="1872208"/>
          <a:ext cx="0" cy="288032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0.85604</cdr:x>
      <cdr:y>0.18155</cdr:y>
    </cdr:from>
    <cdr:to>
      <cdr:x>0.85604</cdr:x>
      <cdr:y>0.24207</cdr:y>
    </cdr:to>
    <cdr:sp macro="" textlink="">
      <cdr:nvSpPr>
        <cdr:cNvPr id="39" name="直線矢印コネクタ 38"/>
        <cdr:cNvSpPr/>
      </cdr:nvSpPr>
      <cdr:spPr>
        <a:xfrm xmlns:a="http://schemas.openxmlformats.org/drawingml/2006/main">
          <a:off x="6912768" y="1080120"/>
          <a:ext cx="0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0.90955</cdr:x>
      <cdr:y>0.14524</cdr:y>
    </cdr:from>
    <cdr:to>
      <cdr:x>0.90955</cdr:x>
      <cdr:y>0.18155</cdr:y>
    </cdr:to>
    <cdr:sp macro="" textlink="">
      <cdr:nvSpPr>
        <cdr:cNvPr id="41" name="直線矢印コネクタ 40"/>
        <cdr:cNvSpPr/>
      </cdr:nvSpPr>
      <cdr:spPr>
        <a:xfrm xmlns:a="http://schemas.openxmlformats.org/drawingml/2006/main">
          <a:off x="7344816" y="864096"/>
          <a:ext cx="0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B3A43C2-D67C-47D9-9A88-2AC65A8EBDBC}" type="datetimeFigureOut">
              <a:rPr kumimoji="1" lang="ja-JP" altLang="en-US" smtClean="0"/>
              <a:pPr/>
              <a:t>2012/12/7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2856"/>
            <a:ext cx="9144000" cy="1595041"/>
          </a:xfrm>
        </p:spPr>
        <p:txBody>
          <a:bodyPr/>
          <a:lstStyle/>
          <a:p>
            <a:r>
              <a:rPr lang="ja-JP" altLang="en-US" dirty="0" smtClean="0"/>
              <a:t>マンガでわかる</a:t>
            </a:r>
            <a:r>
              <a:rPr lang="ja-JP" altLang="en-US" dirty="0" smtClean="0"/>
              <a:t>統計学</a:t>
            </a:r>
            <a:r>
              <a:rPr lang="en-US" altLang="ja-JP" dirty="0" smtClean="0"/>
              <a:t>[</a:t>
            </a:r>
            <a:r>
              <a:rPr lang="ja-JP" altLang="en-US" dirty="0" smtClean="0"/>
              <a:t>回帰分析編</a:t>
            </a:r>
            <a:r>
              <a:rPr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4953000" cy="1752600"/>
          </a:xfrm>
        </p:spPr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en-US" altLang="ja-JP" dirty="0" smtClean="0"/>
              <a:t>6</a:t>
            </a:r>
            <a:r>
              <a:rPr kumimoji="1" lang="ja-JP" altLang="en-US" dirty="0" smtClean="0"/>
              <a:t>回</a:t>
            </a:r>
            <a:r>
              <a:rPr lang="ja-JP" altLang="en-US" dirty="0" smtClean="0"/>
              <a:t>　</a:t>
            </a:r>
            <a:r>
              <a:rPr kumimoji="1" lang="en-US" altLang="ja-JP" dirty="0" smtClean="0"/>
              <a:t>12/7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60151045</a:t>
            </a:r>
            <a:r>
              <a:rPr kumimoji="1" lang="ja-JP" altLang="en-US" dirty="0" smtClean="0"/>
              <a:t>　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第</a:t>
            </a:r>
            <a:r>
              <a:rPr lang="en-US" altLang="ja-JP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2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>
          <a:xfrm>
            <a:off x="467544" y="3367088"/>
            <a:ext cx="8027169" cy="15097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回帰分析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 7"/>
          <p:cNvGraphicFramePr>
            <a:graphicFrameLocks noGrp="1"/>
          </p:cNvGraphicFramePr>
          <p:nvPr>
            <p:ph idx="1"/>
          </p:nvPr>
        </p:nvGraphicFramePr>
        <p:xfrm>
          <a:off x="457200" y="908720"/>
          <a:ext cx="807524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「最高気温」と「アイスティーの注文数」の単相関係数の値は</a:t>
            </a:r>
            <a:r>
              <a:rPr kumimoji="1" lang="en-US" altLang="ja-JP" dirty="0" smtClean="0"/>
              <a:t>0.9069</a:t>
            </a:r>
          </a:p>
          <a:p>
            <a:endParaRPr lang="en-US" altLang="ja-JP" dirty="0" smtClean="0"/>
          </a:p>
          <a:p>
            <a:r>
              <a:rPr kumimoji="1" lang="ja-JP" altLang="en-US" dirty="0" smtClean="0"/>
              <a:t>つまり２変数は強く関連しているといえる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でもそれって</a:t>
            </a:r>
            <a:r>
              <a:rPr lang="ja-JP" altLang="en-US" dirty="0" smtClean="0"/>
              <a:t>当たり前な気じゃない？</a:t>
            </a:r>
            <a:endParaRPr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ここで</a:t>
            </a:r>
            <a:r>
              <a:rPr lang="ja-JP" altLang="en-US" dirty="0" smtClean="0">
                <a:solidFill>
                  <a:srgbClr val="C00000"/>
                </a:solidFill>
              </a:rPr>
              <a:t>回帰分析</a:t>
            </a:r>
            <a:r>
              <a:rPr lang="ja-JP" altLang="en-US" dirty="0" smtClean="0"/>
              <a:t>の出番！</a:t>
            </a: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81922" name="Picture 2" descr="C:\Users\akira\AppData\Local\Microsoft\Windows\Temporary Internet Files\Content.IE5\3CYSPBHA\MP9004071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7900" y="5301208"/>
            <a:ext cx="2336100" cy="1556792"/>
          </a:xfrm>
          <a:prstGeom prst="rect">
            <a:avLst/>
          </a:prstGeom>
          <a:noFill/>
        </p:spPr>
      </p:pic>
      <p:sp>
        <p:nvSpPr>
          <p:cNvPr id="5" name="角丸四角形吹き出し 4"/>
          <p:cNvSpPr/>
          <p:nvPr/>
        </p:nvSpPr>
        <p:spPr>
          <a:xfrm>
            <a:off x="1331640" y="4221088"/>
            <a:ext cx="6048672" cy="1080120"/>
          </a:xfrm>
          <a:prstGeom prst="wedgeRoundRectCallout">
            <a:avLst>
              <a:gd name="adj1" fmla="val 41776"/>
              <a:gd name="adj2" fmla="val 92243"/>
              <a:gd name="adj3" fmla="val 166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回帰分析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回帰分析をするとなんと最高気温からアイスティーの注文数を予測できる！</a:t>
            </a:r>
            <a:endParaRPr kumimoji="1" lang="ja-JP" altLang="en-US" dirty="0"/>
          </a:p>
        </p:txBody>
      </p:sp>
      <p:pic>
        <p:nvPicPr>
          <p:cNvPr id="82946" name="Picture 2" descr="C:\Users\akira\AppData\Local\Microsoft\Windows\Temporary Internet Files\Content.IE5\K1Y63SIJ\MC90019902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25144"/>
            <a:ext cx="2175850" cy="184238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2483768" y="436510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今日の最高気温は</a:t>
            </a:r>
            <a:r>
              <a:rPr kumimoji="1" lang="en-US" altLang="ja-JP" dirty="0" smtClean="0"/>
              <a:t>27</a:t>
            </a:r>
            <a:r>
              <a:rPr kumimoji="1" lang="ja-JP" altLang="en-US" dirty="0" smtClean="0"/>
              <a:t>℃です</a:t>
            </a:r>
            <a:endParaRPr kumimoji="1" lang="ja-JP" altLang="en-US" dirty="0"/>
          </a:p>
        </p:txBody>
      </p:sp>
      <p:sp>
        <p:nvSpPr>
          <p:cNvPr id="6" name="角丸四角形吹き出し 5"/>
          <p:cNvSpPr/>
          <p:nvPr/>
        </p:nvSpPr>
        <p:spPr>
          <a:xfrm>
            <a:off x="2483768" y="4221088"/>
            <a:ext cx="3024336" cy="648072"/>
          </a:xfrm>
          <a:prstGeom prst="wedgeRoundRectCallout">
            <a:avLst>
              <a:gd name="adj1" fmla="val -54750"/>
              <a:gd name="adj2" fmla="val 84462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82947" name="Picture 3" descr="C:\Users\akira\AppData\Local\Microsoft\Windows\Temporary Internet Files\Content.IE5\E88KW57D\MP90040958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7088" y="4221088"/>
            <a:ext cx="2636912" cy="2636912"/>
          </a:xfrm>
          <a:prstGeom prst="rect">
            <a:avLst/>
          </a:prstGeom>
          <a:noFill/>
        </p:spPr>
      </p:pic>
      <p:sp>
        <p:nvSpPr>
          <p:cNvPr id="8" name="テキスト ボックス 7"/>
          <p:cNvSpPr txBox="1"/>
          <p:nvPr/>
        </p:nvSpPr>
        <p:spPr>
          <a:xfrm>
            <a:off x="3491880" y="537321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ほな</a:t>
            </a:r>
            <a:r>
              <a:rPr kumimoji="1" lang="ja-JP" altLang="en-US" dirty="0" smtClean="0"/>
              <a:t>今日は</a:t>
            </a:r>
            <a:endParaRPr kumimoji="1" lang="en-US" altLang="ja-JP" dirty="0" smtClean="0"/>
          </a:p>
          <a:p>
            <a:r>
              <a:rPr kumimoji="1" lang="ja-JP" altLang="en-US" dirty="0" smtClean="0"/>
              <a:t>アイスティー</a:t>
            </a:r>
            <a:r>
              <a:rPr kumimoji="1" lang="en-US" altLang="ja-JP" dirty="0" smtClean="0"/>
              <a:t>65</a:t>
            </a:r>
            <a:r>
              <a:rPr lang="ja-JP" altLang="en-US" dirty="0" smtClean="0"/>
              <a:t>杯出るわ</a:t>
            </a:r>
            <a:endParaRPr kumimoji="1" lang="ja-JP" altLang="en-US" dirty="0"/>
          </a:p>
        </p:txBody>
      </p:sp>
      <p:sp>
        <p:nvSpPr>
          <p:cNvPr id="9" name="角丸四角形吹き出し 8"/>
          <p:cNvSpPr/>
          <p:nvPr/>
        </p:nvSpPr>
        <p:spPr>
          <a:xfrm rot="10800000">
            <a:off x="3203848" y="5301208"/>
            <a:ext cx="3240360" cy="792088"/>
          </a:xfrm>
          <a:prstGeom prst="wedgeRoundRectCallout">
            <a:avLst>
              <a:gd name="adj1" fmla="val -61447"/>
              <a:gd name="adj2" fmla="val 95668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 7"/>
          <p:cNvGraphicFramePr>
            <a:graphicFrameLocks noGrp="1"/>
          </p:cNvGraphicFramePr>
          <p:nvPr>
            <p:ph idx="1"/>
          </p:nvPr>
        </p:nvGraphicFramePr>
        <p:xfrm>
          <a:off x="457200" y="908720"/>
          <a:ext cx="807524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直線コネクタ 5"/>
          <p:cNvCxnSpPr/>
          <p:nvPr/>
        </p:nvCxnSpPr>
        <p:spPr>
          <a:xfrm flipV="1">
            <a:off x="4572000" y="4365104"/>
            <a:ext cx="0" cy="14401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回帰式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99792" y="3140968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7200" i="1" dirty="0" smtClean="0"/>
              <a:t>y=</a:t>
            </a:r>
            <a:r>
              <a:rPr lang="en-US" altLang="ja-JP" sz="7200" i="1" dirty="0" smtClean="0"/>
              <a:t>ax+b</a:t>
            </a:r>
            <a:endParaRPr kumimoji="1" lang="ja-JP" altLang="en-US" sz="7200" i="1" dirty="0"/>
          </a:p>
        </p:txBody>
      </p:sp>
      <p:sp>
        <p:nvSpPr>
          <p:cNvPr id="5" name="角丸四角形吹き出し 4"/>
          <p:cNvSpPr/>
          <p:nvPr/>
        </p:nvSpPr>
        <p:spPr>
          <a:xfrm>
            <a:off x="755576" y="5445224"/>
            <a:ext cx="2088232" cy="648072"/>
          </a:xfrm>
          <a:prstGeom prst="wedgeRoundRectCallout">
            <a:avLst>
              <a:gd name="adj1" fmla="val 46135"/>
              <a:gd name="adj2" fmla="val -190999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角丸四角形吹き出し 5"/>
          <p:cNvSpPr/>
          <p:nvPr/>
        </p:nvSpPr>
        <p:spPr>
          <a:xfrm>
            <a:off x="4211960" y="2276872"/>
            <a:ext cx="2016224" cy="648072"/>
          </a:xfrm>
          <a:prstGeom prst="wedgeRoundRectCallout">
            <a:avLst>
              <a:gd name="adj1" fmla="val -48449"/>
              <a:gd name="adj2" fmla="val 13040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角丸四角形吹き出し 6"/>
          <p:cNvSpPr/>
          <p:nvPr/>
        </p:nvSpPr>
        <p:spPr>
          <a:xfrm>
            <a:off x="5148064" y="4941168"/>
            <a:ext cx="2160240" cy="648072"/>
          </a:xfrm>
          <a:prstGeom prst="wedgeRoundRectCallout">
            <a:avLst>
              <a:gd name="adj1" fmla="val -62058"/>
              <a:gd name="adj2" fmla="val -16442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71600" y="551723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目的変数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427984" y="234888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回帰係数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36096" y="501317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説明</a:t>
            </a:r>
            <a:r>
              <a:rPr lang="ja-JP" altLang="en-US" sz="2800" dirty="0" smtClean="0">
                <a:solidFill>
                  <a:srgbClr val="C00000"/>
                </a:solidFill>
              </a:rPr>
              <a:t>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そもそも回帰式を求める意義があるかどうかを検討するために、説明変数と目的変数の点　グラフを描く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回帰式</a:t>
            </a:r>
            <a:r>
              <a:rPr lang="ja-JP" altLang="en-US" dirty="0" smtClean="0"/>
              <a:t>を求める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回帰式の精度を確認する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「回帰係数の検定」をおこなう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母回帰</a:t>
            </a:r>
            <a:r>
              <a:rPr kumimoji="1" lang="en-US" altLang="ja-JP" i="1" dirty="0" smtClean="0"/>
              <a:t>Ax+B</a:t>
            </a:r>
            <a:r>
              <a:rPr kumimoji="1" lang="ja-JP" altLang="en-US" dirty="0" smtClean="0"/>
              <a:t>を推定する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予測する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そもそも回帰式を求める意義があるかどうかを検討するために、説明変数と目的変数の点　グラフを</a:t>
            </a:r>
            <a:r>
              <a:rPr lang="ja-JP" altLang="en-US" dirty="0" smtClean="0"/>
              <a:t>描く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lang="en-US" altLang="ja-JP" dirty="0" smtClean="0"/>
          </a:p>
          <a:p>
            <a:pPr marL="624078" indent="-514350"/>
            <a:r>
              <a:rPr lang="ja-JP" altLang="en-US" dirty="0" smtClean="0"/>
              <a:t>グラフを見ると、「最高気温」と「アイスティーの注文数」は強く関連してそうで、単相関係数の値も実際</a:t>
            </a:r>
            <a:r>
              <a:rPr lang="en-US" altLang="ja-JP" dirty="0" smtClean="0"/>
              <a:t>0.9069</a:t>
            </a:r>
            <a:r>
              <a:rPr lang="ja-JP" altLang="en-US" dirty="0" smtClean="0"/>
              <a:t>と大きめなので、回帰式を求める意義はあるといえる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ea"/>
              <a:buAutoNum type="circleNumDbPlain" startAt="2"/>
            </a:pPr>
            <a:r>
              <a:rPr kumimoji="1" lang="ja-JP" altLang="en-US" dirty="0" smtClean="0"/>
              <a:t>回帰式を求める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 7"/>
          <p:cNvGraphicFramePr>
            <a:graphicFrameLocks noGrp="1"/>
          </p:cNvGraphicFramePr>
          <p:nvPr>
            <p:ph idx="1"/>
          </p:nvPr>
        </p:nvGraphicFramePr>
        <p:xfrm>
          <a:off x="467544" y="692696"/>
          <a:ext cx="8075240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619672" y="1340768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これらの縦線の長さ</a:t>
            </a:r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残差</a:t>
            </a:r>
            <a:r>
              <a:rPr kumimoji="1" lang="en-US" altLang="ja-JP" sz="2000" dirty="0" smtClean="0"/>
              <a:t>)</a:t>
            </a:r>
            <a:r>
              <a:rPr kumimoji="1" lang="ja-JP" altLang="en-US" sz="2000" dirty="0" smtClean="0"/>
              <a:t>の</a:t>
            </a:r>
            <a:endParaRPr kumimoji="1" lang="en-US" altLang="ja-JP" sz="2000" dirty="0" smtClean="0"/>
          </a:p>
          <a:p>
            <a:r>
              <a:rPr lang="ja-JP" altLang="en-US" sz="2000" dirty="0" smtClean="0"/>
              <a:t>二乗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平方</a:t>
            </a:r>
            <a:r>
              <a:rPr lang="en-US" altLang="ja-JP" sz="2000" dirty="0" smtClean="0"/>
              <a:t>)</a:t>
            </a:r>
            <a:r>
              <a:rPr lang="ja-JP" altLang="en-US" sz="2000" dirty="0" smtClean="0"/>
              <a:t>の合計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和</a:t>
            </a:r>
            <a:r>
              <a:rPr lang="en-US" altLang="ja-JP" sz="2000" dirty="0" smtClean="0"/>
              <a:t>)</a:t>
            </a:r>
            <a:r>
              <a:rPr lang="ja-JP" altLang="en-US" sz="2000" dirty="0" smtClean="0"/>
              <a:t>が最小になるような</a:t>
            </a:r>
            <a:r>
              <a:rPr kumimoji="1" lang="en-US" altLang="ja-JP" sz="2000" i="1" dirty="0" smtClean="0"/>
              <a:t>a</a:t>
            </a:r>
            <a:r>
              <a:rPr kumimoji="1" lang="ja-JP" altLang="en-US" sz="2000" dirty="0" smtClean="0"/>
              <a:t>と</a:t>
            </a:r>
            <a:r>
              <a:rPr kumimoji="1" lang="en-US" altLang="ja-JP" sz="2000" i="1" dirty="0" smtClean="0"/>
              <a:t>b</a:t>
            </a:r>
            <a:r>
              <a:rPr kumimoji="1" lang="ja-JP" altLang="en-US" sz="2000" dirty="0" smtClean="0"/>
              <a:t>を求める</a:t>
            </a:r>
            <a:endParaRPr kumimoji="1" lang="ja-JP" altLang="en-US" sz="2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35696" y="3140968"/>
            <a:ext cx="2880320" cy="70788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この考え方を</a:t>
            </a:r>
            <a:endParaRPr kumimoji="1" lang="en-US" altLang="ja-JP" sz="2000" dirty="0" smtClean="0"/>
          </a:p>
          <a:p>
            <a:r>
              <a:rPr lang="en-US" altLang="ja-JP" sz="2000" dirty="0" smtClean="0"/>
              <a:t>『</a:t>
            </a:r>
            <a:r>
              <a:rPr lang="ja-JP" altLang="en-US" sz="2000" dirty="0" smtClean="0">
                <a:solidFill>
                  <a:srgbClr val="C00000"/>
                </a:solidFill>
              </a:rPr>
              <a:t>最小二乗法</a:t>
            </a:r>
            <a:r>
              <a:rPr lang="en-US" altLang="ja-JP" sz="2000" dirty="0" smtClean="0"/>
              <a:t>』</a:t>
            </a:r>
            <a:r>
              <a:rPr lang="ja-JP" altLang="en-US" sz="2000" dirty="0" smtClean="0"/>
              <a:t>という</a:t>
            </a:r>
            <a:endParaRPr kumimoji="1" lang="ja-JP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kumimoji="1" lang="en-US" altLang="ja-JP" i="1" dirty="0" smtClean="0"/>
              <a:t>x</a:t>
            </a:r>
            <a:r>
              <a:rPr kumimoji="1" lang="ja-JP" altLang="en-US" dirty="0" smtClean="0"/>
              <a:t>の偏差平方和  　、</a:t>
            </a:r>
            <a:r>
              <a:rPr kumimoji="1" lang="en-US" altLang="ja-JP" i="1" dirty="0" smtClean="0"/>
              <a:t>y</a:t>
            </a:r>
            <a:r>
              <a:rPr lang="ja-JP" altLang="en-US" dirty="0" smtClean="0"/>
              <a:t>の偏差平方和　  、</a:t>
            </a:r>
            <a:r>
              <a:rPr lang="en-US" altLang="ja-JP" i="1" dirty="0" smtClean="0"/>
              <a:t>x</a:t>
            </a:r>
            <a:r>
              <a:rPr lang="ja-JP" altLang="en-US" dirty="0" smtClean="0"/>
              <a:t>と</a:t>
            </a:r>
            <a:r>
              <a:rPr lang="en-US" altLang="ja-JP" i="1" dirty="0" smtClean="0"/>
              <a:t>y</a:t>
            </a:r>
            <a:r>
              <a:rPr lang="ja-JP" altLang="en-US" dirty="0" smtClean="0"/>
              <a:t>の偏差積和  　を求める</a:t>
            </a:r>
            <a:endParaRPr lang="en-US" altLang="ja-JP" dirty="0" smtClean="0"/>
          </a:p>
          <a:p>
            <a:pPr marL="624078" indent="-514350">
              <a:buFont typeface="+mj-lt"/>
              <a:buAutoNum type="arabicPeriod"/>
            </a:pPr>
            <a:endParaRPr kumimoji="1" lang="en-US" altLang="ja-JP" i="1" dirty="0" smtClean="0"/>
          </a:p>
          <a:p>
            <a:pPr marL="624078" indent="-514350">
              <a:buFont typeface="+mj-lt"/>
              <a:buAutoNum type="arabicPeriod"/>
            </a:pPr>
            <a:r>
              <a:rPr kumimoji="1" lang="ja-JP" altLang="en-US" dirty="0" smtClean="0"/>
              <a:t>残差平方和 　 を求める</a:t>
            </a:r>
            <a:endParaRPr kumimoji="1" lang="en-US" altLang="ja-JP" dirty="0" smtClean="0"/>
          </a:p>
          <a:p>
            <a:pPr marL="624078" indent="-514350">
              <a:buFont typeface="+mj-lt"/>
              <a:buAutoNum type="arabicPeriod"/>
            </a:pPr>
            <a:endParaRPr lang="en-US" altLang="ja-JP" dirty="0" smtClean="0"/>
          </a:p>
          <a:p>
            <a:pPr marL="624078" indent="-514350">
              <a:buFont typeface="+mj-lt"/>
              <a:buAutoNum type="arabicPeriod"/>
            </a:pPr>
            <a:r>
              <a:rPr kumimoji="1" lang="ja-JP" altLang="en-US" dirty="0" smtClean="0"/>
              <a:t>　</a:t>
            </a:r>
            <a:r>
              <a:rPr lang="ja-JP" altLang="en-US" dirty="0" smtClean="0"/>
              <a:t> </a:t>
            </a:r>
            <a:r>
              <a:rPr kumimoji="1" lang="ja-JP" altLang="en-US" dirty="0" smtClean="0"/>
              <a:t>を</a:t>
            </a:r>
            <a:r>
              <a:rPr lang="en-US" altLang="ja-JP" i="1" dirty="0" smtClean="0"/>
              <a:t>a</a:t>
            </a:r>
            <a:r>
              <a:rPr lang="ja-JP" altLang="en-US" dirty="0" smtClean="0"/>
              <a:t>と</a:t>
            </a:r>
            <a:r>
              <a:rPr lang="en-US" altLang="ja-JP" i="1" dirty="0" smtClean="0"/>
              <a:t>b</a:t>
            </a:r>
            <a:r>
              <a:rPr lang="ja-JP" altLang="en-US" dirty="0" smtClean="0"/>
              <a:t>について微分し、０とおく</a:t>
            </a:r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3491880" y="2276872"/>
          <a:ext cx="504056" cy="533706"/>
        </p:xfrm>
        <a:graphic>
          <a:graphicData uri="http://schemas.openxmlformats.org/presentationml/2006/ole">
            <p:oleObj spid="_x0000_s83970" name="数式" r:id="rId3" imgW="215640" imgH="228600" progId="Equation.3">
              <p:embed/>
            </p:oleObj>
          </a:graphicData>
        </a:graphic>
      </p:graphicFrame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2916238" y="2693988"/>
          <a:ext cx="503237" cy="561975"/>
        </p:xfrm>
        <a:graphic>
          <a:graphicData uri="http://schemas.openxmlformats.org/presentationml/2006/ole">
            <p:oleObj spid="_x0000_s83971" name="数式" r:id="rId4" imgW="215640" imgH="241200" progId="Equation.3">
              <p:embed/>
            </p:oleObj>
          </a:graphicData>
        </a:graphic>
      </p:graphicFrame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6645275" y="2262188"/>
          <a:ext cx="531813" cy="561975"/>
        </p:xfrm>
        <a:graphic>
          <a:graphicData uri="http://schemas.openxmlformats.org/presentationml/2006/ole">
            <p:oleObj spid="_x0000_s83972" name="数式" r:id="rId5" imgW="228600" imgH="241200" progId="Equation.3">
              <p:embed/>
            </p:oleObj>
          </a:graphicData>
        </a:graphic>
      </p:graphicFrame>
      <p:graphicFrame>
        <p:nvGraphicFramePr>
          <p:cNvPr id="83974" name="Object 6"/>
          <p:cNvGraphicFramePr>
            <a:graphicFrameLocks noChangeAspect="1"/>
          </p:cNvGraphicFramePr>
          <p:nvPr/>
        </p:nvGraphicFramePr>
        <p:xfrm>
          <a:off x="2987824" y="3645024"/>
          <a:ext cx="414337" cy="533400"/>
        </p:xfrm>
        <a:graphic>
          <a:graphicData uri="http://schemas.openxmlformats.org/presentationml/2006/ole">
            <p:oleObj spid="_x0000_s83974" name="数式" r:id="rId6" imgW="177480" imgH="228600" progId="Equation.3">
              <p:embed/>
            </p:oleObj>
          </a:graphicData>
        </a:graphic>
      </p:graphicFrame>
      <p:graphicFrame>
        <p:nvGraphicFramePr>
          <p:cNvPr id="83975" name="Object 7"/>
          <p:cNvGraphicFramePr>
            <a:graphicFrameLocks noChangeAspect="1"/>
          </p:cNvGraphicFramePr>
          <p:nvPr/>
        </p:nvGraphicFramePr>
        <p:xfrm>
          <a:off x="1187624" y="4581128"/>
          <a:ext cx="414338" cy="533400"/>
        </p:xfrm>
        <a:graphic>
          <a:graphicData uri="http://schemas.openxmlformats.org/presentationml/2006/ole">
            <p:oleObj spid="_x0000_s83975" name="数式" r:id="rId7" imgW="1774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4"/>
            </a:pPr>
            <a:r>
              <a:rPr lang="en-US" altLang="ja-JP" dirty="0" smtClean="0"/>
              <a:t>Step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の結果を整理する</a:t>
            </a: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r>
              <a:rPr kumimoji="1" lang="en-US" altLang="ja-JP" dirty="0" smtClean="0"/>
              <a:t>Step4</a:t>
            </a:r>
            <a:r>
              <a:rPr kumimoji="1" lang="ja-JP" altLang="en-US" dirty="0" smtClean="0"/>
              <a:t>の結果を整理する</a:t>
            </a: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r>
              <a:rPr kumimoji="1" lang="ja-JP" altLang="en-US" dirty="0" smtClean="0"/>
              <a:t>回帰式を求める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kumimoji="1" lang="en-US" altLang="ja-JP" i="1" dirty="0" smtClean="0"/>
              <a:t>x</a:t>
            </a:r>
            <a:r>
              <a:rPr kumimoji="1" lang="ja-JP" altLang="en-US" dirty="0" smtClean="0"/>
              <a:t>の偏差平方和  　、</a:t>
            </a:r>
            <a:r>
              <a:rPr kumimoji="1" lang="en-US" altLang="ja-JP" i="1" dirty="0" smtClean="0"/>
              <a:t>y</a:t>
            </a:r>
            <a:r>
              <a:rPr lang="ja-JP" altLang="en-US" dirty="0" smtClean="0"/>
              <a:t>の偏差平方和　  、</a:t>
            </a:r>
            <a:r>
              <a:rPr lang="en-US" altLang="ja-JP" i="1" dirty="0" smtClean="0"/>
              <a:t>x</a:t>
            </a:r>
            <a:r>
              <a:rPr lang="ja-JP" altLang="en-US" dirty="0" smtClean="0"/>
              <a:t>と</a:t>
            </a:r>
            <a:r>
              <a:rPr lang="en-US" altLang="ja-JP" i="1" dirty="0" smtClean="0"/>
              <a:t>y</a:t>
            </a:r>
            <a:r>
              <a:rPr lang="ja-JP" altLang="en-US" dirty="0" smtClean="0"/>
              <a:t>の偏差積和  　を求める</a:t>
            </a:r>
            <a:endParaRPr lang="en-US" altLang="ja-JP" dirty="0" smtClean="0"/>
          </a:p>
          <a:p>
            <a:pPr marL="624078" indent="-514350">
              <a:buFont typeface="+mj-lt"/>
              <a:buAutoNum type="arabicPeriod"/>
            </a:pPr>
            <a:endParaRPr kumimoji="1" lang="en-US" altLang="ja-JP" i="1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3491880" y="2276872"/>
          <a:ext cx="504056" cy="533706"/>
        </p:xfrm>
        <a:graphic>
          <a:graphicData uri="http://schemas.openxmlformats.org/presentationml/2006/ole">
            <p:oleObj spid="_x0000_s86018" name="数式" r:id="rId3" imgW="215640" imgH="228600" progId="Equation.3">
              <p:embed/>
            </p:oleObj>
          </a:graphicData>
        </a:graphic>
      </p:graphicFrame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2916238" y="2693988"/>
          <a:ext cx="503237" cy="561975"/>
        </p:xfrm>
        <a:graphic>
          <a:graphicData uri="http://schemas.openxmlformats.org/presentationml/2006/ole">
            <p:oleObj spid="_x0000_s86019" name="数式" r:id="rId4" imgW="215640" imgH="241200" progId="Equation.3">
              <p:embed/>
            </p:oleObj>
          </a:graphicData>
        </a:graphic>
      </p:graphicFrame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6645275" y="2262188"/>
          <a:ext cx="531813" cy="561975"/>
        </p:xfrm>
        <a:graphic>
          <a:graphicData uri="http://schemas.openxmlformats.org/presentationml/2006/ole">
            <p:oleObj spid="_x0000_s86020" name="数式" r:id="rId5" imgW="2286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IMG_NEW.jpg"/>
          <p:cNvPicPr>
            <a:picLocks noChangeAspect="1"/>
          </p:cNvPicPr>
          <p:nvPr/>
        </p:nvPicPr>
        <p:blipFill>
          <a:blip r:embed="rId2" cstate="print"/>
          <a:srcRect r="2999"/>
          <a:stretch>
            <a:fillRect/>
          </a:stretch>
        </p:blipFill>
        <p:spPr>
          <a:xfrm>
            <a:off x="899592" y="836712"/>
            <a:ext cx="7272808" cy="5710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2"/>
            </a:pPr>
            <a:r>
              <a:rPr lang="ja-JP" altLang="en-US" dirty="0" smtClean="0"/>
              <a:t>次スライドに記した計算をおこなう</a:t>
            </a:r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IMG_0001_N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694368"/>
            <a:ext cx="8568952" cy="6163632"/>
          </a:xfrm>
        </p:spPr>
      </p:pic>
      <p:sp>
        <p:nvSpPr>
          <p:cNvPr id="5" name="角丸四角形吹き出し 4"/>
          <p:cNvSpPr/>
          <p:nvPr/>
        </p:nvSpPr>
        <p:spPr>
          <a:xfrm>
            <a:off x="1547664" y="260648"/>
            <a:ext cx="1152128" cy="648072"/>
          </a:xfrm>
          <a:prstGeom prst="wedgeRoundRectCallout">
            <a:avLst>
              <a:gd name="adj1" fmla="val 47118"/>
              <a:gd name="adj2" fmla="val 101460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3923928" y="188640"/>
            <a:ext cx="1152128" cy="648072"/>
          </a:xfrm>
          <a:prstGeom prst="wedgeRoundRectCallout">
            <a:avLst>
              <a:gd name="adj1" fmla="val 5658"/>
              <a:gd name="adj2" fmla="val 95143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6"/>
          <p:cNvSpPr/>
          <p:nvPr/>
        </p:nvSpPr>
        <p:spPr>
          <a:xfrm>
            <a:off x="6732240" y="404664"/>
            <a:ext cx="1152128" cy="648072"/>
          </a:xfrm>
          <a:prstGeom prst="wedgeRoundRectCallout">
            <a:avLst>
              <a:gd name="adj1" fmla="val -72524"/>
              <a:gd name="adj2" fmla="val 82507"/>
              <a:gd name="adj3" fmla="val 16667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5796136" y="1124744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627784" y="1196752"/>
            <a:ext cx="28803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3923928" y="1124744"/>
            <a:ext cx="79208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91680" y="4046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C00000"/>
                </a:solidFill>
              </a:rPr>
              <a:t>実測値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948264" y="54868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rgbClr val="C00000"/>
                </a:solidFill>
              </a:rPr>
              <a:t>残差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95936" y="33265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rgbClr val="C00000"/>
                </a:solidFill>
              </a:rPr>
              <a:t>予測</a:t>
            </a:r>
            <a:r>
              <a:rPr kumimoji="1" lang="ja-JP" altLang="en-US" dirty="0" smtClean="0">
                <a:solidFill>
                  <a:srgbClr val="C00000"/>
                </a:solidFill>
              </a:rPr>
              <a:t>値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3"/>
            </a:pPr>
            <a:r>
              <a:rPr lang="ja-JP" altLang="en-US" dirty="0" smtClean="0"/>
              <a:t>　 を</a:t>
            </a:r>
            <a:r>
              <a:rPr lang="en-US" altLang="ja-JP" i="1" dirty="0" smtClean="0"/>
              <a:t>a</a:t>
            </a:r>
            <a:r>
              <a:rPr lang="ja-JP" altLang="en-US" dirty="0" smtClean="0"/>
              <a:t>と</a:t>
            </a:r>
            <a:r>
              <a:rPr lang="en-US" altLang="ja-JP" i="1" dirty="0" smtClean="0"/>
              <a:t>b</a:t>
            </a:r>
            <a:r>
              <a:rPr lang="ja-JP" altLang="en-US" dirty="0" smtClean="0"/>
              <a:t>について微分し、０</a:t>
            </a:r>
            <a:r>
              <a:rPr lang="ja-JP" altLang="en-US" dirty="0" smtClean="0"/>
              <a:t>とおく</a:t>
            </a:r>
            <a:endParaRPr lang="en-US" altLang="ja-JP" dirty="0" smtClean="0"/>
          </a:p>
          <a:p>
            <a:pPr marL="624078" indent="-514350">
              <a:buFont typeface="+mj-lt"/>
              <a:buAutoNum type="arabicPeriod" startAt="3"/>
            </a:pPr>
            <a:endParaRPr lang="en-US" altLang="ja-JP" dirty="0" smtClean="0"/>
          </a:p>
          <a:p>
            <a:pPr marL="624078" indent="-514350">
              <a:buNone/>
            </a:pPr>
            <a:r>
              <a:rPr lang="ja-JP" altLang="en-US" dirty="0" smtClean="0"/>
              <a:t>・</a:t>
            </a:r>
            <a:r>
              <a:rPr lang="en-US" altLang="ja-JP" i="1" dirty="0" smtClean="0"/>
              <a:t>a</a:t>
            </a:r>
            <a:r>
              <a:rPr lang="ja-JP" altLang="en-US" dirty="0" smtClean="0"/>
              <a:t>で微分</a:t>
            </a: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r>
              <a:rPr lang="ja-JP" altLang="en-US" dirty="0" smtClean="0"/>
              <a:t>・</a:t>
            </a:r>
            <a:r>
              <a:rPr lang="en-US" altLang="ja-JP" i="1" dirty="0" smtClean="0"/>
              <a:t>b</a:t>
            </a:r>
            <a:r>
              <a:rPr lang="ja-JP" altLang="en-US" dirty="0" smtClean="0"/>
              <a:t>で微分</a:t>
            </a:r>
            <a:endParaRPr lang="en-US" altLang="ja-JP" dirty="0" smtClean="0"/>
          </a:p>
          <a:p>
            <a:pPr marL="624078" indent="-514350">
              <a:buNone/>
            </a:pPr>
            <a:endParaRPr lang="ja-JP" altLang="en-US" dirty="0" smtClean="0"/>
          </a:p>
          <a:p>
            <a:pPr marL="624078" indent="-514350">
              <a:buNone/>
            </a:pPr>
            <a:endParaRPr kumimoji="1" lang="ja-JP" alt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1115616" y="2276872"/>
          <a:ext cx="414338" cy="533400"/>
        </p:xfrm>
        <a:graphic>
          <a:graphicData uri="http://schemas.openxmlformats.org/presentationml/2006/ole">
            <p:oleObj spid="_x0000_s90114" name="数式" r:id="rId3" imgW="177480" imgH="228600" progId="Equation.3">
              <p:embed/>
            </p:oleObj>
          </a:graphicData>
        </a:graphic>
      </p:graphicFrame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683568" y="3861048"/>
          <a:ext cx="7704856" cy="772914"/>
        </p:xfrm>
        <a:graphic>
          <a:graphicData uri="http://schemas.openxmlformats.org/presentationml/2006/ole">
            <p:oleObj spid="_x0000_s90115" name="数式" r:id="rId4" imgW="4127400" imgH="393480" progId="Equation.3">
              <p:embed/>
            </p:oleObj>
          </a:graphicData>
        </a:graphic>
      </p:graphicFrame>
      <p:graphicFrame>
        <p:nvGraphicFramePr>
          <p:cNvPr id="90116" name="Object 4"/>
          <p:cNvGraphicFramePr>
            <a:graphicFrameLocks noChangeAspect="1"/>
          </p:cNvGraphicFramePr>
          <p:nvPr/>
        </p:nvGraphicFramePr>
        <p:xfrm>
          <a:off x="683568" y="5589240"/>
          <a:ext cx="7300912" cy="773112"/>
        </p:xfrm>
        <a:graphic>
          <a:graphicData uri="http://schemas.openxmlformats.org/presentationml/2006/ole">
            <p:oleObj spid="_x0000_s90116" name="数式" r:id="rId5" imgW="3911400" imgH="393480" progId="Equation.3">
              <p:embed/>
            </p:oleObj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8316416" y="407707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①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956376" y="58052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②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4"/>
            </a:pPr>
            <a:r>
              <a:rPr lang="en-US" altLang="ja-JP" dirty="0" smtClean="0"/>
              <a:t>Step</a:t>
            </a:r>
            <a:r>
              <a:rPr lang="ja-JP" altLang="en-US" dirty="0" smtClean="0"/>
              <a:t>３の①と②を整理する</a:t>
            </a:r>
            <a:endParaRPr lang="en-US" altLang="ja-JP" dirty="0" smtClean="0"/>
          </a:p>
          <a:p>
            <a:pPr marL="624078" indent="-514350">
              <a:buFont typeface="+mj-lt"/>
              <a:buAutoNum type="arabicPeriod" startAt="4"/>
            </a:pPr>
            <a:endParaRPr kumimoji="1" lang="ja-JP" altLang="en-US" dirty="0"/>
          </a:p>
        </p:txBody>
      </p:sp>
      <p:pic>
        <p:nvPicPr>
          <p:cNvPr id="4" name="図 3" descr="IMG_0003_NEW.jpg"/>
          <p:cNvPicPr>
            <a:picLocks noChangeAspect="1"/>
          </p:cNvPicPr>
          <p:nvPr/>
        </p:nvPicPr>
        <p:blipFill>
          <a:blip r:embed="rId2" cstate="print"/>
          <a:srcRect r="5371" b="62562"/>
          <a:stretch>
            <a:fillRect/>
          </a:stretch>
        </p:blipFill>
        <p:spPr>
          <a:xfrm>
            <a:off x="0" y="2996952"/>
            <a:ext cx="8951976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 3" descr="IMG_0003_N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8932" r="8058"/>
          <a:stretch>
            <a:fillRect/>
          </a:stretch>
        </p:blipFill>
        <p:spPr>
          <a:xfrm>
            <a:off x="251520" y="908720"/>
            <a:ext cx="8556799" cy="51125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5"/>
            </a:pPr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４の④を</a:t>
            </a:r>
            <a:r>
              <a:rPr kumimoji="1" lang="en-US" altLang="ja-JP" dirty="0" smtClean="0"/>
              <a:t>Step</a:t>
            </a:r>
            <a:r>
              <a:rPr kumimoji="1" lang="ja-JP" altLang="en-US" dirty="0" smtClean="0"/>
              <a:t>４の③に代入する</a:t>
            </a:r>
            <a:endParaRPr kumimoji="1" lang="ja-JP" altLang="en-US" dirty="0"/>
          </a:p>
        </p:txBody>
      </p:sp>
      <p:pic>
        <p:nvPicPr>
          <p:cNvPr id="5" name="図 4" descr="IMG_0004_N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0928"/>
            <a:ext cx="8964488" cy="388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IMG_0004_NEW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8208912" cy="5256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 3" descr="IMG_0004_NEW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3" y="1124744"/>
            <a:ext cx="8208913" cy="51845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ChangeAspect="1"/>
          </p:cNvGraphicFramePr>
          <p:nvPr>
            <p:ph idx="1"/>
          </p:nvPr>
        </p:nvGraphicFramePr>
        <p:xfrm>
          <a:off x="3063875" y="2060575"/>
          <a:ext cx="2595563" cy="2849563"/>
        </p:xfrm>
        <a:graphic>
          <a:graphicData uri="http://schemas.openxmlformats.org/presentationml/2006/ole">
            <p:oleObj spid="_x0000_s91138" name="数式" r:id="rId3" imgW="647640" imgH="711000" progId="Equation.3">
              <p:embed/>
            </p:oleObj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5580112" y="3573016"/>
            <a:ext cx="827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 smtClean="0"/>
              <a:t>⑥</a:t>
            </a:r>
            <a:endParaRPr kumimoji="1" lang="ja-JP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 startAt="6"/>
            </a:pPr>
            <a:r>
              <a:rPr kumimoji="1" lang="ja-JP" altLang="en-US" dirty="0" smtClean="0"/>
              <a:t>回帰式を求める</a:t>
            </a: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lang="en-US" altLang="ja-JP" dirty="0" smtClean="0"/>
          </a:p>
          <a:p>
            <a:pPr marL="624078" indent="-514350">
              <a:buNone/>
            </a:pPr>
            <a:r>
              <a:rPr kumimoji="1" lang="ja-JP" altLang="en-US" dirty="0" smtClean="0"/>
              <a:t>　ゆえに回帰式は</a:t>
            </a:r>
            <a:endParaRPr kumimoji="1" lang="en-US" altLang="ja-JP" dirty="0" smtClean="0"/>
          </a:p>
          <a:p>
            <a:pPr marL="624078" indent="-514350">
              <a:buFont typeface="+mj-lt"/>
              <a:buAutoNum type="arabicPeriod" startAt="6"/>
            </a:pPr>
            <a:endParaRPr lang="en-US" altLang="ja-JP" dirty="0" smtClean="0"/>
          </a:p>
          <a:p>
            <a:pPr marL="624078" indent="-514350"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None/>
            </a:pPr>
            <a:endParaRPr kumimoji="1" lang="ja-JP" altLang="en-US" dirty="0"/>
          </a:p>
        </p:txBody>
      </p:sp>
      <p:graphicFrame>
        <p:nvGraphicFramePr>
          <p:cNvPr id="92162" name="コンテンツ プレースホルダ 3"/>
          <p:cNvGraphicFramePr>
            <a:graphicFrameLocks noChangeAspect="1"/>
          </p:cNvGraphicFramePr>
          <p:nvPr/>
        </p:nvGraphicFramePr>
        <p:xfrm>
          <a:off x="755576" y="2924944"/>
          <a:ext cx="4973637" cy="1081088"/>
        </p:xfrm>
        <a:graphic>
          <a:graphicData uri="http://schemas.openxmlformats.org/presentationml/2006/ole">
            <p:oleObj spid="_x0000_s92162" name="数式" r:id="rId3" imgW="1358640" imgH="457200" progId="Equation.3">
              <p:embed/>
            </p:oleObj>
          </a:graphicData>
        </a:graphic>
      </p:graphicFrame>
      <p:graphicFrame>
        <p:nvGraphicFramePr>
          <p:cNvPr id="92163" name="コンテンツ プレースホルダ 3"/>
          <p:cNvGraphicFramePr>
            <a:graphicFrameLocks noChangeAspect="1"/>
          </p:cNvGraphicFramePr>
          <p:nvPr/>
        </p:nvGraphicFramePr>
        <p:xfrm>
          <a:off x="758825" y="4149725"/>
          <a:ext cx="8316913" cy="481013"/>
        </p:xfrm>
        <a:graphic>
          <a:graphicData uri="http://schemas.openxmlformats.org/presentationml/2006/ole">
            <p:oleObj spid="_x0000_s92163" name="数式" r:id="rId4" imgW="2273040" imgH="203040" progId="Equation.3">
              <p:embed/>
            </p:oleObj>
          </a:graphicData>
        </a:graphic>
      </p:graphicFrame>
      <p:sp>
        <p:nvSpPr>
          <p:cNvPr id="6" name="左中かっこ 5"/>
          <p:cNvSpPr/>
          <p:nvPr/>
        </p:nvSpPr>
        <p:spPr>
          <a:xfrm>
            <a:off x="467544" y="2924944"/>
            <a:ext cx="288032" cy="1800200"/>
          </a:xfrm>
          <a:prstGeom prst="leftBrac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92164" name="コンテンツ プレースホルダ 3"/>
          <p:cNvGraphicFramePr>
            <a:graphicFrameLocks noChangeAspect="1"/>
          </p:cNvGraphicFramePr>
          <p:nvPr/>
        </p:nvGraphicFramePr>
        <p:xfrm>
          <a:off x="1691680" y="5805264"/>
          <a:ext cx="4175042" cy="576064"/>
        </p:xfrm>
        <a:graphic>
          <a:graphicData uri="http://schemas.openxmlformats.org/presentationml/2006/ole">
            <p:oleObj spid="_x0000_s92164" name="数式" r:id="rId5" imgW="9522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3"/>
            </a:pPr>
            <a:r>
              <a:rPr kumimoji="1" lang="ja-JP" altLang="en-US" dirty="0" smtClean="0"/>
              <a:t>回帰式の精度を確認する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195736" y="3501008"/>
            <a:ext cx="4464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dirty="0" smtClean="0">
                <a:solidFill>
                  <a:srgbClr val="FFC000"/>
                </a:solidFill>
                <a:latin typeface="AR丸ゴシック体M" pitchFamily="49" charset="-128"/>
                <a:ea typeface="AR丸ゴシック体M" pitchFamily="49" charset="-128"/>
              </a:rPr>
              <a:t>ここから先は</a:t>
            </a:r>
            <a:endParaRPr kumimoji="1" lang="en-US" altLang="ja-JP" sz="5400" dirty="0" smtClean="0">
              <a:solidFill>
                <a:srgbClr val="FFC000"/>
              </a:solidFill>
              <a:latin typeface="AR丸ゴシック体M" pitchFamily="49" charset="-128"/>
              <a:ea typeface="AR丸ゴシック体M" pitchFamily="49" charset="-128"/>
            </a:endParaRPr>
          </a:p>
          <a:p>
            <a:r>
              <a:rPr lang="ja-JP" altLang="en-US" sz="5400" dirty="0" smtClean="0">
                <a:solidFill>
                  <a:srgbClr val="FFC000"/>
                </a:solidFill>
                <a:latin typeface="AR丸ゴシック体M" pitchFamily="49" charset="-128"/>
                <a:ea typeface="AR丸ゴシック体M" pitchFamily="49" charset="-128"/>
              </a:rPr>
              <a:t>また</a:t>
            </a:r>
            <a:r>
              <a:rPr lang="ja-JP" altLang="en-US" sz="5400" dirty="0" smtClean="0">
                <a:solidFill>
                  <a:srgbClr val="FFC000"/>
                </a:solidFill>
                <a:latin typeface="AR丸ゴシック体M" pitchFamily="49" charset="-128"/>
                <a:ea typeface="AR丸ゴシック体M" pitchFamily="49" charset="-128"/>
              </a:rPr>
              <a:t>次回</a:t>
            </a:r>
            <a:r>
              <a:rPr lang="en-US" altLang="ja-JP" sz="5400" dirty="0" smtClean="0">
                <a:solidFill>
                  <a:srgbClr val="FFC000"/>
                </a:solidFill>
                <a:latin typeface="AR丸ゴシック体M" pitchFamily="49" charset="-128"/>
                <a:ea typeface="AR丸ゴシック体M" pitchFamily="49" charset="-128"/>
              </a:rPr>
              <a:t>…</a:t>
            </a:r>
            <a:endParaRPr kumimoji="1" lang="ja-JP" altLang="en-US" sz="5400" dirty="0">
              <a:solidFill>
                <a:srgbClr val="FFC000"/>
              </a:solidFill>
              <a:latin typeface="AR丸ゴシック体M" pitchFamily="49" charset="-128"/>
              <a:ea typeface="AR丸ゴシック体M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</TotalTime>
  <Words>320</Words>
  <Application>Microsoft Office PowerPoint</Application>
  <PresentationFormat>画面に合わせる (4:3)</PresentationFormat>
  <Paragraphs>107</Paragraphs>
  <Slides>27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29" baseType="lpstr">
      <vt:lpstr>アーバン</vt:lpstr>
      <vt:lpstr>Microsoft 数式 3.0</vt:lpstr>
      <vt:lpstr>マンガでわかる統計学[回帰分析編]</vt:lpstr>
      <vt:lpstr>◆第2章◆</vt:lpstr>
      <vt:lpstr>スライド 3</vt:lpstr>
      <vt:lpstr>回帰分析</vt:lpstr>
      <vt:lpstr>回帰分析</vt:lpstr>
      <vt:lpstr>スライド 6</vt:lpstr>
      <vt:lpstr>回帰式</vt:lpstr>
      <vt:lpstr>回帰分析の流れ</vt:lpstr>
      <vt:lpstr>回帰分析の流れ</vt:lpstr>
      <vt:lpstr>回帰分析の流れ</vt:lpstr>
      <vt:lpstr>回帰分析の流れ</vt:lpstr>
      <vt:lpstr>スライド 12</vt:lpstr>
      <vt:lpstr>計算の流れ</vt:lpstr>
      <vt:lpstr>計算の流れ</vt:lpstr>
      <vt:lpstr>計算の流れ</vt:lpstr>
      <vt:lpstr>スライド 16</vt:lpstr>
      <vt:lpstr>計算の流れ</vt:lpstr>
      <vt:lpstr>スライド 18</vt:lpstr>
      <vt:lpstr>計算の流れ</vt:lpstr>
      <vt:lpstr>計算の流れ</vt:lpstr>
      <vt:lpstr>スライド 21</vt:lpstr>
      <vt:lpstr>計算の流れ</vt:lpstr>
      <vt:lpstr>スライド 23</vt:lpstr>
      <vt:lpstr>スライド 24</vt:lpstr>
      <vt:lpstr>スライド 25</vt:lpstr>
      <vt:lpstr>計算の流れ</vt:lpstr>
      <vt:lpstr>回帰分析の流れ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マンガでわかる統計学</dc:title>
  <dc:creator>akira</dc:creator>
  <cp:lastModifiedBy>akira</cp:lastModifiedBy>
  <cp:revision>90</cp:revision>
  <dcterms:created xsi:type="dcterms:W3CDTF">2012-11-15T18:27:27Z</dcterms:created>
  <dcterms:modified xsi:type="dcterms:W3CDTF">2012-12-06T22:49:48Z</dcterms:modified>
</cp:coreProperties>
</file>