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0" r:id="rId4"/>
    <p:sldId id="261" r:id="rId5"/>
    <p:sldId id="262" r:id="rId6"/>
    <p:sldId id="263" r:id="rId7"/>
    <p:sldId id="264" r:id="rId8"/>
    <p:sldId id="265" r:id="rId9"/>
    <p:sldId id="266" r:id="rId10"/>
    <p:sldId id="267"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84"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E95EDFDB-6EE7-4272-9C0C-2EE6DAE0CDB5}" type="datetimeFigureOut">
              <a:rPr kumimoji="1" lang="ja-JP" altLang="en-US" smtClean="0"/>
              <a:t>2015/7/14</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95EDFDB-6EE7-4272-9C0C-2EE6DAE0CDB5}" type="datetimeFigureOut">
              <a:rPr kumimoji="1" lang="ja-JP" altLang="en-US" smtClean="0"/>
              <a:t>2015/7/14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4F37951-DB18-4656-A027-4BFA4E2CD68C}"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5EDFDB-6EE7-4272-9C0C-2EE6DAE0CDB5}" type="datetimeFigureOut">
              <a:rPr kumimoji="1" lang="ja-JP" altLang="en-US" smtClean="0"/>
              <a:t>2015/7/14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37951-DB18-4656-A027-4BFA4E2CD6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509" t="19574" r="24231" b="57954"/>
          <a:stretch/>
        </p:blipFill>
        <p:spPr bwMode="auto">
          <a:xfrm>
            <a:off x="172873" y="908720"/>
            <a:ext cx="8863623"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http://mason.gmu.edu/~ekourosh/n861680643_92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3284983"/>
            <a:ext cx="1028676" cy="13438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ehdi"/>
          <p:cNvPicPr>
            <a:picLocks noChangeAspect="1" noChangeArrowheads="1"/>
          </p:cNvPicPr>
          <p:nvPr/>
        </p:nvPicPr>
        <p:blipFill rotWithShape="1">
          <a:blip r:embed="rId4">
            <a:extLst>
              <a:ext uri="{28A0092B-C50C-407E-A947-70E740481C1C}">
                <a14:useLocalDpi xmlns:a14="http://schemas.microsoft.com/office/drawing/2010/main" val="0"/>
              </a:ext>
            </a:extLst>
          </a:blip>
          <a:srcRect l="22195" r="11497"/>
          <a:stretch/>
        </p:blipFill>
        <p:spPr bwMode="auto">
          <a:xfrm>
            <a:off x="2081686" y="3284983"/>
            <a:ext cx="1008076" cy="13438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people.csail.mit.edu/hbagheri/B67B7850-lowRes-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9204" y="3284983"/>
            <a:ext cx="894535" cy="134372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u Xiao"/>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233" r="11465"/>
          <a:stretch/>
        </p:blipFill>
        <p:spPr bwMode="auto">
          <a:xfrm>
            <a:off x="4723181" y="3284983"/>
            <a:ext cx="912658" cy="131693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cs.gmu.edu/~smalek/index_files/headshot%20small%20clipp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05281" y="3284983"/>
            <a:ext cx="1077597" cy="1326791"/>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2" descr="ca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062" name="Picture 14" descr="ca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2320" y="3284983"/>
            <a:ext cx="916644" cy="1390771"/>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6660232" y="6167045"/>
            <a:ext cx="2378501" cy="646331"/>
          </a:xfrm>
          <a:prstGeom prst="rect">
            <a:avLst/>
          </a:prstGeom>
          <a:noFill/>
        </p:spPr>
        <p:txBody>
          <a:bodyPr wrap="square" rtlCol="0">
            <a:spAutoFit/>
          </a:bodyPr>
          <a:lstStyle/>
          <a:p>
            <a:pPr algn="r"/>
            <a:r>
              <a:rPr kumimoji="1" lang="en-US" altLang="ja-JP" dirty="0" smtClean="0">
                <a:solidFill>
                  <a:schemeClr val="bg1"/>
                </a:solidFill>
              </a:rPr>
              <a:t>MSR’15</a:t>
            </a:r>
          </a:p>
          <a:p>
            <a:pPr algn="r"/>
            <a:r>
              <a:rPr kumimoji="1" lang="en-US" altLang="ja-JP" dirty="0" smtClean="0">
                <a:solidFill>
                  <a:schemeClr val="bg1"/>
                </a:solidFill>
              </a:rPr>
              <a:t>pp. 246--257</a:t>
            </a:r>
            <a:endParaRPr kumimoji="1" lang="ja-JP" altLang="en-US" dirty="0">
              <a:solidFill>
                <a:schemeClr val="bg1"/>
              </a:solidFill>
            </a:endParaRPr>
          </a:p>
        </p:txBody>
      </p:sp>
      <p:sp>
        <p:nvSpPr>
          <p:cNvPr id="8" name="正方形/長方形 7"/>
          <p:cNvSpPr/>
          <p:nvPr/>
        </p:nvSpPr>
        <p:spPr>
          <a:xfrm>
            <a:off x="1253922" y="5049180"/>
            <a:ext cx="7115042" cy="900100"/>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285750" indent="-285750">
              <a:buFont typeface="Arial" panose="020B0604020202020204" pitchFamily="34" charset="0"/>
              <a:buChar char="•"/>
            </a:pPr>
            <a:r>
              <a:rPr kumimoji="1" lang="ja-JP" altLang="en-US" sz="2200" dirty="0" smtClean="0">
                <a:solidFill>
                  <a:schemeClr val="tx1"/>
                </a:solidFill>
              </a:rPr>
              <a:t>複数のアーキテクチャに</a:t>
            </a:r>
            <a:r>
              <a:rPr lang="ja-JP" altLang="en-US" sz="2200" dirty="0" smtClean="0">
                <a:solidFill>
                  <a:schemeClr val="tx1"/>
                </a:solidFill>
              </a:rPr>
              <a:t>またがる変更は危ないよ！の話</a:t>
            </a:r>
            <a:endParaRPr kumimoji="1" lang="ja-JP" altLang="en-US" sz="2200" dirty="0">
              <a:solidFill>
                <a:schemeClr val="tx1"/>
              </a:solidFill>
            </a:endParaRPr>
          </a:p>
        </p:txBody>
      </p:sp>
      <p:sp>
        <p:nvSpPr>
          <p:cNvPr id="3" name="角丸四角形 2"/>
          <p:cNvSpPr/>
          <p:nvPr/>
        </p:nvSpPr>
        <p:spPr>
          <a:xfrm>
            <a:off x="940892" y="4797152"/>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spTree>
    <p:extLst>
      <p:ext uri="{BB962C8B-B14F-4D97-AF65-F5344CB8AC3E}">
        <p14:creationId xmlns:p14="http://schemas.microsoft.com/office/powerpoint/2010/main" val="257440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ソフトウェアのアーキテクチャはそのソフトウェアの進化に影響を与えることが一般的に知られている</a:t>
            </a:r>
            <a:endParaRPr lang="en-US" altLang="ja-JP" dirty="0" smtClean="0"/>
          </a:p>
          <a:p>
            <a:pPr lvl="1"/>
            <a:r>
              <a:rPr lang="ja-JP" altLang="en-US" dirty="0" smtClean="0"/>
              <a:t>よいアーキテクチャは変更もしやすい</a:t>
            </a:r>
            <a:endParaRPr lang="en-US" altLang="ja-JP" dirty="0" smtClean="0"/>
          </a:p>
          <a:p>
            <a:pPr lvl="1"/>
            <a:r>
              <a:rPr lang="ja-JP" altLang="en-US" dirty="0" smtClean="0"/>
              <a:t>悪いアーキテクチャ</a:t>
            </a:r>
            <a:r>
              <a:rPr lang="ja-JP" altLang="en-US" dirty="0" smtClean="0"/>
              <a:t>は変更の複雑化を招く（</a:t>
            </a:r>
            <a:r>
              <a:rPr lang="en-US" altLang="ja-JP" dirty="0" smtClean="0"/>
              <a:t>Bad Smell</a:t>
            </a:r>
            <a:r>
              <a:rPr lang="ja-JP" altLang="en-US" dirty="0" smtClean="0"/>
              <a:t>に）</a:t>
            </a:r>
            <a:endParaRPr lang="en-US" altLang="ja-JP" dirty="0" smtClean="0"/>
          </a:p>
          <a:p>
            <a:pPr lvl="2"/>
            <a:endParaRPr kumimoji="1" lang="en-US" altLang="ja-JP" dirty="0"/>
          </a:p>
          <a:p>
            <a:r>
              <a:rPr lang="ja-JP" altLang="en-US" dirty="0" smtClean="0"/>
              <a:t>しかし，これまでの研究ではアーキテクチャが進化に与える影響を分析した研究はなかった</a:t>
            </a:r>
            <a:endParaRPr lang="en-US" altLang="ja-JP" dirty="0" smtClean="0"/>
          </a:p>
          <a:p>
            <a:pPr lvl="1"/>
            <a:r>
              <a:rPr lang="ja-JP" altLang="en-US" dirty="0" smtClean="0"/>
              <a:t>理由：アーキテクチャに関するドキュメントがない</a:t>
            </a:r>
            <a:r>
              <a:rPr lang="ja-JP" altLang="en-US" dirty="0" smtClean="0"/>
              <a:t>ため</a:t>
            </a:r>
            <a:endParaRPr lang="en-US" altLang="ja-JP" dirty="0" smtClean="0"/>
          </a:p>
          <a:p>
            <a:pPr lvl="1"/>
            <a:r>
              <a:rPr lang="ja-JP" altLang="en-US" dirty="0"/>
              <a:t>同時</a:t>
            </a:r>
            <a:r>
              <a:rPr lang="ja-JP" altLang="en-US" dirty="0" smtClean="0"/>
              <a:t>に変更されるファイルが多いとバグになる可能性が高いことは知られている</a:t>
            </a:r>
            <a:endParaRPr lang="en-US" altLang="ja-JP" dirty="0"/>
          </a:p>
          <a:p>
            <a:pPr lvl="1"/>
            <a:endParaRPr lang="en-US" altLang="ja-JP" dirty="0" smtClean="0"/>
          </a:p>
          <a:p>
            <a:pPr lvl="1"/>
            <a:endParaRPr lang="en-US" altLang="ja-JP" dirty="0"/>
          </a:p>
          <a:p>
            <a:endParaRPr lang="en-US" altLang="ja-JP" dirty="0" smtClean="0"/>
          </a:p>
          <a:p>
            <a:endParaRPr kumimoji="1" lang="en-US" altLang="ja-JP" dirty="0"/>
          </a:p>
          <a:p>
            <a:endParaRPr kumimoji="1" lang="ja-JP" altLang="en-US" dirty="0"/>
          </a:p>
        </p:txBody>
      </p:sp>
    </p:spTree>
    <p:extLst>
      <p:ext uri="{BB962C8B-B14F-4D97-AF65-F5344CB8AC3E}">
        <p14:creationId xmlns:p14="http://schemas.microsoft.com/office/powerpoint/2010/main" val="1084704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この研究のねらい</a:t>
            </a:r>
            <a:endParaRPr kumimoji="1" lang="ja-JP" altLang="en-US" dirty="0"/>
          </a:p>
        </p:txBody>
      </p:sp>
      <p:sp>
        <p:nvSpPr>
          <p:cNvPr id="3" name="コンテンツ プレースホルダー 2"/>
          <p:cNvSpPr>
            <a:spLocks noGrp="1"/>
          </p:cNvSpPr>
          <p:nvPr>
            <p:ph idx="1"/>
          </p:nvPr>
        </p:nvSpPr>
        <p:spPr/>
        <p:txBody>
          <a:bodyPr/>
          <a:lstStyle/>
          <a:p>
            <a:r>
              <a:rPr lang="ja-JP" altLang="en-US" dirty="0"/>
              <a:t>複数</a:t>
            </a:r>
            <a:r>
              <a:rPr lang="ja-JP" altLang="en-US" dirty="0" smtClean="0"/>
              <a:t>のアーキテクチャモジュールにわたる変更と単一のアーキテクチャモジュール内での変更がソフトウェアの品質に与える影響を明らかにすること</a:t>
            </a:r>
            <a:endParaRPr lang="en-US" altLang="ja-JP" dirty="0" smtClean="0"/>
          </a:p>
          <a:p>
            <a:endParaRPr lang="en-US" altLang="ja-JP" dirty="0"/>
          </a:p>
          <a:p>
            <a:r>
              <a:rPr lang="ja-JP" altLang="en-US" dirty="0" smtClean="0"/>
              <a:t>動機</a:t>
            </a:r>
            <a:endParaRPr lang="en-US" altLang="ja-JP" dirty="0" smtClean="0"/>
          </a:p>
          <a:p>
            <a:pPr lvl="1"/>
            <a:r>
              <a:rPr kumimoji="1" lang="ja-JP" altLang="en-US" dirty="0" smtClean="0"/>
              <a:t>大規模なプロジェクトでは開発者はある特定の部分にしか詳しくなく，複数のアーキテクチャモジュールにわたる変更は危険であると考えているから</a:t>
            </a:r>
            <a:endParaRPr kumimoji="1" lang="en-US" altLang="ja-JP" dirty="0"/>
          </a:p>
          <a:p>
            <a:endParaRPr kumimoji="1" lang="ja-JP" altLang="en-US" dirty="0"/>
          </a:p>
        </p:txBody>
      </p:sp>
    </p:spTree>
    <p:extLst>
      <p:ext uri="{BB962C8B-B14F-4D97-AF65-F5344CB8AC3E}">
        <p14:creationId xmlns:p14="http://schemas.microsoft.com/office/powerpoint/2010/main" val="380811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812" t="18732" r="36132" b="15674"/>
          <a:stretch/>
        </p:blipFill>
        <p:spPr bwMode="auto">
          <a:xfrm>
            <a:off x="1331640" y="1340768"/>
            <a:ext cx="6425976" cy="50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272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対象プロジェクト</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Java</a:t>
            </a:r>
            <a:r>
              <a:rPr kumimoji="1" lang="ja-JP" altLang="en-US" dirty="0" smtClean="0"/>
              <a:t>で</a:t>
            </a:r>
            <a:r>
              <a:rPr kumimoji="1" lang="en-US" altLang="ja-JP" dirty="0" smtClean="0"/>
              <a:t>Commit Log</a:t>
            </a:r>
            <a:r>
              <a:rPr kumimoji="1" lang="ja-JP" altLang="en-US" dirty="0" smtClean="0"/>
              <a:t>から</a:t>
            </a:r>
            <a:r>
              <a:rPr lang="ja-JP" altLang="en-US" dirty="0" smtClean="0"/>
              <a:t>バグ修正かどうか判断することのできる</a:t>
            </a:r>
            <a:r>
              <a:rPr lang="en-US" altLang="ja-JP" dirty="0" smtClean="0"/>
              <a:t>7</a:t>
            </a:r>
            <a:r>
              <a:rPr lang="ja-JP" altLang="en-US" dirty="0" err="1" smtClean="0"/>
              <a:t>つの</a:t>
            </a:r>
            <a:r>
              <a:rPr lang="ja-JP" altLang="en-US" dirty="0" smtClean="0"/>
              <a:t>プロジェクト（</a:t>
            </a:r>
            <a:r>
              <a:rPr lang="en-US" altLang="ja-JP" dirty="0" smtClean="0"/>
              <a:t>6:OSS, 1:Industrial</a:t>
            </a:r>
            <a:r>
              <a:rPr lang="ja-JP" altLang="en-US" dirty="0" smtClean="0"/>
              <a:t>）</a:t>
            </a:r>
            <a:endParaRPr kumimoji="1" lang="ja-JP" alt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143" t="43633" r="42897" b="24948"/>
          <a:stretch/>
        </p:blipFill>
        <p:spPr bwMode="auto">
          <a:xfrm>
            <a:off x="323528" y="2780928"/>
            <a:ext cx="845930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973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リサーチクエスチョン</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RQ1</a:t>
            </a:r>
            <a:r>
              <a:rPr kumimoji="1" lang="ja-JP" altLang="en-US" dirty="0" smtClean="0"/>
              <a:t>：</a:t>
            </a:r>
            <a:r>
              <a:rPr lang="ja-JP" altLang="en-US" b="1" dirty="0"/>
              <a:t>複数のアーキテクチャモジュールにわたる</a:t>
            </a:r>
            <a:r>
              <a:rPr lang="ja-JP" altLang="en-US" b="1" dirty="0" smtClean="0"/>
              <a:t>変更はバグになりやすいのか？</a:t>
            </a:r>
            <a:endParaRPr kumimoji="1" lang="en-US" altLang="ja-JP" b="1" dirty="0" smtClean="0"/>
          </a:p>
          <a:p>
            <a:endParaRPr lang="en-US" altLang="ja-JP" dirty="0"/>
          </a:p>
          <a:p>
            <a:r>
              <a:rPr kumimoji="1" lang="en-US" altLang="ja-JP" dirty="0" smtClean="0"/>
              <a:t>RQ2</a:t>
            </a:r>
            <a:r>
              <a:rPr kumimoji="1" lang="ja-JP" altLang="en-US" dirty="0" smtClean="0"/>
              <a:t>：</a:t>
            </a:r>
            <a:r>
              <a:rPr kumimoji="1" lang="ja-JP" altLang="en-US" b="1" dirty="0" smtClean="0"/>
              <a:t>どの方法の</a:t>
            </a:r>
            <a:r>
              <a:rPr lang="ja-JP" altLang="en-US" b="1" dirty="0"/>
              <a:t>アーキテクチャの分割の</a:t>
            </a:r>
            <a:r>
              <a:rPr lang="ja-JP" altLang="en-US" b="1" dirty="0" smtClean="0"/>
              <a:t>仕方が</a:t>
            </a:r>
            <a:r>
              <a:rPr kumimoji="1" lang="ja-JP" altLang="en-US" b="1" dirty="0" smtClean="0"/>
              <a:t>一番バグを見積もるのに適しているのか？</a:t>
            </a:r>
            <a:endParaRPr kumimoji="1" lang="en-US" altLang="ja-JP" b="1" dirty="0" smtClean="0"/>
          </a:p>
          <a:p>
            <a:endParaRPr lang="en-US" altLang="ja-JP" b="1" dirty="0"/>
          </a:p>
          <a:p>
            <a:r>
              <a:rPr lang="en-US" altLang="ja-JP" dirty="0" smtClean="0"/>
              <a:t>RQ3</a:t>
            </a:r>
            <a:r>
              <a:rPr lang="ja-JP" altLang="en-US" dirty="0" smtClean="0"/>
              <a:t>：</a:t>
            </a:r>
            <a:r>
              <a:rPr lang="ja-JP" altLang="en-US" b="1" dirty="0" smtClean="0"/>
              <a:t>アーキテクチャの観点を無視したメトリクスとの違いはあるか？</a:t>
            </a:r>
            <a:endParaRPr kumimoji="1" lang="ja-JP" altLang="en-US" b="1" dirty="0"/>
          </a:p>
        </p:txBody>
      </p:sp>
    </p:spTree>
    <p:extLst>
      <p:ext uri="{BB962C8B-B14F-4D97-AF65-F5344CB8AC3E}">
        <p14:creationId xmlns:p14="http://schemas.microsoft.com/office/powerpoint/2010/main" val="2994400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lang="ja-JP" altLang="en-US" dirty="0" smtClean="0">
                <a:sym typeface="Wingdings" panose="05000000000000000000" pitchFamily="2" charset="2"/>
              </a:rPr>
              <a:t>（</a:t>
            </a:r>
            <a:r>
              <a:rPr lang="en-US" altLang="ja-JP" dirty="0" smtClean="0">
                <a:sym typeface="Wingdings" panose="05000000000000000000" pitchFamily="2" charset="2"/>
              </a:rPr>
              <a:t>1/3</a:t>
            </a:r>
            <a:r>
              <a:rPr lang="ja-JP" altLang="en-US" dirty="0" smtClean="0">
                <a:sym typeface="Wingdings" panose="05000000000000000000" pitchFamily="2" charset="2"/>
              </a:rPr>
              <a:t>）</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t>RQ1</a:t>
            </a:r>
            <a:r>
              <a:rPr lang="ja-JP" altLang="en-US" dirty="0"/>
              <a:t>：</a:t>
            </a:r>
            <a:r>
              <a:rPr lang="ja-JP" altLang="en-US" b="1" dirty="0"/>
              <a:t>複数のアーキテクチャモジュールにわたる変更はバグになりやすいのか？</a:t>
            </a:r>
            <a:endParaRPr lang="en-US" altLang="ja-JP" b="1" dirty="0"/>
          </a:p>
          <a:p>
            <a:pPr lvl="6"/>
            <a:endParaRPr kumimoji="1" lang="en-US" altLang="ja-JP" dirty="0" smtClean="0"/>
          </a:p>
          <a:p>
            <a:r>
              <a:rPr lang="ja-JP" altLang="en-US" dirty="0" smtClean="0"/>
              <a:t>分析方法</a:t>
            </a:r>
            <a:endParaRPr lang="en-US" altLang="ja-JP" dirty="0" smtClean="0"/>
          </a:p>
          <a:p>
            <a:pPr lvl="1"/>
            <a:r>
              <a:rPr lang="en-US" altLang="ja-JP" dirty="0" smtClean="0"/>
              <a:t>IMC</a:t>
            </a:r>
            <a:r>
              <a:rPr lang="ja-JP" altLang="en-US" dirty="0" smtClean="0"/>
              <a:t>（同時に変更した同一</a:t>
            </a:r>
            <a:r>
              <a:rPr lang="en-US" altLang="ja-JP" dirty="0" smtClean="0"/>
              <a:t>AM</a:t>
            </a:r>
            <a:r>
              <a:rPr lang="ja-JP" altLang="en-US" dirty="0" smtClean="0"/>
              <a:t>のファイル数）と</a:t>
            </a:r>
            <a:r>
              <a:rPr lang="en-US" altLang="ja-JP" dirty="0" smtClean="0"/>
              <a:t>CMC</a:t>
            </a:r>
            <a:r>
              <a:rPr lang="ja-JP" altLang="en-US" dirty="0" smtClean="0"/>
              <a:t>（同時に変更した</a:t>
            </a:r>
            <a:r>
              <a:rPr lang="en-US" altLang="ja-JP" dirty="0"/>
              <a:t>A</a:t>
            </a:r>
            <a:r>
              <a:rPr lang="en-US" altLang="ja-JP" dirty="0" smtClean="0"/>
              <a:t>M</a:t>
            </a:r>
            <a:r>
              <a:rPr lang="ja-JP" altLang="en-US" dirty="0" smtClean="0"/>
              <a:t>のファイル数）メトリクスを各</a:t>
            </a:r>
            <a:r>
              <a:rPr lang="en-US" altLang="ja-JP" dirty="0" smtClean="0"/>
              <a:t>rev</a:t>
            </a:r>
            <a:r>
              <a:rPr lang="ja-JP" altLang="en-US" dirty="0" smtClean="0"/>
              <a:t>で計測する</a:t>
            </a:r>
            <a:endParaRPr lang="en-US" altLang="ja-JP" dirty="0" smtClean="0"/>
          </a:p>
          <a:p>
            <a:pPr lvl="1"/>
            <a:r>
              <a:rPr lang="ja-JP" altLang="en-US" dirty="0" smtClean="0"/>
              <a:t>バグの有無と上記のメトリクスとの回帰係数を求める</a:t>
            </a:r>
            <a:endParaRPr lang="en-US" altLang="ja-JP" dirty="0" smtClean="0"/>
          </a:p>
          <a:p>
            <a:pPr lvl="7"/>
            <a:endParaRPr kumimoji="1" lang="en-US" altLang="ja-JP" dirty="0" smtClean="0"/>
          </a:p>
          <a:p>
            <a:r>
              <a:rPr lang="ja-JP" altLang="en-US" dirty="0" smtClean="0"/>
              <a:t>結果</a:t>
            </a:r>
            <a:endParaRPr lang="en-US" altLang="ja-JP" dirty="0" smtClean="0"/>
          </a:p>
          <a:p>
            <a:pPr lvl="1"/>
            <a:r>
              <a:rPr kumimoji="1" lang="ja-JP" altLang="en-US" dirty="0"/>
              <a:t>複数</a:t>
            </a:r>
            <a:r>
              <a:rPr kumimoji="1" lang="ja-JP" altLang="en-US" dirty="0" smtClean="0"/>
              <a:t>のアーキテクチャモジュールにわたる変更の方がバグになりやすいことがわかった</a:t>
            </a:r>
            <a:endParaRPr kumimoji="1" lang="en-US" altLang="ja-JP" dirty="0"/>
          </a:p>
          <a:p>
            <a:pPr marL="0" indent="0">
              <a:buNone/>
            </a:pPr>
            <a:endParaRPr lang="en-US" altLang="ja-JP" dirty="0"/>
          </a:p>
          <a:p>
            <a:pPr marL="0" indent="0">
              <a:buNone/>
            </a:pPr>
            <a:endParaRPr kumimoji="1" lang="ja-JP" altLang="en-US" dirty="0"/>
          </a:p>
        </p:txBody>
      </p:sp>
      <p:sp>
        <p:nvSpPr>
          <p:cNvPr id="4" name="テキスト ボックス 3"/>
          <p:cNvSpPr txBox="1"/>
          <p:nvPr/>
        </p:nvSpPr>
        <p:spPr>
          <a:xfrm>
            <a:off x="5292080" y="2620943"/>
            <a:ext cx="3600400" cy="400110"/>
          </a:xfrm>
          <a:prstGeom prst="rect">
            <a:avLst/>
          </a:prstGeom>
          <a:noFill/>
          <a:ln>
            <a:solidFill>
              <a:schemeClr val="tx1"/>
            </a:solidFill>
          </a:ln>
        </p:spPr>
        <p:txBody>
          <a:bodyPr wrap="square" rtlCol="0">
            <a:spAutoFit/>
          </a:bodyPr>
          <a:lstStyle/>
          <a:p>
            <a:pPr algn="ctr"/>
            <a:r>
              <a:rPr kumimoji="1" lang="en-US" altLang="ja-JP" sz="2000" dirty="0" smtClean="0">
                <a:solidFill>
                  <a:sysClr val="windowText" lastClr="000000"/>
                </a:solidFill>
                <a:latin typeface="+mn-ea"/>
              </a:rPr>
              <a:t>AM:</a:t>
            </a:r>
            <a:r>
              <a:rPr lang="ja-JP" altLang="en-US" sz="2000" dirty="0" smtClean="0">
                <a:solidFill>
                  <a:sysClr val="windowText" lastClr="000000"/>
                </a:solidFill>
                <a:latin typeface="+mn-ea"/>
              </a:rPr>
              <a:t>アーキテクチャモジュール</a:t>
            </a:r>
            <a:endParaRPr kumimoji="1" lang="en-US" altLang="ja-JP" sz="2000" dirty="0" smtClean="0">
              <a:solidFill>
                <a:sysClr val="windowText" lastClr="000000"/>
              </a:solidFill>
              <a:latin typeface="+mn-ea"/>
            </a:endParaRPr>
          </a:p>
        </p:txBody>
      </p:sp>
    </p:spTree>
    <p:extLst>
      <p:ext uri="{BB962C8B-B14F-4D97-AF65-F5344CB8AC3E}">
        <p14:creationId xmlns:p14="http://schemas.microsoft.com/office/powerpoint/2010/main" val="250042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結果</a:t>
            </a:r>
            <a:r>
              <a:rPr lang="ja-JP" altLang="en-US" dirty="0" smtClean="0">
                <a:sym typeface="Wingdings" panose="05000000000000000000" pitchFamily="2" charset="2"/>
              </a:rPr>
              <a:t>（</a:t>
            </a:r>
            <a:r>
              <a:rPr lang="en-US" altLang="ja-JP" dirty="0" smtClean="0">
                <a:sym typeface="Wingdings" panose="05000000000000000000" pitchFamily="2" charset="2"/>
              </a:rPr>
              <a:t>2/3</a:t>
            </a:r>
            <a:r>
              <a:rPr lang="ja-JP" altLang="en-US" dirty="0">
                <a:sym typeface="Wingdings" panose="05000000000000000000" pitchFamily="2" charset="2"/>
              </a:rPr>
              <a:t>）</a:t>
            </a:r>
            <a:endParaRPr kumimoji="1" lang="ja-JP" altLang="en-US" dirty="0"/>
          </a:p>
        </p:txBody>
      </p:sp>
      <p:sp>
        <p:nvSpPr>
          <p:cNvPr id="3" name="コンテンツ プレースホルダー 2"/>
          <p:cNvSpPr>
            <a:spLocks noGrp="1"/>
          </p:cNvSpPr>
          <p:nvPr>
            <p:ph idx="1"/>
          </p:nvPr>
        </p:nvSpPr>
        <p:spPr/>
        <p:txBody>
          <a:bodyPr/>
          <a:lstStyle/>
          <a:p>
            <a:r>
              <a:rPr lang="en-US" altLang="ja-JP" dirty="0"/>
              <a:t>RQ2</a:t>
            </a:r>
            <a:r>
              <a:rPr lang="ja-JP" altLang="en-US" dirty="0"/>
              <a:t>：</a:t>
            </a:r>
            <a:r>
              <a:rPr lang="ja-JP" altLang="en-US" b="1" dirty="0"/>
              <a:t>どの方法のアーキテクチャの分割の仕方が一番バグを見積もるのに適しているのか？</a:t>
            </a:r>
            <a:endParaRPr lang="en-US" altLang="ja-JP" b="1" dirty="0"/>
          </a:p>
          <a:p>
            <a:pPr lvl="8"/>
            <a:endParaRPr kumimoji="1" lang="en-US" altLang="ja-JP" dirty="0" smtClean="0"/>
          </a:p>
          <a:p>
            <a:r>
              <a:rPr lang="ja-JP" altLang="en-US" dirty="0" smtClean="0"/>
              <a:t>分析方法</a:t>
            </a:r>
            <a:endParaRPr lang="en-US" altLang="ja-JP" dirty="0" smtClean="0"/>
          </a:p>
          <a:p>
            <a:pPr lvl="1"/>
            <a:r>
              <a:rPr lang="ja-JP" altLang="en-US" dirty="0"/>
              <a:t>それぞれ</a:t>
            </a:r>
            <a:r>
              <a:rPr lang="ja-JP" altLang="en-US" dirty="0" smtClean="0"/>
              <a:t>のアーキテクチャの分割方法ですべてのプロジェクトにおいての</a:t>
            </a:r>
            <a:r>
              <a:rPr lang="en-US" altLang="ja-JP" dirty="0" smtClean="0"/>
              <a:t>CMC</a:t>
            </a:r>
            <a:r>
              <a:rPr lang="ja-JP" altLang="en-US" dirty="0" smtClean="0"/>
              <a:t>（</a:t>
            </a:r>
            <a:r>
              <a:rPr lang="ja-JP" altLang="en-US" dirty="0"/>
              <a:t>同時に変更した</a:t>
            </a:r>
            <a:r>
              <a:rPr lang="en-US" altLang="ja-JP" dirty="0"/>
              <a:t>AM</a:t>
            </a:r>
            <a:r>
              <a:rPr lang="ja-JP" altLang="en-US" dirty="0"/>
              <a:t>のファイル数</a:t>
            </a:r>
            <a:r>
              <a:rPr lang="ja-JP" altLang="en-US" dirty="0" smtClean="0"/>
              <a:t>）メトリクスとバグのデータとでスピアマンの相関係数を求める</a:t>
            </a:r>
            <a:endParaRPr lang="en-US" altLang="ja-JP" dirty="0" smtClean="0"/>
          </a:p>
          <a:p>
            <a:pPr lvl="3"/>
            <a:endParaRPr lang="en-US" altLang="ja-JP" dirty="0" smtClean="0"/>
          </a:p>
          <a:p>
            <a:r>
              <a:rPr kumimoji="1" lang="ja-JP" altLang="en-US" dirty="0" smtClean="0"/>
              <a:t>結果</a:t>
            </a:r>
            <a:endParaRPr kumimoji="1" lang="en-US" altLang="ja-JP" dirty="0" smtClean="0"/>
          </a:p>
          <a:p>
            <a:pPr lvl="1"/>
            <a:r>
              <a:rPr kumimoji="1" lang="ja-JP" altLang="en-US" dirty="0" smtClean="0"/>
              <a:t>これといってよい方法はなく，ほとんど</a:t>
            </a:r>
            <a:r>
              <a:rPr lang="ja-JP" altLang="en-US" dirty="0"/>
              <a:t>同じ</a:t>
            </a:r>
            <a:r>
              <a:rPr lang="ja-JP" altLang="en-US" dirty="0" smtClean="0"/>
              <a:t>結果になった</a:t>
            </a:r>
            <a:endParaRPr kumimoji="1" lang="ja-JP" altLang="en-US" dirty="0"/>
          </a:p>
        </p:txBody>
      </p:sp>
    </p:spTree>
    <p:extLst>
      <p:ext uri="{BB962C8B-B14F-4D97-AF65-F5344CB8AC3E}">
        <p14:creationId xmlns:p14="http://schemas.microsoft.com/office/powerpoint/2010/main" val="3224942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結果</a:t>
            </a:r>
            <a:r>
              <a:rPr lang="ja-JP" altLang="en-US" dirty="0" smtClean="0">
                <a:sym typeface="Wingdings" panose="05000000000000000000" pitchFamily="2" charset="2"/>
              </a:rPr>
              <a:t>（</a:t>
            </a:r>
            <a:r>
              <a:rPr lang="en-US" altLang="ja-JP" dirty="0" smtClean="0">
                <a:sym typeface="Wingdings" panose="05000000000000000000" pitchFamily="2" charset="2"/>
              </a:rPr>
              <a:t>3/3</a:t>
            </a:r>
            <a:r>
              <a:rPr lang="ja-JP" altLang="en-US" dirty="0">
                <a:sym typeface="Wingdings" panose="05000000000000000000" pitchFamily="2" charset="2"/>
              </a:rPr>
              <a:t>）</a:t>
            </a:r>
            <a:endParaRPr kumimoji="1" lang="ja-JP" altLang="en-US" dirty="0"/>
          </a:p>
        </p:txBody>
      </p:sp>
      <p:sp>
        <p:nvSpPr>
          <p:cNvPr id="3" name="コンテンツ プレースホルダー 2"/>
          <p:cNvSpPr>
            <a:spLocks noGrp="1"/>
          </p:cNvSpPr>
          <p:nvPr>
            <p:ph idx="1"/>
          </p:nvPr>
        </p:nvSpPr>
        <p:spPr/>
        <p:txBody>
          <a:bodyPr/>
          <a:lstStyle/>
          <a:p>
            <a:r>
              <a:rPr lang="en-US" altLang="ja-JP" dirty="0"/>
              <a:t>RQ3</a:t>
            </a:r>
            <a:r>
              <a:rPr lang="ja-JP" altLang="en-US" dirty="0"/>
              <a:t>：</a:t>
            </a:r>
            <a:r>
              <a:rPr lang="ja-JP" altLang="en-US" b="1" dirty="0"/>
              <a:t>アーキテクチャの観点を無視したメトリクスとの違いはある</a:t>
            </a:r>
            <a:r>
              <a:rPr lang="ja-JP" altLang="en-US" b="1" dirty="0" smtClean="0"/>
              <a:t>か</a:t>
            </a:r>
            <a:r>
              <a:rPr lang="ja-JP" altLang="en-US" b="1" dirty="0"/>
              <a:t>？</a:t>
            </a:r>
            <a:endParaRPr kumimoji="1" lang="en-US" altLang="ja-JP" dirty="0" smtClean="0"/>
          </a:p>
          <a:p>
            <a:pPr lvl="8"/>
            <a:endParaRPr lang="en-US" altLang="ja-JP" dirty="0"/>
          </a:p>
          <a:p>
            <a:r>
              <a:rPr lang="ja-JP" altLang="en-US" dirty="0" smtClean="0"/>
              <a:t>分析方法</a:t>
            </a:r>
            <a:endParaRPr lang="en-US" altLang="ja-JP" dirty="0" smtClean="0"/>
          </a:p>
          <a:p>
            <a:pPr lvl="1"/>
            <a:r>
              <a:rPr lang="en-US" altLang="ja-JP" dirty="0" err="1" smtClean="0"/>
              <a:t>Shihab</a:t>
            </a:r>
            <a:r>
              <a:rPr lang="ja-JP" altLang="en-US" dirty="0" err="1" smtClean="0"/>
              <a:t>らが</a:t>
            </a:r>
            <a:r>
              <a:rPr lang="ja-JP" altLang="en-US" dirty="0" smtClean="0"/>
              <a:t>使っていたメトリクスと今回提案したメトリクスの両方を使いバグとの相関関係を明らかにする</a:t>
            </a:r>
            <a:endParaRPr lang="en-US" altLang="ja-JP" dirty="0" smtClean="0"/>
          </a:p>
          <a:p>
            <a:pPr lvl="8"/>
            <a:endParaRPr lang="en-US" altLang="ja-JP" dirty="0"/>
          </a:p>
          <a:p>
            <a:r>
              <a:rPr kumimoji="1" lang="ja-JP" altLang="en-US" dirty="0" smtClean="0"/>
              <a:t>結果</a:t>
            </a:r>
            <a:endParaRPr kumimoji="1" lang="en-US" altLang="ja-JP" dirty="0" smtClean="0"/>
          </a:p>
          <a:p>
            <a:pPr lvl="1"/>
            <a:r>
              <a:rPr lang="ja-JP" altLang="en-US" dirty="0" smtClean="0"/>
              <a:t>今回提案したメトリクスの方がバグと高い相関があることがわかった</a:t>
            </a:r>
            <a:endParaRPr lang="en-US" altLang="ja-JP" dirty="0" smtClean="0"/>
          </a:p>
          <a:p>
            <a:pPr lvl="1"/>
            <a:r>
              <a:rPr lang="en-US" altLang="ja-JP" dirty="0" smtClean="0"/>
              <a:t>CMC</a:t>
            </a:r>
            <a:r>
              <a:rPr lang="ja-JP" altLang="en-US" dirty="0" smtClean="0"/>
              <a:t>を使ってバグ予測をしたら精度が上がるのでは？</a:t>
            </a:r>
            <a:endParaRPr kumimoji="1" lang="ja-JP" altLang="en-US" dirty="0"/>
          </a:p>
        </p:txBody>
      </p:sp>
    </p:spTree>
    <p:extLst>
      <p:ext uri="{BB962C8B-B14F-4D97-AF65-F5344CB8AC3E}">
        <p14:creationId xmlns:p14="http://schemas.microsoft.com/office/powerpoint/2010/main" val="1468281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まとめと所感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まとめ</a:t>
            </a:r>
            <a:endParaRPr kumimoji="1" lang="en-US" altLang="ja-JP" dirty="0" smtClean="0"/>
          </a:p>
          <a:p>
            <a:pPr lvl="1"/>
            <a:r>
              <a:rPr lang="ja-JP" altLang="en-US" dirty="0" smtClean="0"/>
              <a:t>複数のアーキテクチャにわたる変更が品質に与える影響を分析した</a:t>
            </a:r>
            <a:endParaRPr lang="en-US" altLang="ja-JP" dirty="0" smtClean="0"/>
          </a:p>
          <a:p>
            <a:pPr lvl="1"/>
            <a:r>
              <a:rPr lang="en-US" altLang="ja-JP" dirty="0" smtClean="0"/>
              <a:t>ASF</a:t>
            </a:r>
            <a:r>
              <a:rPr lang="ja-JP" altLang="en-US" dirty="0" smtClean="0"/>
              <a:t>の</a:t>
            </a:r>
            <a:r>
              <a:rPr lang="en-US" altLang="ja-JP" dirty="0" smtClean="0"/>
              <a:t>6</a:t>
            </a:r>
            <a:r>
              <a:rPr lang="ja-JP" altLang="en-US" dirty="0" smtClean="0"/>
              <a:t>プロジェクトと商用のプロジェクトでの分析を行った</a:t>
            </a:r>
            <a:endParaRPr lang="en-US" altLang="ja-JP" dirty="0" smtClean="0"/>
          </a:p>
          <a:p>
            <a:pPr lvl="1"/>
            <a:r>
              <a:rPr lang="ja-JP" altLang="en-US" dirty="0" smtClean="0"/>
              <a:t>複数のアーキテクチャにわたる</a:t>
            </a:r>
            <a:r>
              <a:rPr lang="ja-JP" altLang="en-US" dirty="0"/>
              <a:t>変更</a:t>
            </a:r>
            <a:r>
              <a:rPr lang="ja-JP" altLang="en-US" dirty="0" smtClean="0"/>
              <a:t>はバグが出やすいことがわかった</a:t>
            </a:r>
            <a:endParaRPr lang="en-US" altLang="ja-JP" dirty="0"/>
          </a:p>
          <a:p>
            <a:pPr lvl="2"/>
            <a:endParaRPr kumimoji="1" lang="en-US" altLang="ja-JP" dirty="0" smtClean="0"/>
          </a:p>
          <a:p>
            <a:r>
              <a:rPr lang="ja-JP" altLang="en-US" dirty="0" smtClean="0"/>
              <a:t>所感</a:t>
            </a:r>
            <a:endParaRPr lang="en-US" altLang="ja-JP" dirty="0" smtClean="0"/>
          </a:p>
          <a:p>
            <a:pPr lvl="1"/>
            <a:r>
              <a:rPr kumimoji="1" lang="ja-JP" altLang="en-US" dirty="0" smtClean="0"/>
              <a:t>バグをいつどこで混入したかの判定方法に</a:t>
            </a:r>
            <a:r>
              <a:rPr kumimoji="1" lang="en-US" altLang="ja-JP" dirty="0" smtClean="0"/>
              <a:t>SZZ</a:t>
            </a:r>
            <a:r>
              <a:rPr kumimoji="1" lang="ja-JP" altLang="en-US" dirty="0" smtClean="0"/>
              <a:t>を使わずに期間でしばりをもうけていたのがよくわからなかった</a:t>
            </a:r>
            <a:endParaRPr kumimoji="1" lang="ja-JP" altLang="en-US" dirty="0"/>
          </a:p>
        </p:txBody>
      </p:sp>
    </p:spTree>
    <p:extLst>
      <p:ext uri="{BB962C8B-B14F-4D97-AF65-F5344CB8AC3E}">
        <p14:creationId xmlns:p14="http://schemas.microsoft.com/office/powerpoint/2010/main" val="558831217"/>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2841</TotalTime>
  <Words>548</Words>
  <Application>Microsoft Office PowerPoint</Application>
  <PresentationFormat>画面に合わせる (4:3)</PresentationFormat>
  <Paragraphs>64</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gakunai</vt:lpstr>
      <vt:lpstr>PowerPoint プレゼンテーション</vt:lpstr>
      <vt:lpstr>背景</vt:lpstr>
      <vt:lpstr>この研究のねらい</vt:lpstr>
      <vt:lpstr>分析方法</vt:lpstr>
      <vt:lpstr>対象プロジェクト</vt:lpstr>
      <vt:lpstr>リサーチクエスチョン</vt:lpstr>
      <vt:lpstr>結果（1/3）</vt:lpstr>
      <vt:lpstr>結果（2/3）</vt:lpstr>
      <vt:lpstr>結果（3/3）</vt:lpstr>
      <vt:lpstr>まとめと所感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on the Role of Software Architecture in the Evolution and Quality of Software</dc:title>
  <dc:creator>Yamatani</dc:creator>
  <cp:lastModifiedBy>Yamatani</cp:lastModifiedBy>
  <cp:revision>25</cp:revision>
  <dcterms:created xsi:type="dcterms:W3CDTF">2015-07-09T08:12:07Z</dcterms:created>
  <dcterms:modified xsi:type="dcterms:W3CDTF">2015-07-14T05:39:11Z</dcterms:modified>
</cp:coreProperties>
</file>