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57" r:id="rId3"/>
    <p:sldId id="276" r:id="rId4"/>
    <p:sldId id="279" r:id="rId5"/>
    <p:sldId id="277" r:id="rId6"/>
    <p:sldId id="278" r:id="rId7"/>
    <p:sldId id="283" r:id="rId8"/>
    <p:sldId id="285" r:id="rId9"/>
    <p:sldId id="286" r:id="rId10"/>
    <p:sldId id="287" r:id="rId11"/>
    <p:sldId id="289" r:id="rId12"/>
    <p:sldId id="288" r:id="rId13"/>
    <p:sldId id="290" r:id="rId14"/>
    <p:sldId id="280" r:id="rId15"/>
    <p:sldId id="295" r:id="rId16"/>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E7E7"/>
    <a:srgbClr val="DDDDFF"/>
    <a:srgbClr val="FFDAD1"/>
    <a:srgbClr val="000000"/>
    <a:srgbClr val="FDF0B9"/>
    <a:srgbClr val="FDE1B9"/>
    <a:srgbClr val="FF9999"/>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75219" autoAdjust="0"/>
  </p:normalViewPr>
  <p:slideViewPr>
    <p:cSldViewPr>
      <p:cViewPr varScale="1">
        <p:scale>
          <a:sx n="79" d="100"/>
          <a:sy n="79" d="100"/>
        </p:scale>
        <p:origin x="-94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atin typeface="Arial" charset="0"/>
                <a:ea typeface="ＭＳ Ｐゴシック" pitchFamily="50" charset="-128"/>
              </a:defRPr>
            </a:lvl1pPr>
          </a:lstStyle>
          <a:p>
            <a:pPr>
              <a:defRPr/>
            </a:pPr>
            <a:endParaRPr lang="ja-JP" altLang="en-US"/>
          </a:p>
        </p:txBody>
      </p:sp>
      <p:sp>
        <p:nvSpPr>
          <p:cNvPr id="3" name="日付プレースホルダ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a:defRPr sz="1200">
                <a:latin typeface="Arial" charset="0"/>
                <a:ea typeface="ＭＳ Ｐゴシック" pitchFamily="50" charset="-128"/>
              </a:defRPr>
            </a:lvl1pPr>
          </a:lstStyle>
          <a:p>
            <a:pPr>
              <a:defRPr/>
            </a:pPr>
            <a:fld id="{4920BD27-5EEC-46B9-95DF-76D65E97D077}" type="datetimeFigureOut">
              <a:rPr lang="ja-JP" altLang="en-US"/>
              <a:pPr>
                <a:defRPr/>
              </a:pPr>
              <a:t>2010/10/6</a:t>
            </a:fld>
            <a:endParaRPr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atin typeface="Arial" charset="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4450" y="9440863"/>
            <a:ext cx="2949575" cy="496887"/>
          </a:xfrm>
          <a:prstGeom prst="rect">
            <a:avLst/>
          </a:prstGeom>
        </p:spPr>
        <p:txBody>
          <a:bodyPr vert="horz" lIns="91440" tIns="45720" rIns="91440" bIns="45720" rtlCol="0" anchor="b"/>
          <a:lstStyle>
            <a:lvl1pPr algn="r">
              <a:defRPr sz="1200">
                <a:latin typeface="Arial" charset="0"/>
                <a:ea typeface="ＭＳ Ｐゴシック" pitchFamily="50" charset="-128"/>
              </a:defRPr>
            </a:lvl1pPr>
          </a:lstStyle>
          <a:p>
            <a:pPr>
              <a:defRPr/>
            </a:pPr>
            <a:fld id="{86A02E0C-BD2D-45B0-A36B-48B77868A346}"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54450" y="0"/>
            <a:ext cx="2949575"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A98002CB-817F-4A9B-9A1E-874B5099F245}" type="datetimeFigureOut">
              <a:rPr lang="ja-JP" altLang="en-US"/>
              <a:pPr>
                <a:defRPr/>
              </a:pPr>
              <a:t>2010/10/6</a:t>
            </a:fld>
            <a:endParaRPr lang="ja-JP" altLang="en-US"/>
          </a:p>
        </p:txBody>
      </p:sp>
      <p:sp>
        <p:nvSpPr>
          <p:cNvPr id="4" name="スライド イメージ プレースホルダ 3"/>
          <p:cNvSpPr>
            <a:spLocks noGrp="1" noRot="1" noChangeAspect="1"/>
          </p:cNvSpPr>
          <p:nvPr>
            <p:ph type="sldImg" idx="2"/>
          </p:nvPr>
        </p:nvSpPr>
        <p:spPr>
          <a:xfrm>
            <a:off x="919163" y="746125"/>
            <a:ext cx="4967287" cy="3725863"/>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endParaRPr lang="ja-JP" altLang="en-US" noProof="0"/>
          </a:p>
        </p:txBody>
      </p:sp>
      <p:sp>
        <p:nvSpPr>
          <p:cNvPr id="6" name="フッター プレースホルダ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15BEA87B-BA4A-4353-993E-9CA73C7D42F3}"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50179" name="ノート プレースホルダ 2"/>
          <p:cNvSpPr>
            <a:spLocks noGrp="1"/>
          </p:cNvSpPr>
          <p:nvPr>
            <p:ph type="body" idx="1"/>
          </p:nvPr>
        </p:nvSpPr>
        <p:spPr bwMode="auto">
          <a:noFill/>
        </p:spPr>
        <p:txBody>
          <a:bodyPr wrap="square" numCol="1" anchor="t" anchorCtr="0" compatLnSpc="1">
            <a:prstTxWarp prst="textNoShape">
              <a:avLst/>
            </a:prstTxWarp>
          </a:bodyPr>
          <a:lstStyle/>
          <a:p>
            <a:r>
              <a:rPr lang="nl-NL" altLang="ja-JP" smtClean="0"/>
              <a:t>Ruben van Wendel de Joode: Assistant Professor at Delft Univ (2006)</a:t>
            </a:r>
          </a:p>
          <a:p>
            <a:r>
              <a:rPr lang="ja-JP" altLang="en-US" smtClean="0"/>
              <a:t>現在は</a:t>
            </a:r>
            <a:r>
              <a:rPr lang="en-US" altLang="ja-JP" smtClean="0"/>
              <a:t>advisor at Twynstra Gudde</a:t>
            </a:r>
          </a:p>
          <a:p>
            <a:endParaRPr lang="en-US" altLang="ja-JP" smtClean="0"/>
          </a:p>
          <a:p>
            <a:r>
              <a:rPr lang="en-US" altLang="ja-JP" smtClean="0"/>
              <a:t>Mark de Bruijne: assistant professor at Delft Univ</a:t>
            </a:r>
            <a:endParaRPr lang="nl-NL" altLang="ja-JP" smtClean="0"/>
          </a:p>
        </p:txBody>
      </p:sp>
      <p:sp>
        <p:nvSpPr>
          <p:cNvPr id="20484" name="スライド番号プレースホル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86DBC3-B79A-4853-8770-7EECBD2CA817}" type="slidenum">
              <a:rPr lang="ja-JP" altLang="en-US" smtClean="0"/>
              <a:pPr fontAlgn="base">
                <a:spcBef>
                  <a:spcPct val="0"/>
                </a:spcBef>
                <a:spcAft>
                  <a:spcPct val="0"/>
                </a:spcAft>
                <a:defRPr/>
              </a:pPr>
              <a:t>1</a:t>
            </a:fld>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642938"/>
            <a:ext cx="0" cy="2057400"/>
          </a:xfrm>
          <a:prstGeom prst="line">
            <a:avLst/>
          </a:prstGeom>
          <a:noFill/>
          <a:ln w="34925">
            <a:solidFill>
              <a:schemeClr val="tx2"/>
            </a:solidFill>
            <a:round/>
            <a:headEnd/>
            <a:tailEnd/>
          </a:ln>
          <a:effectLst/>
        </p:spPr>
        <p:txBody>
          <a:bodyPr/>
          <a:lstStyle/>
          <a:p>
            <a:pPr fontAlgn="auto">
              <a:spcBef>
                <a:spcPts val="0"/>
              </a:spcBef>
              <a:spcAft>
                <a:spcPts val="0"/>
              </a:spcAft>
              <a:defRPr/>
            </a:pPr>
            <a:endParaRPr lang="ja-JP" altLang="en-US">
              <a:latin typeface="+mn-lt"/>
            </a:endParaRPr>
          </a:p>
        </p:txBody>
      </p:sp>
      <p:sp>
        <p:nvSpPr>
          <p:cNvPr id="5" name="Oval 8"/>
          <p:cNvSpPr>
            <a:spLocks noChangeArrowheads="1"/>
          </p:cNvSpPr>
          <p:nvPr/>
        </p:nvSpPr>
        <p:spPr bwMode="auto">
          <a:xfrm>
            <a:off x="163513" y="1571625"/>
            <a:ext cx="347662" cy="347663"/>
          </a:xfrm>
          <a:prstGeom prst="ellipse">
            <a:avLst/>
          </a:prstGeom>
          <a:solidFill>
            <a:schemeClr val="tx1"/>
          </a:solidFill>
          <a:ln w="9525">
            <a:noFill/>
            <a:round/>
            <a:headEnd/>
            <a:tailEnd/>
          </a:ln>
          <a:effectLst/>
        </p:spPr>
        <p:txBody>
          <a:bodyPr wrap="none" anchor="ctr"/>
          <a:lstStyle/>
          <a:p>
            <a:pPr algn="ctr" fontAlgn="auto">
              <a:spcBef>
                <a:spcPts val="0"/>
              </a:spcBef>
              <a:spcAft>
                <a:spcPts val="0"/>
              </a:spcAft>
              <a:defRPr/>
            </a:pPr>
            <a:endParaRPr kumimoji="0" lang="ja-JP" altLang="ja-JP" sz="2400">
              <a:latin typeface="Times New Roman" pitchFamily="18" charset="0"/>
            </a:endParaRPr>
          </a:p>
        </p:txBody>
      </p:sp>
      <p:sp>
        <p:nvSpPr>
          <p:cNvPr id="6" name="Oval 9"/>
          <p:cNvSpPr>
            <a:spLocks noChangeArrowheads="1"/>
          </p:cNvSpPr>
          <p:nvPr/>
        </p:nvSpPr>
        <p:spPr bwMode="auto">
          <a:xfrm>
            <a:off x="739775" y="1573213"/>
            <a:ext cx="349250" cy="347662"/>
          </a:xfrm>
          <a:prstGeom prst="ellipse">
            <a:avLst/>
          </a:prstGeom>
          <a:solidFill>
            <a:schemeClr val="accent1"/>
          </a:solidFill>
          <a:ln w="9525">
            <a:noFill/>
            <a:round/>
            <a:headEnd/>
            <a:tailEnd/>
          </a:ln>
          <a:effectLst/>
        </p:spPr>
        <p:txBody>
          <a:bodyPr wrap="none" anchor="ctr"/>
          <a:lstStyle/>
          <a:p>
            <a:pPr algn="ctr" fontAlgn="auto">
              <a:spcBef>
                <a:spcPts val="0"/>
              </a:spcBef>
              <a:spcAft>
                <a:spcPts val="0"/>
              </a:spcAft>
              <a:defRPr/>
            </a:pPr>
            <a:endParaRPr kumimoji="0" lang="ja-JP" altLang="ja-JP" sz="1600">
              <a:latin typeface="Times New Roman" pitchFamily="18" charset="0"/>
            </a:endParaRPr>
          </a:p>
        </p:txBody>
      </p:sp>
      <p:sp>
        <p:nvSpPr>
          <p:cNvPr id="7" name="Oval 10"/>
          <p:cNvSpPr>
            <a:spLocks noChangeArrowheads="1"/>
          </p:cNvSpPr>
          <p:nvPr/>
        </p:nvSpPr>
        <p:spPr bwMode="auto">
          <a:xfrm>
            <a:off x="1317625" y="1573213"/>
            <a:ext cx="347663" cy="347662"/>
          </a:xfrm>
          <a:prstGeom prst="ellipse">
            <a:avLst/>
          </a:prstGeom>
          <a:solidFill>
            <a:schemeClr val="accent2"/>
          </a:solidFill>
          <a:ln w="9525">
            <a:noFill/>
            <a:round/>
            <a:headEnd/>
            <a:tailEnd/>
          </a:ln>
          <a:effectLst/>
        </p:spPr>
        <p:txBody>
          <a:bodyPr wrap="none" anchor="ctr"/>
          <a:lstStyle/>
          <a:p>
            <a:pPr algn="ctr" fontAlgn="auto">
              <a:spcBef>
                <a:spcPts val="0"/>
              </a:spcBef>
              <a:spcAft>
                <a:spcPts val="0"/>
              </a:spcAft>
              <a:defRPr/>
            </a:pPr>
            <a:endParaRPr kumimoji="0" lang="ja-JP" altLang="ja-JP" sz="1600">
              <a:latin typeface="Times New Roman" pitchFamily="18" charset="0"/>
            </a:endParaRPr>
          </a:p>
        </p:txBody>
      </p:sp>
      <p:sp>
        <p:nvSpPr>
          <p:cNvPr id="8" name="Line 11"/>
          <p:cNvSpPr>
            <a:spLocks noChangeShapeType="1"/>
          </p:cNvSpPr>
          <p:nvPr/>
        </p:nvSpPr>
        <p:spPr bwMode="auto">
          <a:xfrm flipH="1">
            <a:off x="415925" y="2928938"/>
            <a:ext cx="8385175" cy="0"/>
          </a:xfrm>
          <a:prstGeom prst="line">
            <a:avLst/>
          </a:prstGeom>
          <a:noFill/>
          <a:ln w="12700">
            <a:solidFill>
              <a:schemeClr val="tx1"/>
            </a:solidFill>
            <a:round/>
            <a:headEnd/>
            <a:tailEnd/>
          </a:ln>
          <a:effectLst/>
        </p:spPr>
        <p:txBody>
          <a:bodyPr/>
          <a:lstStyle/>
          <a:p>
            <a:pPr fontAlgn="auto">
              <a:spcBef>
                <a:spcPts val="0"/>
              </a:spcBef>
              <a:spcAft>
                <a:spcPts val="0"/>
              </a:spcAft>
              <a:defRPr/>
            </a:pPr>
            <a:endParaRPr lang="ja-JP" altLang="en-US">
              <a:latin typeface="+mn-lt"/>
            </a:endParaRPr>
          </a:p>
        </p:txBody>
      </p:sp>
      <p:sp>
        <p:nvSpPr>
          <p:cNvPr id="174082" name="Rectangle 2"/>
          <p:cNvSpPr>
            <a:spLocks noGrp="1" noChangeArrowheads="1"/>
          </p:cNvSpPr>
          <p:nvPr>
            <p:ph type="ctrTitle"/>
          </p:nvPr>
        </p:nvSpPr>
        <p:spPr>
          <a:xfrm>
            <a:off x="2133600" y="785794"/>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143248"/>
            <a:ext cx="6477000" cy="2571752"/>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pPr>
              <a:defRPr/>
            </a:pPr>
            <a:fld id="{66FBA54C-D3B0-4D5A-A48F-2633DD8FF91E}" type="datetime1">
              <a:rPr lang="ja-JP" altLang="en-US" smtClean="0"/>
              <a:pPr>
                <a:defRPr/>
              </a:pPr>
              <a:t>2010/10/6</a:t>
            </a:fld>
            <a:endParaRPr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pPr>
              <a:defRPr/>
            </a:pPr>
            <a:r>
              <a:rPr lang="en-US" altLang="ja-JP" dirty="0" smtClean="0"/>
              <a:t>Predicting the Fix Time of Bugs</a:t>
            </a:r>
            <a:endParaRPr lang="en-US" altLang="ja-JP" dirty="0"/>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pPr>
              <a:defRPr/>
            </a:pPr>
            <a:fld id="{4388E8C4-98EE-4634-B58E-70DB290197DE}" type="slidenum">
              <a:rPr lang="ja-JP" altLang="en-US"/>
              <a:pPr>
                <a:defRPr/>
              </a:pPr>
              <a:t>&lt;#&gt;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23999" y="190501"/>
            <a:ext cx="7512051" cy="952484"/>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152400" y="1285860"/>
            <a:ext cx="8585200" cy="5022865"/>
          </a:xfrm>
        </p:spPr>
        <p:txBody>
          <a:bodyPr/>
          <a:lstStyle>
            <a:lvl1pPr>
              <a:defRPr sz="2400"/>
            </a:lvl1pPr>
            <a:lvl2pPr>
              <a:defRPr sz="2000"/>
            </a:lvl2pPr>
            <a:lvl3pPr>
              <a:defRPr sz="1800"/>
            </a:lvl3pPr>
            <a:lvl4pPr>
              <a:defRPr sz="1600"/>
            </a:lvl4pPr>
            <a:lvl5pPr>
              <a:defRPr sz="1600"/>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fld id="{870F7F52-5FA8-4A56-B4A8-49D74DC325A5}" type="datetime1">
              <a:rPr lang="ja-JP" altLang="en-US" smtClean="0"/>
              <a:pPr>
                <a:defRPr/>
              </a:pPr>
              <a:t>2010/10/6</a:t>
            </a:fld>
            <a:endParaRPr lang="ja-JP" altLang="en-US"/>
          </a:p>
        </p:txBody>
      </p:sp>
      <p:sp>
        <p:nvSpPr>
          <p:cNvPr id="5"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lang="en-US" altLang="ja-JP" sz="1400" b="0" baseline="0" smtClean="0"/>
            </a:lvl1pPr>
          </a:lstStyle>
          <a:p>
            <a:pPr>
              <a:defRPr/>
            </a:pPr>
            <a:r>
              <a:rPr lang="en-US" dirty="0" smtClean="0"/>
              <a:t>Predicting the Fix Time of Bugs</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341CC3D-9410-4CC3-8F40-9E3668716FAF}" type="slidenum">
              <a:rPr lang="ja-JP" altLang="en-US"/>
              <a:pPr>
                <a:defRPr/>
              </a:pPr>
              <a:t>&lt;#&gt;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68626989-DEF8-4516-AF71-9BE5E4D54240}" type="datetime1">
              <a:rPr lang="ja-JP" altLang="en-US" smtClean="0"/>
              <a:pPr>
                <a:defRPr/>
              </a:pPr>
              <a:t>2010/10/6</a:t>
            </a:fld>
            <a:endParaRPr lang="ja-JP" altLang="en-US"/>
          </a:p>
        </p:txBody>
      </p:sp>
      <p:sp>
        <p:nvSpPr>
          <p:cNvPr id="5"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dirty="0" smtClean="0"/>
              <a:t>Predicting the Fix Time of Bugs</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A02ED1AC-48EE-48B8-BD1B-3935097D02D0}" type="slidenum">
              <a:rPr lang="ja-JP" altLang="en-US"/>
              <a:pPr>
                <a:defRPr/>
              </a:pPr>
              <a:t>&lt;#&gt;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B5385274-7B5A-4E70-AAC1-A9E62A4DE7E0}" type="datetime1">
              <a:rPr lang="ja-JP" altLang="en-US" smtClean="0"/>
              <a:pPr>
                <a:defRPr/>
              </a:pPr>
              <a:t>2010/10/6</a:t>
            </a:fld>
            <a:endParaRPr lang="ja-JP" altLang="en-US"/>
          </a:p>
        </p:txBody>
      </p:sp>
      <p:sp>
        <p:nvSpPr>
          <p:cNvPr id="6"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dirty="0" smtClean="0"/>
              <a:t>Predicting the Fix Time of Bugs</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810BB6DC-D73B-4233-976E-25C527F48534}" type="slidenum">
              <a:rPr lang="ja-JP" altLang="en-US"/>
              <a:pPr>
                <a:defRPr/>
              </a:pPr>
              <a:t>&lt;#&gt;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29F4ECEE-EFFF-4CA2-87A9-27FCF88C6D11}" type="datetime1">
              <a:rPr lang="ja-JP" altLang="en-US" smtClean="0"/>
              <a:pPr>
                <a:defRPr/>
              </a:pPr>
              <a:t>2010/10/6</a:t>
            </a:fld>
            <a:endParaRPr lang="ja-JP" altLang="en-US"/>
          </a:p>
        </p:txBody>
      </p:sp>
      <p:sp>
        <p:nvSpPr>
          <p:cNvPr id="8"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smtClean="0"/>
              <a:t>Predicting the Fix Time of Bugs</a:t>
            </a:r>
            <a:endParaRPr lang="ja-JP"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C36C22E7-C5B5-4EC6-973E-3CB53E7721A6}" type="slidenum">
              <a:rPr lang="ja-JP" altLang="en-US"/>
              <a:pPr>
                <a:defRPr/>
              </a:pPr>
              <a:t>&lt;#&gt;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F565C3D2-1081-4244-B266-BFF4D0C6C9E9}" type="datetime1">
              <a:rPr lang="ja-JP" altLang="en-US" smtClean="0"/>
              <a:pPr>
                <a:defRPr/>
              </a:pPr>
              <a:t>2010/10/6</a:t>
            </a:fld>
            <a:endParaRPr lang="ja-JP" altLang="en-US"/>
          </a:p>
        </p:txBody>
      </p:sp>
      <p:sp>
        <p:nvSpPr>
          <p:cNvPr id="4"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stStyle>
          <a:p>
            <a:pPr>
              <a:defRPr/>
            </a:pPr>
            <a:r>
              <a:rPr lang="en-US" altLang="ja-JP" smtClean="0"/>
              <a:t>Predicting the Fix Time of Bugs</a:t>
            </a:r>
            <a:endParaRPr lang="ja-JP"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506FBAD-B475-4F9D-9C42-B637F0AD0AEA}" type="slidenum">
              <a:rPr lang="ja-JP" altLang="en-US"/>
              <a:pPr>
                <a:defRPr/>
              </a:pPr>
              <a:t>&lt;#&gt;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8B7E67CF-996B-4284-AA30-88D42D261D52}" type="datetime1">
              <a:rPr lang="ja-JP" altLang="en-US" smtClean="0"/>
              <a:pPr>
                <a:defRPr/>
              </a:pPr>
              <a:t>2010/10/6</a:t>
            </a:fld>
            <a:endParaRPr lang="ja-JP" altLang="en-US"/>
          </a:p>
        </p:txBody>
      </p:sp>
      <p:sp>
        <p:nvSpPr>
          <p:cNvPr id="3"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smtClean="0"/>
              <a:t>Predicting the Fix Time of Bugs</a:t>
            </a:r>
            <a:endParaRPr lang="ja-JP"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EC7CDD3-608E-4693-AD7C-FD1D379BDEB2}" type="slidenum">
              <a:rPr lang="ja-JP" altLang="en-US"/>
              <a:pPr>
                <a:defRPr/>
              </a:pPr>
              <a:t>&lt;#&gt;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895208C2-A543-49BC-BC67-49F9C4C1D4BC}" type="datetime1">
              <a:rPr lang="ja-JP" altLang="en-US" smtClean="0"/>
              <a:pPr>
                <a:defRPr/>
              </a:pPr>
              <a:t>2010/10/6</a:t>
            </a:fld>
            <a:endParaRPr lang="ja-JP"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7" name="Rectangle 6"/>
          <p:cNvSpPr>
            <a:spLocks noGrp="1" noChangeArrowheads="1"/>
          </p:cNvSpPr>
          <p:nvPr>
            <p:ph type="sldNum" sz="quarter" idx="12"/>
          </p:nvPr>
        </p:nvSpPr>
        <p:spPr>
          <a:ln/>
        </p:spPr>
        <p:txBody>
          <a:bodyPr/>
          <a:lstStyle>
            <a:lvl1pPr>
              <a:defRPr/>
            </a:lvl1pPr>
          </a:lstStyle>
          <a:p>
            <a:pPr>
              <a:defRPr/>
            </a:pPr>
            <a:fld id="{DDACD46D-9154-45A1-9C99-6D547A6C1569}" type="slidenum">
              <a:rPr lang="ja-JP" altLang="en-US"/>
              <a:pPr>
                <a:defRPr/>
              </a:pPr>
              <a:t>&lt;#&gt;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6625A8E4-3E47-4F85-8AB0-09346703B890}" type="datetime1">
              <a:rPr lang="ja-JP" altLang="en-US" smtClean="0"/>
              <a:pPr>
                <a:defRPr/>
              </a:pPr>
              <a:t>2010/10/6</a:t>
            </a:fld>
            <a:endParaRPr lang="ja-JP"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7" name="Rectangle 6"/>
          <p:cNvSpPr>
            <a:spLocks noGrp="1" noChangeArrowheads="1"/>
          </p:cNvSpPr>
          <p:nvPr>
            <p:ph type="sldNum" sz="quarter" idx="12"/>
          </p:nvPr>
        </p:nvSpPr>
        <p:spPr>
          <a:ln/>
        </p:spPr>
        <p:txBody>
          <a:bodyPr/>
          <a:lstStyle>
            <a:lvl1pPr>
              <a:defRPr/>
            </a:lvl1pPr>
          </a:lstStyle>
          <a:p>
            <a:pPr>
              <a:defRPr/>
            </a:pPr>
            <a:fld id="{06F1B4D9-D489-4E59-850E-213AA358A226}" type="slidenum">
              <a:rPr lang="ja-JP" altLang="en-US"/>
              <a:pPr>
                <a:defRPr/>
              </a:pPr>
              <a:t>&lt;#&gt;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64C1EC98-5ADB-4BB9-9CD4-F993C9EF36F0}" type="datetime1">
              <a:rPr lang="ja-JP" altLang="en-US" smtClean="0"/>
              <a:pPr>
                <a:defRPr/>
              </a:pPr>
              <a:t>2010/10/6</a:t>
            </a:fld>
            <a:endParaRPr lang="ja-JP"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6" name="Rectangle 6"/>
          <p:cNvSpPr>
            <a:spLocks noGrp="1" noChangeArrowheads="1"/>
          </p:cNvSpPr>
          <p:nvPr>
            <p:ph type="sldNum" sz="quarter" idx="12"/>
          </p:nvPr>
        </p:nvSpPr>
        <p:spPr>
          <a:ln/>
        </p:spPr>
        <p:txBody>
          <a:bodyPr/>
          <a:lstStyle>
            <a:lvl1pPr>
              <a:defRPr/>
            </a:lvl1pPr>
          </a:lstStyle>
          <a:p>
            <a:pPr>
              <a:defRPr/>
            </a:pPr>
            <a:fld id="{9669E798-907B-4470-BD96-2385BE30EADF}" type="slidenum">
              <a:rPr lang="ja-JP" altLang="en-US"/>
              <a:pPr>
                <a:defRPr/>
              </a:pPr>
              <a:t>&lt;#&gt;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83034BE6-6724-46B9-BC13-07FC3B78C12B}" type="datetime1">
              <a:rPr lang="ja-JP" altLang="en-US" smtClean="0"/>
              <a:pPr>
                <a:defRPr/>
              </a:pPr>
              <a:t>2010/10/6</a:t>
            </a:fld>
            <a:endParaRPr lang="ja-JP"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6" name="Rectangle 6"/>
          <p:cNvSpPr>
            <a:spLocks noGrp="1" noChangeArrowheads="1"/>
          </p:cNvSpPr>
          <p:nvPr>
            <p:ph type="sldNum" sz="quarter" idx="12"/>
          </p:nvPr>
        </p:nvSpPr>
        <p:spPr>
          <a:ln/>
        </p:spPr>
        <p:txBody>
          <a:bodyPr/>
          <a:lstStyle>
            <a:lvl1pPr>
              <a:defRPr/>
            </a:lvl1pPr>
          </a:lstStyle>
          <a:p>
            <a:pPr>
              <a:defRPr/>
            </a:pPr>
            <a:fld id="{FCD62D6F-4164-4D7A-8F81-0FFC152E9FD6}" type="slidenum">
              <a:rPr lang="ja-JP" altLang="en-US"/>
              <a:pPr>
                <a:defRPr/>
              </a:pPr>
              <a:t>&lt;#&gt;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8810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357313"/>
            <a:ext cx="7010400" cy="4951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fontAlgn="auto">
              <a:spcBef>
                <a:spcPts val="0"/>
              </a:spcBef>
              <a:spcAft>
                <a:spcPts val="0"/>
              </a:spcAft>
              <a:defRPr kumimoji="1" sz="1200">
                <a:latin typeface="+mn-lt"/>
                <a:ea typeface="ＭＳ Ｐゴシック" pitchFamily="50" charset="-128"/>
              </a:defRPr>
            </a:lvl1pPr>
          </a:lstStyle>
          <a:p>
            <a:pPr>
              <a:defRPr/>
            </a:pPr>
            <a:fld id="{3A7E6C96-30FD-49E0-AB1F-064C210A2841}" type="datetime1">
              <a:rPr lang="ja-JP" altLang="en-US" smtClean="0"/>
              <a:pPr>
                <a:defRPr/>
              </a:pPr>
              <a:t>2010/10/6</a:t>
            </a:fld>
            <a:endParaRPr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marL="0" marR="0" indent="0" algn="ctr" defTabSz="914400" rtl="0" eaLnBrk="1" fontAlgn="auto" latinLnBrk="0" hangingPunct="1">
              <a:lnSpc>
                <a:spcPct val="100000"/>
              </a:lnSpc>
              <a:spcBef>
                <a:spcPts val="0"/>
              </a:spcBef>
              <a:spcAft>
                <a:spcPts val="0"/>
              </a:spcAft>
              <a:buClrTx/>
              <a:buSzTx/>
              <a:buFontTx/>
              <a:buNone/>
              <a:tabLst/>
              <a:defRPr kumimoji="1" sz="1200" b="0">
                <a:latin typeface="+mn-lt"/>
                <a:ea typeface="ＭＳ Ｐゴシック" pitchFamily="50" charset="-128"/>
              </a:defRPr>
            </a:lvl1pPr>
          </a:lstStyle>
          <a:p>
            <a:pPr>
              <a:defRPr/>
            </a:pPr>
            <a:r>
              <a:rPr lang="en-US" altLang="ja-JP" smtClean="0"/>
              <a:t>Predicting the Fix Time of Bugs</a:t>
            </a:r>
            <a:endParaRPr lang="ja-JP" altLang="en-US" dirty="0"/>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fontAlgn="auto">
              <a:spcBef>
                <a:spcPts val="0"/>
              </a:spcBef>
              <a:spcAft>
                <a:spcPts val="0"/>
              </a:spcAft>
              <a:defRPr kumimoji="1" sz="1200">
                <a:latin typeface="+mn-lt"/>
                <a:ea typeface="ＭＳ Ｐゴシック" pitchFamily="50" charset="-128"/>
              </a:defRPr>
            </a:lvl1pPr>
          </a:lstStyle>
          <a:p>
            <a:pPr>
              <a:defRPr/>
            </a:pPr>
            <a:fld id="{EBACBAF3-E7F2-4619-A10A-354AD0B8F04A}" type="slidenum">
              <a:rPr lang="ja-JP" altLang="en-US"/>
              <a:pPr>
                <a:defRPr/>
              </a:pPr>
              <a:t>&lt;#&gt;</a:t>
            </a:fld>
            <a:endParaRPr lang="ja-JP" altLang="en-US"/>
          </a:p>
        </p:txBody>
      </p:sp>
      <p:sp>
        <p:nvSpPr>
          <p:cNvPr id="173063" name="Line 7"/>
          <p:cNvSpPr>
            <a:spLocks noChangeShapeType="1"/>
          </p:cNvSpPr>
          <p:nvPr/>
        </p:nvSpPr>
        <p:spPr bwMode="auto">
          <a:xfrm flipV="1">
            <a:off x="1371600" y="204788"/>
            <a:ext cx="0" cy="900112"/>
          </a:xfrm>
          <a:prstGeom prst="line">
            <a:avLst/>
          </a:prstGeom>
          <a:noFill/>
          <a:ln w="38100">
            <a:solidFill>
              <a:schemeClr val="tx2"/>
            </a:solidFill>
            <a:round/>
            <a:headEnd/>
            <a:tailEnd/>
          </a:ln>
          <a:effectLst/>
        </p:spPr>
        <p:txBody>
          <a:bodyPr/>
          <a:lstStyle/>
          <a:p>
            <a:pPr fontAlgn="auto">
              <a:spcBef>
                <a:spcPts val="0"/>
              </a:spcBef>
              <a:spcAft>
                <a:spcPts val="0"/>
              </a:spcAft>
              <a:defRPr/>
            </a:pPr>
            <a:endParaRPr lang="ja-JP" altLang="en-US">
              <a:latin typeface="+mn-lt"/>
            </a:endParaRPr>
          </a:p>
        </p:txBody>
      </p:sp>
      <p:sp>
        <p:nvSpPr>
          <p:cNvPr id="173064" name="Oval 8"/>
          <p:cNvSpPr>
            <a:spLocks noChangeArrowheads="1"/>
          </p:cNvSpPr>
          <p:nvPr/>
        </p:nvSpPr>
        <p:spPr bwMode="auto">
          <a:xfrm>
            <a:off x="152400" y="571500"/>
            <a:ext cx="228600" cy="228600"/>
          </a:xfrm>
          <a:prstGeom prst="ellipse">
            <a:avLst/>
          </a:prstGeom>
          <a:solidFill>
            <a:schemeClr val="tx1"/>
          </a:solidFill>
          <a:ln w="9525">
            <a:noFill/>
            <a:round/>
            <a:headEnd/>
            <a:tailEnd/>
          </a:ln>
          <a:effectLst/>
        </p:spPr>
        <p:txBody>
          <a:bodyPr wrap="none" anchor="ctr"/>
          <a:lstStyle/>
          <a:p>
            <a:pPr algn="ctr" fontAlgn="auto">
              <a:spcBef>
                <a:spcPts val="0"/>
              </a:spcBef>
              <a:spcAft>
                <a:spcPts val="0"/>
              </a:spcAft>
              <a:defRPr/>
            </a:pPr>
            <a:endParaRPr kumimoji="0" lang="ja-JP" altLang="ja-JP" sz="2400">
              <a:latin typeface="Times New Roman" pitchFamily="18" charset="0"/>
            </a:endParaRPr>
          </a:p>
        </p:txBody>
      </p:sp>
      <p:sp>
        <p:nvSpPr>
          <p:cNvPr id="173065" name="Oval 9"/>
          <p:cNvSpPr>
            <a:spLocks noChangeArrowheads="1"/>
          </p:cNvSpPr>
          <p:nvPr/>
        </p:nvSpPr>
        <p:spPr bwMode="auto">
          <a:xfrm>
            <a:off x="539750" y="571500"/>
            <a:ext cx="228600" cy="228600"/>
          </a:xfrm>
          <a:prstGeom prst="ellipse">
            <a:avLst/>
          </a:prstGeom>
          <a:solidFill>
            <a:schemeClr val="accent1"/>
          </a:solidFill>
          <a:ln w="9525">
            <a:noFill/>
            <a:round/>
            <a:headEnd/>
            <a:tailEnd/>
          </a:ln>
          <a:effectLst/>
        </p:spPr>
        <p:txBody>
          <a:bodyPr wrap="none" anchor="ctr"/>
          <a:lstStyle/>
          <a:p>
            <a:pPr algn="ctr" fontAlgn="auto">
              <a:spcBef>
                <a:spcPts val="0"/>
              </a:spcBef>
              <a:spcAft>
                <a:spcPts val="0"/>
              </a:spcAft>
              <a:defRPr/>
            </a:pPr>
            <a:endParaRPr kumimoji="0" lang="ja-JP" altLang="ja-JP" sz="2400">
              <a:latin typeface="Times New Roman" pitchFamily="18" charset="0"/>
            </a:endParaRPr>
          </a:p>
        </p:txBody>
      </p:sp>
      <p:sp>
        <p:nvSpPr>
          <p:cNvPr id="173066" name="Oval 10"/>
          <p:cNvSpPr>
            <a:spLocks noChangeArrowheads="1"/>
          </p:cNvSpPr>
          <p:nvPr/>
        </p:nvSpPr>
        <p:spPr bwMode="auto">
          <a:xfrm>
            <a:off x="927100" y="571500"/>
            <a:ext cx="228600" cy="228600"/>
          </a:xfrm>
          <a:prstGeom prst="ellipse">
            <a:avLst/>
          </a:prstGeom>
          <a:solidFill>
            <a:schemeClr val="accent2"/>
          </a:solidFill>
          <a:ln w="9525">
            <a:noFill/>
            <a:round/>
            <a:headEnd/>
            <a:tailEnd/>
          </a:ln>
          <a:effectLst/>
        </p:spPr>
        <p:txBody>
          <a:bodyPr wrap="none" anchor="ctr"/>
          <a:lstStyle/>
          <a:p>
            <a:pPr algn="ctr" fontAlgn="auto">
              <a:spcBef>
                <a:spcPts val="0"/>
              </a:spcBef>
              <a:spcAft>
                <a:spcPts val="0"/>
              </a:spcAft>
              <a:defRPr/>
            </a:pPr>
            <a:endParaRPr kumimoji="0" lang="ja-JP" altLang="ja-JP" sz="16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343"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Lst>
  <p:timing>
    <p:tnLst>
      <p:par>
        <p:cTn id="1" dur="indefinite" restart="never" nodeType="tmRoot"/>
      </p:par>
    </p:tnLst>
  </p:timing>
  <p:hf sldNum="0" hdr="0" dt="0"/>
  <p:txStyles>
    <p:titleStyle>
      <a:lvl1pPr algn="l" rtl="0" eaLnBrk="0" fontAlgn="base" hangingPunct="0">
        <a:spcBef>
          <a:spcPct val="0"/>
        </a:spcBef>
        <a:spcAft>
          <a:spcPct val="0"/>
        </a:spcAft>
        <a:defRPr kumimoji="1" sz="3000" i="1">
          <a:solidFill>
            <a:schemeClr val="tx2"/>
          </a:solidFill>
          <a:latin typeface="+mj-lt"/>
          <a:ea typeface="+mj-ea"/>
          <a:cs typeface="+mj-cs"/>
        </a:defRPr>
      </a:lvl1pPr>
      <a:lvl2pPr algn="l" rtl="0" eaLnBrk="0" fontAlgn="base" hangingPunct="0">
        <a:spcBef>
          <a:spcPct val="0"/>
        </a:spcBef>
        <a:spcAft>
          <a:spcPct val="0"/>
        </a:spcAft>
        <a:defRPr kumimoji="1" sz="3000" i="1">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3000" i="1">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3000" i="1">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l"/>
        <a:defRPr kumimoji="1" sz="2800">
          <a:solidFill>
            <a:schemeClr val="tx2"/>
          </a:solidFill>
          <a:latin typeface="+mn-lt"/>
          <a:ea typeface="+mn-ea"/>
        </a:defRPr>
      </a:lvl2pPr>
      <a:lvl3pPr marL="1143000" indent="-228600" algn="l" rtl="0" eaLnBrk="0" fontAlgn="base" hangingPunct="0">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0" fontAlgn="base" hangingPunct="0">
        <a:spcBef>
          <a:spcPct val="20000"/>
        </a:spcBef>
        <a:spcAft>
          <a:spcPct val="0"/>
        </a:spcAft>
        <a:buClr>
          <a:schemeClr val="tx1"/>
        </a:buClr>
        <a:buChar char="•"/>
        <a:defRPr kumimoji="1" sz="1400">
          <a:solidFill>
            <a:schemeClr val="tx2"/>
          </a:solidFill>
          <a:latin typeface="+mn-lt"/>
          <a:ea typeface="+mn-ea"/>
        </a:defRPr>
      </a:lvl4pPr>
      <a:lvl5pPr marL="2057400" indent="-228600" algn="l" rtl="0" eaLnBrk="0" fontAlgn="base" hangingPunct="0">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タイトル 1"/>
          <p:cNvSpPr>
            <a:spLocks noGrp="1"/>
          </p:cNvSpPr>
          <p:nvPr>
            <p:ph type="ctrTitle"/>
          </p:nvPr>
        </p:nvSpPr>
        <p:spPr>
          <a:xfrm>
            <a:off x="1857375" y="714375"/>
            <a:ext cx="7286625" cy="1928813"/>
          </a:xfrm>
        </p:spPr>
        <p:txBody>
          <a:bodyPr/>
          <a:lstStyle/>
          <a:p>
            <a:r>
              <a:rPr lang="en-US" altLang="ja-JP" sz="2800" b="1" dirty="0" smtClean="0"/>
              <a:t>Predicting the Fix Time of Bugs</a:t>
            </a:r>
            <a:endParaRPr lang="ja-JP" altLang="en-US" sz="1800" i="0" dirty="0" smtClean="0"/>
          </a:p>
        </p:txBody>
      </p:sp>
      <p:sp>
        <p:nvSpPr>
          <p:cNvPr id="3075" name="Text Box 6"/>
          <p:cNvSpPr txBox="1">
            <a:spLocks noChangeArrowheads="1"/>
          </p:cNvSpPr>
          <p:nvPr/>
        </p:nvSpPr>
        <p:spPr bwMode="auto">
          <a:xfrm>
            <a:off x="5688013" y="115888"/>
            <a:ext cx="3276600" cy="369887"/>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a:t>
            </a:r>
            <a:r>
              <a:rPr lang="ja-JP" altLang="en-US" dirty="0"/>
              <a:t>伊原</a:t>
            </a:r>
            <a:r>
              <a:rPr lang="ja-JP" altLang="en-US" dirty="0" smtClean="0"/>
              <a:t>）</a:t>
            </a:r>
            <a:r>
              <a:rPr lang="en-US" altLang="ja-JP" dirty="0" smtClean="0"/>
              <a:t> </a:t>
            </a:r>
            <a:r>
              <a:rPr lang="en-US" altLang="ja-JP" dirty="0" smtClean="0"/>
              <a:t>2010/10/6</a:t>
            </a:r>
            <a:endParaRPr lang="en-US" altLang="ja-JP" dirty="0"/>
          </a:p>
        </p:txBody>
      </p:sp>
      <p:sp>
        <p:nvSpPr>
          <p:cNvPr id="14" name="テキスト ボックス 13"/>
          <p:cNvSpPr txBox="1"/>
          <p:nvPr/>
        </p:nvSpPr>
        <p:spPr>
          <a:xfrm>
            <a:off x="1857375" y="2344738"/>
            <a:ext cx="7179122" cy="584775"/>
          </a:xfrm>
          <a:prstGeom prst="rect">
            <a:avLst/>
          </a:prstGeom>
          <a:noFill/>
        </p:spPr>
        <p:txBody>
          <a:bodyPr wrap="square">
            <a:spAutoFit/>
          </a:bodyPr>
          <a:lstStyle/>
          <a:p>
            <a:pPr>
              <a:defRPr/>
            </a:pPr>
            <a:r>
              <a:rPr lang="en-US" altLang="ja-JP" sz="1600" dirty="0" smtClean="0"/>
              <a:t>Proceedings of the 2nd international Workshop on Recommendation Systems For Software Engineering (RSSE2010), pages 52 -56, ACM,2010.</a:t>
            </a:r>
            <a:endParaRPr lang="ja-JP" altLang="en-US" sz="1600" dirty="0">
              <a:solidFill>
                <a:schemeClr val="accent1">
                  <a:lumMod val="50000"/>
                </a:schemeClr>
              </a:solidFill>
              <a:latin typeface="Arial" charset="0"/>
              <a:ea typeface="ＭＳ Ｐゴシック" charset="-128"/>
            </a:endParaRPr>
          </a:p>
        </p:txBody>
      </p:sp>
      <p:sp>
        <p:nvSpPr>
          <p:cNvPr id="3079" name="テキスト ボックス 10"/>
          <p:cNvSpPr txBox="1">
            <a:spLocks noChangeArrowheads="1"/>
          </p:cNvSpPr>
          <p:nvPr/>
        </p:nvSpPr>
        <p:spPr bwMode="auto">
          <a:xfrm>
            <a:off x="3590305" y="4941168"/>
            <a:ext cx="2223517" cy="369332"/>
          </a:xfrm>
          <a:prstGeom prst="rect">
            <a:avLst/>
          </a:prstGeom>
          <a:noFill/>
          <a:ln w="9525">
            <a:noFill/>
            <a:miter lim="800000"/>
            <a:headEnd/>
            <a:tailEnd/>
          </a:ln>
        </p:spPr>
        <p:txBody>
          <a:bodyPr wrap="square">
            <a:spAutoFit/>
          </a:bodyPr>
          <a:lstStyle/>
          <a:p>
            <a:r>
              <a:rPr lang="en-US" altLang="ja-JP" dirty="0" smtClean="0"/>
              <a:t>Martin </a:t>
            </a:r>
            <a:r>
              <a:rPr lang="en-US" altLang="ja-JP" dirty="0" err="1" smtClean="0"/>
              <a:t>Pinzger</a:t>
            </a:r>
            <a:endParaRPr lang="en-US" altLang="ja-JP" dirty="0"/>
          </a:p>
        </p:txBody>
      </p:sp>
      <p:sp>
        <p:nvSpPr>
          <p:cNvPr id="3083" name="テキスト ボックス 10"/>
          <p:cNvSpPr txBox="1">
            <a:spLocks noChangeArrowheads="1"/>
          </p:cNvSpPr>
          <p:nvPr/>
        </p:nvSpPr>
        <p:spPr bwMode="auto">
          <a:xfrm>
            <a:off x="5732859" y="4944343"/>
            <a:ext cx="2295525" cy="369332"/>
          </a:xfrm>
          <a:prstGeom prst="rect">
            <a:avLst/>
          </a:prstGeom>
          <a:noFill/>
          <a:ln w="9525">
            <a:noFill/>
            <a:miter lim="800000"/>
            <a:headEnd/>
            <a:tailEnd/>
          </a:ln>
        </p:spPr>
        <p:txBody>
          <a:bodyPr>
            <a:spAutoFit/>
          </a:bodyPr>
          <a:lstStyle/>
          <a:p>
            <a:pPr algn="ctr"/>
            <a:r>
              <a:rPr lang="en-US" altLang="ja-JP" dirty="0" err="1" smtClean="0"/>
              <a:t>Harald</a:t>
            </a:r>
            <a:r>
              <a:rPr lang="en-US" altLang="ja-JP" dirty="0" smtClean="0"/>
              <a:t> Gall</a:t>
            </a:r>
            <a:endParaRPr lang="en-US" altLang="ja-JP" dirty="0"/>
          </a:p>
        </p:txBody>
      </p:sp>
      <p:sp>
        <p:nvSpPr>
          <p:cNvPr id="8" name="テキスト ボックス 10"/>
          <p:cNvSpPr txBox="1">
            <a:spLocks noChangeArrowheads="1"/>
          </p:cNvSpPr>
          <p:nvPr/>
        </p:nvSpPr>
        <p:spPr bwMode="auto">
          <a:xfrm>
            <a:off x="1214041" y="4941168"/>
            <a:ext cx="2223517" cy="369332"/>
          </a:xfrm>
          <a:prstGeom prst="rect">
            <a:avLst/>
          </a:prstGeom>
          <a:noFill/>
          <a:ln w="9525">
            <a:noFill/>
            <a:miter lim="800000"/>
            <a:headEnd/>
            <a:tailEnd/>
          </a:ln>
        </p:spPr>
        <p:txBody>
          <a:bodyPr wrap="square">
            <a:spAutoFit/>
          </a:bodyPr>
          <a:lstStyle/>
          <a:p>
            <a:r>
              <a:rPr lang="en-US" altLang="ja-JP" dirty="0" smtClean="0"/>
              <a:t>Emanuel </a:t>
            </a:r>
            <a:r>
              <a:rPr lang="en-US" altLang="ja-JP" dirty="0" err="1" smtClean="0"/>
              <a:t>Giger</a:t>
            </a:r>
            <a:endParaRPr lang="en-US" altLang="ja-JP" dirty="0"/>
          </a:p>
        </p:txBody>
      </p:sp>
      <p:pic>
        <p:nvPicPr>
          <p:cNvPr id="22530" name="Picture 2" descr="http://seal.ifi.uzh.ch/uploads/pics/gigs.jpg"/>
          <p:cNvPicPr>
            <a:picLocks noChangeAspect="1" noChangeArrowheads="1"/>
          </p:cNvPicPr>
          <p:nvPr/>
        </p:nvPicPr>
        <p:blipFill>
          <a:blip r:embed="rId3" cstate="print"/>
          <a:srcRect/>
          <a:stretch>
            <a:fillRect/>
          </a:stretch>
        </p:blipFill>
        <p:spPr bwMode="auto">
          <a:xfrm>
            <a:off x="1574081" y="3429000"/>
            <a:ext cx="1038572" cy="1382422"/>
          </a:xfrm>
          <a:prstGeom prst="rect">
            <a:avLst/>
          </a:prstGeom>
          <a:noFill/>
        </p:spPr>
      </p:pic>
      <p:sp>
        <p:nvSpPr>
          <p:cNvPr id="10" name="正方形/長方形 9"/>
          <p:cNvSpPr/>
          <p:nvPr/>
        </p:nvSpPr>
        <p:spPr>
          <a:xfrm>
            <a:off x="1142033" y="5301208"/>
            <a:ext cx="1944216" cy="461665"/>
          </a:xfrm>
          <a:prstGeom prst="rect">
            <a:avLst/>
          </a:prstGeom>
        </p:spPr>
        <p:txBody>
          <a:bodyPr wrap="square">
            <a:spAutoFit/>
          </a:bodyPr>
          <a:lstStyle/>
          <a:p>
            <a:r>
              <a:rPr lang="en-US" altLang="ja-JP" sz="1200" dirty="0" smtClean="0"/>
              <a:t>Department of Informatics</a:t>
            </a:r>
          </a:p>
          <a:p>
            <a:r>
              <a:rPr lang="en-US" altLang="ja-JP" sz="1200" dirty="0" smtClean="0"/>
              <a:t>University of Zurich</a:t>
            </a:r>
            <a:endParaRPr lang="ja-JP" altLang="en-US" sz="1200" dirty="0"/>
          </a:p>
        </p:txBody>
      </p:sp>
      <p:sp>
        <p:nvSpPr>
          <p:cNvPr id="11" name="正方形/長方形 10"/>
          <p:cNvSpPr/>
          <p:nvPr/>
        </p:nvSpPr>
        <p:spPr>
          <a:xfrm>
            <a:off x="3347864" y="5301208"/>
            <a:ext cx="2592288" cy="430887"/>
          </a:xfrm>
          <a:prstGeom prst="rect">
            <a:avLst/>
          </a:prstGeom>
        </p:spPr>
        <p:txBody>
          <a:bodyPr wrap="square">
            <a:spAutoFit/>
          </a:bodyPr>
          <a:lstStyle/>
          <a:p>
            <a:r>
              <a:rPr lang="en-US" altLang="ja-JP" sz="1100" dirty="0" smtClean="0"/>
              <a:t>Department of Software Technology</a:t>
            </a:r>
          </a:p>
          <a:p>
            <a:r>
              <a:rPr lang="en-US" altLang="ja-JP" sz="1100" dirty="0" smtClean="0"/>
              <a:t>Delft University of Technology</a:t>
            </a:r>
            <a:endParaRPr lang="ja-JP" altLang="en-US" sz="1100" dirty="0"/>
          </a:p>
        </p:txBody>
      </p:sp>
      <p:sp>
        <p:nvSpPr>
          <p:cNvPr id="15" name="正方形/長方形 14"/>
          <p:cNvSpPr/>
          <p:nvPr/>
        </p:nvSpPr>
        <p:spPr>
          <a:xfrm>
            <a:off x="6012160" y="5301208"/>
            <a:ext cx="2016224" cy="461665"/>
          </a:xfrm>
          <a:prstGeom prst="rect">
            <a:avLst/>
          </a:prstGeom>
        </p:spPr>
        <p:txBody>
          <a:bodyPr wrap="square">
            <a:spAutoFit/>
          </a:bodyPr>
          <a:lstStyle/>
          <a:p>
            <a:r>
              <a:rPr lang="en-US" altLang="ja-JP" sz="1200" dirty="0" smtClean="0"/>
              <a:t>Department of Informatics</a:t>
            </a:r>
          </a:p>
          <a:p>
            <a:r>
              <a:rPr lang="en-US" altLang="ja-JP" sz="1200" dirty="0" smtClean="0"/>
              <a:t>University of Zurich</a:t>
            </a:r>
            <a:endParaRPr lang="ja-JP" altLang="en-US" sz="1200" dirty="0"/>
          </a:p>
        </p:txBody>
      </p:sp>
      <p:pic>
        <p:nvPicPr>
          <p:cNvPr id="22536" name="Picture 8" descr="http://seal.ifi.uzh.ch/typo3temp/pics/3f77cd9b11.jpg"/>
          <p:cNvPicPr>
            <a:picLocks noChangeAspect="1" noChangeArrowheads="1"/>
          </p:cNvPicPr>
          <p:nvPr/>
        </p:nvPicPr>
        <p:blipFill>
          <a:blip r:embed="rId4" cstate="print"/>
          <a:srcRect/>
          <a:stretch>
            <a:fillRect/>
          </a:stretch>
        </p:blipFill>
        <p:spPr bwMode="auto">
          <a:xfrm>
            <a:off x="6156176" y="3501008"/>
            <a:ext cx="1375420" cy="1375420"/>
          </a:xfrm>
          <a:prstGeom prst="rect">
            <a:avLst/>
          </a:prstGeom>
          <a:noFill/>
        </p:spPr>
      </p:pic>
      <p:sp>
        <p:nvSpPr>
          <p:cNvPr id="16" name="フッター プレースホルダ 15"/>
          <p:cNvSpPr>
            <a:spLocks noGrp="1"/>
          </p:cNvSpPr>
          <p:nvPr>
            <p:ph type="ftr" sz="quarter" idx="11"/>
          </p:nvPr>
        </p:nvSpPr>
        <p:spPr/>
        <p:txBody>
          <a:bodyPr/>
          <a:lstStyle/>
          <a:p>
            <a:pPr>
              <a:defRPr/>
            </a:pPr>
            <a:r>
              <a:rPr lang="en-US" altLang="ja-JP" smtClean="0"/>
              <a:t>Predicting the Fix Time of Bugs</a:t>
            </a:r>
            <a:endParaRPr lang="en-US" altLang="ja-JP" dirty="0"/>
          </a:p>
        </p:txBody>
      </p:sp>
      <p:pic>
        <p:nvPicPr>
          <p:cNvPr id="17410" name="Picture 2" descr="MartinPinzger.jpg"/>
          <p:cNvPicPr>
            <a:picLocks noChangeAspect="1" noChangeArrowheads="1"/>
          </p:cNvPicPr>
          <p:nvPr/>
        </p:nvPicPr>
        <p:blipFill>
          <a:blip r:embed="rId5" cstate="print"/>
          <a:srcRect/>
          <a:stretch>
            <a:fillRect/>
          </a:stretch>
        </p:blipFill>
        <p:spPr bwMode="auto">
          <a:xfrm>
            <a:off x="3851920" y="3429000"/>
            <a:ext cx="1074394" cy="143010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a:xfrm>
            <a:off x="1524000" y="190500"/>
            <a:ext cx="7512050" cy="952500"/>
          </a:xfrm>
        </p:spPr>
        <p:txBody>
          <a:bodyPr/>
          <a:lstStyle/>
          <a:p>
            <a:pPr eaLnBrk="1" hangingPunct="1"/>
            <a:r>
              <a:rPr lang="en-US" altLang="ja-JP" dirty="0" smtClean="0"/>
              <a:t>Introduction</a:t>
            </a:r>
            <a:endParaRPr lang="ja-JP" altLang="en-US" dirty="0" smtClean="0"/>
          </a:p>
        </p:txBody>
      </p:sp>
      <p:sp>
        <p:nvSpPr>
          <p:cNvPr id="4099" name="コンテンツ プレースホルダ 2"/>
          <p:cNvSpPr>
            <a:spLocks noGrp="1"/>
          </p:cNvSpPr>
          <p:nvPr>
            <p:ph idx="1"/>
          </p:nvPr>
        </p:nvSpPr>
        <p:spPr>
          <a:xfrm>
            <a:off x="152400" y="1285875"/>
            <a:ext cx="8585200" cy="5214938"/>
          </a:xfrm>
        </p:spPr>
        <p:txBody>
          <a:bodyPr/>
          <a:lstStyle/>
          <a:p>
            <a:pPr eaLnBrk="1" hangingPunct="1"/>
            <a:r>
              <a:rPr lang="en-US" altLang="ja-JP" dirty="0" smtClean="0"/>
              <a:t>OSS</a:t>
            </a:r>
            <a:r>
              <a:rPr lang="ja-JP" altLang="en-US" dirty="0" smtClean="0"/>
              <a:t>プロジェクトでは，効果的な開発，ソフトウェアのメンテナンスのために不具合管理システムを利用している</a:t>
            </a:r>
            <a:endParaRPr lang="en-US" altLang="ja-JP" dirty="0" smtClean="0"/>
          </a:p>
          <a:p>
            <a:pPr eaLnBrk="1" hangingPunct="1"/>
            <a:endParaRPr lang="en-US" altLang="ja-JP" dirty="0" smtClean="0"/>
          </a:p>
          <a:p>
            <a:pPr eaLnBrk="1" hangingPunct="1"/>
            <a:r>
              <a:rPr lang="ja-JP" altLang="en-US" dirty="0" smtClean="0"/>
              <a:t>開発者は不具合管理システムの情報を用いて優先的に修正すべき不具合を特定している</a:t>
            </a:r>
            <a:endParaRPr lang="en-US" altLang="ja-JP" dirty="0" smtClean="0"/>
          </a:p>
          <a:p>
            <a:pPr eaLnBrk="1" hangingPunct="1"/>
            <a:endParaRPr lang="en-US" altLang="ja-JP" dirty="0" smtClean="0"/>
          </a:p>
          <a:p>
            <a:pPr eaLnBrk="1" hangingPunct="1"/>
            <a:r>
              <a:rPr lang="ja-JP" altLang="en-US" dirty="0" smtClean="0"/>
              <a:t>目的：優先的に修正すべき不具合を推薦することによって，開発者による修正コストの把握を支援する</a:t>
            </a:r>
            <a:endParaRPr lang="en-US" altLang="ja-JP" dirty="0" smtClean="0"/>
          </a:p>
          <a:p>
            <a:pPr lvl="1" eaLnBrk="1" hangingPunct="1"/>
            <a:r>
              <a:rPr lang="en-US" altLang="ja-JP" dirty="0" smtClean="0"/>
              <a:t>H1: Incoming bug reports can be classified into fast and slowly fixed</a:t>
            </a:r>
          </a:p>
          <a:p>
            <a:pPr lvl="2" eaLnBrk="1" hangingPunct="1"/>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r>
              <a:rPr lang="en-US" altLang="ja-JP" dirty="0" smtClean="0"/>
              <a:t>H2: Post-submission data of bug reports improves prediction model</a:t>
            </a:r>
          </a:p>
          <a:p>
            <a:pPr lvl="2" eaLnBrk="1" hangingPunct="1"/>
            <a:r>
              <a:rPr lang="ja-JP" altLang="en-US" dirty="0" smtClean="0"/>
              <a:t>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p:txBody>
      </p:sp>
      <p:sp>
        <p:nvSpPr>
          <p:cNvPr id="4100" name="フッター プレースホルダ 4"/>
          <p:cNvSpPr>
            <a:spLocks noGrp="1"/>
          </p:cNvSpPr>
          <p:nvPr>
            <p:ph type="ftr" sz="quarter" idx="11"/>
          </p:nvPr>
        </p:nvSpPr>
        <p:spPr/>
        <p:txBody>
          <a:bodyPr/>
          <a:lstStyle/>
          <a:p>
            <a:pPr fontAlgn="base">
              <a:spcBef>
                <a:spcPct val="0"/>
              </a:spcBef>
              <a:spcAft>
                <a:spcPct val="0"/>
              </a:spcAft>
              <a:defRPr/>
            </a:pPr>
            <a:r>
              <a:rPr lang="en-US" altLang="ja-JP" smtClean="0">
                <a:ea typeface="ＭＳ Ｐゴシック" charset="-128"/>
              </a:rPr>
              <a:t>Predicting the Fix Time of Bugs</a:t>
            </a:r>
            <a:endParaRPr lang="ja-JP" altLang="en-US" dirty="0">
              <a:ea typeface="ＭＳ Ｐゴシック"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Analysis ~1</a:t>
            </a:r>
            <a:r>
              <a:rPr kumimoji="1" lang="en-US" altLang="ja-JP" baseline="30000" dirty="0" smtClean="0"/>
              <a:t>st</a:t>
            </a:r>
            <a:r>
              <a:rPr kumimoji="1" lang="en-US" altLang="ja-JP" dirty="0" smtClean="0"/>
              <a:t> step~</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err="1" smtClean="0"/>
              <a:t>Bugzilla</a:t>
            </a:r>
            <a:r>
              <a:rPr kumimoji="1" lang="ja-JP" altLang="en-US" dirty="0" smtClean="0"/>
              <a:t>から得られる情報の中には，修正中に変化する</a:t>
            </a:r>
            <a:r>
              <a:rPr kumimoji="1" lang="en-US" altLang="ja-JP" dirty="0" smtClean="0"/>
              <a:t>attribute</a:t>
            </a:r>
            <a:r>
              <a:rPr lang="ja-JP" altLang="en-US" dirty="0" err="1" smtClean="0"/>
              <a:t>，</a:t>
            </a:r>
            <a:r>
              <a:rPr lang="ja-JP" altLang="en-US" dirty="0" smtClean="0"/>
              <a:t>変化しない</a:t>
            </a:r>
            <a:r>
              <a:rPr lang="en-US" altLang="ja-JP" dirty="0" smtClean="0"/>
              <a:t>attribute</a:t>
            </a:r>
            <a:r>
              <a:rPr lang="ja-JP" altLang="en-US" dirty="0" smtClean="0"/>
              <a:t>がある</a:t>
            </a:r>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pPr lvl="1"/>
            <a:endParaRPr kumimoji="1" lang="en-US" altLang="ja-JP" dirty="0" smtClean="0"/>
          </a:p>
          <a:p>
            <a:pPr lvl="3"/>
            <a:endParaRPr kumimoji="1" lang="en-US" altLang="ja-JP" dirty="0" smtClean="0"/>
          </a:p>
          <a:p>
            <a:pPr lvl="3"/>
            <a:endParaRPr kumimoji="1" lang="en-US" altLang="ja-JP" dirty="0" smtClean="0"/>
          </a:p>
          <a:p>
            <a:endParaRPr lang="en-US" altLang="ja-JP" dirty="0" smtClean="0"/>
          </a:p>
          <a:p>
            <a:r>
              <a:rPr lang="ja-JP" altLang="en-US" dirty="0" smtClean="0"/>
              <a:t>各</a:t>
            </a:r>
            <a:r>
              <a:rPr kumimoji="1" lang="ja-JP" altLang="en-US" dirty="0" smtClean="0"/>
              <a:t>不具合について報告時，報告後</a:t>
            </a:r>
            <a:r>
              <a:rPr kumimoji="1" lang="en-US" altLang="ja-JP" dirty="0" smtClean="0"/>
              <a:t>1</a:t>
            </a:r>
            <a:r>
              <a:rPr kumimoji="1" lang="ja-JP" altLang="en-US" dirty="0" smtClean="0"/>
              <a:t>日，</a:t>
            </a:r>
            <a:r>
              <a:rPr kumimoji="1" lang="en-US" altLang="ja-JP" dirty="0" smtClean="0"/>
              <a:t>3</a:t>
            </a:r>
            <a:r>
              <a:rPr kumimoji="1" lang="ja-JP" altLang="en-US" dirty="0" smtClean="0"/>
              <a:t>日，</a:t>
            </a:r>
            <a:r>
              <a:rPr kumimoji="1" lang="en-US" altLang="ja-JP" dirty="0" smtClean="0"/>
              <a:t>1</a:t>
            </a:r>
            <a:r>
              <a:rPr kumimoji="1" lang="ja-JP" altLang="en-US" dirty="0" smtClean="0"/>
              <a:t>週間，</a:t>
            </a:r>
            <a:r>
              <a:rPr kumimoji="1" lang="en-US" altLang="ja-JP" dirty="0" smtClean="0"/>
              <a:t>2</a:t>
            </a:r>
            <a:r>
              <a:rPr kumimoji="1" lang="ja-JP" altLang="en-US" dirty="0" smtClean="0"/>
              <a:t>週間，</a:t>
            </a:r>
            <a:r>
              <a:rPr kumimoji="1" lang="en-US" altLang="ja-JP" dirty="0" smtClean="0"/>
              <a:t>1</a:t>
            </a:r>
            <a:r>
              <a:rPr kumimoji="1" lang="ja-JP" altLang="en-US" dirty="0" smtClean="0"/>
              <a:t>カ月経過時</a:t>
            </a:r>
            <a:r>
              <a:rPr lang="ja-JP" altLang="en-US" dirty="0" smtClean="0"/>
              <a:t>の</a:t>
            </a:r>
            <a:r>
              <a:rPr lang="en-US" altLang="ja-JP" dirty="0" smtClean="0"/>
              <a:t>attribute</a:t>
            </a:r>
            <a:r>
              <a:rPr lang="ja-JP" altLang="en-US" dirty="0" smtClean="0"/>
              <a:t>を取得する</a:t>
            </a:r>
            <a:endParaRPr kumimoji="1" lang="en-US" altLang="ja-JP" dirty="0" smtClean="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1026" name="Picture 2"/>
          <p:cNvPicPr>
            <a:picLocks noChangeAspect="1" noChangeArrowheads="1"/>
          </p:cNvPicPr>
          <p:nvPr/>
        </p:nvPicPr>
        <p:blipFill>
          <a:blip r:embed="rId2" cstate="print"/>
          <a:srcRect/>
          <a:stretch>
            <a:fillRect/>
          </a:stretch>
        </p:blipFill>
        <p:spPr bwMode="auto">
          <a:xfrm>
            <a:off x="2555776" y="2123128"/>
            <a:ext cx="4011810" cy="3178080"/>
          </a:xfrm>
          <a:prstGeom prst="rect">
            <a:avLst/>
          </a:prstGeom>
          <a:noFill/>
          <a:ln w="9525">
            <a:noFill/>
            <a:miter lim="800000"/>
            <a:headEnd/>
            <a:tailEnd/>
          </a:ln>
        </p:spPr>
      </p:pic>
      <p:sp>
        <p:nvSpPr>
          <p:cNvPr id="7" name="正方形/長方形 6"/>
          <p:cNvSpPr/>
          <p:nvPr/>
        </p:nvSpPr>
        <p:spPr bwMode="auto">
          <a:xfrm>
            <a:off x="2662952" y="4936144"/>
            <a:ext cx="3061176"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Analysis ~2</a:t>
            </a:r>
            <a:r>
              <a:rPr kumimoji="1" lang="en-US" altLang="ja-JP" baseline="30000" dirty="0" smtClean="0"/>
              <a:t>nd</a:t>
            </a:r>
            <a:r>
              <a:rPr kumimoji="1" lang="en-US" altLang="ja-JP" dirty="0" smtClean="0"/>
              <a:t> step~</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決定木を用いて修正時間の中央値より早いか遅いかを予測する</a:t>
            </a:r>
            <a:endParaRPr lang="en-US" altLang="ja-JP" dirty="0" smtClean="0"/>
          </a:p>
          <a:p>
            <a:endParaRPr kumimoji="1" lang="en-US" altLang="ja-JP" dirty="0" smtClean="0"/>
          </a:p>
          <a:p>
            <a:endParaRPr lang="en-US" altLang="ja-JP" dirty="0" smtClean="0"/>
          </a:p>
          <a:p>
            <a:endParaRPr lang="en-US" altLang="ja-JP" dirty="0" smtClean="0"/>
          </a:p>
          <a:p>
            <a:r>
              <a:rPr lang="ja-JP" altLang="en-US" dirty="0" smtClean="0"/>
              <a:t>評価方法</a:t>
            </a:r>
            <a:endParaRPr lang="en-US" altLang="ja-JP" dirty="0" smtClean="0"/>
          </a:p>
          <a:p>
            <a:pPr lvl="1"/>
            <a:r>
              <a:rPr lang="ja-JP" altLang="en-US" dirty="0" smtClean="0"/>
              <a:t>適合率（</a:t>
            </a:r>
            <a:r>
              <a:rPr lang="en-US" altLang="ja-JP" dirty="0" smtClean="0"/>
              <a:t>Precision</a:t>
            </a:r>
            <a:r>
              <a:rPr lang="ja-JP" altLang="en-US" dirty="0" smtClean="0"/>
              <a:t>）</a:t>
            </a:r>
            <a:endParaRPr lang="en-US" altLang="ja-JP" dirty="0" smtClean="0"/>
          </a:p>
          <a:p>
            <a:pPr lvl="1"/>
            <a:r>
              <a:rPr lang="ja-JP" altLang="en-US" dirty="0" smtClean="0"/>
              <a:t>再現率（</a:t>
            </a:r>
            <a:r>
              <a:rPr lang="en-US" altLang="ja-JP" dirty="0" smtClean="0"/>
              <a:t>Recall</a:t>
            </a:r>
            <a:r>
              <a:rPr lang="ja-JP" altLang="en-US" dirty="0" smtClean="0"/>
              <a:t>）</a:t>
            </a:r>
            <a:endParaRPr lang="en-US" altLang="ja-JP" dirty="0" smtClean="0"/>
          </a:p>
          <a:p>
            <a:pPr lvl="1"/>
            <a:r>
              <a:rPr lang="en-US" altLang="ja-JP" dirty="0" smtClean="0"/>
              <a:t>AUC</a:t>
            </a:r>
          </a:p>
          <a:p>
            <a:endParaRPr kumimoji="1" lang="en-US" altLang="ja-JP" dirty="0" smtClean="0"/>
          </a:p>
          <a:p>
            <a:endParaRPr lang="en-US" altLang="ja-JP" dirty="0" smtClean="0"/>
          </a:p>
          <a:p>
            <a:pPr lvl="1"/>
            <a:endParaRPr kumimoji="1" lang="en-US" altLang="ja-JP" dirty="0" smtClean="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2051" name="Picture 3"/>
          <p:cNvPicPr>
            <a:picLocks noChangeAspect="1" noChangeArrowheads="1"/>
          </p:cNvPicPr>
          <p:nvPr/>
        </p:nvPicPr>
        <p:blipFill>
          <a:blip r:embed="rId2" cstate="print"/>
          <a:srcRect/>
          <a:stretch>
            <a:fillRect/>
          </a:stretch>
        </p:blipFill>
        <p:spPr bwMode="auto">
          <a:xfrm>
            <a:off x="1475656" y="2132856"/>
            <a:ext cx="5340740" cy="582166"/>
          </a:xfrm>
          <a:prstGeom prst="rect">
            <a:avLst/>
          </a:prstGeom>
          <a:noFill/>
          <a:ln w="9525">
            <a:noFill/>
            <a:miter lim="800000"/>
            <a:headEnd/>
            <a:tailEnd/>
          </a:ln>
        </p:spPr>
      </p:pic>
      <p:graphicFrame>
        <p:nvGraphicFramePr>
          <p:cNvPr id="9" name="表 8"/>
          <p:cNvGraphicFramePr>
            <a:graphicFrameLocks noGrp="1"/>
          </p:cNvGraphicFramePr>
          <p:nvPr/>
        </p:nvGraphicFramePr>
        <p:xfrm>
          <a:off x="4283968" y="3634720"/>
          <a:ext cx="2879635" cy="1234440"/>
        </p:xfrm>
        <a:graphic>
          <a:graphicData uri="http://schemas.openxmlformats.org/drawingml/2006/table">
            <a:tbl>
              <a:tblPr firstRow="1" bandRow="1">
                <a:tableStyleId>{5940675A-B579-460E-94D1-54222C63F5DA}</a:tableStyleId>
              </a:tblPr>
              <a:tblGrid>
                <a:gridCol w="408183"/>
                <a:gridCol w="578258"/>
                <a:gridCol w="884396"/>
                <a:gridCol w="1008798"/>
              </a:tblGrid>
              <a:tr h="308610">
                <a:tc rowSpan="2" gridSpan="2">
                  <a:txBody>
                    <a:bodyPr/>
                    <a:lstStyle/>
                    <a:p>
                      <a:endParaRPr kumimoji="1" lang="ja-JP" altLang="en-US" sz="1500" dirty="0"/>
                    </a:p>
                  </a:txBody>
                  <a:tcPr marL="77153" marR="77153" marT="38576" marB="38576"/>
                </a:tc>
                <a:tc rowSpan="2" hMerge="1">
                  <a:txBody>
                    <a:bodyPr/>
                    <a:lstStyle/>
                    <a:p>
                      <a:endParaRPr kumimoji="1" lang="ja-JP" altLang="en-US" dirty="0"/>
                    </a:p>
                  </a:txBody>
                  <a:tcPr/>
                </a:tc>
                <a:tc gridSpan="2">
                  <a:txBody>
                    <a:bodyPr/>
                    <a:lstStyle/>
                    <a:p>
                      <a:pPr algn="ctr"/>
                      <a:r>
                        <a:rPr kumimoji="1" lang="ja-JP" altLang="en-US" sz="1500" dirty="0" smtClean="0"/>
                        <a:t>結果</a:t>
                      </a:r>
                      <a:endParaRPr kumimoji="1" lang="ja-JP" altLang="en-US" sz="1500" dirty="0"/>
                    </a:p>
                  </a:txBody>
                  <a:tcPr marL="77153" marR="77153" marT="38576" marB="38576"/>
                </a:tc>
                <a:tc hMerge="1">
                  <a:txBody>
                    <a:bodyPr/>
                    <a:lstStyle/>
                    <a:p>
                      <a:endParaRPr kumimoji="1" lang="ja-JP" altLang="en-US" dirty="0"/>
                    </a:p>
                  </a:txBody>
                  <a:tcPr/>
                </a:tc>
              </a:tr>
              <a:tr h="308610">
                <a:tc gridSpan="2" vMerge="1">
                  <a:txBody>
                    <a:bodyPr/>
                    <a:lstStyle/>
                    <a:p>
                      <a:endParaRPr kumimoji="1" lang="ja-JP" altLang="en-US" dirty="0"/>
                    </a:p>
                  </a:txBody>
                  <a:tcPr/>
                </a:tc>
                <a:tc hMerge="1" vMerge="1">
                  <a:txBody>
                    <a:bodyPr/>
                    <a:lstStyle/>
                    <a:p>
                      <a:endParaRPr kumimoji="1" lang="ja-JP" altLang="en-US" dirty="0"/>
                    </a:p>
                  </a:txBody>
                  <a:tcPr/>
                </a:tc>
                <a:tc>
                  <a:txBody>
                    <a:bodyPr/>
                    <a:lstStyle/>
                    <a:p>
                      <a:r>
                        <a:rPr kumimoji="1" lang="en-US" altLang="ja-JP" sz="1500" dirty="0" smtClean="0"/>
                        <a:t>Fast</a:t>
                      </a:r>
                      <a:endParaRPr kumimoji="1" lang="ja-JP" altLang="en-US" sz="1500" dirty="0"/>
                    </a:p>
                  </a:txBody>
                  <a:tcPr marL="77153" marR="77153" marT="38576" marB="38576"/>
                </a:tc>
                <a:tc>
                  <a:txBody>
                    <a:bodyPr/>
                    <a:lstStyle/>
                    <a:p>
                      <a:r>
                        <a:rPr kumimoji="1" lang="en-US" altLang="ja-JP" sz="1500" dirty="0" smtClean="0"/>
                        <a:t>Slow</a:t>
                      </a:r>
                      <a:endParaRPr kumimoji="1" lang="ja-JP" altLang="en-US" sz="1500" dirty="0"/>
                    </a:p>
                  </a:txBody>
                  <a:tcPr marL="77153" marR="77153" marT="38576" marB="38576"/>
                </a:tc>
              </a:tr>
              <a:tr h="308610">
                <a:tc rowSpan="2">
                  <a:txBody>
                    <a:bodyPr/>
                    <a:lstStyle/>
                    <a:p>
                      <a:pPr algn="ctr"/>
                      <a:r>
                        <a:rPr kumimoji="1" lang="ja-JP" altLang="en-US" sz="1500" dirty="0" smtClean="0"/>
                        <a:t>予測</a:t>
                      </a:r>
                      <a:endParaRPr kumimoji="1" lang="ja-JP" altLang="en-US" sz="1500" dirty="0"/>
                    </a:p>
                  </a:txBody>
                  <a:tcPr marL="77153" marR="77153" marT="38576" marB="38576" anchor="ctr"/>
                </a:tc>
                <a:tc>
                  <a:txBody>
                    <a:bodyPr/>
                    <a:lstStyle/>
                    <a:p>
                      <a:r>
                        <a:rPr kumimoji="1" lang="en-US" altLang="ja-JP" sz="1500" dirty="0" smtClean="0"/>
                        <a:t>Fast</a:t>
                      </a:r>
                      <a:endParaRPr kumimoji="1" lang="ja-JP" altLang="en-US" sz="1500" dirty="0"/>
                    </a:p>
                  </a:txBody>
                  <a:tcPr marL="77153" marR="77153" marT="38576" marB="38576"/>
                </a:tc>
                <a:tc>
                  <a:txBody>
                    <a:bodyPr/>
                    <a:lstStyle/>
                    <a:p>
                      <a:r>
                        <a:rPr kumimoji="1" lang="en-US" altLang="ja-JP" sz="1500" dirty="0" smtClean="0"/>
                        <a:t>A</a:t>
                      </a:r>
                      <a:endParaRPr kumimoji="1" lang="ja-JP" altLang="en-US" sz="1500" dirty="0"/>
                    </a:p>
                  </a:txBody>
                  <a:tcPr marL="77153" marR="77153" marT="38576" marB="38576"/>
                </a:tc>
                <a:tc>
                  <a:txBody>
                    <a:bodyPr/>
                    <a:lstStyle/>
                    <a:p>
                      <a:r>
                        <a:rPr kumimoji="1" lang="en-US" altLang="ja-JP" sz="1500" dirty="0" smtClean="0"/>
                        <a:t>B</a:t>
                      </a:r>
                      <a:endParaRPr kumimoji="1" lang="ja-JP" altLang="en-US" sz="1500" dirty="0"/>
                    </a:p>
                  </a:txBody>
                  <a:tcPr marL="77153" marR="77153" marT="38576" marB="38576"/>
                </a:tc>
              </a:tr>
              <a:tr h="308610">
                <a:tc vMerge="1">
                  <a:txBody>
                    <a:bodyPr/>
                    <a:lstStyle/>
                    <a:p>
                      <a:endParaRPr kumimoji="1" lang="ja-JP" altLang="en-US" dirty="0"/>
                    </a:p>
                  </a:txBody>
                  <a:tcPr/>
                </a:tc>
                <a:tc>
                  <a:txBody>
                    <a:bodyPr/>
                    <a:lstStyle/>
                    <a:p>
                      <a:r>
                        <a:rPr kumimoji="1" lang="en-US" altLang="ja-JP" sz="1500" dirty="0" smtClean="0"/>
                        <a:t>Slow</a:t>
                      </a:r>
                      <a:endParaRPr kumimoji="1" lang="ja-JP" altLang="en-US" sz="1500" dirty="0"/>
                    </a:p>
                  </a:txBody>
                  <a:tcPr marL="77153" marR="77153" marT="38576" marB="38576"/>
                </a:tc>
                <a:tc>
                  <a:txBody>
                    <a:bodyPr/>
                    <a:lstStyle/>
                    <a:p>
                      <a:r>
                        <a:rPr kumimoji="1" lang="en-US" altLang="ja-JP" sz="1500" dirty="0" smtClean="0"/>
                        <a:t>C</a:t>
                      </a:r>
                      <a:endParaRPr kumimoji="1" lang="ja-JP" altLang="en-US" sz="1500" dirty="0"/>
                    </a:p>
                  </a:txBody>
                  <a:tcPr marL="77153" marR="77153" marT="38576" marB="38576"/>
                </a:tc>
                <a:tc>
                  <a:txBody>
                    <a:bodyPr/>
                    <a:lstStyle/>
                    <a:p>
                      <a:r>
                        <a:rPr kumimoji="1" lang="en-US" altLang="ja-JP" sz="1500" dirty="0" smtClean="0"/>
                        <a:t>D</a:t>
                      </a:r>
                      <a:endParaRPr kumimoji="1" lang="ja-JP" altLang="en-US" sz="1500" dirty="0"/>
                    </a:p>
                  </a:txBody>
                  <a:tcPr marL="77153" marR="77153" marT="38576" marB="38576"/>
                </a:tc>
              </a:tr>
            </a:tbl>
          </a:graphicData>
        </a:graphic>
      </p:graphicFrame>
      <p:sp>
        <p:nvSpPr>
          <p:cNvPr id="10" name="テキスト ボックス 9"/>
          <p:cNvSpPr txBox="1"/>
          <p:nvPr/>
        </p:nvSpPr>
        <p:spPr>
          <a:xfrm>
            <a:off x="7164288" y="4066768"/>
            <a:ext cx="1080120" cy="646331"/>
          </a:xfrm>
          <a:prstGeom prst="rect">
            <a:avLst/>
          </a:prstGeom>
          <a:noFill/>
        </p:spPr>
        <p:txBody>
          <a:bodyPr wrap="square" rtlCol="0">
            <a:spAutoFit/>
          </a:bodyPr>
          <a:lstStyle/>
          <a:p>
            <a:r>
              <a:rPr kumimoji="1" lang="ja-JP" altLang="en-US" dirty="0" smtClean="0"/>
              <a:t>適合率＝</a:t>
            </a:r>
            <a:r>
              <a:rPr kumimoji="1" lang="en-US" altLang="ja-JP" dirty="0" smtClean="0"/>
              <a:t>A/A+B</a:t>
            </a:r>
            <a:endParaRPr kumimoji="1" lang="ja-JP" altLang="en-US" dirty="0"/>
          </a:p>
        </p:txBody>
      </p:sp>
      <p:sp>
        <p:nvSpPr>
          <p:cNvPr id="11" name="テキスト ボックス 10"/>
          <p:cNvSpPr txBox="1"/>
          <p:nvPr/>
        </p:nvSpPr>
        <p:spPr>
          <a:xfrm>
            <a:off x="5148064" y="4870901"/>
            <a:ext cx="1080120" cy="646331"/>
          </a:xfrm>
          <a:prstGeom prst="rect">
            <a:avLst/>
          </a:prstGeom>
          <a:noFill/>
        </p:spPr>
        <p:txBody>
          <a:bodyPr wrap="square" rtlCol="0">
            <a:spAutoFit/>
          </a:bodyPr>
          <a:lstStyle/>
          <a:p>
            <a:r>
              <a:rPr kumimoji="1" lang="ja-JP" altLang="en-US" dirty="0" smtClean="0"/>
              <a:t>再現率＝</a:t>
            </a:r>
            <a:r>
              <a:rPr kumimoji="1" lang="en-US" altLang="ja-JP" dirty="0" smtClean="0"/>
              <a:t>A/A+C</a:t>
            </a:r>
            <a:endParaRPr kumimoji="1" lang="ja-JP" altLang="en-US" dirty="0"/>
          </a:p>
        </p:txBody>
      </p:sp>
      <p:sp>
        <p:nvSpPr>
          <p:cNvPr id="12" name="テキスト ボックス 11"/>
          <p:cNvSpPr txBox="1"/>
          <p:nvPr/>
        </p:nvSpPr>
        <p:spPr>
          <a:xfrm>
            <a:off x="7092280" y="4870901"/>
            <a:ext cx="2160240" cy="646331"/>
          </a:xfrm>
          <a:prstGeom prst="rect">
            <a:avLst/>
          </a:prstGeom>
          <a:noFill/>
        </p:spPr>
        <p:txBody>
          <a:bodyPr wrap="square" rtlCol="0">
            <a:spAutoFit/>
          </a:bodyPr>
          <a:lstStyle/>
          <a:p>
            <a:r>
              <a:rPr kumimoji="1" lang="en-US" altLang="ja-JP" dirty="0" smtClean="0"/>
              <a:t>AUC</a:t>
            </a:r>
          </a:p>
          <a:p>
            <a:r>
              <a:rPr kumimoji="1" lang="ja-JP" altLang="en-US" dirty="0" smtClean="0"/>
              <a:t>＝</a:t>
            </a:r>
            <a:r>
              <a:rPr kumimoji="1" lang="en-US" altLang="ja-JP" dirty="0" smtClean="0"/>
              <a:t>A</a:t>
            </a:r>
            <a:r>
              <a:rPr kumimoji="1" lang="ja-JP" altLang="en-US" dirty="0" smtClean="0"/>
              <a:t>＋</a:t>
            </a:r>
            <a:r>
              <a:rPr kumimoji="1" lang="en-US" altLang="ja-JP" dirty="0" smtClean="0"/>
              <a:t>D/A+B+C</a:t>
            </a:r>
            <a:r>
              <a:rPr kumimoji="1" lang="ja-JP" altLang="en-US" dirty="0" smtClean="0"/>
              <a:t>＋</a:t>
            </a:r>
            <a:r>
              <a:rPr kumimoji="1" lang="en-US" altLang="ja-JP" dirty="0" smtClean="0"/>
              <a:t>D</a:t>
            </a:r>
            <a:endParaRPr kumimoji="1" lang="ja-JP"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３つの</a:t>
            </a:r>
            <a:r>
              <a:rPr kumimoji="1" lang="en-US" altLang="ja-JP" dirty="0" smtClean="0"/>
              <a:t>OSS</a:t>
            </a:r>
            <a:r>
              <a:rPr kumimoji="1" lang="ja-JP" altLang="en-US" dirty="0" smtClean="0"/>
              <a:t>（</a:t>
            </a:r>
            <a:r>
              <a:rPr kumimoji="1" lang="en-US" altLang="ja-JP" dirty="0" smtClean="0"/>
              <a:t>6</a:t>
            </a:r>
            <a:r>
              <a:rPr kumimoji="1" lang="ja-JP" altLang="en-US" dirty="0" err="1" smtClean="0"/>
              <a:t>つの</a:t>
            </a:r>
            <a:r>
              <a:rPr kumimoji="1" lang="ja-JP" altLang="en-US" dirty="0" smtClean="0"/>
              <a:t>サブシステム）を対象に実験を行った</a:t>
            </a:r>
            <a:endParaRPr kumimoji="1" lang="en-US" altLang="ja-JP" dirty="0" smtClean="0"/>
          </a:p>
          <a:p>
            <a:pPr lvl="1"/>
            <a:endParaRPr kumimoji="1" lang="ja-JP" altLang="en-US" dirty="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3074" name="Picture 2"/>
          <p:cNvPicPr>
            <a:picLocks noChangeAspect="1" noChangeArrowheads="1"/>
          </p:cNvPicPr>
          <p:nvPr/>
        </p:nvPicPr>
        <p:blipFill>
          <a:blip r:embed="rId2" cstate="print"/>
          <a:srcRect/>
          <a:stretch>
            <a:fillRect/>
          </a:stretch>
        </p:blipFill>
        <p:spPr bwMode="auto">
          <a:xfrm>
            <a:off x="2267744" y="1916832"/>
            <a:ext cx="4457700" cy="17430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3" eaLnBrk="1" hangingPunct="1"/>
            <a:endParaRPr lang="en-US" altLang="ja-JP" dirty="0" smtClean="0"/>
          </a:p>
          <a:p>
            <a:pPr lvl="1" eaLnBrk="1" hangingPunct="1"/>
            <a:endParaRPr lang="en-US" altLang="ja-JP" dirty="0" smtClean="0"/>
          </a:p>
          <a:p>
            <a:pPr lvl="4" eaLnBrk="1" hangingPunct="1"/>
            <a:endParaRPr lang="en-US" altLang="ja-JP" dirty="0" smtClean="0"/>
          </a:p>
          <a:p>
            <a:pPr lvl="1" eaLnBrk="1" hangingPunct="1"/>
            <a:endParaRPr lang="en-US" altLang="ja-JP" dirty="0" smtClean="0"/>
          </a:p>
          <a:p>
            <a:pPr lvl="4" eaLnBrk="1" hangingPunct="1"/>
            <a:endParaRPr lang="en-US" altLang="ja-JP" dirty="0" smtClean="0"/>
          </a:p>
          <a:p>
            <a:pPr lvl="1" eaLnBrk="1" hangingPunct="1"/>
            <a:r>
              <a:rPr lang="en-US" altLang="ja-JP" dirty="0" smtClean="0"/>
              <a:t>Mozilla Core</a:t>
            </a:r>
          </a:p>
          <a:p>
            <a:pPr lvl="2"/>
            <a:r>
              <a:rPr lang="en-US" altLang="ja-JP" dirty="0" err="1" smtClean="0"/>
              <a:t>MonthOpened</a:t>
            </a:r>
            <a:r>
              <a:rPr lang="ja-JP" altLang="en-US" dirty="0" smtClean="0"/>
              <a:t>と</a:t>
            </a:r>
            <a:r>
              <a:rPr lang="en-US" altLang="ja-JP" dirty="0" smtClean="0"/>
              <a:t>Assignee</a:t>
            </a:r>
            <a:r>
              <a:rPr lang="ja-JP" altLang="en-US" dirty="0" smtClean="0"/>
              <a:t>が効いてる</a:t>
            </a:r>
            <a:endParaRPr lang="en-US" altLang="ja-JP" dirty="0" smtClean="0"/>
          </a:p>
          <a:p>
            <a:pPr lvl="2" eaLnBrk="1" hangingPunct="1"/>
            <a:endParaRPr lang="en-US" altLang="ja-JP" dirty="0" smtClean="0"/>
          </a:p>
          <a:p>
            <a:pPr lvl="1" eaLnBrk="1" hangingPunct="1"/>
            <a:r>
              <a:rPr lang="en-US" altLang="ja-JP" dirty="0" smtClean="0"/>
              <a:t>Eclipse JDT</a:t>
            </a:r>
          </a:p>
          <a:p>
            <a:pPr lvl="2" eaLnBrk="1" hangingPunct="1"/>
            <a:r>
              <a:rPr lang="en-US" altLang="ja-JP" dirty="0" smtClean="0"/>
              <a:t>Assignee</a:t>
            </a:r>
            <a:r>
              <a:rPr lang="ja-JP" altLang="en-US" dirty="0" smtClean="0"/>
              <a:t>が効いている</a:t>
            </a:r>
            <a:endParaRPr lang="en-US" altLang="ja-JP" dirty="0" smtClean="0"/>
          </a:p>
          <a:p>
            <a:pPr lvl="2" eaLnBrk="1" hangingPunct="1"/>
            <a:endParaRPr lang="en-US" altLang="ja-JP" dirty="0" smtClean="0"/>
          </a:p>
          <a:p>
            <a:endParaRPr kumimoji="1" lang="ja-JP" altLang="en-US" dirty="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4098"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7" name="正方形/長方形 6"/>
          <p:cNvSpPr/>
          <p:nvPr/>
        </p:nvSpPr>
        <p:spPr bwMode="auto">
          <a:xfrm>
            <a:off x="2411760" y="3163743"/>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正方形/長方形 7"/>
          <p:cNvSpPr/>
          <p:nvPr/>
        </p:nvSpPr>
        <p:spPr bwMode="auto">
          <a:xfrm>
            <a:off x="2411760" y="2984559"/>
            <a:ext cx="3888432" cy="144016"/>
          </a:xfrm>
          <a:prstGeom prst="rect">
            <a:avLst/>
          </a:prstGeom>
          <a:noFill/>
          <a:ln w="12700" cap="sq" cmpd="sng" algn="ctr">
            <a:solidFill>
              <a:srgbClr val="0000FF"/>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2" name="テキスト ボックス 11"/>
          <p:cNvSpPr txBox="1"/>
          <p:nvPr/>
        </p:nvSpPr>
        <p:spPr>
          <a:xfrm>
            <a:off x="3141896" y="4139788"/>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3" name="テキスト ボックス 12"/>
          <p:cNvSpPr txBox="1"/>
          <p:nvPr/>
        </p:nvSpPr>
        <p:spPr>
          <a:xfrm>
            <a:off x="3131840" y="5147900"/>
            <a:ext cx="1224136" cy="369332"/>
          </a:xfrm>
          <a:prstGeom prst="rect">
            <a:avLst/>
          </a:prstGeom>
          <a:noFill/>
        </p:spPr>
        <p:txBody>
          <a:bodyPr wrap="square" rtlCol="0">
            <a:spAutoFit/>
          </a:bodyPr>
          <a:lstStyle/>
          <a:p>
            <a:r>
              <a:rPr kumimoji="1" lang="en-US" altLang="ja-JP" dirty="0" smtClean="0">
                <a:solidFill>
                  <a:srgbClr val="0000FF"/>
                </a:solidFill>
              </a:rPr>
              <a:t>Reject</a:t>
            </a:r>
            <a:endParaRPr kumimoji="1" lang="ja-JP" altLang="en-US" dirty="0">
              <a:solidFill>
                <a:srgbClr val="0000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5"/>
            <a:endParaRPr lang="en-US" altLang="ja-JP" dirty="0" smtClean="0"/>
          </a:p>
          <a:p>
            <a:pPr lvl="5"/>
            <a:endParaRPr lang="en-US" altLang="ja-JP" dirty="0" smtClean="0"/>
          </a:p>
          <a:p>
            <a:pPr lvl="1" eaLnBrk="1" hangingPunct="1"/>
            <a:r>
              <a:rPr lang="en-US" altLang="ja-JP" dirty="0" smtClean="0"/>
              <a:t>Mozilla Core</a:t>
            </a:r>
          </a:p>
          <a:p>
            <a:pPr lvl="2" eaLnBrk="1" hangingPunct="1"/>
            <a:r>
              <a:rPr lang="en-US" altLang="ja-JP" dirty="0" err="1" smtClean="0"/>
              <a:t>YearOpened</a:t>
            </a:r>
            <a:r>
              <a:rPr lang="en-US" altLang="ja-JP" dirty="0" smtClean="0"/>
              <a:t>, component, assignee, </a:t>
            </a:r>
            <a:r>
              <a:rPr lang="en-US" altLang="ja-JP" dirty="0" err="1" smtClean="0"/>
              <a:t>os</a:t>
            </a:r>
            <a:r>
              <a:rPr lang="en-US" altLang="ja-JP" dirty="0" smtClean="0"/>
              <a:t>, </a:t>
            </a:r>
            <a:r>
              <a:rPr lang="en-US" altLang="ja-JP" dirty="0" err="1" smtClean="0"/>
              <a:t>monthOpened</a:t>
            </a:r>
            <a:r>
              <a:rPr lang="ja-JP" altLang="en-US" dirty="0" smtClean="0"/>
              <a:t>が効いてる</a:t>
            </a:r>
            <a:endParaRPr lang="en-US" altLang="ja-JP" dirty="0" smtClean="0"/>
          </a:p>
          <a:p>
            <a:pPr lvl="3" eaLnBrk="1" hangingPunct="1"/>
            <a:r>
              <a:rPr lang="en-US" altLang="ja-JP" dirty="0" smtClean="0"/>
              <a:t>2003</a:t>
            </a:r>
            <a:r>
              <a:rPr lang="ja-JP" altLang="en-US" dirty="0" smtClean="0"/>
              <a:t>年以降に報告された不具合の</a:t>
            </a:r>
            <a:r>
              <a:rPr lang="en-US" altLang="ja-JP" dirty="0" smtClean="0"/>
              <a:t>63%</a:t>
            </a:r>
            <a:r>
              <a:rPr lang="ja-JP" altLang="en-US" dirty="0" smtClean="0"/>
              <a:t>は修正時間</a:t>
            </a:r>
            <a:r>
              <a:rPr lang="en-US" altLang="ja-JP" dirty="0" smtClean="0"/>
              <a:t>Fast</a:t>
            </a:r>
          </a:p>
          <a:p>
            <a:pPr lvl="3" eaLnBrk="1" hangingPunct="1"/>
            <a:r>
              <a:rPr lang="en-US" altLang="ja-JP" dirty="0" smtClean="0"/>
              <a:t>2001</a:t>
            </a:r>
            <a:r>
              <a:rPr lang="ja-JP" altLang="en-US" dirty="0" smtClean="0"/>
              <a:t>年～</a:t>
            </a:r>
            <a:r>
              <a:rPr lang="en-US" altLang="ja-JP" dirty="0" smtClean="0"/>
              <a:t>2003</a:t>
            </a:r>
            <a:r>
              <a:rPr lang="ja-JP" altLang="en-US" dirty="0" smtClean="0"/>
              <a:t>年に報告され</a:t>
            </a:r>
            <a:r>
              <a:rPr lang="ja-JP" altLang="en-US" dirty="0" err="1" smtClean="0"/>
              <a:t>ｔ</a:t>
            </a:r>
            <a:r>
              <a:rPr lang="ja-JP" altLang="en-US" dirty="0" smtClean="0"/>
              <a:t>ら不具合は区別できない</a:t>
            </a:r>
            <a:endParaRPr lang="en-US" altLang="ja-JP" dirty="0" smtClean="0"/>
          </a:p>
          <a:p>
            <a:pPr lvl="3" eaLnBrk="1" hangingPunct="1"/>
            <a:r>
              <a:rPr lang="en-US" altLang="ja-JP" dirty="0" smtClean="0"/>
              <a:t>2001</a:t>
            </a:r>
            <a:r>
              <a:rPr lang="ja-JP" altLang="en-US" dirty="0" smtClean="0"/>
              <a:t>年以前に報告された不具合の</a:t>
            </a:r>
            <a:r>
              <a:rPr lang="en-US" altLang="ja-JP" dirty="0" smtClean="0"/>
              <a:t>63%</a:t>
            </a:r>
            <a:r>
              <a:rPr lang="ja-JP" altLang="en-US" dirty="0" smtClean="0"/>
              <a:t>は修正時間</a:t>
            </a:r>
            <a:r>
              <a:rPr lang="en-US" altLang="ja-JP" dirty="0" smtClean="0"/>
              <a:t>Slow</a:t>
            </a:r>
          </a:p>
          <a:p>
            <a:pPr lvl="1" eaLnBrk="1" hangingPunct="1"/>
            <a:r>
              <a:rPr lang="en-US" altLang="ja-JP" dirty="0" smtClean="0"/>
              <a:t>Mozilla Firefox</a:t>
            </a:r>
          </a:p>
          <a:p>
            <a:pPr lvl="2" eaLnBrk="1" hangingPunct="1"/>
            <a:r>
              <a:rPr lang="en-US" altLang="ja-JP" dirty="0" smtClean="0"/>
              <a:t>Component, assignee</a:t>
            </a:r>
            <a:r>
              <a:rPr lang="ja-JP" altLang="en-US" dirty="0" smtClean="0"/>
              <a:t>が効いている </a:t>
            </a:r>
            <a:r>
              <a:rPr lang="en-US" altLang="ja-JP" dirty="0" smtClean="0"/>
              <a:t>(Mozilla Core</a:t>
            </a:r>
            <a:r>
              <a:rPr lang="ja-JP" altLang="en-US" dirty="0" smtClean="0"/>
              <a:t>と異なり</a:t>
            </a:r>
            <a:r>
              <a:rPr lang="en-US" altLang="ja-JP" dirty="0" err="1" smtClean="0"/>
              <a:t>YearOpened</a:t>
            </a:r>
            <a:r>
              <a:rPr lang="ja-JP" altLang="en-US" dirty="0" smtClean="0"/>
              <a:t>はあまり効いていない</a:t>
            </a:r>
            <a:r>
              <a:rPr lang="en-US" altLang="ja-JP" dirty="0" smtClean="0"/>
              <a:t>)</a:t>
            </a:r>
          </a:p>
          <a:p>
            <a:pPr lvl="2" eaLnBrk="1" hangingPunct="1"/>
            <a:endParaRPr lang="en-US" altLang="ja-JP" dirty="0" smtClean="0"/>
          </a:p>
          <a:p>
            <a:endParaRPr kumimoji="1" lang="ja-JP" altLang="en-US" dirty="0"/>
          </a:p>
        </p:txBody>
      </p:sp>
      <p:sp>
        <p:nvSpPr>
          <p:cNvPr id="7" name="正方形/長方形 6"/>
          <p:cNvSpPr/>
          <p:nvPr/>
        </p:nvSpPr>
        <p:spPr bwMode="auto">
          <a:xfrm>
            <a:off x="2411760" y="3356992"/>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正方形/長方形 7"/>
          <p:cNvSpPr/>
          <p:nvPr/>
        </p:nvSpPr>
        <p:spPr bwMode="auto">
          <a:xfrm>
            <a:off x="2411760" y="3551808"/>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 name="テキスト ボックス 8"/>
          <p:cNvSpPr txBox="1"/>
          <p:nvPr/>
        </p:nvSpPr>
        <p:spPr>
          <a:xfrm>
            <a:off x="3141896" y="4139788"/>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2" name="テキスト ボックス 11"/>
          <p:cNvSpPr txBox="1"/>
          <p:nvPr/>
        </p:nvSpPr>
        <p:spPr>
          <a:xfrm>
            <a:off x="3141896" y="5723964"/>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lang="en-US" altLang="ja-JP" dirty="0" smtClean="0"/>
              <a:t>Gnome </a:t>
            </a:r>
            <a:r>
              <a:rPr lang="en-US" altLang="ja-JP" dirty="0" err="1" smtClean="0"/>
              <a:t>GStreamer</a:t>
            </a:r>
            <a:endParaRPr lang="en-US" altLang="ja-JP" dirty="0" smtClean="0"/>
          </a:p>
          <a:p>
            <a:pPr lvl="2" eaLnBrk="1" hangingPunct="1"/>
            <a:r>
              <a:rPr lang="en-US" altLang="ja-JP" dirty="0" err="1" smtClean="0"/>
              <a:t>YearOpened</a:t>
            </a:r>
            <a:r>
              <a:rPr lang="en-US" altLang="ja-JP" dirty="0" smtClean="0"/>
              <a:t>, component,</a:t>
            </a:r>
            <a:r>
              <a:rPr lang="ja-JP" altLang="en-US" dirty="0" smtClean="0"/>
              <a:t> </a:t>
            </a:r>
            <a:r>
              <a:rPr lang="en-US" altLang="ja-JP" dirty="0" smtClean="0"/>
              <a:t>reporter, assignee</a:t>
            </a:r>
            <a:r>
              <a:rPr lang="ja-JP" altLang="en-US" dirty="0" smtClean="0"/>
              <a:t>が効いてる</a:t>
            </a:r>
            <a:endParaRPr lang="en-US" altLang="ja-JP" dirty="0" smtClean="0"/>
          </a:p>
          <a:p>
            <a:pPr lvl="3" eaLnBrk="1" hangingPunct="1"/>
            <a:r>
              <a:rPr lang="en-US" altLang="ja-JP" dirty="0" smtClean="0"/>
              <a:t>2005</a:t>
            </a:r>
            <a:r>
              <a:rPr lang="ja-JP" altLang="en-US" dirty="0" smtClean="0"/>
              <a:t>年以前に報告された不具合は，最近報告される不具合よりも修正時間</a:t>
            </a:r>
            <a:r>
              <a:rPr lang="en-US" altLang="ja-JP" dirty="0" smtClean="0"/>
              <a:t>Slow</a:t>
            </a:r>
          </a:p>
          <a:p>
            <a:pPr lvl="3" eaLnBrk="1" hangingPunct="1"/>
            <a:r>
              <a:rPr lang="ja-JP" altLang="en-US" dirty="0" smtClean="0"/>
              <a:t>プラグインに関するコンポーネントは修正時間</a:t>
            </a:r>
            <a:r>
              <a:rPr lang="en-US" altLang="ja-JP" dirty="0" smtClean="0"/>
              <a:t>Fast</a:t>
            </a:r>
          </a:p>
          <a:p>
            <a:pPr lvl="1" eaLnBrk="1" hangingPunct="1"/>
            <a:r>
              <a:rPr lang="en-US" altLang="ja-JP" dirty="0" smtClean="0"/>
              <a:t>Gnome Evolution</a:t>
            </a:r>
          </a:p>
          <a:p>
            <a:pPr lvl="2" eaLnBrk="1" hangingPunct="1"/>
            <a:r>
              <a:rPr lang="en-US" altLang="ja-JP" dirty="0" smtClean="0"/>
              <a:t>Assignee, </a:t>
            </a:r>
            <a:r>
              <a:rPr lang="en-US" altLang="ja-JP" dirty="0" err="1" smtClean="0"/>
              <a:t>hOpenedBeforeNextRelease</a:t>
            </a:r>
            <a:r>
              <a:rPr lang="en-US" altLang="ja-JP" dirty="0" smtClean="0"/>
              <a:t>, reporter, </a:t>
            </a:r>
            <a:r>
              <a:rPr lang="en-US" altLang="ja-JP" dirty="0" err="1" smtClean="0"/>
              <a:t>yearOpened</a:t>
            </a:r>
            <a:r>
              <a:rPr lang="en-US" altLang="ja-JP" dirty="0" smtClean="0"/>
              <a:t>, </a:t>
            </a:r>
            <a:r>
              <a:rPr lang="en-US" altLang="ja-JP" dirty="0" err="1" smtClean="0"/>
              <a:t>serverity</a:t>
            </a:r>
            <a:r>
              <a:rPr lang="ja-JP" altLang="en-US" dirty="0" smtClean="0"/>
              <a:t>が効いている</a:t>
            </a:r>
            <a:endParaRPr lang="en-US" altLang="ja-JP" dirty="0" smtClean="0"/>
          </a:p>
          <a:p>
            <a:endParaRPr kumimoji="1" lang="ja-JP" altLang="en-US" dirty="0"/>
          </a:p>
        </p:txBody>
      </p:sp>
      <p:sp>
        <p:nvSpPr>
          <p:cNvPr id="7" name="正方形/長方形 6"/>
          <p:cNvSpPr/>
          <p:nvPr/>
        </p:nvSpPr>
        <p:spPr bwMode="auto">
          <a:xfrm>
            <a:off x="2411760" y="3738240"/>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正方形/長方形 7"/>
          <p:cNvSpPr/>
          <p:nvPr/>
        </p:nvSpPr>
        <p:spPr bwMode="auto">
          <a:xfrm>
            <a:off x="2411760" y="3933056"/>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 name="テキスト ボックス 8"/>
          <p:cNvSpPr txBox="1"/>
          <p:nvPr/>
        </p:nvSpPr>
        <p:spPr>
          <a:xfrm>
            <a:off x="3141896" y="4293096"/>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2" name="テキスト ボックス 11"/>
          <p:cNvSpPr txBox="1"/>
          <p:nvPr/>
        </p:nvSpPr>
        <p:spPr>
          <a:xfrm>
            <a:off x="3141896" y="5589240"/>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eaLnBrk="1" hangingPunct="1"/>
            <a:r>
              <a:rPr lang="en-US" altLang="ja-JP" dirty="0" smtClean="0"/>
              <a:t>Summary</a:t>
            </a:r>
          </a:p>
          <a:p>
            <a:pPr lvl="1" eaLnBrk="1" hangingPunct="1"/>
            <a:r>
              <a:rPr lang="en-US" altLang="ja-JP" dirty="0" smtClean="0"/>
              <a:t>6</a:t>
            </a:r>
            <a:r>
              <a:rPr lang="ja-JP" altLang="en-US" dirty="0" smtClean="0"/>
              <a:t>つ中</a:t>
            </a:r>
            <a:r>
              <a:rPr lang="en-US" altLang="ja-JP" dirty="0" smtClean="0"/>
              <a:t>5</a:t>
            </a:r>
            <a:r>
              <a:rPr lang="ja-JP" altLang="en-US" dirty="0" err="1" smtClean="0"/>
              <a:t>つの</a:t>
            </a:r>
            <a:r>
              <a:rPr lang="ja-JP" altLang="en-US" dirty="0" smtClean="0"/>
              <a:t>プロジェクトは適当に予測するより</a:t>
            </a:r>
            <a:r>
              <a:rPr lang="en-US" altLang="ja-JP" dirty="0" smtClean="0"/>
              <a:t>10</a:t>
            </a:r>
            <a:r>
              <a:rPr lang="ja-JP" altLang="en-US" dirty="0" smtClean="0"/>
              <a:t>～</a:t>
            </a:r>
            <a:r>
              <a:rPr lang="en-US" altLang="ja-JP" dirty="0" smtClean="0"/>
              <a:t>20</a:t>
            </a:r>
            <a:r>
              <a:rPr lang="ja-JP" altLang="en-US" dirty="0" smtClean="0"/>
              <a:t>％精度が高い予測を実現できた</a:t>
            </a:r>
            <a:endParaRPr lang="en-US" altLang="ja-JP" dirty="0" smtClean="0"/>
          </a:p>
          <a:p>
            <a:pPr lvl="1" eaLnBrk="1" hangingPunct="1"/>
            <a:endParaRPr kumimoji="1" lang="en-US" altLang="ja-JP" dirty="0" smtClean="0"/>
          </a:p>
          <a:p>
            <a:pPr lvl="1" eaLnBrk="1" hangingPunct="1"/>
            <a:r>
              <a:rPr lang="ja-JP" altLang="en-US" dirty="0" smtClean="0"/>
              <a:t>仮説</a:t>
            </a:r>
            <a:r>
              <a:rPr lang="en-US" altLang="ja-JP" dirty="0" smtClean="0"/>
              <a:t>1</a:t>
            </a:r>
            <a:r>
              <a:rPr lang="ja-JP" altLang="en-US" dirty="0" smtClean="0"/>
              <a:t>は</a:t>
            </a:r>
            <a:r>
              <a:rPr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lang="en-US" altLang="ja-JP" dirty="0" smtClean="0"/>
              <a:t>Eclipse JDT</a:t>
            </a:r>
          </a:p>
          <a:p>
            <a:pPr lvl="2" eaLnBrk="1" hangingPunct="1"/>
            <a:r>
              <a:rPr kumimoji="1" lang="en-US" altLang="ja-JP" dirty="0" smtClean="0"/>
              <a:t>Milestone</a:t>
            </a:r>
            <a:r>
              <a:rPr kumimoji="1" lang="ja-JP" altLang="en-US" dirty="0" smtClean="0"/>
              <a:t>が効いていた</a:t>
            </a:r>
            <a:endParaRPr kumimoji="1" lang="en-US" altLang="ja-JP" dirty="0" smtClean="0"/>
          </a:p>
          <a:p>
            <a:pPr lvl="3" eaLnBrk="1" hangingPunct="1"/>
            <a:r>
              <a:rPr lang="ja-JP" altLang="en-US" dirty="0" smtClean="0"/>
              <a:t>報告時点では</a:t>
            </a:r>
            <a:r>
              <a:rPr lang="en-US" altLang="ja-JP" dirty="0" smtClean="0"/>
              <a:t>36</a:t>
            </a:r>
            <a:r>
              <a:rPr lang="ja-JP" altLang="en-US" dirty="0" smtClean="0"/>
              <a:t>件</a:t>
            </a:r>
            <a:r>
              <a:rPr lang="en-US" altLang="ja-JP" dirty="0" smtClean="0"/>
              <a:t>/10813</a:t>
            </a:r>
            <a:r>
              <a:rPr lang="ja-JP" altLang="en-US" dirty="0" smtClean="0"/>
              <a:t>件しか</a:t>
            </a:r>
            <a:r>
              <a:rPr lang="en-US" altLang="ja-JP" dirty="0" smtClean="0"/>
              <a:t>Milestone</a:t>
            </a:r>
            <a:r>
              <a:rPr lang="ja-JP" altLang="en-US" dirty="0" smtClean="0"/>
              <a:t>が記述されていない</a:t>
            </a:r>
            <a:endParaRPr lang="en-US" altLang="ja-JP" dirty="0" smtClean="0"/>
          </a:p>
          <a:p>
            <a:pPr lvl="3" eaLnBrk="1" hangingPunct="1"/>
            <a:r>
              <a:rPr kumimoji="1" lang="en-US" altLang="ja-JP" dirty="0" smtClean="0"/>
              <a:t>1</a:t>
            </a:r>
            <a:r>
              <a:rPr kumimoji="1" lang="ja-JP" altLang="en-US" dirty="0" smtClean="0"/>
              <a:t>週間以内に不具合票の</a:t>
            </a:r>
            <a:r>
              <a:rPr kumimoji="1" lang="en-US" altLang="ja-JP" dirty="0" smtClean="0"/>
              <a:t>37%</a:t>
            </a:r>
            <a:r>
              <a:rPr kumimoji="1" lang="ja-JP" altLang="en-US" dirty="0" smtClean="0"/>
              <a:t>に</a:t>
            </a:r>
            <a:r>
              <a:rPr kumimoji="1" lang="en-US" altLang="ja-JP" dirty="0" smtClean="0"/>
              <a:t>Milestone</a:t>
            </a:r>
            <a:r>
              <a:rPr kumimoji="1" lang="ja-JP" altLang="en-US" dirty="0" smtClean="0"/>
              <a:t>が記述されている</a:t>
            </a:r>
            <a:endParaRPr kumimoji="1" lang="en-US" altLang="ja-JP" dirty="0" smtClean="0"/>
          </a:p>
          <a:p>
            <a:pPr lvl="1" eaLnBrk="1" hangingPunct="1"/>
            <a:r>
              <a:rPr lang="en-US" altLang="ja-JP" dirty="0" smtClean="0"/>
              <a:t>Eclipse Platform</a:t>
            </a:r>
          </a:p>
          <a:p>
            <a:pPr lvl="2" eaLnBrk="1" hangingPunct="1"/>
            <a:r>
              <a:rPr lang="en-US" altLang="ja-JP" dirty="0" smtClean="0"/>
              <a:t>Milestone</a:t>
            </a:r>
            <a:r>
              <a:rPr lang="ja-JP" altLang="en-US" dirty="0" smtClean="0"/>
              <a:t>が効いていた</a:t>
            </a:r>
          </a:p>
          <a:p>
            <a:pPr lvl="3" eaLnBrk="1" hangingPunct="1"/>
            <a:r>
              <a:rPr lang="ja-JP" altLang="en-US" dirty="0" smtClean="0"/>
              <a:t>報告時点で</a:t>
            </a:r>
            <a:r>
              <a:rPr lang="en-US" altLang="ja-JP" dirty="0" smtClean="0"/>
              <a:t>Milestone</a:t>
            </a:r>
            <a:r>
              <a:rPr lang="ja-JP" altLang="en-US" dirty="0" smtClean="0"/>
              <a:t>はほとんど記述されていないが，</a:t>
            </a:r>
            <a:r>
              <a:rPr lang="en-US" altLang="ja-JP" dirty="0" smtClean="0"/>
              <a:t>1</a:t>
            </a:r>
            <a:r>
              <a:rPr lang="ja-JP" altLang="en-US" dirty="0" smtClean="0"/>
              <a:t>日後，不具合票の</a:t>
            </a:r>
            <a:r>
              <a:rPr lang="en-US" altLang="ja-JP" dirty="0" smtClean="0"/>
              <a:t>27%</a:t>
            </a:r>
            <a:r>
              <a:rPr lang="ja-JP" altLang="en-US" dirty="0" smtClean="0"/>
              <a:t>に</a:t>
            </a:r>
            <a:r>
              <a:rPr lang="en-US" altLang="ja-JP" dirty="0" smtClean="0"/>
              <a:t>Milestone</a:t>
            </a:r>
            <a:r>
              <a:rPr lang="ja-JP" altLang="en-US" dirty="0" smtClean="0"/>
              <a:t>が記述されている</a:t>
            </a:r>
          </a:p>
        </p:txBody>
      </p:sp>
      <p:pic>
        <p:nvPicPr>
          <p:cNvPr id="5122" name="Picture 2"/>
          <p:cNvPicPr>
            <a:picLocks noChangeAspect="1" noChangeArrowheads="1"/>
          </p:cNvPicPr>
          <p:nvPr/>
        </p:nvPicPr>
        <p:blipFill>
          <a:blip r:embed="rId2" cstate="print"/>
          <a:srcRect/>
          <a:stretch>
            <a:fillRect/>
          </a:stretch>
        </p:blipFill>
        <p:spPr bwMode="auto">
          <a:xfrm>
            <a:off x="395536" y="2708920"/>
            <a:ext cx="4043590" cy="1584176"/>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4716016" y="2727970"/>
            <a:ext cx="4009928" cy="1546932"/>
          </a:xfrm>
          <a:prstGeom prst="rect">
            <a:avLst/>
          </a:prstGeom>
          <a:noFill/>
          <a:ln w="9525">
            <a:noFill/>
            <a:miter lim="800000"/>
            <a:headEnd/>
            <a:tailEnd/>
          </a:ln>
        </p:spPr>
      </p:pic>
      <p:cxnSp>
        <p:nvCxnSpPr>
          <p:cNvPr id="8" name="直線矢印コネクタ 7"/>
          <p:cNvCxnSpPr/>
          <p:nvPr/>
        </p:nvCxnSpPr>
        <p:spPr bwMode="auto">
          <a:xfrm rot="5400000">
            <a:off x="2231740"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9" name="直線矢印コネクタ 8"/>
          <p:cNvCxnSpPr/>
          <p:nvPr/>
        </p:nvCxnSpPr>
        <p:spPr bwMode="auto">
          <a:xfrm rot="5400000">
            <a:off x="2736590"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0" name="直線矢印コネクタ 9"/>
          <p:cNvCxnSpPr/>
          <p:nvPr/>
        </p:nvCxnSpPr>
        <p:spPr bwMode="auto">
          <a:xfrm rot="5400000">
            <a:off x="3266046"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2" name="直線矢印コネクタ 11"/>
          <p:cNvCxnSpPr/>
          <p:nvPr/>
        </p:nvCxnSpPr>
        <p:spPr bwMode="auto">
          <a:xfrm rot="5400000">
            <a:off x="6525232" y="3752242"/>
            <a:ext cx="936104" cy="1588"/>
          </a:xfrm>
          <a:prstGeom prst="straightConnector1">
            <a:avLst/>
          </a:prstGeom>
          <a:solidFill>
            <a:schemeClr val="accent1"/>
          </a:solidFill>
          <a:ln w="12700" cap="sq" cmpd="sng" algn="ctr">
            <a:solidFill>
              <a:srgbClr val="FF0000"/>
            </a:solidFill>
            <a:prstDash val="dash"/>
            <a:round/>
            <a:headEnd type="none" w="sm" len="sm"/>
            <a:tailEnd type="arrow"/>
          </a:ln>
          <a:effectLst/>
        </p:spPr>
      </p:cxnSp>
      <p:cxnSp>
        <p:nvCxnSpPr>
          <p:cNvPr id="13" name="直線矢印コネクタ 12"/>
          <p:cNvCxnSpPr/>
          <p:nvPr/>
        </p:nvCxnSpPr>
        <p:spPr bwMode="auto">
          <a:xfrm rot="5400000">
            <a:off x="7030082" y="3752242"/>
            <a:ext cx="936104" cy="1588"/>
          </a:xfrm>
          <a:prstGeom prst="straightConnector1">
            <a:avLst/>
          </a:prstGeom>
          <a:solidFill>
            <a:schemeClr val="accent1"/>
          </a:solidFill>
          <a:ln w="12700" cap="sq" cmpd="sng" algn="ctr">
            <a:solidFill>
              <a:srgbClr val="FF0000"/>
            </a:solidFill>
            <a:prstDash val="dash"/>
            <a:round/>
            <a:headEnd type="none" w="sm" len="sm"/>
            <a:tailEnd type="arrow"/>
          </a:ln>
          <a:effectLst/>
        </p:spPr>
      </p:cxnSp>
      <p:cxnSp>
        <p:nvCxnSpPr>
          <p:cNvPr id="14" name="直線矢印コネクタ 13"/>
          <p:cNvCxnSpPr/>
          <p:nvPr/>
        </p:nvCxnSpPr>
        <p:spPr bwMode="auto">
          <a:xfrm rot="5400000">
            <a:off x="7559538" y="3752242"/>
            <a:ext cx="936104" cy="1588"/>
          </a:xfrm>
          <a:prstGeom prst="straightConnector1">
            <a:avLst/>
          </a:prstGeom>
          <a:solidFill>
            <a:schemeClr val="accent1"/>
          </a:solidFill>
          <a:ln w="12700" cap="sq" cmpd="sng" algn="ctr">
            <a:solidFill>
              <a:srgbClr val="FF0000"/>
            </a:solidFill>
            <a:prstDash val="dash"/>
            <a:round/>
            <a:headEnd type="none" w="sm" len="sm"/>
            <a:tailEnd type="arrow"/>
          </a:ln>
          <a:effectLst/>
        </p:spPr>
      </p:cxnSp>
      <p:sp>
        <p:nvSpPr>
          <p:cNvPr id="15" name="テキスト ボックス 14"/>
          <p:cNvSpPr txBox="1"/>
          <p:nvPr/>
        </p:nvSpPr>
        <p:spPr>
          <a:xfrm>
            <a:off x="3141896" y="4293096"/>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7" name="テキスト ボックス 16"/>
          <p:cNvSpPr txBox="1"/>
          <p:nvPr/>
        </p:nvSpPr>
        <p:spPr>
          <a:xfrm>
            <a:off x="3141896" y="5517232"/>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568476" y="2723778"/>
            <a:ext cx="3971980" cy="155276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lang="en-US" altLang="ja-JP" dirty="0" smtClean="0"/>
              <a:t>Mozilla Core</a:t>
            </a:r>
          </a:p>
          <a:p>
            <a:pPr lvl="2" eaLnBrk="1" hangingPunct="1"/>
            <a:r>
              <a:rPr kumimoji="1" lang="en-US" altLang="ja-JP" dirty="0" smtClean="0"/>
              <a:t>Priority, Milestone, assignee, reporter</a:t>
            </a:r>
            <a:r>
              <a:rPr kumimoji="1" lang="ja-JP" altLang="en-US" dirty="0" smtClean="0"/>
              <a:t>が効いていた</a:t>
            </a:r>
            <a:endParaRPr kumimoji="1" lang="en-US" altLang="ja-JP" dirty="0" smtClean="0"/>
          </a:p>
          <a:p>
            <a:pPr lvl="3" eaLnBrk="1" hangingPunct="1"/>
            <a:r>
              <a:rPr lang="en-US" altLang="ja-JP" dirty="0" smtClean="0"/>
              <a:t>Priority low</a:t>
            </a:r>
            <a:r>
              <a:rPr lang="ja-JP" altLang="en-US" dirty="0" smtClean="0"/>
              <a:t>の修正時間　＞　</a:t>
            </a:r>
            <a:r>
              <a:rPr lang="en-US" altLang="ja-JP" dirty="0" smtClean="0"/>
              <a:t>Priority high</a:t>
            </a:r>
            <a:r>
              <a:rPr lang="ja-JP" altLang="en-US" dirty="0" smtClean="0"/>
              <a:t>の修正時間　</a:t>
            </a:r>
            <a:endParaRPr lang="en-US" altLang="ja-JP" dirty="0" smtClean="0"/>
          </a:p>
          <a:p>
            <a:pPr lvl="3" eaLnBrk="1" hangingPunct="1"/>
            <a:r>
              <a:rPr lang="en-US" altLang="ja-JP" dirty="0" smtClean="0"/>
              <a:t>Milestone</a:t>
            </a:r>
            <a:r>
              <a:rPr lang="ja-JP" altLang="en-US" dirty="0" smtClean="0"/>
              <a:t>が記述されている不具合は</a:t>
            </a:r>
            <a:r>
              <a:rPr lang="en-US" altLang="ja-JP" dirty="0" smtClean="0"/>
              <a:t>1.6%</a:t>
            </a:r>
            <a:r>
              <a:rPr lang="ja-JP" altLang="en-US" dirty="0" smtClean="0"/>
              <a:t>（報告時点），</a:t>
            </a:r>
            <a:r>
              <a:rPr lang="en-US" altLang="ja-JP" dirty="0" smtClean="0"/>
              <a:t>30</a:t>
            </a:r>
            <a:r>
              <a:rPr lang="ja-JP" altLang="en-US" dirty="0" smtClean="0"/>
              <a:t>％（</a:t>
            </a:r>
            <a:r>
              <a:rPr lang="en-US" altLang="ja-JP" dirty="0" smtClean="0"/>
              <a:t>1</a:t>
            </a:r>
            <a:r>
              <a:rPr lang="ja-JP" altLang="en-US" dirty="0" smtClean="0"/>
              <a:t>日以内），</a:t>
            </a:r>
            <a:r>
              <a:rPr lang="en-US" altLang="ja-JP" dirty="0" smtClean="0"/>
              <a:t>46%</a:t>
            </a:r>
            <a:r>
              <a:rPr lang="ja-JP" altLang="en-US" dirty="0" smtClean="0"/>
              <a:t>（</a:t>
            </a:r>
            <a:r>
              <a:rPr lang="en-US" altLang="ja-JP" dirty="0" smtClean="0"/>
              <a:t>1</a:t>
            </a:r>
            <a:r>
              <a:rPr lang="ja-JP" altLang="en-US" dirty="0" smtClean="0"/>
              <a:t>カ月以内）</a:t>
            </a:r>
            <a:endParaRPr lang="en-US" altLang="ja-JP" dirty="0" smtClean="0"/>
          </a:p>
        </p:txBody>
      </p:sp>
      <p:cxnSp>
        <p:nvCxnSpPr>
          <p:cNvPr id="8" name="直線矢印コネクタ 7"/>
          <p:cNvCxnSpPr/>
          <p:nvPr/>
        </p:nvCxnSpPr>
        <p:spPr bwMode="auto">
          <a:xfrm rot="5400000">
            <a:off x="4332672"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9" name="直線矢印コネクタ 8"/>
          <p:cNvCxnSpPr/>
          <p:nvPr/>
        </p:nvCxnSpPr>
        <p:spPr bwMode="auto">
          <a:xfrm rot="5400000">
            <a:off x="4837522"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0" name="直線矢印コネクタ 9"/>
          <p:cNvCxnSpPr/>
          <p:nvPr/>
        </p:nvCxnSpPr>
        <p:spPr bwMode="auto">
          <a:xfrm rot="5400000">
            <a:off x="5366978"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sp>
        <p:nvSpPr>
          <p:cNvPr id="15" name="テキスト ボックス 14"/>
          <p:cNvSpPr txBox="1"/>
          <p:nvPr/>
        </p:nvSpPr>
        <p:spPr>
          <a:xfrm>
            <a:off x="3131840" y="4293096"/>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srcRect/>
          <a:stretch>
            <a:fillRect/>
          </a:stretch>
        </p:blipFill>
        <p:spPr bwMode="auto">
          <a:xfrm>
            <a:off x="2596034" y="2742828"/>
            <a:ext cx="3960410" cy="150751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lang="en-US" altLang="ja-JP" dirty="0" smtClean="0"/>
              <a:t>Mozilla Firefox</a:t>
            </a:r>
          </a:p>
          <a:p>
            <a:pPr lvl="2" eaLnBrk="1" hangingPunct="1"/>
            <a:r>
              <a:rPr lang="en-US" altLang="ja-JP" dirty="0" smtClean="0"/>
              <a:t>Milestone</a:t>
            </a:r>
            <a:r>
              <a:rPr lang="ja-JP" altLang="en-US" dirty="0" err="1" smtClean="0"/>
              <a:t>，</a:t>
            </a:r>
            <a:r>
              <a:rPr lang="en-US" altLang="ja-JP" dirty="0" smtClean="0"/>
              <a:t>Priority, </a:t>
            </a:r>
            <a:r>
              <a:rPr lang="en-US" altLang="ja-JP" dirty="0" err="1" smtClean="0"/>
              <a:t>nrActivities</a:t>
            </a:r>
            <a:r>
              <a:rPr lang="en-US" altLang="ja-JP" dirty="0" smtClean="0"/>
              <a:t>, </a:t>
            </a:r>
            <a:r>
              <a:rPr lang="en-US" altLang="ja-JP" dirty="0" err="1" smtClean="0"/>
              <a:t>yearOpened</a:t>
            </a:r>
            <a:r>
              <a:rPr lang="ja-JP" altLang="en-US" dirty="0" smtClean="0"/>
              <a:t>が効いていた</a:t>
            </a:r>
          </a:p>
          <a:p>
            <a:pPr lvl="3" eaLnBrk="1" hangingPunct="1"/>
            <a:r>
              <a:rPr lang="en-US" altLang="ja-JP" dirty="0" smtClean="0"/>
              <a:t>1,3,7</a:t>
            </a:r>
            <a:r>
              <a:rPr lang="ja-JP" altLang="en-US" dirty="0" smtClean="0"/>
              <a:t>日目の不具合票　</a:t>
            </a:r>
            <a:r>
              <a:rPr lang="en-US" altLang="ja-JP" dirty="0" err="1" smtClean="0"/>
              <a:t>nrActivities</a:t>
            </a:r>
            <a:r>
              <a:rPr lang="en-US" altLang="ja-JP" dirty="0" smtClean="0"/>
              <a:t> </a:t>
            </a:r>
            <a:r>
              <a:rPr lang="ja-JP" altLang="en-US" dirty="0" smtClean="0"/>
              <a:t>＜ </a:t>
            </a:r>
            <a:r>
              <a:rPr lang="en-US" altLang="ja-JP" dirty="0" smtClean="0"/>
              <a:t>2 </a:t>
            </a:r>
            <a:r>
              <a:rPr lang="ja-JP" altLang="en-US" dirty="0" smtClean="0"/>
              <a:t>⇒</a:t>
            </a:r>
            <a:r>
              <a:rPr lang="en-US" altLang="ja-JP" dirty="0" smtClean="0"/>
              <a:t>Slow</a:t>
            </a:r>
            <a:r>
              <a:rPr lang="ja-JP" altLang="en-US" dirty="0" err="1" smtClean="0"/>
              <a:t>，</a:t>
            </a:r>
            <a:r>
              <a:rPr lang="en-US" altLang="ja-JP" dirty="0" smtClean="0"/>
              <a:t> </a:t>
            </a:r>
            <a:r>
              <a:rPr lang="en-US" altLang="ja-JP" dirty="0" err="1" smtClean="0"/>
              <a:t>nrActivities</a:t>
            </a:r>
            <a:r>
              <a:rPr lang="en-US" altLang="ja-JP" dirty="0" smtClean="0"/>
              <a:t> </a:t>
            </a:r>
            <a:r>
              <a:rPr lang="ja-JP" altLang="en-US" dirty="0" smtClean="0"/>
              <a:t>＞ ７⇒</a:t>
            </a:r>
            <a:r>
              <a:rPr lang="en-US" altLang="ja-JP" dirty="0" smtClean="0"/>
              <a:t>Fast</a:t>
            </a:r>
          </a:p>
          <a:p>
            <a:pPr lvl="3" eaLnBrk="1" hangingPunct="1"/>
            <a:r>
              <a:rPr lang="ja-JP" altLang="en-US" dirty="0" smtClean="0"/>
              <a:t>最も精度の高い</a:t>
            </a:r>
            <a:r>
              <a:rPr lang="en-US" altLang="ja-JP" dirty="0" smtClean="0"/>
              <a:t>1</a:t>
            </a:r>
            <a:r>
              <a:rPr lang="ja-JP" altLang="en-US" dirty="0" smtClean="0"/>
              <a:t>か月のモデルでは，</a:t>
            </a:r>
            <a:r>
              <a:rPr lang="en-US" altLang="ja-JP" dirty="0" smtClean="0"/>
              <a:t>milestone</a:t>
            </a:r>
            <a:r>
              <a:rPr lang="ja-JP" altLang="en-US" dirty="0" smtClean="0"/>
              <a:t>が効いていない．</a:t>
            </a:r>
            <a:r>
              <a:rPr lang="en-US" altLang="ja-JP" dirty="0" err="1" smtClean="0"/>
              <a:t>yearOpened</a:t>
            </a:r>
            <a:r>
              <a:rPr lang="ja-JP" altLang="en-US" dirty="0" smtClean="0"/>
              <a:t>が最も効いている．</a:t>
            </a:r>
            <a:endParaRPr lang="en-US" altLang="ja-JP" dirty="0" smtClean="0"/>
          </a:p>
          <a:p>
            <a:pPr lvl="4" eaLnBrk="1" hangingPunct="1"/>
            <a:r>
              <a:rPr lang="en-US" altLang="ja-JP" dirty="0" smtClean="0"/>
              <a:t>2003</a:t>
            </a:r>
            <a:r>
              <a:rPr lang="ja-JP" altLang="en-US" dirty="0" smtClean="0"/>
              <a:t>年以前に報告</a:t>
            </a:r>
            <a:r>
              <a:rPr lang="ja-JP" altLang="en-US" dirty="0" err="1" smtClean="0"/>
              <a:t>されたの</a:t>
            </a:r>
            <a:r>
              <a:rPr lang="ja-JP" altLang="en-US" dirty="0" smtClean="0"/>
              <a:t>不具合修正時間　＞　</a:t>
            </a:r>
            <a:r>
              <a:rPr lang="en-US" altLang="ja-JP" dirty="0" smtClean="0"/>
              <a:t>2006</a:t>
            </a:r>
            <a:r>
              <a:rPr lang="ja-JP" altLang="en-US" dirty="0" smtClean="0"/>
              <a:t>年以降に報告された不具合修正時間</a:t>
            </a:r>
          </a:p>
        </p:txBody>
      </p:sp>
      <p:cxnSp>
        <p:nvCxnSpPr>
          <p:cNvPr id="12" name="直線矢印コネクタ 11"/>
          <p:cNvCxnSpPr/>
          <p:nvPr/>
        </p:nvCxnSpPr>
        <p:spPr bwMode="auto">
          <a:xfrm rot="5400000">
            <a:off x="4360800"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3" name="直線矢印コネクタ 12"/>
          <p:cNvCxnSpPr/>
          <p:nvPr/>
        </p:nvCxnSpPr>
        <p:spPr bwMode="auto">
          <a:xfrm rot="5400000">
            <a:off x="4865650"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4" name="直線矢印コネクタ 13"/>
          <p:cNvCxnSpPr/>
          <p:nvPr/>
        </p:nvCxnSpPr>
        <p:spPr bwMode="auto">
          <a:xfrm rot="5400000">
            <a:off x="5395106"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sp>
        <p:nvSpPr>
          <p:cNvPr id="15" name="テキスト ボックス 14"/>
          <p:cNvSpPr txBox="1"/>
          <p:nvPr/>
        </p:nvSpPr>
        <p:spPr>
          <a:xfrm>
            <a:off x="3131840" y="4293096"/>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4815582" y="2734320"/>
            <a:ext cx="3888432" cy="1540542"/>
          </a:xfrm>
          <a:prstGeom prst="rect">
            <a:avLst/>
          </a:prstGeom>
          <a:noFill/>
          <a:ln w="9525">
            <a:noFill/>
            <a:miter lim="800000"/>
            <a:headEnd/>
            <a:tailEnd/>
          </a:ln>
        </p:spPr>
      </p:pic>
      <p:pic>
        <p:nvPicPr>
          <p:cNvPr id="7170" name="Picture 2"/>
          <p:cNvPicPr>
            <a:picLocks noChangeAspect="1" noChangeArrowheads="1"/>
          </p:cNvPicPr>
          <p:nvPr/>
        </p:nvPicPr>
        <p:blipFill>
          <a:blip r:embed="rId3" cstate="print"/>
          <a:srcRect/>
          <a:stretch>
            <a:fillRect/>
          </a:stretch>
        </p:blipFill>
        <p:spPr bwMode="auto">
          <a:xfrm>
            <a:off x="395536" y="2708920"/>
            <a:ext cx="4032448" cy="1589058"/>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kumimoji="1" lang="en-US" altLang="ja-JP" dirty="0" smtClean="0"/>
              <a:t>Gnome </a:t>
            </a:r>
            <a:r>
              <a:rPr kumimoji="1" lang="en-US" altLang="ja-JP" dirty="0" err="1" smtClean="0"/>
              <a:t>Gstreamer</a:t>
            </a:r>
            <a:endParaRPr kumimoji="1" lang="en-US" altLang="ja-JP" dirty="0" smtClean="0"/>
          </a:p>
          <a:p>
            <a:pPr lvl="2" eaLnBrk="1" hangingPunct="1"/>
            <a:r>
              <a:rPr kumimoji="1" lang="en-US" altLang="ja-JP" dirty="0" smtClean="0"/>
              <a:t>Milestone</a:t>
            </a:r>
            <a:r>
              <a:rPr kumimoji="1" lang="ja-JP" altLang="en-US" dirty="0" smtClean="0"/>
              <a:t>を記述した不具合が</a:t>
            </a:r>
            <a:r>
              <a:rPr lang="ja-JP" altLang="en-US" dirty="0" smtClean="0"/>
              <a:t>他のプロジェクトに比べて</a:t>
            </a:r>
            <a:r>
              <a:rPr kumimoji="1" lang="ja-JP" altLang="en-US" dirty="0" smtClean="0"/>
              <a:t>少ない</a:t>
            </a:r>
            <a:endParaRPr kumimoji="1" lang="en-US" altLang="ja-JP" dirty="0" smtClean="0"/>
          </a:p>
          <a:p>
            <a:pPr lvl="3" eaLnBrk="1" hangingPunct="1"/>
            <a:r>
              <a:rPr lang="en-US" altLang="ja-JP" dirty="0" smtClean="0"/>
              <a:t>Milestone</a:t>
            </a:r>
            <a:r>
              <a:rPr lang="ja-JP" altLang="en-US" dirty="0" smtClean="0"/>
              <a:t>が記述されている不具合は</a:t>
            </a:r>
            <a:r>
              <a:rPr lang="en-US" altLang="ja-JP" dirty="0" smtClean="0"/>
              <a:t>9%</a:t>
            </a:r>
            <a:r>
              <a:rPr lang="ja-JP" altLang="en-US" dirty="0" smtClean="0"/>
              <a:t>（報告時点），</a:t>
            </a:r>
            <a:r>
              <a:rPr lang="en-US" altLang="ja-JP" dirty="0" smtClean="0"/>
              <a:t>30</a:t>
            </a:r>
            <a:r>
              <a:rPr lang="ja-JP" altLang="en-US" dirty="0" smtClean="0"/>
              <a:t>％（</a:t>
            </a:r>
            <a:r>
              <a:rPr lang="en-US" altLang="ja-JP" dirty="0" smtClean="0"/>
              <a:t>30</a:t>
            </a:r>
            <a:r>
              <a:rPr lang="ja-JP" altLang="en-US" dirty="0" smtClean="0"/>
              <a:t>日以内）</a:t>
            </a:r>
            <a:endParaRPr lang="en-US" altLang="ja-JP" dirty="0" smtClean="0"/>
          </a:p>
          <a:p>
            <a:pPr lvl="2" eaLnBrk="1" hangingPunct="1"/>
            <a:r>
              <a:rPr lang="en-US" altLang="ja-JP" dirty="0" smtClean="0"/>
              <a:t>Assignee, reporter, </a:t>
            </a:r>
            <a:r>
              <a:rPr lang="en-US" altLang="ja-JP" dirty="0" err="1" smtClean="0"/>
              <a:t>nrComment</a:t>
            </a:r>
            <a:r>
              <a:rPr lang="ja-JP" altLang="en-US" dirty="0" smtClean="0"/>
              <a:t>が効いている</a:t>
            </a:r>
            <a:endParaRPr lang="en-US" altLang="ja-JP" dirty="0" smtClean="0"/>
          </a:p>
          <a:p>
            <a:pPr lvl="1" eaLnBrk="1" hangingPunct="1"/>
            <a:r>
              <a:rPr lang="en-US" altLang="ja-JP" dirty="0" smtClean="0"/>
              <a:t>Gnome Evolution</a:t>
            </a:r>
          </a:p>
          <a:p>
            <a:pPr lvl="2" eaLnBrk="1" hangingPunct="1"/>
            <a:r>
              <a:rPr lang="en-US" altLang="ja-JP" dirty="0" smtClean="0"/>
              <a:t>Milestone</a:t>
            </a:r>
            <a:r>
              <a:rPr lang="ja-JP" altLang="en-US" dirty="0" err="1" smtClean="0"/>
              <a:t>，</a:t>
            </a:r>
            <a:r>
              <a:rPr lang="en-US" altLang="ja-JP" dirty="0" smtClean="0"/>
              <a:t>reporter, </a:t>
            </a:r>
            <a:r>
              <a:rPr lang="en-US" altLang="ja-JP" dirty="0" err="1" smtClean="0"/>
              <a:t>yearOpened</a:t>
            </a:r>
            <a:r>
              <a:rPr lang="en-US" altLang="ja-JP" dirty="0" smtClean="0"/>
              <a:t>, </a:t>
            </a:r>
            <a:r>
              <a:rPr lang="en-US" altLang="ja-JP" dirty="0" err="1" smtClean="0"/>
              <a:t>monthOpened</a:t>
            </a:r>
            <a:r>
              <a:rPr lang="en-US" altLang="ja-JP" dirty="0" smtClean="0"/>
              <a:t>, </a:t>
            </a:r>
            <a:r>
              <a:rPr lang="en-US" altLang="ja-JP" dirty="0" err="1" smtClean="0"/>
              <a:t>serverity</a:t>
            </a:r>
            <a:r>
              <a:rPr lang="ja-JP" altLang="en-US" dirty="0" smtClean="0"/>
              <a:t>が効いている</a:t>
            </a:r>
            <a:endParaRPr lang="en-US" altLang="ja-JP" dirty="0" smtClean="0"/>
          </a:p>
          <a:p>
            <a:pPr lvl="3" eaLnBrk="1" hangingPunct="1"/>
            <a:r>
              <a:rPr lang="en-US" altLang="ja-JP" dirty="0" smtClean="0"/>
              <a:t>Milestone</a:t>
            </a:r>
            <a:r>
              <a:rPr lang="ja-JP" altLang="en-US" dirty="0" smtClean="0"/>
              <a:t>が記述されている不具合は</a:t>
            </a:r>
            <a:r>
              <a:rPr lang="en-US" altLang="ja-JP" dirty="0" smtClean="0"/>
              <a:t>21%</a:t>
            </a:r>
            <a:r>
              <a:rPr lang="ja-JP" altLang="en-US" dirty="0" smtClean="0"/>
              <a:t>（報告時点），</a:t>
            </a:r>
            <a:r>
              <a:rPr lang="en-US" altLang="ja-JP" dirty="0" smtClean="0"/>
              <a:t>31</a:t>
            </a:r>
            <a:r>
              <a:rPr lang="ja-JP" altLang="en-US" dirty="0" smtClean="0"/>
              <a:t>％（</a:t>
            </a:r>
            <a:r>
              <a:rPr lang="en-US" altLang="ja-JP" dirty="0" smtClean="0"/>
              <a:t>30</a:t>
            </a:r>
            <a:r>
              <a:rPr lang="ja-JP" altLang="en-US" dirty="0" smtClean="0"/>
              <a:t>日以内）</a:t>
            </a:r>
            <a:endParaRPr lang="en-US" altLang="ja-JP" dirty="0" smtClean="0"/>
          </a:p>
          <a:p>
            <a:pPr lvl="3" eaLnBrk="1" hangingPunct="1"/>
            <a:r>
              <a:rPr lang="en-US" altLang="ja-JP" dirty="0" smtClean="0"/>
              <a:t>Milestone</a:t>
            </a:r>
            <a:r>
              <a:rPr lang="ja-JP" altLang="en-US" dirty="0" smtClean="0"/>
              <a:t>に「</a:t>
            </a:r>
            <a:r>
              <a:rPr lang="en-US" altLang="ja-JP" dirty="0" smtClean="0"/>
              <a:t>Later</a:t>
            </a:r>
            <a:r>
              <a:rPr lang="ja-JP" altLang="en-US" dirty="0" smtClean="0"/>
              <a:t>」「</a:t>
            </a:r>
            <a:r>
              <a:rPr lang="en-US" altLang="ja-JP" dirty="0" smtClean="0"/>
              <a:t>Future</a:t>
            </a:r>
            <a:r>
              <a:rPr lang="ja-JP" altLang="en-US" dirty="0" smtClean="0"/>
              <a:t>」「</a:t>
            </a:r>
            <a:r>
              <a:rPr lang="en-US" altLang="ja-JP" dirty="0" smtClean="0"/>
              <a:t>reschedule</a:t>
            </a:r>
            <a:r>
              <a:rPr lang="ja-JP" altLang="en-US" dirty="0" smtClean="0"/>
              <a:t>」と記述された場合，修正時間</a:t>
            </a:r>
            <a:r>
              <a:rPr lang="en-US" altLang="ja-JP" dirty="0" smtClean="0"/>
              <a:t>Slow</a:t>
            </a:r>
          </a:p>
        </p:txBody>
      </p:sp>
      <p:cxnSp>
        <p:nvCxnSpPr>
          <p:cNvPr id="10" name="直線矢印コネクタ 9"/>
          <p:cNvCxnSpPr/>
          <p:nvPr/>
        </p:nvCxnSpPr>
        <p:spPr bwMode="auto">
          <a:xfrm rot="5400000">
            <a:off x="3266046" y="3753036"/>
            <a:ext cx="936104" cy="1588"/>
          </a:xfrm>
          <a:prstGeom prst="straightConnector1">
            <a:avLst/>
          </a:prstGeom>
          <a:solidFill>
            <a:schemeClr val="accent1"/>
          </a:solidFill>
          <a:ln w="12700" cap="sq" cmpd="sng" algn="ctr">
            <a:solidFill>
              <a:srgbClr val="0000FF"/>
            </a:solidFill>
            <a:prstDash val="solid"/>
            <a:round/>
            <a:headEnd type="none" w="sm" len="sm"/>
            <a:tailEnd type="arrow"/>
          </a:ln>
          <a:effectLst/>
        </p:spPr>
      </p:cxnSp>
      <p:cxnSp>
        <p:nvCxnSpPr>
          <p:cNvPr id="12" name="直線矢印コネクタ 11"/>
          <p:cNvCxnSpPr/>
          <p:nvPr/>
        </p:nvCxnSpPr>
        <p:spPr bwMode="auto">
          <a:xfrm rot="5400000">
            <a:off x="6525232"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3" name="直線矢印コネクタ 12"/>
          <p:cNvCxnSpPr/>
          <p:nvPr/>
        </p:nvCxnSpPr>
        <p:spPr bwMode="auto">
          <a:xfrm rot="5400000">
            <a:off x="7030082"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4" name="直線矢印コネクタ 13"/>
          <p:cNvCxnSpPr/>
          <p:nvPr/>
        </p:nvCxnSpPr>
        <p:spPr bwMode="auto">
          <a:xfrm rot="5400000">
            <a:off x="7559538"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sp>
        <p:nvSpPr>
          <p:cNvPr id="15" name="テキスト ボックス 14"/>
          <p:cNvSpPr txBox="1"/>
          <p:nvPr/>
        </p:nvSpPr>
        <p:spPr>
          <a:xfrm>
            <a:off x="3131840" y="5517232"/>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6" name="テキスト ボックス 15"/>
          <p:cNvSpPr txBox="1"/>
          <p:nvPr/>
        </p:nvSpPr>
        <p:spPr>
          <a:xfrm>
            <a:off x="3131840" y="4293096"/>
            <a:ext cx="1224136" cy="369332"/>
          </a:xfrm>
          <a:prstGeom prst="rect">
            <a:avLst/>
          </a:prstGeom>
          <a:noFill/>
        </p:spPr>
        <p:txBody>
          <a:bodyPr wrap="square" rtlCol="0">
            <a:spAutoFit/>
          </a:bodyPr>
          <a:lstStyle/>
          <a:p>
            <a:r>
              <a:rPr kumimoji="1" lang="en-US" altLang="ja-JP" dirty="0" smtClean="0">
                <a:solidFill>
                  <a:srgbClr val="0000FF"/>
                </a:solidFill>
              </a:rPr>
              <a:t>Reject</a:t>
            </a:r>
            <a:endParaRPr kumimoji="1" lang="ja-JP" altLang="en-US" dirty="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Conclusions &amp; Future Work</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Result of experiment</a:t>
            </a:r>
          </a:p>
          <a:p>
            <a:pPr lvl="1"/>
            <a:r>
              <a:rPr kumimoji="1" lang="ja-JP" altLang="en-US" dirty="0" smtClean="0"/>
              <a:t>仮説</a:t>
            </a:r>
            <a:r>
              <a:rPr kumimoji="1" lang="en-US" altLang="ja-JP" dirty="0" smtClean="0"/>
              <a:t>1</a:t>
            </a:r>
          </a:p>
          <a:p>
            <a:pPr lvl="2"/>
            <a:r>
              <a:rPr kumimoji="1" lang="en-US" altLang="ja-JP" dirty="0" smtClean="0"/>
              <a:t>60</a:t>
            </a:r>
            <a:r>
              <a:rPr kumimoji="1" lang="ja-JP" altLang="en-US" dirty="0" smtClean="0"/>
              <a:t>～</a:t>
            </a:r>
            <a:r>
              <a:rPr kumimoji="1" lang="en-US" altLang="ja-JP" dirty="0" smtClean="0"/>
              <a:t>70</a:t>
            </a:r>
            <a:r>
              <a:rPr kumimoji="1" lang="ja-JP" altLang="en-US" dirty="0" smtClean="0"/>
              <a:t>％の不具合は修正時間</a:t>
            </a:r>
            <a:r>
              <a:rPr kumimoji="1" lang="en-US" altLang="ja-JP" dirty="0" smtClean="0"/>
              <a:t>Fast/Slow</a:t>
            </a:r>
            <a:r>
              <a:rPr lang="ja-JP" altLang="en-US" dirty="0" smtClean="0"/>
              <a:t>を分類できる</a:t>
            </a:r>
            <a:endParaRPr lang="en-US" altLang="ja-JP" dirty="0" smtClean="0"/>
          </a:p>
          <a:p>
            <a:pPr lvl="2"/>
            <a:r>
              <a:rPr kumimoji="1" lang="en-US" altLang="ja-JP" dirty="0" smtClean="0"/>
              <a:t>Assignee, reporter, </a:t>
            </a:r>
            <a:r>
              <a:rPr kumimoji="1" lang="en-US" altLang="ja-JP" dirty="0" err="1" smtClean="0"/>
              <a:t>monthOpened</a:t>
            </a:r>
            <a:r>
              <a:rPr kumimoji="1" lang="ja-JP" altLang="en-US" dirty="0" smtClean="0"/>
              <a:t>が結果に</a:t>
            </a:r>
            <a:r>
              <a:rPr lang="ja-JP" altLang="en-US" dirty="0" smtClean="0"/>
              <a:t>影響している</a:t>
            </a:r>
            <a:endParaRPr lang="en-US" altLang="ja-JP" dirty="0" smtClean="0"/>
          </a:p>
          <a:p>
            <a:pPr lvl="1"/>
            <a:r>
              <a:rPr kumimoji="1" lang="ja-JP" altLang="en-US" dirty="0" smtClean="0"/>
              <a:t>仮説</a:t>
            </a:r>
            <a:r>
              <a:rPr kumimoji="1" lang="en-US" altLang="ja-JP" dirty="0" smtClean="0"/>
              <a:t>2</a:t>
            </a:r>
          </a:p>
          <a:p>
            <a:pPr lvl="2"/>
            <a:r>
              <a:rPr lang="ja-JP" altLang="en-US" dirty="0" smtClean="0"/>
              <a:t>時間の経過に伴い，予測精度が</a:t>
            </a:r>
            <a:r>
              <a:rPr lang="en-US" altLang="ja-JP" dirty="0" smtClean="0"/>
              <a:t>5</a:t>
            </a:r>
            <a:r>
              <a:rPr lang="ja-JP" altLang="en-US" dirty="0" smtClean="0"/>
              <a:t>～</a:t>
            </a:r>
            <a:r>
              <a:rPr lang="en-US" altLang="ja-JP" dirty="0" smtClean="0"/>
              <a:t>10%</a:t>
            </a:r>
            <a:r>
              <a:rPr lang="ja-JP" altLang="en-US" dirty="0" smtClean="0"/>
              <a:t>向上する</a:t>
            </a:r>
            <a:endParaRPr lang="en-US" altLang="ja-JP" dirty="0" smtClean="0"/>
          </a:p>
          <a:p>
            <a:pPr lvl="2"/>
            <a:r>
              <a:rPr kumimoji="1" lang="en-US" altLang="ja-JP" dirty="0" smtClean="0"/>
              <a:t>Milestone</a:t>
            </a:r>
            <a:r>
              <a:rPr kumimoji="1" lang="ja-JP" altLang="en-US" dirty="0" smtClean="0"/>
              <a:t>の有無が予測精度</a:t>
            </a:r>
            <a:r>
              <a:rPr lang="ja-JP" altLang="en-US" dirty="0" smtClean="0"/>
              <a:t>に影響している</a:t>
            </a:r>
            <a:endParaRPr lang="en-US" altLang="ja-JP" dirty="0" smtClean="0"/>
          </a:p>
          <a:p>
            <a:r>
              <a:rPr lang="en-US" altLang="ja-JP" dirty="0" smtClean="0"/>
              <a:t>Contribution</a:t>
            </a:r>
            <a:endParaRPr kumimoji="1" lang="en-US" altLang="ja-JP" dirty="0" smtClean="0"/>
          </a:p>
          <a:p>
            <a:pPr lvl="1"/>
            <a:r>
              <a:rPr kumimoji="1" lang="ja-JP" altLang="en-US" dirty="0" smtClean="0"/>
              <a:t>新人開発者が不具合の優先度を決定するとき，新しい不具合の優先度を決定するときの目安になる</a:t>
            </a:r>
            <a:endParaRPr kumimoji="1" lang="en-US" altLang="ja-JP" dirty="0" smtClean="0"/>
          </a:p>
          <a:p>
            <a:r>
              <a:rPr lang="en-US" altLang="ja-JP" dirty="0" smtClean="0"/>
              <a:t>Future Work</a:t>
            </a:r>
            <a:endParaRPr kumimoji="1" lang="en-US" altLang="ja-JP" dirty="0" smtClean="0"/>
          </a:p>
          <a:p>
            <a:pPr lvl="1"/>
            <a:r>
              <a:rPr lang="ja-JP" altLang="en-US" dirty="0" smtClean="0"/>
              <a:t>入力データの拡張</a:t>
            </a:r>
            <a:endParaRPr lang="en-US" altLang="ja-JP" dirty="0" smtClean="0"/>
          </a:p>
          <a:p>
            <a:pPr lvl="2"/>
            <a:r>
              <a:rPr lang="ja-JP" altLang="en-US" dirty="0" smtClean="0"/>
              <a:t>コメント内容などテキスト分析</a:t>
            </a:r>
            <a:endParaRPr lang="en-US" altLang="ja-JP" dirty="0" smtClean="0"/>
          </a:p>
          <a:p>
            <a:pPr lvl="1"/>
            <a:r>
              <a:rPr kumimoji="1" lang="ja-JP" altLang="en-US" dirty="0" smtClean="0"/>
              <a:t>異なるアルゴリズムで実験</a:t>
            </a:r>
            <a:endParaRPr kumimoji="1" lang="en-US" altLang="ja-JP" dirty="0" smtClean="0"/>
          </a:p>
          <a:p>
            <a:pPr lvl="2"/>
            <a:r>
              <a:rPr kumimoji="1" lang="en-US" altLang="ja-JP" dirty="0" smtClean="0"/>
              <a:t>Random Forests</a:t>
            </a:r>
            <a:r>
              <a:rPr kumimoji="1" lang="ja-JP" altLang="en-US" dirty="0" err="1" smtClean="0"/>
              <a:t>，</a:t>
            </a:r>
            <a:r>
              <a:rPr kumimoji="1" lang="en-US" altLang="ja-JP" dirty="0" smtClean="0"/>
              <a:t>Naïve </a:t>
            </a:r>
            <a:r>
              <a:rPr kumimoji="1" lang="en-US" altLang="ja-JP" dirty="0" err="1" smtClean="0"/>
              <a:t>Bayse</a:t>
            </a:r>
            <a:r>
              <a:rPr kumimoji="1" lang="ja-JP" altLang="en-US" dirty="0" smtClean="0"/>
              <a:t>など</a:t>
            </a:r>
            <a:endParaRPr kumimoji="1" lang="en-US" altLang="ja-JP"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感想</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Short</a:t>
            </a:r>
            <a:r>
              <a:rPr lang="ja-JP" altLang="en-US" dirty="0" smtClean="0"/>
              <a:t>論文なので仕方ないが，結果をもっと深く説明するとより面白くなると思う．</a:t>
            </a:r>
            <a:endParaRPr kumimoji="1" lang="en-US" altLang="ja-JP" dirty="0" smtClean="0"/>
          </a:p>
          <a:p>
            <a:pPr lvl="1"/>
            <a:endParaRPr kumimoji="1" lang="en-US" altLang="ja-JP" dirty="0" smtClean="0"/>
          </a:p>
          <a:p>
            <a:r>
              <a:rPr lang="ja-JP" altLang="en-US" dirty="0" smtClean="0"/>
              <a:t>伊原研究との差分（不具合の修正過程を見ていない）もあり，興味深い論文だった</a:t>
            </a:r>
            <a:endParaRPr kumimoji="1" lang="en-US" altLang="ja-JP" dirty="0" smtClean="0"/>
          </a:p>
          <a:p>
            <a:pPr lvl="1"/>
            <a:endParaRPr lang="en-US" altLang="ja-JP" dirty="0" smtClean="0"/>
          </a:p>
          <a:p>
            <a:r>
              <a:rPr lang="en-US" altLang="ja-JP" dirty="0" smtClean="0"/>
              <a:t>Milestone</a:t>
            </a:r>
            <a:r>
              <a:rPr lang="ja-JP" altLang="en-US" dirty="0" smtClean="0"/>
              <a:t>が決定された直後の開発者の活動を分析するのも面白そう</a:t>
            </a:r>
            <a:endParaRPr lang="en-US" altLang="ja-JP" dirty="0" smtClean="0"/>
          </a:p>
          <a:p>
            <a:pPr lvl="1"/>
            <a:r>
              <a:rPr lang="en-US" altLang="ja-JP" dirty="0" smtClean="0"/>
              <a:t>Milestone</a:t>
            </a:r>
            <a:r>
              <a:rPr lang="ja-JP" altLang="en-US" dirty="0" smtClean="0"/>
              <a:t>の内容にどんな種類があるか調べてみる価値はあるかも</a:t>
            </a:r>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a:buNone/>
            </a:pPr>
            <a:endParaRPr kumimoji="1" lang="ja-JP" altLang="en-US" dirty="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5" name="Picture 6" descr="C:\Documents and Settings\Administrator\Local Settings\Temporary Internet Files\Content.IE5\UBXRMWRL\MPj04331610000[1].jpg"/>
          <p:cNvPicPr>
            <a:picLocks noChangeAspect="1" noChangeArrowheads="1"/>
          </p:cNvPicPr>
          <p:nvPr/>
        </p:nvPicPr>
        <p:blipFill>
          <a:blip r:embed="rId2" cstate="print"/>
          <a:srcRect/>
          <a:stretch>
            <a:fillRect/>
          </a:stretch>
        </p:blipFill>
        <p:spPr bwMode="auto">
          <a:xfrm>
            <a:off x="169464" y="1340768"/>
            <a:ext cx="414338" cy="414338"/>
          </a:xfrm>
          <a:prstGeom prst="rect">
            <a:avLst/>
          </a:prstGeom>
          <a:noFill/>
          <a:ln w="9525">
            <a:noFill/>
            <a:miter lim="800000"/>
            <a:headEnd/>
            <a:tailEnd/>
          </a:ln>
        </p:spPr>
      </p:pic>
      <p:pic>
        <p:nvPicPr>
          <p:cNvPr id="9" name="Picture 5" descr="C:\Documents and Settings\Administrator\Local Settings\Temporary Internet Files\Content.IE5\A5Q1QFIH\MPj04331600000[1].jpg"/>
          <p:cNvPicPr>
            <a:picLocks noChangeAspect="1" noChangeArrowheads="1"/>
          </p:cNvPicPr>
          <p:nvPr/>
        </p:nvPicPr>
        <p:blipFill>
          <a:blip r:embed="rId3" cstate="print"/>
          <a:srcRect/>
          <a:stretch>
            <a:fillRect/>
          </a:stretch>
        </p:blipFill>
        <p:spPr bwMode="auto">
          <a:xfrm>
            <a:off x="179512" y="2564904"/>
            <a:ext cx="414338" cy="414338"/>
          </a:xfrm>
          <a:prstGeom prst="rect">
            <a:avLst/>
          </a:prstGeom>
          <a:noFill/>
          <a:ln w="9525">
            <a:noFill/>
            <a:miter lim="800000"/>
            <a:headEnd/>
            <a:tailEnd/>
          </a:ln>
        </p:spPr>
      </p:pic>
      <p:pic>
        <p:nvPicPr>
          <p:cNvPr id="12" name="Picture 5" descr="C:\Documents and Settings\Administrator\Local Settings\Temporary Internet Files\Content.IE5\A5Q1QFIH\MPj04331600000[1].jpg"/>
          <p:cNvPicPr>
            <a:picLocks noChangeAspect="1" noChangeArrowheads="1"/>
          </p:cNvPicPr>
          <p:nvPr/>
        </p:nvPicPr>
        <p:blipFill>
          <a:blip r:embed="rId3" cstate="print"/>
          <a:srcRect/>
          <a:stretch>
            <a:fillRect/>
          </a:stretch>
        </p:blipFill>
        <p:spPr bwMode="auto">
          <a:xfrm>
            <a:off x="179512" y="3717032"/>
            <a:ext cx="414338" cy="41433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Rinkou">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Rinkou</Template>
  <TotalTime>16875</TotalTime>
  <Words>1229</Words>
  <Application>Microsoft Office PowerPoint</Application>
  <PresentationFormat>画面に合わせる (4:3)</PresentationFormat>
  <Paragraphs>214</Paragraphs>
  <Slides>15</Slides>
  <Notes>1</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Rinkou</vt:lpstr>
      <vt:lpstr>Predicting the Fix Time of Bugs</vt:lpstr>
      <vt:lpstr>Introduction</vt:lpstr>
      <vt:lpstr>Analysis ~1st step~</vt:lpstr>
      <vt:lpstr>Analysis ~2nd step~</vt:lpstr>
      <vt:lpstr>Experiｓments</vt:lpstr>
      <vt:lpstr>Experiｓments ～Classifying Bug with Initial Bug Data～</vt:lpstr>
      <vt:lpstr>Experiｓments ～Classifying Bug with Initial Bug Data～</vt:lpstr>
      <vt:lpstr>Experiｓments ～Classifying Bug with Initial Bug Data～</vt:lpstr>
      <vt:lpstr>Experiｓments ～Classifying Bug with Initial Bug Data～</vt:lpstr>
      <vt:lpstr>Experiｓments ～Classifying Bugs with Post-Submission Data～</vt:lpstr>
      <vt:lpstr>Experiｓments ～Classifying Bugs with Post-Submission Data～</vt:lpstr>
      <vt:lpstr>Experiｓments ～Classifying Bugs with Post-Submission Data～</vt:lpstr>
      <vt:lpstr>Experiｓments ～Classifying Bugs with Post-Submission Data～</vt:lpstr>
      <vt:lpstr>Conclusions &amp; Future Work</vt:lpstr>
      <vt:lpstr>感想</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Effective Bridging in Global Software Engineering</dc:title>
  <dc:creator>shya</dc:creator>
  <cp:lastModifiedBy>akinori-i</cp:lastModifiedBy>
  <cp:revision>1359</cp:revision>
  <dcterms:created xsi:type="dcterms:W3CDTF">2009-06-07T06:46:21Z</dcterms:created>
  <dcterms:modified xsi:type="dcterms:W3CDTF">2010-10-06T05:50:07Z</dcterms:modified>
</cp:coreProperties>
</file>