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17"/>
  </p:notesMasterIdLst>
  <p:sldIdLst>
    <p:sldId id="256" r:id="rId2"/>
    <p:sldId id="272" r:id="rId3"/>
    <p:sldId id="260" r:id="rId4"/>
    <p:sldId id="259" r:id="rId5"/>
    <p:sldId id="264" r:id="rId6"/>
    <p:sldId id="263" r:id="rId7"/>
    <p:sldId id="265" r:id="rId8"/>
    <p:sldId id="266" r:id="rId9"/>
    <p:sldId id="261" r:id="rId10"/>
    <p:sldId id="267" r:id="rId11"/>
    <p:sldId id="268" r:id="rId12"/>
    <p:sldId id="271" r:id="rId13"/>
    <p:sldId id="257" r:id="rId14"/>
    <p:sldId id="269" r:id="rId15"/>
    <p:sldId id="270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febook-a4" initials="l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-150" y="-10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1-07T16:30:57.807" idx="2">
    <p:pos x="6441" y="1152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1-07T16:30:57.807" idx="1">
    <p:pos x="6441" y="1152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AAA1A-487B-4E05-8D96-5335E4BE7C56}" type="datetimeFigureOut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DF0C-9A27-4D39-801A-E4EF023383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851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DDF0C-9A27-4D39-801A-E4EF0233836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467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DDF0C-9A27-4D39-801A-E4EF0233836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467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baseline="0">
                <a:solidFill>
                  <a:schemeClr val="tx1"/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20541101-ADE6-46C1-AF84-69EC291ACECE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505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54558-5644-4729-B4B2-E304099440DE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66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1FBE-9CFA-4DED-878E-0122F5829049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829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4402F-A088-46D0-AA6D-86FF8905D4AC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21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47E3-C4A3-4E03-AE43-712ED354F395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20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08E4-62A2-499E-B4AE-F84B106F1936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29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1E240-F008-4F4B-9209-1BA912E890DA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95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5B9C0-380B-46B2-86BA-46AB464D0F0C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50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7D77-3D76-4A27-9B2B-132C3DA60139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2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51102-1FFD-4058-9C92-4FB29E91414B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9640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4A2F-727F-4B8F-8E95-4E6DDB6A72EE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4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4C4852E2-3FF0-44CD-9144-AB234452A552}" type="datetime1">
              <a:rPr kumimoji="1" lang="ja-JP" altLang="en-US" smtClean="0"/>
              <a:t>2014/11/11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E308D80F-B41E-4809-91B1-68E8F5DC31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30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kumimoji="1"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kumimoji="1"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3828" y="758952"/>
            <a:ext cx="9751075" cy="4041648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第６章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/>
              <a:t>２つの平均値</a:t>
            </a:r>
            <a:r>
              <a:rPr lang="ja-JP" altLang="en-US" dirty="0" smtClean="0"/>
              <a:t>を</a:t>
            </a:r>
            <a:r>
              <a:rPr lang="ja-JP" altLang="en-US" dirty="0"/>
              <a:t>比較</a:t>
            </a:r>
            <a:r>
              <a:rPr lang="ja-JP" altLang="en-US" dirty="0" smtClean="0"/>
              <a:t>する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ja-JP" altLang="en-US" b="1" dirty="0"/>
              <a:t>資料</a:t>
            </a:r>
            <a:r>
              <a:rPr lang="ja-JP" altLang="en-US" b="1" dirty="0" smtClean="0"/>
              <a:t>：</a:t>
            </a:r>
            <a:r>
              <a:rPr lang="en-US" altLang="ja-JP" b="1" dirty="0" smtClean="0"/>
              <a:t>	</a:t>
            </a:r>
            <a:r>
              <a:rPr lang="ja-JP" altLang="en-US" b="1" dirty="0" smtClean="0"/>
              <a:t>Ｒ</a:t>
            </a:r>
            <a:r>
              <a:rPr lang="ja-JP" altLang="en-US" b="1" dirty="0"/>
              <a:t>によるやさしい</a:t>
            </a:r>
            <a:r>
              <a:rPr lang="ja-JP" altLang="en-US" b="1" dirty="0" smtClean="0"/>
              <a:t>統計学</a:t>
            </a:r>
            <a:endParaRPr lang="ja-JP" altLang="en-US" b="1" dirty="0"/>
          </a:p>
          <a:p>
            <a:r>
              <a:rPr lang="ja-JP" altLang="en-US" b="1" dirty="0" smtClean="0"/>
              <a:t>著者：</a:t>
            </a:r>
            <a:r>
              <a:rPr lang="en-US" altLang="ja-JP" b="1" dirty="0" smtClean="0"/>
              <a:t>	</a:t>
            </a:r>
            <a:r>
              <a:rPr lang="ja-JP" altLang="en-US" b="1" dirty="0" smtClean="0"/>
              <a:t>山田剛史</a:t>
            </a:r>
            <a:endParaRPr lang="en-US" altLang="ja-JP" b="1" dirty="0" smtClean="0"/>
          </a:p>
          <a:p>
            <a:r>
              <a:rPr lang="en-US" altLang="ja-JP" b="1" dirty="0" smtClean="0"/>
              <a:t>	</a:t>
            </a:r>
            <a:r>
              <a:rPr lang="ja-JP" altLang="en-US" b="1" dirty="0" smtClean="0"/>
              <a:t>杉澤</a:t>
            </a:r>
            <a:r>
              <a:rPr lang="ja-JP" altLang="en-US" b="1" dirty="0"/>
              <a:t>武</a:t>
            </a:r>
            <a:r>
              <a:rPr lang="ja-JP" altLang="en-US" b="1" dirty="0" smtClean="0"/>
              <a:t>俊</a:t>
            </a:r>
            <a:endParaRPr lang="en-US" altLang="ja-JP" b="1" dirty="0" smtClean="0"/>
          </a:p>
          <a:p>
            <a:r>
              <a:rPr lang="en-US" altLang="ja-JP" b="1" dirty="0" smtClean="0"/>
              <a:t>	</a:t>
            </a:r>
            <a:r>
              <a:rPr lang="ja-JP" altLang="en-US" b="1" dirty="0" smtClean="0"/>
              <a:t>村井</a:t>
            </a:r>
            <a:r>
              <a:rPr lang="ja-JP" altLang="en-US" b="1" dirty="0"/>
              <a:t>潤一郎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37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平均値の比較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9256" y="1828802"/>
            <a:ext cx="7932121" cy="4351337"/>
          </a:xfrm>
        </p:spPr>
        <p:txBody>
          <a:bodyPr/>
          <a:lstStyle/>
          <a:p>
            <a:pPr algn="just"/>
            <a:endParaRPr lang="en-US" altLang="ja-JP" dirty="0" smtClean="0"/>
          </a:p>
          <a:p>
            <a:pPr algn="just"/>
            <a:r>
              <a:rPr lang="ja-JP" altLang="en-US" sz="2400" dirty="0" smtClean="0"/>
              <a:t>男女でテストの平均点に差はあるか？</a:t>
            </a:r>
            <a:endParaRPr lang="en-US" altLang="ja-JP" sz="2400" dirty="0" smtClean="0"/>
          </a:p>
          <a:p>
            <a:pPr algn="just"/>
            <a:r>
              <a:rPr lang="ja-JP" altLang="en-US" sz="2400" dirty="0" smtClean="0"/>
              <a:t>好き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嫌いでテストの平均点に差はあるか？</a:t>
            </a:r>
            <a:endParaRPr lang="en-US" altLang="ja-JP" sz="2400" dirty="0" smtClean="0"/>
          </a:p>
          <a:p>
            <a:pPr algn="just"/>
            <a:r>
              <a:rPr lang="ja-JP" altLang="en-US" sz="2400" dirty="0" smtClean="0"/>
              <a:t>授業を受ける前と後でテストの平均点に差はあるか？</a:t>
            </a:r>
            <a:endParaRPr lang="en-US" altLang="ja-JP" sz="2400" dirty="0" smtClean="0"/>
          </a:p>
          <a:p>
            <a:pPr marL="182880" lvl="1" algn="just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SzPct val="80000"/>
              <a:buFont typeface="Arial" pitchFamily="34" charset="0"/>
              <a:buChar char="•"/>
            </a:pPr>
            <a:endParaRPr lang="en-US" altLang="ja-JP" sz="2000" dirty="0" smtClean="0"/>
          </a:p>
          <a:p>
            <a:pPr marL="457200" lvl="2" algn="just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SzPct val="80000"/>
              <a:buFont typeface="Arial" pitchFamily="34" charset="0"/>
              <a:buChar char="•"/>
            </a:pPr>
            <a:r>
              <a:rPr lang="ja-JP" altLang="en-US" sz="1800" dirty="0" smtClean="0"/>
              <a:t>しかし</a:t>
            </a:r>
            <a:r>
              <a:rPr lang="ja-JP" altLang="en-US" sz="1800" dirty="0"/>
              <a:t>平均値の比較にも分類がある</a:t>
            </a:r>
          </a:p>
          <a:p>
            <a:pPr algn="just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7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平均値の比較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9256" y="1828802"/>
            <a:ext cx="7932121" cy="4351337"/>
          </a:xfrm>
        </p:spPr>
        <p:txBody>
          <a:bodyPr/>
          <a:lstStyle/>
          <a:p>
            <a:pPr algn="just"/>
            <a:endParaRPr lang="en-US" altLang="ja-JP" dirty="0" smtClean="0"/>
          </a:p>
          <a:p>
            <a:pPr algn="just"/>
            <a:r>
              <a:rPr lang="ja-JP" altLang="en-US" sz="2400" dirty="0" smtClean="0"/>
              <a:t>男女でテストの平均点に差はあるか？</a:t>
            </a:r>
            <a:endParaRPr lang="en-US" altLang="ja-JP" sz="2400" dirty="0" smtClean="0"/>
          </a:p>
          <a:p>
            <a:pPr algn="just"/>
            <a:r>
              <a:rPr lang="ja-JP" altLang="en-US" sz="2400" dirty="0" smtClean="0"/>
              <a:t>好き</a:t>
            </a:r>
            <a:r>
              <a:rPr lang="en-US" altLang="ja-JP" sz="2400" dirty="0" smtClean="0"/>
              <a:t>/</a:t>
            </a:r>
            <a:r>
              <a:rPr lang="ja-JP" altLang="en-US" sz="2400" dirty="0" smtClean="0"/>
              <a:t>嫌いでテストの平均点に差はあるか？</a:t>
            </a:r>
            <a:endParaRPr lang="en-US" altLang="ja-JP" sz="2400" dirty="0" smtClean="0"/>
          </a:p>
          <a:p>
            <a:pPr algn="just"/>
            <a:r>
              <a:rPr lang="ja-JP" altLang="en-US" sz="2400" dirty="0" smtClean="0"/>
              <a:t>授業を受ける前と後でテストの平均点に差はあるか？</a:t>
            </a:r>
            <a:endParaRPr lang="en-US" altLang="ja-JP" sz="2400" dirty="0" smtClean="0"/>
          </a:p>
          <a:p>
            <a:pPr algn="just"/>
            <a:endParaRPr kumimoji="1" lang="en-US" altLang="ja-JP" sz="2400" dirty="0"/>
          </a:p>
          <a:p>
            <a:pPr marL="0" indent="0" algn="just">
              <a:buNone/>
            </a:pPr>
            <a:r>
              <a:rPr lang="ja-JP" altLang="en-US" sz="2400" dirty="0" smtClean="0">
                <a:solidFill>
                  <a:srgbClr val="FF0000"/>
                </a:solidFill>
              </a:rPr>
              <a:t>① 独立な２群の</a:t>
            </a:r>
            <a:r>
              <a:rPr lang="ja-JP" altLang="en-US" sz="2400" dirty="0" err="1" smtClean="0">
                <a:solidFill>
                  <a:srgbClr val="FF0000"/>
                </a:solidFill>
              </a:rPr>
              <a:t>ｔ</a:t>
            </a:r>
            <a:r>
              <a:rPr lang="ja-JP" altLang="en-US" sz="2400" dirty="0" smtClean="0">
                <a:solidFill>
                  <a:srgbClr val="FF0000"/>
                </a:solidFill>
              </a:rPr>
              <a:t>検定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ja-JP" altLang="en-US" sz="2400" dirty="0" smtClean="0">
                <a:solidFill>
                  <a:srgbClr val="FF0000"/>
                </a:solidFill>
              </a:rPr>
              <a:t>②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lang="ja-JP" altLang="en-US" sz="2400" dirty="0" smtClean="0">
                <a:solidFill>
                  <a:srgbClr val="FF0000"/>
                </a:solidFill>
              </a:rPr>
              <a:t>対応のある</a:t>
            </a:r>
            <a:r>
              <a:rPr lang="ja-JP" altLang="en-US" sz="2400" dirty="0" err="1" smtClean="0">
                <a:solidFill>
                  <a:srgbClr val="FF0000"/>
                </a:solidFill>
              </a:rPr>
              <a:t>ｔ</a:t>
            </a:r>
            <a:r>
              <a:rPr lang="ja-JP" altLang="en-US" sz="2400" dirty="0" smtClean="0">
                <a:solidFill>
                  <a:srgbClr val="FF0000"/>
                </a:solidFill>
              </a:rPr>
              <a:t>検定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pPr algn="just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円弧 4"/>
          <p:cNvSpPr/>
          <p:nvPr/>
        </p:nvSpPr>
        <p:spPr>
          <a:xfrm rot="13605973">
            <a:off x="722569" y="2286424"/>
            <a:ext cx="951955" cy="922371"/>
          </a:xfrm>
          <a:prstGeom prst="arc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7134" y="2531146"/>
            <a:ext cx="469420" cy="488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243502" y="3370057"/>
            <a:ext cx="1042191" cy="589420"/>
            <a:chOff x="267135" y="3229002"/>
            <a:chExt cx="1042191" cy="589420"/>
          </a:xfrm>
        </p:grpSpPr>
        <p:sp>
          <p:nvSpPr>
            <p:cNvPr id="6" name="円弧 5"/>
            <p:cNvSpPr/>
            <p:nvPr/>
          </p:nvSpPr>
          <p:spPr>
            <a:xfrm rot="13605973">
              <a:off x="758344" y="3245993"/>
              <a:ext cx="567973" cy="533991"/>
            </a:xfrm>
            <a:prstGeom prst="arc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267135" y="3329537"/>
              <a:ext cx="497463" cy="488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32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3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独立と対応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4500" y="1796998"/>
            <a:ext cx="7888732" cy="4351337"/>
          </a:xfrm>
        </p:spPr>
        <p:txBody>
          <a:bodyPr>
            <a:normAutofit/>
          </a:bodyPr>
          <a:lstStyle/>
          <a:p>
            <a:endParaRPr kumimoji="1" lang="en-US" altLang="ja-JP" dirty="0" smtClean="0"/>
          </a:p>
          <a:p>
            <a:r>
              <a:rPr lang="ja-JP" altLang="en-US" sz="2400" dirty="0"/>
              <a:t>独立とは？</a:t>
            </a:r>
            <a:endParaRPr lang="en-US" altLang="ja-JP" sz="2400" dirty="0"/>
          </a:p>
          <a:p>
            <a:pPr lvl="1"/>
            <a:r>
              <a:rPr lang="ja-JP" altLang="en-US" sz="2000" dirty="0"/>
              <a:t>ある事象の結果が</a:t>
            </a:r>
            <a:r>
              <a:rPr lang="en-US" altLang="ja-JP" sz="2000" dirty="0"/>
              <a:t>,</a:t>
            </a:r>
            <a:r>
              <a:rPr lang="ja-JP" altLang="en-US" sz="2000" dirty="0"/>
              <a:t>別の事象の結果に関係しない事</a:t>
            </a:r>
            <a:endParaRPr lang="en-US" altLang="ja-JP" sz="2000" dirty="0"/>
          </a:p>
          <a:p>
            <a:pPr lvl="1"/>
            <a:r>
              <a:rPr lang="ja-JP" altLang="en-US" sz="2000" dirty="0"/>
              <a:t>データ群間の関係</a:t>
            </a:r>
            <a:endParaRPr lang="en-US" altLang="ja-JP" sz="2000" dirty="0"/>
          </a:p>
          <a:p>
            <a:pPr lvl="1"/>
            <a:endParaRPr lang="en-US" altLang="ja-JP" sz="1200" dirty="0" smtClean="0"/>
          </a:p>
          <a:p>
            <a:r>
              <a:rPr lang="ja-JP" altLang="en-US" sz="2400" dirty="0"/>
              <a:t>対応とは？</a:t>
            </a:r>
            <a:endParaRPr lang="en-US" altLang="ja-JP" sz="2400" dirty="0"/>
          </a:p>
          <a:p>
            <a:pPr lvl="1"/>
            <a:r>
              <a:rPr lang="ja-JP" altLang="en-US" sz="2000" dirty="0"/>
              <a:t>同じ対象から得られた別々の結果など</a:t>
            </a:r>
            <a:endParaRPr lang="en-US" altLang="ja-JP" sz="2000" dirty="0"/>
          </a:p>
          <a:p>
            <a:pPr lvl="1"/>
            <a:r>
              <a:rPr lang="ja-JP" altLang="en-US" sz="2000" dirty="0"/>
              <a:t>データ群内での関係</a:t>
            </a:r>
            <a:endParaRPr lang="en-US" altLang="ja-JP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607" y="3665028"/>
            <a:ext cx="1798625" cy="97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4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213" y="4004468"/>
            <a:ext cx="4885784" cy="257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</a:t>
            </a:r>
            <a:r>
              <a:rPr kumimoji="1" lang="ja-JP" altLang="en-US" dirty="0" smtClean="0"/>
              <a:t>検定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 smtClean="0"/>
              <a:t>帰</a:t>
            </a:r>
            <a:r>
              <a:rPr lang="ja-JP" altLang="en-US" sz="2400" dirty="0"/>
              <a:t>無仮説を立てた場合に</a:t>
            </a:r>
            <a:r>
              <a:rPr lang="en-US" altLang="ja-JP" sz="2400" dirty="0"/>
              <a:t/>
            </a:r>
            <a:br>
              <a:rPr lang="en-US" altLang="ja-JP" sz="2400" dirty="0"/>
            </a:br>
            <a:r>
              <a:rPr lang="ja-JP" altLang="en-US" sz="2400" dirty="0"/>
              <a:t>統計量が</a:t>
            </a:r>
            <a:r>
              <a:rPr lang="en-US" altLang="ja-JP" sz="2400" dirty="0"/>
              <a:t>t</a:t>
            </a:r>
            <a:r>
              <a:rPr lang="ja-JP" altLang="en-US" sz="2400" dirty="0"/>
              <a:t>分布に従うことを利用する検定法</a:t>
            </a:r>
            <a:endParaRPr lang="en-US" altLang="ja-JP" sz="2400" dirty="0"/>
          </a:p>
          <a:p>
            <a:r>
              <a:rPr lang="en-US" altLang="ja-JP" sz="2400" dirty="0" smtClean="0"/>
              <a:t>2</a:t>
            </a:r>
            <a:r>
              <a:rPr lang="ja-JP" altLang="en-US" sz="2400" dirty="0"/>
              <a:t>組の標本について</a:t>
            </a:r>
            <a:r>
              <a:rPr lang="ja-JP" altLang="en-US" sz="2400" dirty="0" smtClean="0"/>
              <a:t>平均値に</a:t>
            </a:r>
            <a:r>
              <a:rPr lang="ja-JP" altLang="en-US" sz="2400" dirty="0"/>
              <a:t>有意差</a:t>
            </a:r>
            <a:r>
              <a:rPr lang="ja-JP" altLang="en-US" sz="2400" dirty="0" smtClean="0"/>
              <a:t>が</a:t>
            </a:r>
            <a:r>
              <a:rPr lang="en-US" altLang="ja-JP" sz="2400" dirty="0" smtClean="0"/>
              <a:t/>
            </a:r>
            <a:br>
              <a:rPr lang="en-US" altLang="ja-JP" sz="2400" dirty="0" smtClean="0"/>
            </a:br>
            <a:r>
              <a:rPr lang="ja-JP" altLang="en-US" sz="2400" dirty="0" smtClean="0"/>
              <a:t>ある</a:t>
            </a:r>
            <a:r>
              <a:rPr lang="ja-JP" altLang="en-US" sz="2400" dirty="0"/>
              <a:t>か</a:t>
            </a:r>
            <a:r>
              <a:rPr lang="ja-JP" altLang="en-US" sz="2400" dirty="0" smtClean="0"/>
              <a:t>どうかの検定に用いる</a:t>
            </a:r>
            <a:endParaRPr lang="en-US" altLang="ja-JP" sz="2400" dirty="0" smtClean="0"/>
          </a:p>
          <a:p>
            <a:r>
              <a:rPr lang="ja-JP" altLang="en-US" sz="2400" dirty="0" smtClean="0"/>
              <a:t>前提</a:t>
            </a:r>
            <a:r>
              <a:rPr lang="ja-JP" altLang="en-US" sz="2400" dirty="0"/>
              <a:t>条件</a:t>
            </a:r>
            <a:endParaRPr lang="en-US" altLang="ja-JP" sz="2400" dirty="0"/>
          </a:p>
          <a:p>
            <a:pPr lvl="1"/>
            <a:r>
              <a:rPr lang="ja-JP" altLang="en-US" sz="2000" dirty="0"/>
              <a:t>標本の抽出は無作為</a:t>
            </a:r>
            <a:endParaRPr lang="en-US" altLang="ja-JP" sz="2000" dirty="0"/>
          </a:p>
          <a:p>
            <a:pPr lvl="1"/>
            <a:r>
              <a:rPr lang="ja-JP" altLang="en-US" sz="2000" dirty="0"/>
              <a:t>母集団の分布は正規分布に従う</a:t>
            </a:r>
            <a:endParaRPr lang="en-US" altLang="ja-JP" sz="2000" dirty="0"/>
          </a:p>
          <a:p>
            <a:pPr lvl="1"/>
            <a:r>
              <a:rPr lang="ja-JP" altLang="en-US" sz="2000" dirty="0"/>
              <a:t>母集団同士の分散が等しい</a:t>
            </a:r>
            <a:endParaRPr lang="en-US" altLang="ja-JP" sz="2000" dirty="0"/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81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独立な２群のｔ</a:t>
            </a:r>
            <a:r>
              <a:rPr lang="ja-JP" altLang="en-US" smtClean="0"/>
              <a:t>検定（１）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400" dirty="0" smtClean="0"/>
              <a:t>帰無仮説と対立仮説の設定</a:t>
            </a:r>
            <a:endParaRPr kumimoji="1" lang="en-US" altLang="ja-JP" sz="2400" dirty="0" smtClean="0"/>
          </a:p>
          <a:p>
            <a:pPr lvl="1"/>
            <a:r>
              <a:rPr lang="ja-JP" altLang="en-US" sz="2000" dirty="0"/>
              <a:t>帰</a:t>
            </a:r>
            <a:r>
              <a:rPr lang="ja-JP" altLang="en-US" sz="2000" dirty="0" smtClean="0"/>
              <a:t>無仮説</a:t>
            </a:r>
            <a:endParaRPr lang="en-US" altLang="ja-JP" sz="2000" dirty="0" smtClean="0"/>
          </a:p>
          <a:p>
            <a:pPr lvl="2"/>
            <a:r>
              <a:rPr lang="ja-JP" altLang="en-US" sz="1800" dirty="0" smtClean="0"/>
              <a:t>２者の母平均に差はない</a:t>
            </a:r>
            <a:endParaRPr lang="en-US" altLang="ja-JP" sz="1800" dirty="0" smtClean="0"/>
          </a:p>
          <a:p>
            <a:pPr lvl="1"/>
            <a:r>
              <a:rPr kumimoji="1" lang="ja-JP" altLang="en-US" sz="2000" dirty="0"/>
              <a:t>対立</a:t>
            </a:r>
            <a:r>
              <a:rPr kumimoji="1" lang="ja-JP" altLang="en-US" sz="2000" dirty="0" smtClean="0"/>
              <a:t>仮説</a:t>
            </a:r>
            <a:endParaRPr kumimoji="1" lang="en-US" altLang="ja-JP" sz="2000" dirty="0" smtClean="0"/>
          </a:p>
          <a:p>
            <a:pPr lvl="2"/>
            <a:r>
              <a:rPr lang="ja-JP" altLang="en-US" sz="1800" dirty="0"/>
              <a:t>２者の母平均に差</a:t>
            </a:r>
            <a:r>
              <a:rPr lang="ja-JP" altLang="en-US" sz="1800" dirty="0" smtClean="0"/>
              <a:t>はある</a:t>
            </a:r>
            <a:endParaRPr lang="en-US" altLang="ja-JP" sz="1800" dirty="0"/>
          </a:p>
          <a:p>
            <a:r>
              <a:rPr kumimoji="1" lang="ja-JP" altLang="en-US" sz="2400" dirty="0" smtClean="0"/>
              <a:t>検定統計量の計算</a:t>
            </a:r>
            <a:endParaRPr kumimoji="1" lang="en-US" altLang="ja-JP" sz="2400" dirty="0" smtClean="0"/>
          </a:p>
          <a:p>
            <a:pPr lvl="1"/>
            <a:r>
              <a:rPr lang="ja-JP" altLang="en-US" sz="2000" dirty="0"/>
              <a:t>　</a:t>
            </a:r>
            <a:endParaRPr kumimoji="1" lang="en-US" altLang="ja-JP" sz="200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225455"/>
              </p:ext>
            </p:extLst>
          </p:nvPr>
        </p:nvGraphicFramePr>
        <p:xfrm>
          <a:off x="1548892" y="4142037"/>
          <a:ext cx="4343908" cy="135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数式" r:id="rId3" imgW="2286000" imgH="711000" progId="Equation.3">
                  <p:embed/>
                </p:oleObj>
              </mc:Choice>
              <mc:Fallback>
                <p:oleObj name="数式" r:id="rId3" imgW="228600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8892" y="4142037"/>
                        <a:ext cx="4343908" cy="1351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450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独立な２群のｔ</a:t>
            </a:r>
            <a:r>
              <a:rPr lang="ja-JP" altLang="en-US" smtClean="0"/>
              <a:t>検定（２）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400" dirty="0"/>
              <a:t>有意</a:t>
            </a:r>
            <a:r>
              <a:rPr lang="ja-JP" altLang="en-US" sz="2400" dirty="0" smtClean="0"/>
              <a:t>水準</a:t>
            </a:r>
            <a:r>
              <a:rPr lang="en-US" altLang="ja-JP" sz="2400" dirty="0" smtClean="0"/>
              <a:t>(α)</a:t>
            </a:r>
            <a:r>
              <a:rPr lang="ja-JP" altLang="en-US" sz="2400" dirty="0" smtClean="0"/>
              <a:t>の決定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検定</a:t>
            </a:r>
            <a:r>
              <a:rPr lang="ja-JP" altLang="en-US" sz="2000" dirty="0"/>
              <a:t>を行う場合</a:t>
            </a:r>
            <a:r>
              <a:rPr lang="ja-JP" altLang="en-US" sz="2000" dirty="0" smtClean="0"/>
              <a:t>に帰</a:t>
            </a:r>
            <a:r>
              <a:rPr lang="ja-JP" altLang="en-US" sz="2000" dirty="0"/>
              <a:t>無仮説を棄却するか</a:t>
            </a:r>
            <a:r>
              <a:rPr lang="ja-JP" altLang="en-US" sz="2000" dirty="0" smtClean="0"/>
              <a:t>どうかの基準値</a:t>
            </a:r>
            <a:endParaRPr lang="en-US" altLang="ja-JP" sz="2000" dirty="0" smtClean="0"/>
          </a:p>
          <a:p>
            <a:pPr lvl="1"/>
            <a:r>
              <a:rPr lang="en-US" altLang="ja-JP" sz="2000" dirty="0" smtClean="0"/>
              <a:t>5</a:t>
            </a:r>
            <a:r>
              <a:rPr lang="en-US" altLang="ja-JP" sz="2000" dirty="0"/>
              <a:t>% </a:t>
            </a:r>
            <a:r>
              <a:rPr lang="ja-JP" altLang="en-US" sz="2000" dirty="0"/>
              <a:t>か</a:t>
            </a:r>
            <a:r>
              <a:rPr lang="en-US" altLang="ja-JP" sz="2000" dirty="0" smtClean="0"/>
              <a:t>1</a:t>
            </a:r>
            <a:r>
              <a:rPr lang="en-US" altLang="ja-JP" sz="2000" dirty="0"/>
              <a:t>% </a:t>
            </a:r>
            <a:r>
              <a:rPr lang="ja-JP" altLang="en-US" sz="2000" dirty="0"/>
              <a:t>がよく使用</a:t>
            </a:r>
            <a:r>
              <a:rPr lang="ja-JP" altLang="en-US" sz="2000" dirty="0" smtClean="0"/>
              <a:t>される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有意</a:t>
            </a:r>
            <a:r>
              <a:rPr lang="ja-JP" altLang="en-US" sz="2000" dirty="0"/>
              <a:t>水準</a:t>
            </a:r>
            <a:r>
              <a:rPr lang="en-US" altLang="ja-JP" sz="2000" dirty="0"/>
              <a:t>5% </a:t>
            </a:r>
            <a:r>
              <a:rPr lang="ja-JP" altLang="en-US" sz="2000" dirty="0"/>
              <a:t>で検定を行うということ</a:t>
            </a:r>
            <a:r>
              <a:rPr lang="ja-JP" altLang="en-US" sz="2000" dirty="0" smtClean="0"/>
              <a:t>は誤り確率が </a:t>
            </a:r>
            <a:r>
              <a:rPr lang="en-US" altLang="ja-JP" sz="2000" dirty="0" smtClean="0"/>
              <a:t/>
            </a:r>
            <a:br>
              <a:rPr lang="en-US" altLang="ja-JP" sz="2000" dirty="0" smtClean="0"/>
            </a:br>
            <a:r>
              <a:rPr lang="en-US" altLang="ja-JP" sz="2000" dirty="0" smtClean="0"/>
              <a:t>5</a:t>
            </a:r>
            <a:r>
              <a:rPr lang="en-US" altLang="ja-JP" sz="2000" dirty="0"/>
              <a:t>% </a:t>
            </a:r>
            <a:r>
              <a:rPr lang="ja-JP" altLang="en-US" sz="2000" dirty="0"/>
              <a:t>で</a:t>
            </a:r>
            <a:r>
              <a:rPr lang="ja-JP" altLang="en-US" sz="2000" dirty="0" smtClean="0"/>
              <a:t>あるということ</a:t>
            </a:r>
            <a:endParaRPr lang="en-US" altLang="ja-JP" sz="2000" dirty="0" smtClean="0"/>
          </a:p>
          <a:p>
            <a:r>
              <a:rPr kumimoji="1" lang="ja-JP" altLang="en-US" sz="2400" dirty="0"/>
              <a:t>検定</a:t>
            </a:r>
            <a:r>
              <a:rPr kumimoji="1" lang="ja-JP" altLang="en-US" sz="2400" dirty="0" smtClean="0"/>
              <a:t>統計量の実現値を求める</a:t>
            </a:r>
            <a:endParaRPr kumimoji="1" lang="en-US" altLang="ja-JP" sz="2400" dirty="0" smtClean="0"/>
          </a:p>
          <a:p>
            <a:pPr lvl="1"/>
            <a:r>
              <a:rPr kumimoji="1" lang="en-US" altLang="ja-JP" sz="2000" dirty="0" smtClean="0"/>
              <a:t>(</a:t>
            </a:r>
            <a:r>
              <a:rPr kumimoji="1" lang="ja-JP" altLang="en-US" sz="2000" dirty="0" smtClean="0"/>
              <a:t>１</a:t>
            </a:r>
            <a:r>
              <a:rPr kumimoji="1" lang="en-US" altLang="ja-JP" sz="2000" dirty="0" smtClean="0"/>
              <a:t>)</a:t>
            </a:r>
            <a:r>
              <a:rPr kumimoji="1" lang="ja-JP" altLang="en-US" sz="2000" dirty="0" smtClean="0"/>
              <a:t>であった式を使って</a:t>
            </a:r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kumimoji="1" lang="ja-JP" altLang="en-US" sz="2000" dirty="0" smtClean="0"/>
              <a:t>実際のデータから検定統計量</a:t>
            </a:r>
            <a:r>
              <a:rPr kumimoji="1" lang="ja-JP" altLang="en-US" sz="2000" dirty="0" err="1" smtClean="0"/>
              <a:t>ｔ</a:t>
            </a:r>
            <a:r>
              <a:rPr kumimoji="1" lang="ja-JP" altLang="en-US" sz="2000" dirty="0" smtClean="0"/>
              <a:t>の値を出す</a:t>
            </a:r>
            <a:endParaRPr kumimoji="1" lang="en-US" altLang="ja-JP" sz="2000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7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1" y="4602110"/>
            <a:ext cx="3981508" cy="210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独立</a:t>
            </a:r>
            <a:r>
              <a:rPr lang="ja-JP" altLang="en-US" smtClean="0"/>
              <a:t>な２群のｔ検定（３）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400" dirty="0" smtClean="0"/>
              <a:t>帰無仮説の棄却</a:t>
            </a:r>
            <a:r>
              <a:rPr kumimoji="1" lang="en-US" altLang="ja-JP" sz="2400" dirty="0" smtClean="0"/>
              <a:t>/</a:t>
            </a:r>
            <a:r>
              <a:rPr kumimoji="1" lang="ja-JP" altLang="en-US" sz="2400" dirty="0" smtClean="0"/>
              <a:t>採択の決定</a:t>
            </a:r>
            <a:endParaRPr kumimoji="1" lang="en-US" altLang="ja-JP" sz="2400" dirty="0" smtClean="0"/>
          </a:p>
          <a:p>
            <a:pPr lvl="1"/>
            <a:endParaRPr lang="en-US" altLang="ja-JP" sz="2000" dirty="0" smtClean="0"/>
          </a:p>
          <a:p>
            <a:pPr lvl="1"/>
            <a:r>
              <a:rPr lang="ja-JP" altLang="en-US" sz="2000" dirty="0" smtClean="0"/>
              <a:t>自由度と有意水準から</a:t>
            </a:r>
            <a:r>
              <a:rPr lang="en-US" altLang="ja-JP" sz="2000" dirty="0" smtClean="0"/>
              <a:t>t</a:t>
            </a:r>
            <a:r>
              <a:rPr lang="ja-JP" altLang="en-US" sz="2000" dirty="0" smtClean="0"/>
              <a:t>分布を求める</a:t>
            </a:r>
            <a:endParaRPr lang="en-US" altLang="ja-JP" sz="2000" dirty="0"/>
          </a:p>
          <a:p>
            <a:endParaRPr kumimoji="1" lang="en-US" altLang="ja-JP" sz="2400" dirty="0" smtClean="0"/>
          </a:p>
          <a:p>
            <a:pPr lvl="1"/>
            <a:r>
              <a:rPr lang="ja-JP" altLang="en-US" sz="2000" dirty="0" smtClean="0"/>
              <a:t>（２）で求めた検定統計量</a:t>
            </a:r>
            <a:r>
              <a:rPr lang="ja-JP" altLang="en-US" sz="2000" dirty="0" err="1" smtClean="0"/>
              <a:t>ｔ</a:t>
            </a:r>
            <a:r>
              <a:rPr lang="ja-JP" altLang="en-US" sz="2000" dirty="0" smtClean="0"/>
              <a:t>が</a:t>
            </a:r>
            <a:endParaRPr lang="en-US" altLang="ja-JP" sz="2000" dirty="0" smtClean="0"/>
          </a:p>
          <a:p>
            <a:pPr lvl="2"/>
            <a:r>
              <a:rPr lang="ja-JP" altLang="en-US" sz="1800" dirty="0" smtClean="0"/>
              <a:t>棄却域</a:t>
            </a:r>
            <a:r>
              <a:rPr lang="ja-JP" altLang="en-US" sz="1800" dirty="0"/>
              <a:t>に</a:t>
            </a:r>
            <a:r>
              <a:rPr lang="ja-JP" altLang="en-US" sz="1800" dirty="0" smtClean="0"/>
              <a:t>入れば</a:t>
            </a:r>
            <a:r>
              <a:rPr lang="ja-JP" altLang="en-US" sz="1800" dirty="0"/>
              <a:t>帰無仮説は</a:t>
            </a:r>
            <a:r>
              <a:rPr lang="ja-JP" altLang="en-US" sz="1800" dirty="0" smtClean="0"/>
              <a:t>棄却</a:t>
            </a:r>
            <a:endParaRPr lang="en-US" altLang="ja-JP" sz="1800" dirty="0"/>
          </a:p>
          <a:p>
            <a:pPr lvl="2"/>
            <a:r>
              <a:rPr lang="ja-JP" altLang="en-US" sz="1800" dirty="0" smtClean="0"/>
              <a:t>棄却域</a:t>
            </a:r>
            <a:r>
              <a:rPr lang="ja-JP" altLang="en-US" sz="1800" dirty="0"/>
              <a:t>に入らなければ帰無仮説は棄却</a:t>
            </a:r>
            <a:r>
              <a:rPr lang="ja-JP" altLang="en-US" sz="1800" dirty="0" smtClean="0"/>
              <a:t>されない</a:t>
            </a:r>
            <a:endParaRPr kumimoji="1" lang="en-US" altLang="ja-JP" sz="1800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7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対応のあるｔ検定（１）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400" dirty="0"/>
              <a:t>帰無仮説と対立仮説の設定</a:t>
            </a:r>
            <a:endParaRPr lang="en-US" altLang="ja-JP" sz="2400" dirty="0"/>
          </a:p>
          <a:p>
            <a:pPr lvl="1"/>
            <a:r>
              <a:rPr lang="ja-JP" altLang="en-US" sz="2000" dirty="0"/>
              <a:t>帰無仮説</a:t>
            </a:r>
            <a:endParaRPr lang="en-US" altLang="ja-JP" sz="2000" dirty="0"/>
          </a:p>
          <a:p>
            <a:pPr lvl="2"/>
            <a:r>
              <a:rPr lang="ja-JP" altLang="en-US" sz="1800" dirty="0" smtClean="0"/>
              <a:t>母平均に変化は</a:t>
            </a:r>
            <a:r>
              <a:rPr lang="ja-JP" altLang="en-US" sz="1800" dirty="0"/>
              <a:t>ない</a:t>
            </a:r>
            <a:endParaRPr lang="en-US" altLang="ja-JP" sz="1800" dirty="0"/>
          </a:p>
          <a:p>
            <a:pPr lvl="1"/>
            <a:r>
              <a:rPr lang="ja-JP" altLang="en-US" sz="2000" dirty="0"/>
              <a:t>対立仮説</a:t>
            </a:r>
            <a:endParaRPr lang="en-US" altLang="ja-JP" sz="2000" dirty="0"/>
          </a:p>
          <a:p>
            <a:pPr lvl="2"/>
            <a:r>
              <a:rPr lang="ja-JP" altLang="en-US" sz="1800" dirty="0" smtClean="0"/>
              <a:t>母平均に変化は</a:t>
            </a:r>
            <a:r>
              <a:rPr lang="ja-JP" altLang="en-US" sz="1800" dirty="0"/>
              <a:t>ある</a:t>
            </a:r>
            <a:endParaRPr lang="en-US" altLang="ja-JP" sz="1800" dirty="0"/>
          </a:p>
          <a:p>
            <a:r>
              <a:rPr kumimoji="1" lang="ja-JP" altLang="en-US" sz="2400" dirty="0" smtClean="0"/>
              <a:t>検定統計量の計算</a:t>
            </a:r>
            <a:endParaRPr kumimoji="1" lang="en-US" altLang="ja-JP" sz="2400" dirty="0" smtClean="0"/>
          </a:p>
          <a:p>
            <a:pPr lvl="1"/>
            <a:r>
              <a:rPr kumimoji="1" lang="ja-JP" altLang="en-US" dirty="0" smtClean="0"/>
              <a:t>　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9</a:t>
            </a:fld>
            <a:endParaRPr kumimoji="1" lang="ja-JP" altLang="en-US"/>
          </a:p>
        </p:txBody>
      </p:sp>
      <p:graphicFrame>
        <p:nvGraphicFramePr>
          <p:cNvPr id="6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49504"/>
              </p:ext>
            </p:extLst>
          </p:nvPr>
        </p:nvGraphicFramePr>
        <p:xfrm>
          <a:off x="1395289" y="4123543"/>
          <a:ext cx="1741611" cy="1092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数式" r:id="rId3" imgW="749160" imgH="469800" progId="Equation.3">
                  <p:embed/>
                </p:oleObj>
              </mc:Choice>
              <mc:Fallback>
                <p:oleObj name="数式" r:id="rId3" imgW="7491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5289" y="4123543"/>
                        <a:ext cx="1741611" cy="10921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022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対応のあるｔ検定（２）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有意水準（</a:t>
            </a:r>
            <a:r>
              <a:rPr kumimoji="1" lang="en-US" altLang="ja-JP" sz="2400" dirty="0" smtClean="0"/>
              <a:t>α</a:t>
            </a:r>
            <a:r>
              <a:rPr kumimoji="1" lang="ja-JP" altLang="en-US" sz="2400" dirty="0" smtClean="0"/>
              <a:t>）の決定</a:t>
            </a:r>
            <a:endParaRPr kumimoji="1" lang="en-US" altLang="ja-JP" sz="2400" dirty="0" smtClean="0"/>
          </a:p>
          <a:p>
            <a:pPr lvl="1"/>
            <a:r>
              <a:rPr lang="ja-JP" altLang="en-US" sz="2000" dirty="0"/>
              <a:t>独立な２群の</a:t>
            </a:r>
            <a:r>
              <a:rPr lang="ja-JP" altLang="en-US" sz="2000" dirty="0" err="1"/>
              <a:t>ｔ</a:t>
            </a:r>
            <a:r>
              <a:rPr lang="ja-JP" altLang="en-US" sz="2000" dirty="0"/>
              <a:t>検定と</a:t>
            </a:r>
            <a:r>
              <a:rPr lang="ja-JP" altLang="en-US" sz="2000" dirty="0" smtClean="0"/>
              <a:t>同様</a:t>
            </a:r>
            <a:endParaRPr lang="en-US" altLang="ja-JP" sz="2000" dirty="0" smtClean="0"/>
          </a:p>
          <a:p>
            <a:endParaRPr kumimoji="1" lang="en-US" altLang="ja-JP" sz="2400" dirty="0"/>
          </a:p>
          <a:p>
            <a:r>
              <a:rPr lang="ja-JP" altLang="en-US" sz="2400" dirty="0" smtClean="0"/>
              <a:t>検定統計量の実現値を求める</a:t>
            </a:r>
            <a:endParaRPr lang="en-US" altLang="ja-JP" sz="2400" dirty="0" smtClean="0"/>
          </a:p>
          <a:p>
            <a:pPr lvl="1"/>
            <a:r>
              <a:rPr lang="ja-JP" altLang="en-US" sz="2000" dirty="0"/>
              <a:t>実際のデータから検定統計量</a:t>
            </a:r>
            <a:r>
              <a:rPr lang="ja-JP" altLang="en-US" sz="2000" dirty="0" err="1"/>
              <a:t>ｔ</a:t>
            </a:r>
            <a:r>
              <a:rPr lang="ja-JP" altLang="en-US" sz="2000" dirty="0"/>
              <a:t>の値を出す</a:t>
            </a:r>
            <a:endParaRPr lang="en-US" altLang="ja-JP" sz="2000" dirty="0"/>
          </a:p>
          <a:p>
            <a:pPr lvl="1"/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65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784" y="4458354"/>
            <a:ext cx="3630535" cy="191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対応のあるｔ検定（３）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帰無仮説の棄却</a:t>
            </a:r>
            <a:r>
              <a:rPr kumimoji="1" lang="en-US" altLang="ja-JP" sz="2400" dirty="0" smtClean="0"/>
              <a:t>/</a:t>
            </a:r>
            <a:r>
              <a:rPr kumimoji="1" lang="ja-JP" altLang="en-US" sz="2400" dirty="0" smtClean="0"/>
              <a:t>採択の決定</a:t>
            </a:r>
            <a:endParaRPr kumimoji="1" lang="en-US" altLang="ja-JP" sz="2400" dirty="0" smtClean="0"/>
          </a:p>
          <a:p>
            <a:pPr lvl="1"/>
            <a:endParaRPr lang="en-US" altLang="ja-JP" sz="2000" dirty="0" smtClean="0"/>
          </a:p>
          <a:p>
            <a:pPr lvl="1"/>
            <a:r>
              <a:rPr lang="ja-JP" altLang="en-US" sz="2000" dirty="0" smtClean="0"/>
              <a:t>自由度</a:t>
            </a:r>
            <a:r>
              <a:rPr lang="ja-JP" altLang="en-US" sz="2000" dirty="0"/>
              <a:t>と有意水準から</a:t>
            </a:r>
            <a:r>
              <a:rPr lang="en-US" altLang="ja-JP" sz="2000" dirty="0"/>
              <a:t>t</a:t>
            </a:r>
            <a:r>
              <a:rPr lang="ja-JP" altLang="en-US" sz="2000" dirty="0"/>
              <a:t>分布を求める</a:t>
            </a:r>
            <a:endParaRPr lang="en-US" altLang="ja-JP" sz="2000" dirty="0"/>
          </a:p>
          <a:p>
            <a:endParaRPr lang="en-US" altLang="ja-JP" sz="2400" dirty="0"/>
          </a:p>
          <a:p>
            <a:pPr lvl="1"/>
            <a:r>
              <a:rPr lang="ja-JP" altLang="en-US" sz="2000" dirty="0"/>
              <a:t>（２）で求めた検定統計量</a:t>
            </a:r>
            <a:r>
              <a:rPr lang="ja-JP" altLang="en-US" sz="2000" dirty="0" err="1"/>
              <a:t>ｔ</a:t>
            </a:r>
            <a:r>
              <a:rPr lang="ja-JP" altLang="en-US" sz="2000" dirty="0"/>
              <a:t>が</a:t>
            </a:r>
            <a:endParaRPr lang="en-US" altLang="ja-JP" sz="2000" dirty="0"/>
          </a:p>
          <a:p>
            <a:pPr lvl="2"/>
            <a:r>
              <a:rPr lang="ja-JP" altLang="en-US" sz="1800" dirty="0"/>
              <a:t>棄却域に入れば帰無仮説は</a:t>
            </a:r>
            <a:r>
              <a:rPr lang="ja-JP" altLang="en-US" sz="1800" dirty="0" smtClean="0"/>
              <a:t>棄却</a:t>
            </a:r>
            <a:endParaRPr lang="en-US" altLang="ja-JP" sz="1800" dirty="0"/>
          </a:p>
          <a:p>
            <a:pPr lvl="2"/>
            <a:r>
              <a:rPr lang="ja-JP" altLang="en-US" sz="1800" dirty="0"/>
              <a:t>棄却域に入らなければ帰無仮説は棄却されない</a:t>
            </a:r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65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検定の結果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 smtClean="0"/>
              <a:t>帰無仮説は棄却された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対立仮説が成り立つ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「～％水準で有意差が認められた」と報告</a:t>
            </a:r>
            <a:endParaRPr lang="en-US" altLang="ja-JP" sz="2000" dirty="0" smtClean="0"/>
          </a:p>
          <a:p>
            <a:pPr lvl="1"/>
            <a:endParaRPr lang="en-US" altLang="ja-JP" sz="2000" dirty="0" smtClean="0"/>
          </a:p>
          <a:p>
            <a:r>
              <a:rPr lang="ja-JP" altLang="en-US" sz="2400" dirty="0" smtClean="0"/>
              <a:t>帰</a:t>
            </a:r>
            <a:r>
              <a:rPr lang="ja-JP" altLang="en-US" sz="2400" dirty="0"/>
              <a:t>無仮説は</a:t>
            </a:r>
            <a:r>
              <a:rPr lang="ja-JP" altLang="en-US" sz="2400" dirty="0" smtClean="0"/>
              <a:t>棄却</a:t>
            </a:r>
            <a:r>
              <a:rPr kumimoji="1" lang="ja-JP" altLang="en-US" sz="2400" dirty="0" smtClean="0"/>
              <a:t>されなかった</a:t>
            </a:r>
            <a:endParaRPr kumimoji="1" lang="en-US" altLang="ja-JP" sz="2400" dirty="0" smtClean="0"/>
          </a:p>
          <a:p>
            <a:pPr lvl="1"/>
            <a:r>
              <a:rPr lang="ja-JP" altLang="en-US" sz="2000" dirty="0" smtClean="0"/>
              <a:t>「～％</a:t>
            </a:r>
            <a:r>
              <a:rPr lang="ja-JP" altLang="en-US" sz="2000" dirty="0"/>
              <a:t>水準で有意差が</a:t>
            </a:r>
            <a:r>
              <a:rPr lang="ja-JP" altLang="en-US" sz="2000" dirty="0" smtClean="0"/>
              <a:t>認められなかった」</a:t>
            </a:r>
            <a:r>
              <a:rPr lang="ja-JP" altLang="en-US" sz="2000" dirty="0"/>
              <a:t>と報告</a:t>
            </a:r>
            <a:endParaRPr lang="en-US" altLang="ja-JP" sz="2000" dirty="0"/>
          </a:p>
          <a:p>
            <a:pPr lvl="1"/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00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まとめ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２群の平均値を比較する場合</a:t>
            </a:r>
            <a:endParaRPr kumimoji="1" lang="en-US" altLang="ja-JP" sz="2400" dirty="0" smtClean="0"/>
          </a:p>
          <a:p>
            <a:pPr lvl="1"/>
            <a:r>
              <a:rPr kumimoji="1" lang="ja-JP" altLang="en-US" sz="2000" dirty="0" smtClean="0"/>
              <a:t>帰無仮説と対立仮説を立てる</a:t>
            </a:r>
            <a:endParaRPr kumimoji="1" lang="en-US" altLang="ja-JP" sz="2000" dirty="0" smtClean="0"/>
          </a:p>
          <a:p>
            <a:pPr lvl="1"/>
            <a:endParaRPr kumimoji="1" lang="en-US" altLang="ja-JP" sz="2000" dirty="0" smtClean="0"/>
          </a:p>
          <a:p>
            <a:pPr lvl="1"/>
            <a:r>
              <a:rPr kumimoji="1" lang="ja-JP" altLang="en-US" sz="2000" dirty="0" smtClean="0"/>
              <a:t>独立な２群</a:t>
            </a:r>
            <a:endParaRPr kumimoji="1" lang="en-US" altLang="ja-JP" sz="2000" dirty="0" smtClean="0"/>
          </a:p>
          <a:p>
            <a:pPr lvl="2"/>
            <a:r>
              <a:rPr kumimoji="1" lang="ja-JP" altLang="en-US" sz="1800" dirty="0" smtClean="0"/>
              <a:t>　　　　　　　　　　　　　　</a:t>
            </a:r>
            <a:r>
              <a:rPr kumimoji="1" lang="ja-JP" altLang="en-US" sz="1800" dirty="0" smtClean="0"/>
              <a:t>　と</a:t>
            </a:r>
            <a:r>
              <a:rPr kumimoji="1" lang="en-US" altLang="ja-JP" sz="1800" dirty="0" smtClean="0"/>
              <a:t>t</a:t>
            </a:r>
            <a:r>
              <a:rPr kumimoji="1" lang="ja-JP" altLang="en-US" sz="1800" dirty="0" smtClean="0"/>
              <a:t>分布から検定　</a:t>
            </a:r>
            <a:endParaRPr kumimoji="1" lang="en-US" altLang="ja-JP" sz="1800" dirty="0" smtClean="0"/>
          </a:p>
          <a:p>
            <a:pPr lvl="2"/>
            <a:endParaRPr lang="en-US" altLang="ja-JP" sz="1800" dirty="0"/>
          </a:p>
          <a:p>
            <a:pPr marL="548626" lvl="2" indent="0">
              <a:buNone/>
            </a:pPr>
            <a:endParaRPr kumimoji="1" lang="en-US" altLang="ja-JP" sz="1800" dirty="0" smtClean="0"/>
          </a:p>
          <a:p>
            <a:pPr lvl="1"/>
            <a:r>
              <a:rPr kumimoji="1" lang="ja-JP" altLang="en-US" sz="2000" dirty="0" smtClean="0"/>
              <a:t>対応のある２群</a:t>
            </a:r>
            <a:endParaRPr lang="en-US" altLang="ja-JP" sz="2000" dirty="0" smtClean="0"/>
          </a:p>
          <a:p>
            <a:pPr lvl="2"/>
            <a:r>
              <a:rPr kumimoji="1" lang="ja-JP" altLang="en-US" sz="1800" dirty="0" smtClean="0"/>
              <a:t>　　　　　　と</a:t>
            </a:r>
            <a:r>
              <a:rPr kumimoji="1" lang="en-US" altLang="ja-JP" sz="1800" dirty="0" smtClean="0"/>
              <a:t>t</a:t>
            </a:r>
            <a:r>
              <a:rPr kumimoji="1" lang="ja-JP" altLang="en-US" sz="1800" dirty="0" smtClean="0"/>
              <a:t>分布から検定　</a:t>
            </a:r>
            <a:endParaRPr kumimoji="1" lang="en-US" altLang="ja-JP" sz="1800" dirty="0" smtClean="0"/>
          </a:p>
          <a:p>
            <a:pPr lvl="2"/>
            <a:endParaRPr kumimoji="1" lang="en-US" altLang="ja-JP" sz="1800" dirty="0" smtClean="0"/>
          </a:p>
          <a:p>
            <a:pPr lvl="2"/>
            <a:endParaRPr kumimoji="1" lang="en-US" altLang="ja-JP" sz="1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13</a:t>
            </a:fld>
            <a:endParaRPr kumimoji="1" lang="ja-JP" altLang="en-US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177305"/>
              </p:ext>
            </p:extLst>
          </p:nvPr>
        </p:nvGraphicFramePr>
        <p:xfrm>
          <a:off x="1691511" y="3107984"/>
          <a:ext cx="3487045" cy="1084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数式" r:id="rId3" imgW="2286000" imgH="711000" progId="Equation.3">
                  <p:embed/>
                </p:oleObj>
              </mc:Choice>
              <mc:Fallback>
                <p:oleObj name="数式" r:id="rId3" imgW="228600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1511" y="3107984"/>
                        <a:ext cx="3487045" cy="10848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2325255"/>
              </p:ext>
            </p:extLst>
          </p:nvPr>
        </p:nvGraphicFramePr>
        <p:xfrm>
          <a:off x="1767711" y="4534286"/>
          <a:ext cx="1371213" cy="85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数式" r:id="rId5" imgW="749160" imgH="469800" progId="Equation.3">
                  <p:embed/>
                </p:oleObj>
              </mc:Choice>
              <mc:Fallback>
                <p:oleObj name="数式" r:id="rId5" imgW="7491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7711" y="4534286"/>
                        <a:ext cx="1371213" cy="85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733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母標準偏差</a:t>
            </a:r>
            <a:r>
              <a:rPr lang="el-GR" altLang="ja-JP"/>
              <a:t>σ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332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有意水準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　統計的仮説検定を行う場合に，帰無仮説を棄却するかどうかを判定する基準</a:t>
            </a:r>
            <a:endParaRPr lang="en-US" altLang="ja-JP" dirty="0" smtClean="0"/>
          </a:p>
          <a:p>
            <a:r>
              <a:rPr lang="ja-JP" altLang="en-US" dirty="0" smtClean="0"/>
              <a:t>有意</a:t>
            </a:r>
            <a:r>
              <a:rPr lang="ja-JP" altLang="en-US" dirty="0" smtClean="0"/>
              <a:t>水準が</a:t>
            </a:r>
            <a:r>
              <a:rPr lang="en-US" altLang="ja-JP" dirty="0" smtClean="0"/>
              <a:t>5</a:t>
            </a:r>
            <a:r>
              <a:rPr lang="en-US" altLang="ja-JP" dirty="0"/>
              <a:t>% </a:t>
            </a:r>
            <a:r>
              <a:rPr lang="ja-JP" altLang="en-US" dirty="0"/>
              <a:t>で</a:t>
            </a:r>
            <a:r>
              <a:rPr lang="ja-JP" altLang="en-US" dirty="0" smtClean="0"/>
              <a:t>あるとは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20</a:t>
            </a:r>
            <a:r>
              <a:rPr lang="ja-JP" altLang="en-US" dirty="0" smtClean="0"/>
              <a:t>回に</a:t>
            </a:r>
            <a:r>
              <a:rPr lang="en-US" altLang="ja-JP" dirty="0" smtClean="0"/>
              <a:t>1</a:t>
            </a:r>
            <a:r>
              <a:rPr lang="ja-JP" altLang="en-US" dirty="0" smtClean="0"/>
              <a:t>回</a:t>
            </a:r>
            <a:r>
              <a:rPr lang="ja-JP" altLang="en-US" dirty="0"/>
              <a:t>は得られた結論が誤っていることを</a:t>
            </a:r>
            <a:r>
              <a:rPr lang="ja-JP" altLang="en-US" dirty="0" smtClean="0"/>
              <a:t>表す</a:t>
            </a:r>
            <a:endParaRPr lang="en-US" altLang="ja-JP" dirty="0" smtClean="0"/>
          </a:p>
          <a:p>
            <a:r>
              <a:rPr lang="ja-JP" altLang="en-US" dirty="0"/>
              <a:t>「有意水準 </a:t>
            </a:r>
            <a:r>
              <a:rPr lang="en-US" altLang="ja-JP" dirty="0"/>
              <a:t>α </a:t>
            </a:r>
            <a:r>
              <a:rPr lang="ja-JP" altLang="en-US" dirty="0"/>
              <a:t>で検定すると有意な差が認められた」ということと，「危険率 </a:t>
            </a:r>
            <a:r>
              <a:rPr lang="en-US" altLang="ja-JP" dirty="0"/>
              <a:t>α </a:t>
            </a:r>
            <a:r>
              <a:rPr lang="ja-JP" altLang="en-US" dirty="0"/>
              <a:t>のもとで有意な差があるといえる」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308D80F-B41E-4809-91B1-68E8F5DC315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233736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景色</Template>
  <TotalTime>2730</TotalTime>
  <Words>507</Words>
  <Application>Microsoft Office PowerPoint</Application>
  <PresentationFormat>画面に合わせる (4:3)</PresentationFormat>
  <Paragraphs>122</Paragraphs>
  <Slides>15</Slides>
  <Notes>2</Notes>
  <HiddenSlides>1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7" baseType="lpstr">
      <vt:lpstr>View</vt:lpstr>
      <vt:lpstr>数式</vt:lpstr>
      <vt:lpstr>第６章 ２つの平均値を比較する </vt:lpstr>
      <vt:lpstr>平均値の比較</vt:lpstr>
      <vt:lpstr>平均値の比較</vt:lpstr>
      <vt:lpstr>独立と対応</vt:lpstr>
      <vt:lpstr>t検定</vt:lpstr>
      <vt:lpstr>独立な２群のｔ検定（１）</vt:lpstr>
      <vt:lpstr>独立な２群のｔ検定（２）</vt:lpstr>
      <vt:lpstr>独立な２群のｔ検定（３）</vt:lpstr>
      <vt:lpstr>対応のあるｔ検定（１）</vt:lpstr>
      <vt:lpstr>対応のあるｔ検定（２）</vt:lpstr>
      <vt:lpstr>対応のあるｔ検定（３）</vt:lpstr>
      <vt:lpstr>検定の結果</vt:lpstr>
      <vt:lpstr>まとめ</vt:lpstr>
      <vt:lpstr>母標準偏差σ</vt:lpstr>
      <vt:lpstr>有意水準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第６章 ２つの平均値を比較する</dc:title>
  <dc:creator>lifebook-a4</dc:creator>
  <cp:lastModifiedBy>daisuke</cp:lastModifiedBy>
  <cp:revision>55</cp:revision>
  <dcterms:created xsi:type="dcterms:W3CDTF">2014-11-06T02:11:33Z</dcterms:created>
  <dcterms:modified xsi:type="dcterms:W3CDTF">2014-11-10T17:35:25Z</dcterms:modified>
</cp:coreProperties>
</file>