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60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99" autoAdjust="0"/>
  </p:normalViewPr>
  <p:slideViewPr>
    <p:cSldViewPr snapToGrid="0">
      <p:cViewPr varScale="1">
        <p:scale>
          <a:sx n="99" d="100"/>
          <a:sy n="99" d="100"/>
        </p:scale>
        <p:origin x="19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CCD4B-21A5-42A2-9505-08EF45C8E9E7}" type="datetimeFigureOut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0F19A-2FEF-486F-B7FC-24A485F760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284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725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重要度</a:t>
            </a:r>
            <a:endParaRPr kumimoji="1" lang="en-US" altLang="ja-JP" dirty="0" smtClean="0"/>
          </a:p>
          <a:p>
            <a:r>
              <a:rPr kumimoji="1" lang="ja-JP" altLang="en-US" dirty="0" smtClean="0"/>
              <a:t>バグトリアージ、修正時間予測</a:t>
            </a:r>
            <a:endParaRPr kumimoji="1" lang="en-US" altLang="ja-JP" dirty="0" smtClean="0"/>
          </a:p>
          <a:p>
            <a:r>
              <a:rPr kumimoji="1" lang="ja-JP" altLang="en-US" dirty="0" smtClean="0"/>
              <a:t>忘れていたり見逃していたり</a:t>
            </a:r>
            <a:endParaRPr kumimoji="1" lang="en-US" altLang="ja-JP" dirty="0" smtClean="0"/>
          </a:p>
          <a:p>
            <a:r>
              <a:rPr kumimoji="1" lang="ja-JP" altLang="en-US" dirty="0" smtClean="0"/>
              <a:t>実際の重要度とは異なっている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研究結果を歪める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8687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仮定</a:t>
            </a:r>
            <a:endParaRPr kumimoji="1" lang="en-US" altLang="ja-JP" dirty="0" smtClean="0"/>
          </a:p>
          <a:p>
            <a:r>
              <a:rPr kumimoji="1" lang="en-US" altLang="ja-JP" dirty="0" smtClean="0"/>
              <a:t>H1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Normal</a:t>
            </a:r>
            <a:r>
              <a:rPr kumimoji="1" lang="en-US" altLang="ja-JP" baseline="0" dirty="0" smtClean="0"/>
              <a:t> bug</a:t>
            </a:r>
            <a:r>
              <a:rPr kumimoji="1" lang="ja-JP" altLang="en-US" baseline="0" dirty="0" smtClean="0"/>
              <a:t>は実際の重要度を反映していない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H2:</a:t>
            </a:r>
            <a:r>
              <a:rPr kumimoji="1" lang="ja-JP" altLang="en-US" baseline="0" dirty="0" smtClean="0"/>
              <a:t>バグ報告者は重要度をデフォルトからわざわざ変えない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045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の割合は</a:t>
            </a:r>
            <a:endParaRPr kumimoji="1" lang="en-US" altLang="ja-JP" dirty="0" smtClean="0"/>
          </a:p>
          <a:p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は実際どのクラスなのか</a:t>
            </a:r>
            <a:endParaRPr kumimoji="1" lang="en-US" altLang="ja-JP" dirty="0" smtClean="0"/>
          </a:p>
          <a:p>
            <a:r>
              <a:rPr kumimoji="1" lang="ja-JP" altLang="en-US" dirty="0" smtClean="0"/>
              <a:t>ミスクラスの理由は</a:t>
            </a:r>
            <a:endParaRPr kumimoji="1" lang="en-US" altLang="ja-JP" dirty="0" smtClean="0"/>
          </a:p>
          <a:p>
            <a:r>
              <a:rPr kumimoji="1" lang="ja-JP" altLang="en-US" dirty="0" smtClean="0"/>
              <a:t>先行研究への影響は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838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80</a:t>
            </a:r>
            <a:r>
              <a:rPr kumimoji="1" lang="ja-JP" altLang="en-US" dirty="0" smtClean="0"/>
              <a:t>％が</a:t>
            </a:r>
            <a:r>
              <a:rPr kumimoji="1" lang="en-US" altLang="ja-JP" dirty="0" smtClean="0"/>
              <a:t>normal bug</a:t>
            </a:r>
          </a:p>
          <a:p>
            <a:r>
              <a:rPr kumimoji="1" lang="en-US" altLang="ja-JP" dirty="0" smtClean="0"/>
              <a:t>500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reclassification</a:t>
            </a:r>
            <a:r>
              <a:rPr kumimoji="1" lang="ja-JP" altLang="en-US" dirty="0" smtClean="0"/>
              <a:t>した結果</a:t>
            </a:r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65</a:t>
            </a:r>
            <a:r>
              <a:rPr kumimoji="1" lang="ja-JP" altLang="en-US" dirty="0" smtClean="0"/>
              <a:t>％が</a:t>
            </a:r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でなく</a:t>
            </a:r>
            <a:r>
              <a:rPr kumimoji="1" lang="en-US" altLang="ja-JP" dirty="0" smtClean="0"/>
              <a:t>25</a:t>
            </a:r>
            <a:r>
              <a:rPr kumimoji="1" lang="ja-JP" altLang="en-US" dirty="0" smtClean="0"/>
              <a:t>％が</a:t>
            </a:r>
            <a:r>
              <a:rPr kumimoji="1" lang="en-US" altLang="ja-JP" dirty="0" smtClean="0"/>
              <a:t>severe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12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開発者が修正する価値があると考えるものに限定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930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分類の異なるものを見る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622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bestcase</a:t>
            </a:r>
            <a:r>
              <a:rPr kumimoji="1" lang="ja-JP" altLang="en-US" dirty="0" smtClean="0"/>
              <a:t>が低いほう</a:t>
            </a:r>
            <a:endParaRPr kumimoji="1" lang="en-US" altLang="ja-JP" dirty="0" smtClean="0"/>
          </a:p>
          <a:p>
            <a:r>
              <a:rPr kumimoji="1" lang="en-US" altLang="ja-JP" dirty="0" err="1" smtClean="0"/>
              <a:t>worstcase</a:t>
            </a:r>
            <a:r>
              <a:rPr kumimoji="1" lang="ja-JP" altLang="en-US" dirty="0" smtClean="0"/>
              <a:t>が高いほう</a:t>
            </a:r>
            <a:endParaRPr kumimoji="1" lang="en-US" altLang="ja-JP" dirty="0" smtClean="0"/>
          </a:p>
          <a:p>
            <a:r>
              <a:rPr kumimoji="1" lang="en-US" altLang="ja-JP" dirty="0" smtClean="0"/>
              <a:t>optimistic</a:t>
            </a:r>
            <a:r>
              <a:rPr kumimoji="1" lang="ja-JP" altLang="en-US" dirty="0" smtClean="0"/>
              <a:t>は二つの意見を見てどちらか一つを選出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462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実際とは異なるという</a:t>
            </a:r>
            <a:r>
              <a:rPr kumimoji="1" lang="ja-JP" altLang="en-US" dirty="0" smtClean="0"/>
              <a:t>仮定</a:t>
            </a:r>
            <a:endParaRPr kumimoji="1" lang="en-US" altLang="ja-JP" dirty="0" smtClean="0"/>
          </a:p>
          <a:p>
            <a:r>
              <a:rPr kumimoji="1" lang="en-US" altLang="ja-JP" dirty="0" smtClean="0"/>
              <a:t>Predicting the severity</a:t>
            </a:r>
            <a:r>
              <a:rPr kumimoji="1" lang="en-US" altLang="ja-JP" baseline="0" dirty="0" smtClean="0"/>
              <a:t> of a reported bug  A. </a:t>
            </a:r>
            <a:r>
              <a:rPr kumimoji="1" lang="en-US" altLang="ja-JP" baseline="0" dirty="0" err="1" smtClean="0"/>
              <a:t>Lamkanfi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種類の各重要度に</a:t>
            </a:r>
            <a:r>
              <a:rPr kumimoji="1" lang="en-US" altLang="ja-JP" dirty="0" smtClean="0"/>
              <a:t>500</a:t>
            </a:r>
            <a:r>
              <a:rPr kumimoji="1" lang="ja-JP" altLang="en-US" dirty="0" err="1" smtClean="0"/>
              <a:t>ずつの</a:t>
            </a:r>
            <a:r>
              <a:rPr kumimoji="1" lang="ja-JP" altLang="en-US" dirty="0" smtClean="0"/>
              <a:t>データを学習データ</a:t>
            </a:r>
            <a:endParaRPr kumimoji="1" lang="en-US" altLang="ja-JP" dirty="0" smtClean="0"/>
          </a:p>
          <a:p>
            <a:r>
              <a:rPr kumimoji="1" lang="ja-JP" altLang="en-US" dirty="0" smtClean="0"/>
              <a:t>テストデータに前述のデータで</a:t>
            </a:r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ずつ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8859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列が予測結果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9546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D38A-832E-4ECD-88E1-1ABDB7521B6A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498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2967-09FB-48F5-810F-6AC4754183E0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9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3670-50B6-4B7E-AB38-2A46767EF509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4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76E55-5DF4-42B3-96B4-D82D2513B33A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2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61B7-EC81-4344-B113-6DBE39F28AD9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23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B4E1-ABA9-4121-963A-0512688634F1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49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692EA-FDBE-4016-8201-F403B492A305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98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F4F32-2CE6-4DCB-A26D-A6F42FB3B20C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28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ECDCC-A16F-41CC-9536-57AE836DCA3D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46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2DE6-1682-4A3A-8040-B561EA3BB44E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35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B8D5-C917-4353-94B9-76F472A3C9EF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05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0B2F6-B4E8-4C47-A272-9A307A2CEFBC}" type="datetime1">
              <a:rPr kumimoji="1" lang="ja-JP" altLang="en-US" smtClean="0"/>
              <a:t>2015/7/7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26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4851" y="1688129"/>
            <a:ext cx="8580549" cy="1790700"/>
          </a:xfrm>
        </p:spPr>
        <p:txBody>
          <a:bodyPr/>
          <a:lstStyle/>
          <a:p>
            <a:r>
              <a:rPr kumimoji="1" lang="en-US" altLang="ja-JP" dirty="0" smtClean="0">
                <a:latin typeface="+mn-lt"/>
              </a:rPr>
              <a:t>Are These Bugs Really “Normal”?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742302"/>
            <a:ext cx="6858000" cy="1241822"/>
          </a:xfrm>
        </p:spPr>
        <p:txBody>
          <a:bodyPr>
            <a:normAutofit/>
          </a:bodyPr>
          <a:lstStyle/>
          <a:p>
            <a:r>
              <a:rPr lang="en-US" altLang="ja-JP" sz="2700" dirty="0"/>
              <a:t>Ripon K. </a:t>
            </a:r>
            <a:r>
              <a:rPr lang="en-US" altLang="ja-JP" sz="2700" dirty="0" err="1"/>
              <a:t>Saha</a:t>
            </a:r>
            <a:r>
              <a:rPr lang="en-US" altLang="ja-JP" sz="2700" dirty="0"/>
              <a:t> , Julia </a:t>
            </a:r>
            <a:r>
              <a:rPr lang="en-US" altLang="ja-JP" sz="2700" dirty="0" err="1"/>
              <a:t>Lawall</a:t>
            </a:r>
            <a:r>
              <a:rPr lang="en-US" altLang="ja-JP" sz="2700" dirty="0"/>
              <a:t> , </a:t>
            </a:r>
          </a:p>
          <a:p>
            <a:r>
              <a:rPr lang="en-US" altLang="ja-JP" sz="2700" dirty="0" err="1"/>
              <a:t>Sarfraz</a:t>
            </a:r>
            <a:r>
              <a:rPr lang="en-US" altLang="ja-JP" sz="2700" dirty="0"/>
              <a:t> </a:t>
            </a:r>
            <a:r>
              <a:rPr lang="en-US" altLang="ja-JP" sz="2700" dirty="0" err="1"/>
              <a:t>Khurshid</a:t>
            </a:r>
            <a:r>
              <a:rPr lang="en-US" altLang="ja-JP" sz="2700" dirty="0"/>
              <a:t> , Dewayne E. Perry</a:t>
            </a:r>
            <a:endParaRPr lang="ja-JP" altLang="en-US" sz="270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</a:t>
            </a:fld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>
            <a:off x="1143000" y="3591770"/>
            <a:ext cx="6858000" cy="16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89775" y="117600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MSR 2015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23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2742" y="1675875"/>
            <a:ext cx="8779375" cy="469529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多くの</a:t>
            </a:r>
            <a:r>
              <a:rPr kumimoji="1" lang="en-US" altLang="ja-JP" dirty="0" smtClean="0"/>
              <a:t>BTS</a:t>
            </a:r>
            <a:r>
              <a:rPr kumimoji="1" lang="ja-JP" altLang="en-US" dirty="0" err="1" smtClean="0"/>
              <a:t>には</a:t>
            </a:r>
            <a:r>
              <a:rPr kumimoji="1" lang="ja-JP" altLang="en-US" dirty="0" smtClean="0"/>
              <a:t>バグの</a:t>
            </a:r>
            <a:r>
              <a:rPr lang="en-US" altLang="ja-JP" dirty="0" smtClean="0"/>
              <a:t>severity</a:t>
            </a:r>
            <a:r>
              <a:rPr lang="ja-JP" altLang="en-US" dirty="0" smtClean="0"/>
              <a:t>の項目が存在する</a:t>
            </a:r>
            <a:endParaRPr lang="en-US" altLang="ja-JP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ja-JP" altLang="en-US" dirty="0"/>
              <a:t>大</a:t>
            </a:r>
            <a:r>
              <a:rPr lang="ja-JP" altLang="en-US" dirty="0" smtClean="0"/>
              <a:t>まか</a:t>
            </a:r>
            <a:r>
              <a:rPr lang="ja-JP" altLang="en-US" dirty="0"/>
              <a:t>に</a:t>
            </a:r>
            <a:r>
              <a:rPr lang="en-US" altLang="ja-JP" dirty="0" err="1" smtClean="0"/>
              <a:t>severe,normal,minor</a:t>
            </a:r>
            <a:r>
              <a:rPr lang="ja-JP" altLang="en-US" dirty="0" smtClean="0"/>
              <a:t>の三段階で大体デフォルトは</a:t>
            </a:r>
            <a:r>
              <a:rPr lang="en-US" altLang="ja-JP" dirty="0" smtClean="0"/>
              <a:t>normal</a:t>
            </a:r>
          </a:p>
          <a:p>
            <a:endParaRPr kumimoji="1" lang="en-US" altLang="ja-JP" dirty="0"/>
          </a:p>
          <a:p>
            <a:r>
              <a:rPr lang="ja-JP" altLang="en-US" dirty="0" smtClean="0"/>
              <a:t>この項目はいくつかのバグ予測に利用されている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報告者の知識不足などにより多くのバグがデフォルトの</a:t>
            </a:r>
            <a:r>
              <a:rPr lang="en-US" altLang="ja-JP" dirty="0" smtClean="0"/>
              <a:t>normal</a:t>
            </a:r>
            <a:r>
              <a:rPr lang="ja-JP" altLang="en-US" dirty="0" smtClean="0"/>
              <a:t>になっている場合がある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70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Normal bug</a:t>
            </a:r>
            <a:r>
              <a:rPr lang="ja-JP" altLang="en-US" dirty="0" smtClean="0"/>
              <a:t>の</a:t>
            </a:r>
            <a:r>
              <a:rPr lang="en-US" altLang="ja-JP" dirty="0" smtClean="0"/>
              <a:t>mislabeling</a:t>
            </a:r>
            <a:r>
              <a:rPr lang="ja-JP" altLang="en-US" dirty="0" smtClean="0"/>
              <a:t>と他の研究に及ぼす     影響力について調査する</a:t>
            </a:r>
            <a:endParaRPr lang="en-US" altLang="ja-JP" dirty="0" smtClean="0"/>
          </a:p>
          <a:p>
            <a:endParaRPr kumimoji="1" lang="en-US" altLang="ja-JP" dirty="0"/>
          </a:p>
          <a:p>
            <a:pPr marL="0" indent="0">
              <a:buNone/>
            </a:pPr>
            <a:r>
              <a:rPr lang="ja-JP" altLang="en-US" dirty="0" smtClean="0"/>
              <a:t>仮説</a:t>
            </a:r>
            <a:endParaRPr lang="en-US" altLang="ja-JP" dirty="0" smtClean="0"/>
          </a:p>
          <a:p>
            <a:r>
              <a:rPr lang="en-US" altLang="ja-JP" dirty="0"/>
              <a:t>H1</a:t>
            </a:r>
            <a:r>
              <a:rPr lang="ja-JP" altLang="en-US" dirty="0"/>
              <a:t>：</a:t>
            </a:r>
            <a:r>
              <a:rPr lang="en-US" altLang="ja-JP" dirty="0"/>
              <a:t>Normal bug</a:t>
            </a:r>
            <a:r>
              <a:rPr lang="ja-JP" altLang="en-US" dirty="0"/>
              <a:t>は実際の重要度を反映していない</a:t>
            </a:r>
            <a:endParaRPr lang="en-US" altLang="ja-JP" dirty="0"/>
          </a:p>
          <a:p>
            <a:r>
              <a:rPr lang="en-US" altLang="ja-JP" dirty="0"/>
              <a:t>H2:</a:t>
            </a:r>
            <a:r>
              <a:rPr lang="ja-JP" altLang="en-US" dirty="0"/>
              <a:t>バグ報告者は重要度をデフォルトからわざわざ変えない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81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4264" y="174464"/>
            <a:ext cx="7886700" cy="1325563"/>
          </a:xfrm>
        </p:spPr>
        <p:txBody>
          <a:bodyPr/>
          <a:lstStyle/>
          <a:p>
            <a:r>
              <a:rPr lang="en-US" altLang="ja-JP" dirty="0" err="1" smtClean="0">
                <a:latin typeface="+mj-ea"/>
              </a:rPr>
              <a:t>Reserch</a:t>
            </a:r>
            <a:r>
              <a:rPr lang="en-US" altLang="ja-JP" dirty="0" smtClean="0">
                <a:latin typeface="+mj-ea"/>
              </a:rPr>
              <a:t> Question</a:t>
            </a:r>
            <a:endParaRPr kumimoji="1" lang="ja-JP" altLang="en-US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580" y="1500027"/>
            <a:ext cx="8753582" cy="4941870"/>
          </a:xfrm>
        </p:spPr>
        <p:txBody>
          <a:bodyPr>
            <a:normAutofit/>
          </a:bodyPr>
          <a:lstStyle/>
          <a:p>
            <a:r>
              <a:rPr lang="en-US" altLang="ja-JP" dirty="0">
                <a:latin typeface="+mj-ea"/>
              </a:rPr>
              <a:t>RQ1. What proportion of the bugs are Normal in the bug repository</a:t>
            </a:r>
            <a:r>
              <a:rPr lang="en-US" altLang="ja-JP" dirty="0" smtClean="0">
                <a:latin typeface="+mj-ea"/>
              </a:rPr>
              <a:t>?(normal</a:t>
            </a:r>
            <a:r>
              <a:rPr lang="ja-JP" altLang="en-US" dirty="0" smtClean="0">
                <a:latin typeface="+mj-ea"/>
              </a:rPr>
              <a:t>の割合</a:t>
            </a:r>
            <a:r>
              <a:rPr lang="en-US" altLang="ja-JP" dirty="0" smtClean="0">
                <a:latin typeface="+mj-ea"/>
              </a:rPr>
              <a:t>)</a:t>
            </a:r>
            <a:endParaRPr lang="en-US" altLang="ja-JP" dirty="0">
              <a:latin typeface="+mj-ea"/>
            </a:endParaRPr>
          </a:p>
          <a:p>
            <a:endParaRPr lang="en-US" altLang="ja-JP" sz="1500" dirty="0">
              <a:latin typeface="+mj-ea"/>
            </a:endParaRPr>
          </a:p>
          <a:p>
            <a:r>
              <a:rPr lang="en-US" altLang="ja-JP" dirty="0">
                <a:latin typeface="+mj-ea"/>
              </a:rPr>
              <a:t>RQ2. What proportion of bug reports classified as Normal are actually “normal</a:t>
            </a:r>
            <a:r>
              <a:rPr lang="en-US" altLang="ja-JP" dirty="0" smtClean="0">
                <a:latin typeface="+mj-ea"/>
              </a:rPr>
              <a:t>”?(</a:t>
            </a:r>
            <a:r>
              <a:rPr lang="ja-JP" altLang="en-US" dirty="0" smtClean="0">
                <a:latin typeface="+mj-ea"/>
              </a:rPr>
              <a:t>実際の重要度</a:t>
            </a:r>
            <a:r>
              <a:rPr lang="en-US" altLang="ja-JP" dirty="0" smtClean="0">
                <a:latin typeface="+mj-ea"/>
              </a:rPr>
              <a:t>)</a:t>
            </a:r>
            <a:endParaRPr lang="en-US" altLang="ja-JP" dirty="0">
              <a:latin typeface="+mj-ea"/>
            </a:endParaRPr>
          </a:p>
          <a:p>
            <a:endParaRPr lang="en-US" altLang="ja-JP" sz="1500" dirty="0">
              <a:latin typeface="+mj-ea"/>
            </a:endParaRPr>
          </a:p>
          <a:p>
            <a:r>
              <a:rPr lang="en-US" altLang="ja-JP" dirty="0">
                <a:latin typeface="+mj-ea"/>
              </a:rPr>
              <a:t>RQ3. What are the main sources of misclassifications</a:t>
            </a:r>
            <a:r>
              <a:rPr lang="en-US" altLang="ja-JP" dirty="0" smtClean="0">
                <a:latin typeface="+mj-ea"/>
              </a:rPr>
              <a:t>?</a:t>
            </a:r>
          </a:p>
          <a:p>
            <a:pPr marL="0" indent="0">
              <a:buNone/>
            </a:pPr>
            <a:r>
              <a:rPr lang="en-US" altLang="ja-JP" dirty="0" smtClean="0">
                <a:latin typeface="+mj-ea"/>
              </a:rPr>
              <a:t>(</a:t>
            </a:r>
            <a:r>
              <a:rPr lang="ja-JP" altLang="en-US" dirty="0" smtClean="0">
                <a:latin typeface="+mj-ea"/>
              </a:rPr>
              <a:t>正しく分類できていない理由</a:t>
            </a:r>
            <a:r>
              <a:rPr lang="en-US" altLang="ja-JP" dirty="0" smtClean="0">
                <a:latin typeface="+mj-ea"/>
              </a:rPr>
              <a:t>)</a:t>
            </a:r>
            <a:endParaRPr lang="en-US" altLang="ja-JP" sz="1500" dirty="0">
              <a:latin typeface="+mj-ea"/>
            </a:endParaRPr>
          </a:p>
          <a:p>
            <a:endParaRPr lang="en-US" altLang="ja-JP" sz="1650" dirty="0">
              <a:latin typeface="+mj-ea"/>
            </a:endParaRPr>
          </a:p>
          <a:p>
            <a:r>
              <a:rPr lang="en-US" altLang="ja-JP" dirty="0">
                <a:latin typeface="+mj-ea"/>
              </a:rPr>
              <a:t>RQ4. Does misclassification or exclusion of Normal bugs affect previous study results</a:t>
            </a:r>
            <a:r>
              <a:rPr lang="en-US" altLang="ja-JP" dirty="0" smtClean="0">
                <a:latin typeface="+mj-ea"/>
              </a:rPr>
              <a:t>?(</a:t>
            </a:r>
            <a:r>
              <a:rPr lang="ja-JP" altLang="en-US" dirty="0" smtClean="0">
                <a:latin typeface="+mj-ea"/>
              </a:rPr>
              <a:t>先行研究への影響</a:t>
            </a:r>
            <a:r>
              <a:rPr lang="en-US" altLang="ja-JP" dirty="0" smtClean="0">
                <a:latin typeface="+mj-ea"/>
              </a:rPr>
              <a:t>)</a:t>
            </a:r>
            <a:endParaRPr lang="en-US" altLang="ja-JP" dirty="0">
              <a:latin typeface="+mj-ea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3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86319"/>
          </a:xfrm>
        </p:spPr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1912" y="4777483"/>
            <a:ext cx="8702211" cy="2146002"/>
          </a:xfrm>
        </p:spPr>
        <p:txBody>
          <a:bodyPr>
            <a:normAutofit/>
          </a:bodyPr>
          <a:lstStyle/>
          <a:p>
            <a:r>
              <a:rPr lang="en-US" altLang="ja-JP" dirty="0" smtClean="0">
                <a:latin typeface="+mj-ea"/>
                <a:ea typeface="+mj-ea"/>
              </a:rPr>
              <a:t>Eclipse product family</a:t>
            </a:r>
            <a:r>
              <a:rPr lang="ja-JP" altLang="en-US" dirty="0" smtClean="0">
                <a:latin typeface="+mj-ea"/>
                <a:ea typeface="+mj-ea"/>
              </a:rPr>
              <a:t>の</a:t>
            </a:r>
            <a:r>
              <a:rPr lang="en-US" altLang="ja-JP" dirty="0" smtClean="0">
                <a:latin typeface="+mj-ea"/>
                <a:ea typeface="+mj-ea"/>
              </a:rPr>
              <a:t>4</a:t>
            </a:r>
            <a:r>
              <a:rPr lang="ja-JP" altLang="en-US" dirty="0" smtClean="0">
                <a:latin typeface="+mj-ea"/>
                <a:ea typeface="+mj-ea"/>
              </a:rPr>
              <a:t>プロジェクト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期間は</a:t>
            </a:r>
            <a:r>
              <a:rPr lang="en-US" altLang="ja-JP" dirty="0" smtClean="0">
                <a:latin typeface="+mj-ea"/>
                <a:ea typeface="+mj-ea"/>
              </a:rPr>
              <a:t>2011</a:t>
            </a:r>
            <a:r>
              <a:rPr lang="ja-JP" altLang="en-US" dirty="0" smtClean="0">
                <a:latin typeface="+mj-ea"/>
                <a:ea typeface="+mj-ea"/>
              </a:rPr>
              <a:t>年</a:t>
            </a:r>
            <a:r>
              <a:rPr lang="en-US" altLang="ja-JP" dirty="0" smtClean="0">
                <a:latin typeface="+mj-ea"/>
                <a:ea typeface="+mj-ea"/>
              </a:rPr>
              <a:t>3</a:t>
            </a:r>
            <a:r>
              <a:rPr lang="ja-JP" altLang="en-US" dirty="0" smtClean="0">
                <a:latin typeface="+mj-ea"/>
                <a:ea typeface="+mj-ea"/>
              </a:rPr>
              <a:t>月までのもの</a:t>
            </a:r>
            <a:endParaRPr lang="en-US" altLang="ja-JP" dirty="0">
              <a:latin typeface="+mj-ea"/>
              <a:ea typeface="+mj-ea"/>
            </a:endParaRPr>
          </a:p>
          <a:p>
            <a:r>
              <a:rPr lang="ja-JP" altLang="en-US" dirty="0" smtClean="0">
                <a:latin typeface="+mj-ea"/>
                <a:ea typeface="+mj-ea"/>
              </a:rPr>
              <a:t>いずれも</a:t>
            </a:r>
            <a:r>
              <a:rPr lang="en-US" altLang="ja-JP" dirty="0" smtClean="0">
                <a:latin typeface="+mj-ea"/>
                <a:ea typeface="+mj-ea"/>
              </a:rPr>
              <a:t>BTS</a:t>
            </a:r>
            <a:r>
              <a:rPr lang="ja-JP" altLang="en-US" dirty="0" smtClean="0">
                <a:latin typeface="+mj-ea"/>
                <a:ea typeface="+mj-ea"/>
              </a:rPr>
              <a:t>は</a:t>
            </a:r>
            <a:r>
              <a:rPr lang="en-US" altLang="ja-JP" dirty="0" smtClean="0">
                <a:latin typeface="+mj-ea"/>
                <a:ea typeface="+mj-ea"/>
              </a:rPr>
              <a:t>Bugzilla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2" y="1383370"/>
            <a:ext cx="8867068" cy="272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20674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ja-JP" sz="4000" dirty="0" smtClean="0">
                <a:latin typeface="+mj-ea"/>
              </a:rPr>
              <a:t>Research Question1:Methodology</a:t>
            </a:r>
            <a:endParaRPr kumimoji="1" lang="ja-JP" altLang="en-US" sz="4000" dirty="0">
              <a:latin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6731" y="2022386"/>
            <a:ext cx="7886700" cy="4351338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全体のうち</a:t>
            </a:r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が占める割合を調べる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バグ</a:t>
            </a:r>
            <a:r>
              <a:rPr lang="ja-JP" altLang="en-US" dirty="0"/>
              <a:t>報告</a:t>
            </a:r>
            <a:r>
              <a:rPr lang="ja-JP" altLang="en-US" dirty="0" smtClean="0"/>
              <a:t>のうち</a:t>
            </a:r>
            <a:r>
              <a:rPr lang="en-US" altLang="ja-JP" dirty="0" err="1" smtClean="0"/>
              <a:t>invalid,duplicate</a:t>
            </a:r>
            <a:r>
              <a:rPr lang="ja-JP" altLang="en-US" dirty="0" smtClean="0"/>
              <a:t>なものを除外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status</a:t>
            </a:r>
            <a:r>
              <a:rPr lang="ja-JP" altLang="en-US" dirty="0" smtClean="0"/>
              <a:t>が</a:t>
            </a:r>
            <a:r>
              <a:rPr lang="en-US" altLang="ja-JP" dirty="0" smtClean="0"/>
              <a:t>RESOLVED,VERIFIED</a:t>
            </a:r>
          </a:p>
          <a:p>
            <a:r>
              <a:rPr lang="en-US" altLang="ja-JP" dirty="0" smtClean="0"/>
              <a:t>resolution</a:t>
            </a:r>
            <a:r>
              <a:rPr lang="ja-JP" altLang="en-US" dirty="0" smtClean="0"/>
              <a:t>が</a:t>
            </a:r>
            <a:r>
              <a:rPr lang="en-US" altLang="ja-JP" dirty="0" smtClean="0"/>
              <a:t>FIXED</a:t>
            </a:r>
            <a:r>
              <a:rPr lang="ja-JP" altLang="en-US" dirty="0" smtClean="0"/>
              <a:t>であるものを選出する</a:t>
            </a:r>
            <a:endParaRPr lang="en-US" altLang="ja-JP" dirty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severity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enhancement</a:t>
            </a:r>
            <a:r>
              <a:rPr kumimoji="1" lang="ja-JP" altLang="en-US" dirty="0" smtClean="0"/>
              <a:t>であるものを全体から除外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55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Question1:Results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615" y="5291174"/>
            <a:ext cx="7886700" cy="1430302"/>
          </a:xfrm>
        </p:spPr>
        <p:txBody>
          <a:bodyPr/>
          <a:lstStyle/>
          <a:p>
            <a:r>
              <a:rPr lang="en-US" altLang="ja-JP" dirty="0" smtClean="0"/>
              <a:t>Normal</a:t>
            </a:r>
            <a:r>
              <a:rPr lang="ja-JP" altLang="en-US" dirty="0" smtClean="0"/>
              <a:t>は全体の約</a:t>
            </a:r>
            <a:r>
              <a:rPr lang="en-US" altLang="ja-JP" dirty="0" smtClean="0"/>
              <a:t>80</a:t>
            </a:r>
            <a:r>
              <a:rPr lang="ja-JP" altLang="en-US" dirty="0" smtClean="0"/>
              <a:t>％を占める</a:t>
            </a:r>
            <a:endParaRPr lang="en-US" altLang="ja-JP" dirty="0" smtClean="0"/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81" y="1448836"/>
            <a:ext cx="8106769" cy="3554131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4726004" y="1992429"/>
            <a:ext cx="895150" cy="30105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86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07429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ja-JP" sz="4000" dirty="0">
                <a:latin typeface="+mj-ea"/>
              </a:rPr>
              <a:t>Research </a:t>
            </a:r>
            <a:r>
              <a:rPr lang="en-US" altLang="ja-JP" sz="4000" dirty="0" smtClean="0">
                <a:latin typeface="+mj-ea"/>
              </a:rPr>
              <a:t>Question2:Methodology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655" y="4405240"/>
            <a:ext cx="8351927" cy="2221591"/>
          </a:xfrm>
        </p:spPr>
        <p:txBody>
          <a:bodyPr>
            <a:normAutofit lnSpcReduction="10000"/>
          </a:bodyPr>
          <a:lstStyle/>
          <a:p>
            <a:r>
              <a:rPr lang="en-US" altLang="ja-JP" dirty="0">
                <a:latin typeface="+mn-ea"/>
              </a:rPr>
              <a:t>University of Texas at </a:t>
            </a:r>
            <a:r>
              <a:rPr lang="en-US" altLang="ja-JP" dirty="0" smtClean="0">
                <a:latin typeface="+mn-ea"/>
              </a:rPr>
              <a:t>Austin</a:t>
            </a:r>
            <a:r>
              <a:rPr lang="ja-JP" altLang="en-US" dirty="0" smtClean="0">
                <a:latin typeface="+mn-ea"/>
              </a:rPr>
              <a:t>の卒業生および在校生の中から</a:t>
            </a:r>
            <a:r>
              <a:rPr lang="en-US" altLang="ja-JP" dirty="0" smtClean="0">
                <a:latin typeface="+mn-ea"/>
              </a:rPr>
              <a:t>assessor</a:t>
            </a:r>
            <a:r>
              <a:rPr lang="ja-JP" altLang="en-US" dirty="0" smtClean="0">
                <a:latin typeface="+mn-ea"/>
              </a:rPr>
              <a:t>を</a:t>
            </a:r>
            <a:r>
              <a:rPr lang="en-US" altLang="ja-JP" dirty="0" smtClean="0">
                <a:latin typeface="+mn-ea"/>
              </a:rPr>
              <a:t>10</a:t>
            </a:r>
            <a:r>
              <a:rPr lang="ja-JP" altLang="en-US" dirty="0" smtClean="0">
                <a:latin typeface="+mn-ea"/>
              </a:rPr>
              <a:t>人選出</a:t>
            </a:r>
            <a:endParaRPr lang="en-US" altLang="ja-JP" dirty="0" smtClean="0">
              <a:latin typeface="+mn-ea"/>
            </a:endParaRPr>
          </a:p>
          <a:p>
            <a:endParaRPr kumimoji="1" lang="en-US" altLang="ja-JP" dirty="0">
              <a:latin typeface="+mn-ea"/>
            </a:endParaRPr>
          </a:p>
          <a:p>
            <a:r>
              <a:rPr lang="en-US" altLang="ja-JP" dirty="0" smtClean="0">
                <a:latin typeface="+mn-ea"/>
              </a:rPr>
              <a:t>Normal</a:t>
            </a:r>
            <a:r>
              <a:rPr lang="ja-JP" altLang="en-US" dirty="0" smtClean="0">
                <a:latin typeface="+mn-ea"/>
              </a:rPr>
              <a:t>を各プロジェクトから</a:t>
            </a:r>
            <a:r>
              <a:rPr lang="en-US" altLang="ja-JP" dirty="0" smtClean="0">
                <a:latin typeface="+mn-ea"/>
              </a:rPr>
              <a:t>125</a:t>
            </a:r>
            <a:r>
              <a:rPr lang="ja-JP" altLang="en-US" dirty="0" smtClean="0">
                <a:latin typeface="+mn-ea"/>
              </a:rPr>
              <a:t>件ずつランダムに選んだ</a:t>
            </a:r>
            <a:r>
              <a:rPr lang="en-US" altLang="ja-JP" dirty="0" smtClean="0">
                <a:latin typeface="+mn-ea"/>
              </a:rPr>
              <a:t>500</a:t>
            </a:r>
            <a:r>
              <a:rPr lang="ja-JP" altLang="en-US" dirty="0" smtClean="0">
                <a:latin typeface="+mn-ea"/>
              </a:rPr>
              <a:t>のバグ報告を</a:t>
            </a:r>
            <a:r>
              <a:rPr lang="en-US" altLang="ja-JP" dirty="0" smtClean="0">
                <a:latin typeface="+mn-ea"/>
              </a:rPr>
              <a:t>2</a:t>
            </a:r>
            <a:r>
              <a:rPr lang="ja-JP" altLang="en-US" dirty="0" smtClean="0">
                <a:latin typeface="+mn-ea"/>
              </a:rPr>
              <a:t>人ずつ割り当て</a:t>
            </a:r>
            <a:r>
              <a:rPr lang="ja-JP" altLang="en-US" dirty="0">
                <a:latin typeface="+mn-ea"/>
              </a:rPr>
              <a:t>再分類</a:t>
            </a:r>
            <a:r>
              <a:rPr lang="ja-JP" altLang="en-US" dirty="0" smtClean="0">
                <a:latin typeface="+mn-ea"/>
              </a:rPr>
              <a:t>させる</a:t>
            </a:r>
            <a:endParaRPr lang="en-US" altLang="ja-JP" dirty="0" smtClean="0">
              <a:latin typeface="+mn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3815"/>
            <a:ext cx="9144000" cy="282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04384" cy="1325563"/>
          </a:xfrm>
        </p:spPr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Question2:Results(1/2)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40973" y="4438437"/>
            <a:ext cx="7886700" cy="1769348"/>
          </a:xfrm>
        </p:spPr>
        <p:txBody>
          <a:bodyPr/>
          <a:lstStyle/>
          <a:p>
            <a:r>
              <a:rPr lang="en-US" altLang="ja-JP" dirty="0" err="1" smtClean="0"/>
              <a:t>Blocker,Critical,Major</a:t>
            </a:r>
            <a:r>
              <a:rPr lang="ja-JP" altLang="en-US" dirty="0" smtClean="0"/>
              <a:t>を</a:t>
            </a:r>
            <a:r>
              <a:rPr lang="en-US" altLang="ja-JP" dirty="0" smtClean="0"/>
              <a:t>Severe</a:t>
            </a:r>
          </a:p>
          <a:p>
            <a:r>
              <a:rPr kumimoji="1" lang="en-US" altLang="ja-JP" dirty="0" err="1" smtClean="0"/>
              <a:t>Minor,Trivial</a:t>
            </a:r>
            <a:r>
              <a:rPr kumimoji="1" lang="ja-JP" altLang="en-US" dirty="0" smtClean="0"/>
              <a:t>を</a:t>
            </a:r>
            <a:r>
              <a:rPr kumimoji="1" lang="en-US" altLang="ja-JP" dirty="0" smtClean="0"/>
              <a:t>Non-Severe</a:t>
            </a:r>
            <a:r>
              <a:rPr kumimoji="1" lang="ja-JP" altLang="en-US" dirty="0" smtClean="0"/>
              <a:t>に統合</a:t>
            </a:r>
            <a:endParaRPr kumimoji="1" lang="en-US" altLang="ja-JP" dirty="0" smtClean="0"/>
          </a:p>
          <a:p>
            <a:r>
              <a:rPr lang="ja-JP" altLang="en-US" dirty="0"/>
              <a:t>意見</a:t>
            </a:r>
            <a:r>
              <a:rPr lang="ja-JP" altLang="en-US" dirty="0" smtClean="0"/>
              <a:t>の異なるものが半分以上となった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5260"/>
            <a:ext cx="9144000" cy="259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06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80596" y="76672"/>
            <a:ext cx="8207125" cy="834793"/>
          </a:xfrm>
        </p:spPr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Question2:Results(2/2</a:t>
            </a:r>
            <a:r>
              <a:rPr lang="en-US" altLang="ja-JP" dirty="0">
                <a:latin typeface="+mj-ea"/>
              </a:rPr>
              <a:t>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934396" y="1514492"/>
            <a:ext cx="2891533" cy="491713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Enhancement</a:t>
            </a:r>
            <a:r>
              <a:rPr kumimoji="1" lang="ja-JP" altLang="en-US" dirty="0" smtClean="0"/>
              <a:t>は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全て一致</a:t>
            </a:r>
            <a:endParaRPr lang="en-US" altLang="ja-JP" dirty="0" smtClean="0"/>
          </a:p>
          <a:p>
            <a:pPr marL="0" indent="0">
              <a:buNone/>
            </a:pPr>
            <a:endParaRPr kumimoji="1" lang="en-US" altLang="ja-JP" dirty="0"/>
          </a:p>
          <a:p>
            <a:r>
              <a:rPr kumimoji="1" lang="ja-JP" altLang="en-US" dirty="0" smtClean="0"/>
              <a:t>総じて</a:t>
            </a:r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で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ないものが多い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7" y="680799"/>
            <a:ext cx="5876818" cy="312527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3" y="3818745"/>
            <a:ext cx="5643948" cy="2817066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222625" y="3328827"/>
            <a:ext cx="4428161" cy="390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3986373" y="6223436"/>
            <a:ext cx="1479479" cy="3519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>
                <a:latin typeface="+mj-ea"/>
              </a:rPr>
              <a:t>Research </a:t>
            </a:r>
            <a:r>
              <a:rPr lang="en-US" altLang="ja-JP" sz="4000" dirty="0" smtClean="0">
                <a:latin typeface="+mj-ea"/>
              </a:rPr>
              <a:t>Question3:Methodology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正しく分類できない理由を知るために、どのように区別がついていないのか調査する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学生が行った再分類結果から、一つのバグ報告に</a:t>
            </a:r>
            <a:r>
              <a:rPr lang="ja-JP" altLang="en-US" dirty="0" smtClean="0"/>
              <a:t>異なる分類がなされているものを見る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異なる分類がなされているバグに関する意見を見る</a:t>
            </a:r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6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Question3:Results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9877" y="4440790"/>
            <a:ext cx="7886700" cy="2417209"/>
          </a:xfrm>
        </p:spPr>
        <p:txBody>
          <a:bodyPr/>
          <a:lstStyle/>
          <a:p>
            <a:r>
              <a:rPr lang="en-US" altLang="ja-JP" dirty="0" smtClean="0">
                <a:latin typeface="+mj-ea"/>
                <a:ea typeface="+mj-ea"/>
              </a:rPr>
              <a:t>Normal</a:t>
            </a:r>
            <a:r>
              <a:rPr lang="ja-JP" altLang="en-US" dirty="0" smtClean="0">
                <a:latin typeface="+mj-ea"/>
                <a:ea typeface="+mj-ea"/>
              </a:rPr>
              <a:t>と</a:t>
            </a:r>
            <a:r>
              <a:rPr lang="en-US" altLang="ja-JP" dirty="0" err="1" smtClean="0">
                <a:latin typeface="+mj-ea"/>
                <a:ea typeface="+mj-ea"/>
              </a:rPr>
              <a:t>Critical,Major,Minor</a:t>
            </a:r>
            <a:r>
              <a:rPr lang="ja-JP" altLang="en-US" dirty="0" smtClean="0">
                <a:latin typeface="+mj-ea"/>
                <a:ea typeface="+mj-ea"/>
              </a:rPr>
              <a:t>の組が多い</a:t>
            </a:r>
            <a:endParaRPr lang="en-US" altLang="ja-JP" dirty="0" smtClean="0">
              <a:latin typeface="+mj-ea"/>
              <a:ea typeface="+mj-ea"/>
            </a:endParaRPr>
          </a:p>
          <a:p>
            <a:r>
              <a:rPr kumimoji="1" lang="ja-JP" altLang="en-US" dirty="0" smtClean="0">
                <a:latin typeface="+mj-ea"/>
                <a:ea typeface="+mj-ea"/>
              </a:rPr>
              <a:t>異なる</a:t>
            </a:r>
            <a:r>
              <a:rPr lang="ja-JP" altLang="en-US" dirty="0">
                <a:latin typeface="+mj-ea"/>
                <a:ea typeface="+mj-ea"/>
              </a:rPr>
              <a:t>分類</a:t>
            </a:r>
            <a:r>
              <a:rPr lang="ja-JP" altLang="en-US" dirty="0" smtClean="0">
                <a:latin typeface="+mj-ea"/>
                <a:ea typeface="+mj-ea"/>
              </a:rPr>
              <a:t>がなされる理由</a:t>
            </a:r>
            <a:r>
              <a:rPr kumimoji="1" lang="ja-JP" altLang="en-US" dirty="0" smtClean="0">
                <a:latin typeface="+mj-ea"/>
                <a:ea typeface="+mj-ea"/>
              </a:rPr>
              <a:t>としては</a:t>
            </a:r>
            <a:endParaRPr lang="en-US" altLang="ja-JP" dirty="0">
              <a:latin typeface="+mj-ea"/>
              <a:ea typeface="+mj-ea"/>
            </a:endParaRPr>
          </a:p>
          <a:p>
            <a:pPr lvl="1"/>
            <a:r>
              <a:rPr kumimoji="1" lang="ja-JP" altLang="en-US" dirty="0" smtClean="0">
                <a:latin typeface="+mj-ea"/>
                <a:ea typeface="+mj-ea"/>
              </a:rPr>
              <a:t>異なる角度でバグを見ている</a:t>
            </a:r>
            <a:endParaRPr kumimoji="1" lang="en-US" altLang="ja-JP" dirty="0" smtClean="0">
              <a:latin typeface="+mj-ea"/>
              <a:ea typeface="+mj-ea"/>
            </a:endParaRPr>
          </a:p>
          <a:p>
            <a:pPr lvl="1"/>
            <a:r>
              <a:rPr lang="en-US" altLang="ja-JP" dirty="0" smtClean="0">
                <a:latin typeface="+mj-ea"/>
                <a:ea typeface="+mj-ea"/>
              </a:rPr>
              <a:t>Enhancement</a:t>
            </a:r>
            <a:r>
              <a:rPr lang="ja-JP" altLang="en-US" dirty="0" smtClean="0">
                <a:latin typeface="+mj-ea"/>
                <a:ea typeface="+mj-ea"/>
              </a:rPr>
              <a:t>に対する考え方が違う</a:t>
            </a:r>
            <a:endParaRPr lang="en-US" altLang="ja-JP" dirty="0" smtClean="0">
              <a:latin typeface="+mj-ea"/>
              <a:ea typeface="+mj-ea"/>
            </a:endParaRPr>
          </a:p>
          <a:p>
            <a:pPr lvl="1"/>
            <a:r>
              <a:rPr kumimoji="1" lang="ja-JP" altLang="en-US" dirty="0" smtClean="0">
                <a:latin typeface="+mj-ea"/>
                <a:ea typeface="+mj-ea"/>
              </a:rPr>
              <a:t>開発視点とリリース視点で異なる　など</a:t>
            </a:r>
            <a:endParaRPr kumimoji="1" lang="en-US" altLang="ja-JP" dirty="0" smtClean="0">
              <a:latin typeface="+mj-ea"/>
              <a:ea typeface="+mj-ea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2" y="1335586"/>
            <a:ext cx="9144000" cy="301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35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000" dirty="0">
                <a:latin typeface="+mj-ea"/>
              </a:rPr>
              <a:t>Research </a:t>
            </a:r>
            <a:r>
              <a:rPr lang="en-US" altLang="ja-JP" sz="4000" dirty="0" smtClean="0">
                <a:latin typeface="+mj-ea"/>
              </a:rPr>
              <a:t>Question4:Methodology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8114658" cy="4351338"/>
          </a:xfrm>
        </p:spPr>
        <p:txBody>
          <a:bodyPr/>
          <a:lstStyle/>
          <a:p>
            <a:r>
              <a:rPr lang="ja-JP" altLang="en-US" dirty="0" smtClean="0"/>
              <a:t>いくつかの先行研究は</a:t>
            </a:r>
            <a:r>
              <a:rPr lang="en-US" altLang="ja-JP" dirty="0" smtClean="0"/>
              <a:t>Normal</a:t>
            </a:r>
            <a:r>
              <a:rPr lang="ja-JP" altLang="en-US" dirty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を除いている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smtClean="0"/>
              <a:t>Severity</a:t>
            </a:r>
            <a:r>
              <a:rPr lang="ja-JP" altLang="en-US" dirty="0" smtClean="0"/>
              <a:t>予測に関する先行研究に対して、</a:t>
            </a:r>
            <a:r>
              <a:rPr lang="en-US" altLang="ja-JP" dirty="0" smtClean="0"/>
              <a:t>Normal</a:t>
            </a:r>
            <a:r>
              <a:rPr lang="ja-JP" altLang="en-US" dirty="0" smtClean="0"/>
              <a:t>を加えて行うことで</a:t>
            </a:r>
            <a:r>
              <a:rPr lang="en-US" altLang="ja-JP" dirty="0" smtClean="0"/>
              <a:t>Normal</a:t>
            </a:r>
            <a:r>
              <a:rPr lang="ja-JP" altLang="en-US" dirty="0" smtClean="0"/>
              <a:t>の影響を調査する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学習データは正確に分類したものとそうでないもの、</a:t>
            </a:r>
            <a:r>
              <a:rPr lang="en-US" altLang="ja-JP" dirty="0" smtClean="0"/>
              <a:t>Normal</a:t>
            </a:r>
            <a:r>
              <a:rPr lang="ja-JP" altLang="en-US" dirty="0" smtClean="0"/>
              <a:t>を含むものとそうでないもの</a:t>
            </a:r>
            <a:r>
              <a:rPr lang="en-US" altLang="ja-JP" dirty="0" smtClean="0"/>
              <a:t>4</a:t>
            </a:r>
            <a:r>
              <a:rPr lang="ja-JP" altLang="en-US" dirty="0" smtClean="0"/>
              <a:t>種類を用意して比較</a:t>
            </a:r>
            <a:r>
              <a:rPr lang="en-US" altLang="ja-JP" dirty="0" smtClean="0"/>
              <a:t>(1500</a:t>
            </a:r>
            <a:r>
              <a:rPr lang="ja-JP" altLang="en-US" dirty="0" smtClean="0"/>
              <a:t>件</a:t>
            </a:r>
            <a:r>
              <a:rPr lang="en-US" altLang="ja-JP" dirty="0" smtClean="0"/>
              <a:t>)</a:t>
            </a:r>
          </a:p>
          <a:p>
            <a:r>
              <a:rPr lang="ja-JP" altLang="en-US" dirty="0" smtClean="0"/>
              <a:t>テストデータは正確に分類したもの</a:t>
            </a:r>
            <a:r>
              <a:rPr lang="en-US" altLang="ja-JP" dirty="0" smtClean="0"/>
              <a:t>300</a:t>
            </a:r>
            <a:r>
              <a:rPr lang="ja-JP" altLang="en-US" dirty="0" smtClean="0"/>
              <a:t>件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2623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230177"/>
            <a:ext cx="8114658" cy="1105062"/>
          </a:xfrm>
        </p:spPr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Question4:Results(1/2)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5435029"/>
            <a:ext cx="7405741" cy="1103884"/>
          </a:xfrm>
        </p:spPr>
        <p:txBody>
          <a:bodyPr/>
          <a:lstStyle/>
          <a:p>
            <a:r>
              <a:rPr lang="en-US" altLang="ja-JP" dirty="0" smtClean="0"/>
              <a:t>Normal</a:t>
            </a:r>
            <a:r>
              <a:rPr lang="ja-JP" altLang="en-US" dirty="0" smtClean="0"/>
              <a:t>を含む未分類データを対象とした場合、先行</a:t>
            </a:r>
            <a:r>
              <a:rPr lang="ja-JP" altLang="en-US" dirty="0"/>
              <a:t>研究</a:t>
            </a:r>
            <a:r>
              <a:rPr lang="ja-JP" altLang="en-US" dirty="0" smtClean="0"/>
              <a:t>の予測精度は過大評価と考えられる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12" y="1154453"/>
            <a:ext cx="7458151" cy="227580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528" y="3430261"/>
            <a:ext cx="6596009" cy="1909370"/>
          </a:xfrm>
          <a:prstGeom prst="rect">
            <a:avLst/>
          </a:prstGeom>
        </p:spPr>
      </p:pic>
      <p:cxnSp>
        <p:nvCxnSpPr>
          <p:cNvPr id="8" name="直線コネクタ 7"/>
          <p:cNvCxnSpPr/>
          <p:nvPr/>
        </p:nvCxnSpPr>
        <p:spPr>
          <a:xfrm>
            <a:off x="2311685" y="5339631"/>
            <a:ext cx="436651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167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97997"/>
            <a:ext cx="8001642" cy="1325563"/>
          </a:xfrm>
        </p:spPr>
        <p:txBody>
          <a:bodyPr/>
          <a:lstStyle/>
          <a:p>
            <a:r>
              <a:rPr lang="en-US" altLang="ja-JP" dirty="0">
                <a:latin typeface="+mj-ea"/>
              </a:rPr>
              <a:t>Research </a:t>
            </a:r>
            <a:r>
              <a:rPr lang="en-US" altLang="ja-JP" dirty="0" smtClean="0">
                <a:latin typeface="+mj-ea"/>
              </a:rPr>
              <a:t>Question4:Results(2/2)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8294" y="5408755"/>
            <a:ext cx="7886700" cy="1130158"/>
          </a:xfrm>
        </p:spPr>
        <p:txBody>
          <a:bodyPr/>
          <a:lstStyle/>
          <a:p>
            <a:r>
              <a:rPr lang="ja-JP" altLang="en-US" dirty="0"/>
              <a:t>正確</a:t>
            </a:r>
            <a:r>
              <a:rPr lang="ja-JP" altLang="en-US" dirty="0" smtClean="0"/>
              <a:t>に分類したものに比べて精度が少し落ちた</a:t>
            </a:r>
            <a:endParaRPr lang="en-US" altLang="ja-JP" dirty="0" smtClean="0"/>
          </a:p>
          <a:p>
            <a:r>
              <a:rPr lang="en-US" altLang="ja-JP" dirty="0" smtClean="0"/>
              <a:t>Normal</a:t>
            </a:r>
            <a:r>
              <a:rPr lang="ja-JP" altLang="en-US" dirty="0" smtClean="0"/>
              <a:t>は多くの分類ミスを含む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5" y="1100218"/>
            <a:ext cx="7516211" cy="185982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5" y="3026631"/>
            <a:ext cx="7465299" cy="216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76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Nomal</a:t>
            </a:r>
            <a:r>
              <a:rPr lang="ja-JP" altLang="en-US" dirty="0"/>
              <a:t> </a:t>
            </a:r>
            <a:r>
              <a:rPr lang="en-US" altLang="ja-JP" dirty="0" smtClean="0"/>
              <a:t>bugs</a:t>
            </a:r>
            <a:r>
              <a:rPr lang="ja-JP" altLang="en-US" dirty="0" smtClean="0"/>
              <a:t>について調査し、</a:t>
            </a:r>
            <a:r>
              <a:rPr lang="en-US" altLang="ja-JP" dirty="0" smtClean="0"/>
              <a:t>severity</a:t>
            </a:r>
            <a:r>
              <a:rPr lang="ja-JP" altLang="en-US" dirty="0" smtClean="0"/>
              <a:t>予測への影響などを分析した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en-US" altLang="ja-JP" dirty="0" smtClean="0"/>
              <a:t>Normal</a:t>
            </a:r>
            <a:r>
              <a:rPr kumimoji="1" lang="ja-JP" altLang="en-US" dirty="0" smtClean="0"/>
              <a:t>として報告されているものは全体の約</a:t>
            </a:r>
            <a:r>
              <a:rPr kumimoji="1" lang="en-US" altLang="ja-JP" dirty="0" smtClean="0"/>
              <a:t>80</a:t>
            </a:r>
            <a:r>
              <a:rPr kumimoji="1" lang="ja-JP" altLang="en-US" dirty="0" smtClean="0"/>
              <a:t>％を占めるが、必ずしも信頼できない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また、</a:t>
            </a:r>
            <a:r>
              <a:rPr lang="en-US" altLang="ja-JP" dirty="0" smtClean="0"/>
              <a:t>severity</a:t>
            </a:r>
            <a:r>
              <a:rPr lang="ja-JP" altLang="en-US" dirty="0" smtClean="0"/>
              <a:t>を利用する</a:t>
            </a:r>
            <a:r>
              <a:rPr kumimoji="1" lang="ja-JP" altLang="en-US" dirty="0" smtClean="0"/>
              <a:t>多くの研究に影響があるのではないかと考えられる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57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1651</TotalTime>
  <Words>796</Words>
  <Application>Microsoft Office PowerPoint</Application>
  <PresentationFormat>画面に合わせる (4:3)</PresentationFormat>
  <Paragraphs>136</Paragraphs>
  <Slides>16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Wingdings</vt:lpstr>
      <vt:lpstr>Office テーマ</vt:lpstr>
      <vt:lpstr>Are These Bugs Really “Normal”?</vt:lpstr>
      <vt:lpstr>背景</vt:lpstr>
      <vt:lpstr>目的</vt:lpstr>
      <vt:lpstr>Reserch Question</vt:lpstr>
      <vt:lpstr>データセット</vt:lpstr>
      <vt:lpstr>Research Question1:Methodology</vt:lpstr>
      <vt:lpstr>Research Question1:Results</vt:lpstr>
      <vt:lpstr>Research Question2:Methodology</vt:lpstr>
      <vt:lpstr>Research Question2:Results(1/2)</vt:lpstr>
      <vt:lpstr>Research Question2:Results(2/2)</vt:lpstr>
      <vt:lpstr>Research Question3:Methodology</vt:lpstr>
      <vt:lpstr>Research Question3:Results</vt:lpstr>
      <vt:lpstr>Research Question4:Methodology</vt:lpstr>
      <vt:lpstr>Research Question4:Results(1/2)</vt:lpstr>
      <vt:lpstr>Research Question4:Results(2/2)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ysk</dc:creator>
  <cp:lastModifiedBy>s171050</cp:lastModifiedBy>
  <cp:revision>266</cp:revision>
  <dcterms:created xsi:type="dcterms:W3CDTF">2015-06-06T02:38:19Z</dcterms:created>
  <dcterms:modified xsi:type="dcterms:W3CDTF">2015-07-07T06:13:38Z</dcterms:modified>
</cp:coreProperties>
</file>