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196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8DA2F-1B9C-4487-ACC8-014EB3DED34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43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7846-E3CE-4FB1-9405-43B9BE170FBF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eiryo UI" pitchFamily="50" charset="-128"/>
                <a:ea typeface="Meiryo UI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Meiryo UI" pitchFamily="50" charset="-128"/>
                <a:ea typeface="Meiryo UI" pitchFamily="50" charset="-128"/>
              </a:defRPr>
            </a:lvl1pPr>
            <a:lvl2pPr algn="just">
              <a:defRPr>
                <a:latin typeface="Meiryo UI" pitchFamily="50" charset="-128"/>
                <a:ea typeface="Meiryo UI" pitchFamily="50" charset="-128"/>
              </a:defRPr>
            </a:lvl2pPr>
            <a:lvl3pPr algn="just">
              <a:defRPr>
                <a:latin typeface="Meiryo UI" pitchFamily="50" charset="-128"/>
                <a:ea typeface="Meiryo UI" pitchFamily="50" charset="-128"/>
              </a:defRPr>
            </a:lvl3pPr>
            <a:lvl4pPr algn="just">
              <a:defRPr>
                <a:latin typeface="Meiryo UI" pitchFamily="50" charset="-128"/>
                <a:ea typeface="Meiryo UI" pitchFamily="50" charset="-128"/>
              </a:defRPr>
            </a:lvl4pPr>
            <a:lvl5pPr algn="just">
              <a:defRPr>
                <a:latin typeface="Meiryo UI" pitchFamily="50" charset="-128"/>
                <a:ea typeface="Meiryo UI" pitchFamily="50" charset="-128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E001-1172-4A3D-A78D-6777E0A23E13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55135-A770-4596-B1E0-A4FABFFECE30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16010-87AF-4C89-974F-04476A8DC7D9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66226-1AFC-4FB1-A9A4-D62D2D7DC895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00D8D-84A8-4C39-AB0F-3DD071494157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90BB1-CC21-49C9-A9CF-D74CEAFC6183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0187E-197C-46B5-B228-1EEF9E9F7CDB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0E5BF-54E3-49C2-81A9-89AF290DB069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E66AD-097D-4F99-B403-0272D47320B7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4E901336-0A9D-4714-807D-8FA4F9B04F7C}" type="datetime1">
              <a:rPr lang="ja-JP" altLang="en-US" smtClean="0"/>
              <a:t>2015/10/6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smtClean="0"/>
              <a:t>FSE’15 pp.50--60 </a:t>
            </a:r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1977"/>
            <a:ext cx="9144000" cy="2573047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547664" y="4653136"/>
            <a:ext cx="6048672" cy="14401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概要</a:t>
            </a:r>
            <a:endParaRPr kumimoji="1" lang="en-US" altLang="ja-JP" sz="28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sz="2800" dirty="0" smtClean="0">
                <a:latin typeface="Meiryo UI" pitchFamily="50" charset="-128"/>
                <a:ea typeface="Meiryo UI" pitchFamily="50" charset="-128"/>
              </a:rPr>
              <a:t>実務者にとっての</a:t>
            </a:r>
            <a:r>
              <a:rPr lang="en-US" altLang="ja-JP" sz="2800" dirty="0" smtClean="0">
                <a:latin typeface="Meiryo UI" pitchFamily="50" charset="-128"/>
                <a:ea typeface="Meiryo UI" pitchFamily="50" charset="-128"/>
              </a:rPr>
              <a:t>Technical Debt</a:t>
            </a:r>
            <a:r>
              <a:rPr lang="ja-JP" altLang="en-US" sz="2800" dirty="0" smtClean="0">
                <a:latin typeface="Meiryo UI" pitchFamily="50" charset="-128"/>
                <a:ea typeface="Meiryo UI" pitchFamily="50" charset="-128"/>
              </a:rPr>
              <a:t>とは？</a:t>
            </a:r>
            <a:endParaRPr lang="en-US" altLang="ja-JP" sz="28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kumimoji="1" lang="ja-JP" altLang="en-US" sz="2800" dirty="0">
                <a:latin typeface="Meiryo UI" pitchFamily="50" charset="-128"/>
                <a:ea typeface="Meiryo UI" pitchFamily="50" charset="-128"/>
              </a:rPr>
              <a:t>実際に聞いてみた</a:t>
            </a:r>
            <a:endParaRPr kumimoji="1" lang="ja-JP" altLang="en-US" sz="28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57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Technical Debt</a:t>
            </a:r>
          </a:p>
          <a:p>
            <a:pPr lvl="1"/>
            <a:r>
              <a:rPr lang="ja-JP" altLang="en-US" dirty="0"/>
              <a:t>技術的</a:t>
            </a:r>
            <a:r>
              <a:rPr lang="ja-JP" altLang="en-US" dirty="0" smtClean="0"/>
              <a:t>負債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技術的問題を先延ばしにするとコストが増大する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これまでの研究は主にコードメトリクスに基づく</a:t>
            </a:r>
            <a:r>
              <a:rPr lang="en-US" altLang="ja-JP" dirty="0" smtClean="0"/>
              <a:t>Technical Debt</a:t>
            </a:r>
            <a:r>
              <a:rPr lang="ja-JP" altLang="en-US" dirty="0" smtClean="0"/>
              <a:t>の影響に関する分析が多い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リファクタリング等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近年，ソフトウェアライフサイクルの各工程に対して，</a:t>
            </a:r>
            <a:r>
              <a:rPr lang="en-US" altLang="ja-JP" dirty="0" smtClean="0"/>
              <a:t>Debt</a:t>
            </a:r>
            <a:r>
              <a:rPr lang="ja-JP" altLang="en-US" dirty="0" smtClean="0"/>
              <a:t>を定義している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  <p:sp>
        <p:nvSpPr>
          <p:cNvPr id="6" name="日付プレースホルダー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A0F16-2C02-4260-9E5A-6EA0021EC91F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2</a:t>
            </a:fld>
            <a:endParaRPr kumimoji="1" lang="ja-JP" altLang="en-US"/>
          </a:p>
        </p:txBody>
      </p:sp>
      <p:sp>
        <p:nvSpPr>
          <p:cNvPr id="4" name="正方形/長方形 3"/>
          <p:cNvSpPr/>
          <p:nvPr/>
        </p:nvSpPr>
        <p:spPr>
          <a:xfrm>
            <a:off x="2051720" y="5805264"/>
            <a:ext cx="5256584" cy="8640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Meiryo UI" pitchFamily="50" charset="-128"/>
                <a:ea typeface="Meiryo UI" pitchFamily="50" charset="-128"/>
              </a:rPr>
              <a:t>実務者は</a:t>
            </a:r>
            <a:r>
              <a:rPr kumimoji="1" lang="en-US" altLang="ja-JP" sz="2800" dirty="0" smtClean="0">
                <a:latin typeface="Meiryo UI" pitchFamily="50" charset="-128"/>
                <a:ea typeface="Meiryo UI" pitchFamily="50" charset="-128"/>
              </a:rPr>
              <a:t>Technical Debt</a:t>
            </a:r>
            <a:r>
              <a:rPr lang="ja-JP" altLang="en-US" sz="2800" dirty="0" smtClean="0">
                <a:latin typeface="Meiryo UI" pitchFamily="50" charset="-128"/>
                <a:ea typeface="Meiryo UI" pitchFamily="50" charset="-128"/>
              </a:rPr>
              <a:t>についてどんな認識をしているのか？</a:t>
            </a:r>
            <a:endParaRPr kumimoji="1" lang="ja-JP" altLang="en-US" sz="28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21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3826768" cy="4525963"/>
          </a:xfrm>
        </p:spPr>
        <p:txBody>
          <a:bodyPr/>
          <a:lstStyle/>
          <a:p>
            <a:r>
              <a:rPr kumimoji="1" lang="ja-JP" altLang="en-US" dirty="0" smtClean="0"/>
              <a:t>実務者にインタビュー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計</a:t>
            </a:r>
            <a:r>
              <a:rPr kumimoji="1" lang="en-US" altLang="ja-JP" dirty="0" smtClean="0"/>
              <a:t>18000</a:t>
            </a:r>
            <a:r>
              <a:rPr kumimoji="1" lang="ja-JP" altLang="en-US" dirty="0" smtClean="0"/>
              <a:t>人以上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1831</a:t>
            </a:r>
            <a:r>
              <a:rPr kumimoji="1" lang="ja-JP" altLang="en-US" dirty="0" smtClean="0"/>
              <a:t>件の回答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うち</a:t>
            </a:r>
            <a:r>
              <a:rPr lang="en-US" altLang="ja-JP" dirty="0" smtClean="0"/>
              <a:t>536</a:t>
            </a:r>
            <a:r>
              <a:rPr lang="ja-JP" altLang="en-US" dirty="0" smtClean="0"/>
              <a:t>件が全回答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459" y="1628800"/>
            <a:ext cx="4704953" cy="3147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830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質問内容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kumimoji="1" lang="ja-JP" altLang="en-US" dirty="0" smtClean="0"/>
              <a:t>バックグラウンドについて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職種，プロジェクト特性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en-US" altLang="ja-JP" dirty="0" smtClean="0"/>
              <a:t>Technical Debt</a:t>
            </a:r>
            <a:r>
              <a:rPr lang="ja-JP" altLang="en-US" dirty="0" smtClean="0"/>
              <a:t>について</a:t>
            </a:r>
            <a:endParaRPr lang="en-US" altLang="ja-JP" dirty="0"/>
          </a:p>
          <a:p>
            <a:pPr lvl="1"/>
            <a:r>
              <a:rPr kumimoji="1" lang="ja-JP" altLang="en-US" dirty="0" smtClean="0"/>
              <a:t>自分なりの定義（自由記述）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具体例（自由記述）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どんな認識か？（各項目</a:t>
            </a:r>
            <a:r>
              <a:rPr lang="en-US" altLang="ja-JP" dirty="0" smtClean="0"/>
              <a:t>5</a:t>
            </a:r>
            <a:r>
              <a:rPr lang="ja-JP" altLang="en-US" dirty="0" smtClean="0"/>
              <a:t>段階で評価）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原因についての理解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en-US" altLang="ja-JP" dirty="0" smtClean="0"/>
              <a:t>Technical Debt</a:t>
            </a:r>
            <a:r>
              <a:rPr kumimoji="1" lang="ja-JP" altLang="en-US" dirty="0" smtClean="0"/>
              <a:t>に対する対処法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使っているツール等</a:t>
            </a:r>
            <a:endParaRPr kumimoji="1"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9454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RQ1</a:t>
            </a:r>
          </a:p>
          <a:p>
            <a:pPr lvl="1"/>
            <a:r>
              <a:rPr lang="ja-JP" altLang="en-US" dirty="0" smtClean="0"/>
              <a:t>実務者に共有された</a:t>
            </a:r>
            <a:r>
              <a:rPr lang="en-US" altLang="ja-JP" dirty="0" smtClean="0"/>
              <a:t>Technical Debt</a:t>
            </a:r>
            <a:r>
              <a:rPr lang="ja-JP" altLang="en-US" dirty="0" smtClean="0"/>
              <a:t>の「定義」はあるのか？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en-US" altLang="ja-JP" dirty="0" smtClean="0"/>
              <a:t>RQ2</a:t>
            </a:r>
          </a:p>
          <a:p>
            <a:pPr lvl="1"/>
            <a:r>
              <a:rPr lang="en-US" altLang="ja-JP" dirty="0" smtClean="0"/>
              <a:t>Technical Debt</a:t>
            </a:r>
            <a:r>
              <a:rPr lang="ja-JP" altLang="en-US" dirty="0" smtClean="0"/>
              <a:t>について最も重要な構成要素は？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モジュールの依存関係やチームの外的関係等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r>
              <a:rPr lang="en-US" altLang="ja-JP" dirty="0" smtClean="0"/>
              <a:t>RQ3</a:t>
            </a:r>
          </a:p>
          <a:p>
            <a:pPr lvl="1"/>
            <a:r>
              <a:rPr lang="en-US" altLang="ja-JP" dirty="0" smtClean="0"/>
              <a:t>Technical Debt</a:t>
            </a:r>
            <a:r>
              <a:rPr lang="ja-JP" altLang="en-US" dirty="0" smtClean="0"/>
              <a:t>を管理するための実践法やツールはあるのか？</a:t>
            </a:r>
            <a:endParaRPr lang="en-US" altLang="ja-JP" dirty="0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9400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Technical Debt</a:t>
            </a:r>
            <a:r>
              <a:rPr kumimoji="1" lang="ja-JP" altLang="en-US" dirty="0" smtClean="0"/>
              <a:t>に関する認識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9144000" cy="4100239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1871700" y="6297071"/>
            <a:ext cx="5400600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実務者的にも問題であることは共通して認識されている</a:t>
            </a:r>
            <a:endParaRPr kumimoji="1" lang="ja-JP" altLang="en-US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5506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51309"/>
            <a:ext cx="8229600" cy="4525963"/>
          </a:xfrm>
        </p:spPr>
        <p:txBody>
          <a:bodyPr/>
          <a:lstStyle/>
          <a:p>
            <a:r>
              <a:rPr kumimoji="1" lang="en-US" altLang="ja-JP" dirty="0" smtClean="0"/>
              <a:t>Technical Debt</a:t>
            </a:r>
            <a:r>
              <a:rPr kumimoji="1" lang="ja-JP" altLang="en-US" dirty="0" smtClean="0"/>
              <a:t>の定義と具体例（原因）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9105"/>
            <a:ext cx="9144000" cy="4986279"/>
          </a:xfrm>
          <a:prstGeom prst="rect">
            <a:avLst/>
          </a:prstGeom>
        </p:spPr>
      </p:pic>
      <p:sp>
        <p:nvSpPr>
          <p:cNvPr id="7" name="正方形/長方形 6"/>
          <p:cNvSpPr/>
          <p:nvPr/>
        </p:nvSpPr>
        <p:spPr>
          <a:xfrm>
            <a:off x="4139952" y="3284984"/>
            <a:ext cx="4752528" cy="26642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latin typeface="Meiryo UI" pitchFamily="50" charset="-128"/>
                <a:ea typeface="Meiryo UI" pitchFamily="50" charset="-128"/>
              </a:rPr>
              <a:t>自由記述によく出てきたキーワード</a:t>
            </a:r>
            <a:endParaRPr kumimoji="1" lang="en-US" altLang="ja-JP" sz="2400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en-US" altLang="ja-JP" sz="2400" dirty="0" smtClean="0">
                <a:latin typeface="Meiryo UI" pitchFamily="50" charset="-128"/>
                <a:ea typeface="Meiryo UI" pitchFamily="50" charset="-128"/>
              </a:rPr>
              <a:t>Architecture Choice</a:t>
            </a:r>
          </a:p>
          <a:p>
            <a:pPr algn="ctr"/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Awareness</a:t>
            </a:r>
          </a:p>
          <a:p>
            <a:pPr algn="ctr"/>
            <a:r>
              <a:rPr lang="en-US" altLang="ja-JP" sz="2400" dirty="0" smtClean="0">
                <a:latin typeface="Meiryo UI" pitchFamily="50" charset="-128"/>
                <a:ea typeface="Meiryo UI" pitchFamily="50" charset="-128"/>
              </a:rPr>
              <a:t>Time Pressure</a:t>
            </a:r>
          </a:p>
          <a:p>
            <a:pPr algn="ctr"/>
            <a:r>
              <a:rPr kumimoji="1" lang="en-US" altLang="ja-JP" sz="2400" dirty="0" smtClean="0">
                <a:latin typeface="Meiryo UI" pitchFamily="50" charset="-128"/>
                <a:ea typeface="Meiryo UI" pitchFamily="50" charset="-128"/>
              </a:rPr>
              <a:t>Interest</a:t>
            </a:r>
            <a:endParaRPr kumimoji="1" lang="ja-JP" altLang="en-US" sz="2400" dirty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5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r>
              <a:rPr kumimoji="1" lang="en-US" altLang="ja-JP" dirty="0" smtClean="0"/>
              <a:t>Technical Debt</a:t>
            </a:r>
            <a:r>
              <a:rPr kumimoji="1" lang="ja-JP" altLang="en-US" dirty="0" smtClean="0"/>
              <a:t>に関わる最大の要因は？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16832"/>
            <a:ext cx="9144000" cy="4974981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4427984" y="2132856"/>
            <a:ext cx="4320480" cy="165618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latin typeface="Meiryo UI" pitchFamily="50" charset="-128"/>
                <a:ea typeface="Meiryo UI" pitchFamily="50" charset="-128"/>
              </a:rPr>
              <a:t>アーキテクチャの選択ミスが最大の要因</a:t>
            </a:r>
            <a:endParaRPr kumimoji="1" lang="en-US" altLang="ja-JP" dirty="0" smtClean="0">
              <a:latin typeface="Meiryo UI" pitchFamily="50" charset="-128"/>
              <a:ea typeface="Meiryo UI" pitchFamily="50" charset="-128"/>
            </a:endParaRPr>
          </a:p>
          <a:p>
            <a:pPr algn="ctr"/>
            <a:r>
              <a:rPr lang="ja-JP" altLang="en-US" dirty="0" smtClean="0">
                <a:latin typeface="Meiryo UI" pitchFamily="50" charset="-128"/>
                <a:ea typeface="Meiryo UI" pitchFamily="50" charset="-128"/>
              </a:rPr>
              <a:t>アーキテクチャの選択は何年も前に行っている場合が多くて，対処が難しい</a:t>
            </a:r>
            <a:endParaRPr lang="en-US" altLang="ja-JP" dirty="0" smtClean="0">
              <a:latin typeface="Meiryo UI" pitchFamily="50" charset="-128"/>
              <a:ea typeface="Meiryo UI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678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</a:t>
            </a:r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Technical Debt</a:t>
            </a:r>
            <a:r>
              <a:rPr kumimoji="1" lang="ja-JP" altLang="en-US" dirty="0" smtClean="0"/>
              <a:t>を管理する方法はある？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回答者</a:t>
            </a:r>
            <a:r>
              <a:rPr lang="ja-JP" altLang="en-US" dirty="0" smtClean="0"/>
              <a:t>の</a:t>
            </a:r>
            <a:r>
              <a:rPr lang="en-US" altLang="ja-JP" dirty="0" smtClean="0"/>
              <a:t>65%</a:t>
            </a:r>
            <a:r>
              <a:rPr lang="ja-JP" altLang="en-US" dirty="0" smtClean="0"/>
              <a:t>は実践的な対処法を知らない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25%</a:t>
            </a:r>
            <a:r>
              <a:rPr lang="ja-JP" altLang="en-US" dirty="0" smtClean="0"/>
              <a:t>はチーム単位で対処する方法を知っている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そもそも</a:t>
            </a:r>
            <a:r>
              <a:rPr kumimoji="1" lang="ja-JP" altLang="en-US" dirty="0" smtClean="0"/>
              <a:t>，管理者より開発者のほうが</a:t>
            </a:r>
            <a:r>
              <a:rPr kumimoji="1" lang="en-US" altLang="ja-JP" dirty="0" smtClean="0"/>
              <a:t>Technical Debt</a:t>
            </a:r>
            <a:r>
              <a:rPr kumimoji="1" lang="ja-JP" altLang="en-US" dirty="0" smtClean="0"/>
              <a:t>についての理解が深い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ツールは？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回答者の</a:t>
            </a:r>
            <a:r>
              <a:rPr lang="en-US" altLang="ja-JP" dirty="0" smtClean="0"/>
              <a:t>16%</a:t>
            </a:r>
            <a:r>
              <a:rPr lang="ja-JP" altLang="en-US" dirty="0"/>
              <a:t>しか</a:t>
            </a:r>
            <a:r>
              <a:rPr lang="ja-JP" altLang="en-US" dirty="0" smtClean="0"/>
              <a:t>ツールによる</a:t>
            </a:r>
            <a:r>
              <a:rPr lang="en-US" altLang="ja-JP" dirty="0" smtClean="0"/>
              <a:t>Technical Debt</a:t>
            </a:r>
            <a:r>
              <a:rPr lang="ja-JP" altLang="en-US" dirty="0" smtClean="0"/>
              <a:t>の管理を行っていない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一番使われて</a:t>
            </a:r>
            <a:r>
              <a:rPr kumimoji="1" lang="ja-JP" altLang="en-US" dirty="0" smtClean="0"/>
              <a:t>いるツールは</a:t>
            </a:r>
            <a:r>
              <a:rPr kumimoji="1" lang="en-US" altLang="ja-JP" dirty="0" smtClean="0"/>
              <a:t>Issue Tracker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6858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実務者にとっての</a:t>
            </a:r>
            <a:r>
              <a:rPr kumimoji="1" lang="en-US" altLang="ja-JP" dirty="0" smtClean="0"/>
              <a:t>Technical Debt</a:t>
            </a:r>
            <a:r>
              <a:rPr kumimoji="1" lang="ja-JP" altLang="en-US" dirty="0" smtClean="0"/>
              <a:t>についてインタビューした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多くの実務者は</a:t>
            </a:r>
            <a:r>
              <a:rPr lang="en-US" altLang="ja-JP" dirty="0" smtClean="0"/>
              <a:t>Technical Debt</a:t>
            </a:r>
            <a:r>
              <a:rPr lang="ja-JP" altLang="en-US" dirty="0" smtClean="0"/>
              <a:t>についてある程度理解している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要因は</a:t>
            </a:r>
            <a:r>
              <a:rPr kumimoji="1" lang="ja-JP" altLang="en-US" dirty="0" smtClean="0"/>
              <a:t>わかっているが，対処法を知らない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ツールによるアシストが足りてない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ja-JP" altLang="en-US" dirty="0" smtClean="0"/>
              <a:t>今後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ツール開発しましょう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Technical Debt</a:t>
            </a:r>
            <a:r>
              <a:rPr lang="ja-JP" altLang="en-US" dirty="0" smtClean="0"/>
              <a:t>をメタファーから実践へ昇華させましょう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194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実務者の</a:t>
            </a:r>
            <a:r>
              <a:rPr kumimoji="1" lang="en-US" altLang="ja-JP" dirty="0" smtClean="0"/>
              <a:t>Technical Debt</a:t>
            </a:r>
            <a:r>
              <a:rPr kumimoji="1" lang="ja-JP" altLang="en-US" dirty="0" smtClean="0"/>
              <a:t>の認識が思っていたのと違った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アーキテクチャの選択が大多数を占めるとは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lang="en-US" altLang="ja-JP" dirty="0" smtClean="0"/>
              <a:t>Technical Debt</a:t>
            </a:r>
            <a:r>
              <a:rPr lang="ja-JP" altLang="en-US" dirty="0" smtClean="0"/>
              <a:t>の対処法について，暗黙知がある程度はあるはず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インタビュー</a:t>
            </a:r>
            <a:r>
              <a:rPr kumimoji="1" lang="ja-JP" altLang="en-US" dirty="0" smtClean="0"/>
              <a:t>で聞けたと思うけど書いてない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A8B3D-FD20-48A6-8254-9965B27FDD1E}" type="datetime1">
              <a:rPr kumimoji="1" lang="ja-JP" altLang="en-US" smtClean="0"/>
              <a:t>2015/10/6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13940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146</TotalTime>
  <Words>473</Words>
  <Application>Microsoft Office PowerPoint</Application>
  <PresentationFormat>画面に合わせる (4:3)</PresentationFormat>
  <Paragraphs>100</Paragraphs>
  <Slides>11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blank</vt:lpstr>
      <vt:lpstr>PowerPoint プレゼンテーション</vt:lpstr>
      <vt:lpstr>背景</vt:lpstr>
      <vt:lpstr>アプローチ</vt:lpstr>
      <vt:lpstr>質問内容</vt:lpstr>
      <vt:lpstr>リサーチクエスチョン</vt:lpstr>
      <vt:lpstr>結果RQ1</vt:lpstr>
      <vt:lpstr>結果RQ1</vt:lpstr>
      <vt:lpstr>結果RQ2</vt:lpstr>
      <vt:lpstr>結果RQ3</vt:lpstr>
      <vt:lpstr>まとめ</vt:lpstr>
      <vt:lpstr>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Hayato Yoshiyuki</dc:creator>
  <cp:lastModifiedBy>Hayato Yoshiyuki</cp:lastModifiedBy>
  <cp:revision>9</cp:revision>
  <dcterms:created xsi:type="dcterms:W3CDTF">2015-10-06T00:14:35Z</dcterms:created>
  <dcterms:modified xsi:type="dcterms:W3CDTF">2015-10-06T02:41:28Z</dcterms:modified>
</cp:coreProperties>
</file>