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84" y="-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F3BF3-7E55-4C79-BDE2-F7EC14676131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4924-6C7F-4F9A-8117-AC5059AC08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595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04924-6C7F-4F9A-8117-AC5059AC08D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1700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084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25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26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49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93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759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74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144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836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461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3495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D6E47-F9B2-4D47-B4C3-71A3847A2466}" type="datetimeFigureOut">
              <a:rPr kumimoji="1" lang="ja-JP" altLang="en-US" smtClean="0"/>
              <a:t>2014/12/22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8E2A7-2EC1-40C6-AC61-345D2FABCE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49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～</a:t>
            </a:r>
            <a:r>
              <a:rPr lang="en-US" altLang="ja-JP" dirty="0" smtClean="0"/>
              <a:t>ISO14764</a:t>
            </a:r>
            <a:r>
              <a:rPr lang="ja-JP" altLang="en-US" dirty="0" smtClean="0"/>
              <a:t>による～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ソフトウェア保守</a:t>
            </a:r>
            <a:r>
              <a:rPr lang="ja-JP" altLang="en-US" dirty="0"/>
              <a:t>開発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altLang="ja-JP" sz="1100" dirty="0" smtClean="0"/>
          </a:p>
          <a:p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章　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ソフトウェア保守開発の契約形態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52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はじめに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前回</a:t>
            </a:r>
            <a:r>
              <a:rPr lang="ja-JP" altLang="en-US" dirty="0" smtClean="0"/>
              <a:t>まで</a:t>
            </a:r>
            <a:endParaRPr lang="en-US" altLang="ja-JP" dirty="0" smtClean="0"/>
          </a:p>
          <a:p>
            <a:pPr lvl="1"/>
            <a:r>
              <a:rPr lang="ja-JP" altLang="en-US" dirty="0"/>
              <a:t>保守者</a:t>
            </a:r>
            <a:r>
              <a:rPr kumimoji="1" lang="ja-JP" altLang="en-US" dirty="0" smtClean="0"/>
              <a:t>の話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保守者の教育ができていない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保守者に対する評価が低い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保守者に求められる知識・スキルが多い</a:t>
            </a:r>
            <a:endParaRPr lang="en-US" altLang="ja-JP" dirty="0" smtClean="0"/>
          </a:p>
          <a:p>
            <a:pPr lvl="2"/>
            <a:endParaRPr kumimoji="1" lang="en-US" altLang="ja-JP" dirty="0" smtClean="0"/>
          </a:p>
          <a:p>
            <a:r>
              <a:rPr kumimoji="1" lang="ja-JP" altLang="en-US" dirty="0" smtClean="0"/>
              <a:t>今回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保守の契約の話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保守のお金の話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5697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8.1</a:t>
            </a:r>
            <a:r>
              <a:rPr kumimoji="1" lang="ja-JP" altLang="en-US" dirty="0" smtClean="0"/>
              <a:t>　</a:t>
            </a:r>
            <a:r>
              <a:rPr kumimoji="1" lang="ja-JP" altLang="en-US" sz="4000" dirty="0" smtClean="0"/>
              <a:t>基本契約における供給者と取得者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ISO12207</a:t>
            </a:r>
            <a:r>
              <a:rPr kumimoji="1" lang="ja-JP" altLang="en-US" dirty="0" smtClean="0"/>
              <a:t>における保守契約締結プロセス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251520" y="2924944"/>
            <a:ext cx="3528392" cy="3600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2800" dirty="0" smtClean="0">
                <a:solidFill>
                  <a:schemeClr val="tx1"/>
                </a:solidFill>
              </a:rPr>
              <a:t>取得プロセス</a:t>
            </a:r>
            <a:endParaRPr kumimoji="1" lang="en-US" altLang="ja-JP" sz="2800" dirty="0" smtClean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</a:rPr>
              <a:t>①開始</a:t>
            </a:r>
            <a:endParaRPr kumimoji="1" lang="en-US" altLang="ja-JP" sz="2400" dirty="0" smtClean="0">
              <a:solidFill>
                <a:schemeClr val="tx1"/>
              </a:solidFill>
            </a:endParaRPr>
          </a:p>
          <a:p>
            <a:r>
              <a:rPr lang="ja-JP" altLang="en-US" sz="2400" dirty="0" smtClean="0">
                <a:solidFill>
                  <a:schemeClr val="tx1"/>
                </a:solidFill>
              </a:rPr>
              <a:t>②提案依頼書の準備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</a:rPr>
              <a:t>③</a:t>
            </a:r>
            <a:r>
              <a:rPr lang="ja-JP" altLang="en-US" sz="2400" dirty="0" smtClean="0">
                <a:solidFill>
                  <a:schemeClr val="tx1"/>
                </a:solidFill>
              </a:rPr>
              <a:t>契約準備および更新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</a:rPr>
              <a:t>④供給者の監視</a:t>
            </a:r>
            <a:endParaRPr kumimoji="1" lang="en-US" altLang="ja-JP" sz="2400" dirty="0" smtClean="0">
              <a:solidFill>
                <a:schemeClr val="tx1"/>
              </a:solidFill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</a:rPr>
              <a:t>⑤受け入れ及び完了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5364088" y="2924944"/>
            <a:ext cx="3528392" cy="3600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ja-JP" altLang="en-US" sz="2800" dirty="0" smtClean="0">
                <a:solidFill>
                  <a:schemeClr val="tx1"/>
                </a:solidFill>
              </a:rPr>
              <a:t>供給プロセス</a:t>
            </a:r>
            <a:endParaRPr kumimoji="1" lang="en-US" altLang="ja-JP" sz="2800" dirty="0" smtClean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</a:rPr>
              <a:t>①開始</a:t>
            </a:r>
            <a:endParaRPr kumimoji="1" lang="en-US" altLang="ja-JP" sz="2400" dirty="0" smtClean="0">
              <a:solidFill>
                <a:schemeClr val="tx1"/>
              </a:solidFill>
            </a:endParaRPr>
          </a:p>
          <a:p>
            <a:r>
              <a:rPr lang="ja-JP" altLang="en-US" sz="2400" dirty="0" smtClean="0">
                <a:solidFill>
                  <a:schemeClr val="tx1"/>
                </a:solidFill>
              </a:rPr>
              <a:t>②提案書の準備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</a:rPr>
              <a:t>③</a:t>
            </a:r>
            <a:r>
              <a:rPr lang="ja-JP" altLang="en-US" sz="2400" dirty="0" smtClean="0">
                <a:solidFill>
                  <a:schemeClr val="tx1"/>
                </a:solidFill>
              </a:rPr>
              <a:t>契約締結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</a:rPr>
              <a:t>④計画立案</a:t>
            </a:r>
            <a:endParaRPr kumimoji="1" lang="en-US" altLang="ja-JP" sz="2400" dirty="0" smtClean="0">
              <a:solidFill>
                <a:schemeClr val="tx1"/>
              </a:solidFill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</a:rPr>
              <a:t>⑤実行および管理</a:t>
            </a:r>
            <a:endParaRPr kumimoji="1" lang="en-US" altLang="ja-JP" sz="2400" dirty="0" smtClean="0">
              <a:solidFill>
                <a:schemeClr val="tx1"/>
              </a:solidFill>
            </a:endParaRPr>
          </a:p>
          <a:p>
            <a:r>
              <a:rPr lang="ja-JP" altLang="en-US" sz="2400" dirty="0" smtClean="0">
                <a:solidFill>
                  <a:schemeClr val="tx1"/>
                </a:solidFill>
              </a:rPr>
              <a:t>⑥レビューおよび評価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r>
              <a:rPr kumimoji="1" lang="ja-JP" altLang="en-US" sz="2400" dirty="0" smtClean="0">
                <a:solidFill>
                  <a:schemeClr val="tx1"/>
                </a:solidFill>
              </a:rPr>
              <a:t>⑦納入および完了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6" name="左右矢印 5"/>
          <p:cNvSpPr/>
          <p:nvPr/>
        </p:nvSpPr>
        <p:spPr>
          <a:xfrm>
            <a:off x="3851920" y="4365104"/>
            <a:ext cx="1440160" cy="6480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779912" y="5013176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契約締結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51520" y="2348880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取得者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436096" y="2348880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供給者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3814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4000" dirty="0">
                <a:solidFill>
                  <a:prstClr val="black"/>
                </a:solidFill>
              </a:rPr>
              <a:t>8.1</a:t>
            </a:r>
            <a:r>
              <a:rPr lang="ja-JP" altLang="en-US" sz="4000" dirty="0">
                <a:solidFill>
                  <a:prstClr val="black"/>
                </a:solidFill>
              </a:rPr>
              <a:t>　</a:t>
            </a:r>
            <a:r>
              <a:rPr lang="ja-JP" altLang="en-US" sz="3600" dirty="0">
                <a:solidFill>
                  <a:prstClr val="black"/>
                </a:solidFill>
              </a:rPr>
              <a:t>基本契約における供給者と取得者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保守契約を行うポイント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971600" y="2708920"/>
            <a:ext cx="7200800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ja-JP" altLang="en-US" sz="3200" dirty="0" smtClean="0">
                <a:solidFill>
                  <a:schemeClr val="tx1"/>
                </a:solidFill>
              </a:rPr>
              <a:t>保守開発案件の発生頻度や緊急度は</a:t>
            </a:r>
            <a:r>
              <a:rPr kumimoji="1" lang="en-US" altLang="ja-JP" sz="3200" dirty="0" smtClean="0">
                <a:solidFill>
                  <a:schemeClr val="tx1"/>
                </a:solidFill>
              </a:rPr>
              <a:t/>
            </a:r>
            <a:br>
              <a:rPr kumimoji="1" lang="en-US" altLang="ja-JP" sz="3200" dirty="0" smtClean="0">
                <a:solidFill>
                  <a:schemeClr val="tx1"/>
                </a:solidFill>
              </a:rPr>
            </a:br>
            <a:r>
              <a:rPr kumimoji="1" lang="ja-JP" altLang="en-US" sz="3200" dirty="0" smtClean="0">
                <a:solidFill>
                  <a:schemeClr val="tx1"/>
                </a:solidFill>
              </a:rPr>
              <a:t>さまざまで契約形態も一つではない</a:t>
            </a:r>
            <a:endParaRPr kumimoji="1" lang="en-US" altLang="ja-JP" sz="3200" dirty="0" smtClean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971600" y="4797152"/>
            <a:ext cx="7200800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3200" dirty="0" smtClean="0">
                <a:solidFill>
                  <a:schemeClr val="tx1"/>
                </a:solidFill>
              </a:rPr>
              <a:t>予想される案件の共通認識が必要</a:t>
            </a:r>
            <a:endParaRPr kumimoji="1" lang="en-US" altLang="ja-JP" sz="32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3200" dirty="0" smtClean="0">
                <a:solidFill>
                  <a:schemeClr val="tx1"/>
                </a:solidFill>
              </a:rPr>
              <a:t>発生状況の変化の見直しが必要</a:t>
            </a:r>
            <a:endParaRPr kumimoji="1" lang="en-US" altLang="ja-JP" sz="3200" dirty="0" smtClean="0">
              <a:solidFill>
                <a:schemeClr val="tx1"/>
              </a:solidFill>
            </a:endParaRPr>
          </a:p>
        </p:txBody>
      </p:sp>
      <p:sp>
        <p:nvSpPr>
          <p:cNvPr id="6" name="下矢印 5"/>
          <p:cNvSpPr/>
          <p:nvPr/>
        </p:nvSpPr>
        <p:spPr>
          <a:xfrm>
            <a:off x="4283968" y="4077072"/>
            <a:ext cx="86409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309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8.2 </a:t>
            </a:r>
            <a:r>
              <a:rPr kumimoji="1" lang="ja-JP" altLang="en-US" sz="3600" dirty="0" smtClean="0"/>
              <a:t>請負ソフトとソフト製品の契約形態の違い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285739"/>
              </p:ext>
            </p:extLst>
          </p:nvPr>
        </p:nvGraphicFramePr>
        <p:xfrm>
          <a:off x="457200" y="1600200"/>
          <a:ext cx="82296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保守開発費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長所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短所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情報子会社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期間契約＋請負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セキュリティ安心，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要望実現しやすい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委託先に競争意識が少ない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パッケージベンダ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PKG</a:t>
                      </a:r>
                      <a:r>
                        <a:rPr kumimoji="1" lang="ja-JP" altLang="en-US" dirty="0" smtClean="0"/>
                        <a:t>価格</a:t>
                      </a:r>
                      <a:r>
                        <a:rPr kumimoji="1" lang="en-US" altLang="ja-JP" dirty="0" smtClean="0"/>
                        <a:t>×</a:t>
                      </a:r>
                      <a:r>
                        <a:rPr kumimoji="1" lang="ja-JP" altLang="en-US" dirty="0" smtClean="0"/>
                        <a:t>○○</a:t>
                      </a:r>
                      <a:r>
                        <a:rPr kumimoji="1" lang="en-US" altLang="ja-JP" dirty="0" smtClean="0"/>
                        <a:t>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ベンダ主導で要望実現の可能性が低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ASP</a:t>
                      </a:r>
                      <a:r>
                        <a:rPr kumimoji="1" lang="ja-JP" altLang="en-US" dirty="0" smtClean="0"/>
                        <a:t>業者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機能使用料に含まれる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要望は業者サポートの範囲内のみ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アウトソーサー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費用自体が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外部調達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全体のきめ細かなコントロール不可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都度第三者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請負契約 </a:t>
                      </a:r>
                      <a:r>
                        <a:rPr kumimoji="1" lang="en-US" altLang="ja-JP" dirty="0" smtClean="0"/>
                        <a:t>or</a:t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保守開発案件変動に対応しやすい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発注側の負担大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654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8.2 </a:t>
            </a:r>
            <a:r>
              <a:rPr kumimoji="1" lang="ja-JP" altLang="en-US" sz="3600" dirty="0" smtClean="0"/>
              <a:t>請負ソフトとソフト製品の契約形態の違い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971409"/>
              </p:ext>
            </p:extLst>
          </p:nvPr>
        </p:nvGraphicFramePr>
        <p:xfrm>
          <a:off x="457200" y="1600200"/>
          <a:ext cx="82296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保守開発費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長所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短所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情報子会社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期間契約＋請負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セキュリティ安心，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要望実現しやすい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委託先に競争意識が少ない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パッケージベンダ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PKG</a:t>
                      </a:r>
                      <a:r>
                        <a:rPr kumimoji="1" lang="ja-JP" altLang="en-US" dirty="0" smtClean="0"/>
                        <a:t>価格</a:t>
                      </a:r>
                      <a:r>
                        <a:rPr kumimoji="1" lang="en-US" altLang="ja-JP" dirty="0" smtClean="0"/>
                        <a:t>×</a:t>
                      </a:r>
                      <a:r>
                        <a:rPr kumimoji="1" lang="ja-JP" altLang="en-US" dirty="0" smtClean="0"/>
                        <a:t>○○</a:t>
                      </a:r>
                      <a:r>
                        <a:rPr kumimoji="1" lang="en-US" altLang="ja-JP" dirty="0" smtClean="0"/>
                        <a:t>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ベンダ主導で要望実現の可能性が低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ASP</a:t>
                      </a:r>
                      <a:r>
                        <a:rPr kumimoji="1" lang="ja-JP" altLang="en-US" dirty="0" smtClean="0"/>
                        <a:t>業者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機能使用料に含まれる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要望は業者サポートの範囲内のみ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アウトソーサー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費用自体が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外部調達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全体のきめ細かなコントロール不可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都度第三者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請負契約 </a:t>
                      </a:r>
                      <a:r>
                        <a:rPr kumimoji="1" lang="en-US" altLang="ja-JP" dirty="0" smtClean="0"/>
                        <a:t>or</a:t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保守開発案件変動に対応しやすい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発注側の負担大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467544" y="1988840"/>
            <a:ext cx="820891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67544" y="5373216"/>
            <a:ext cx="8208912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3200" dirty="0" smtClean="0">
                <a:solidFill>
                  <a:schemeClr val="tx1"/>
                </a:solidFill>
              </a:rPr>
              <a:t>情報子会社＝ユーザー系の</a:t>
            </a:r>
            <a:r>
              <a:rPr kumimoji="1" lang="en-US" altLang="ja-JP" sz="3200" dirty="0" smtClean="0">
                <a:solidFill>
                  <a:schemeClr val="tx1"/>
                </a:solidFill>
              </a:rPr>
              <a:t>IT</a:t>
            </a:r>
            <a:r>
              <a:rPr kumimoji="1" lang="ja-JP" altLang="en-US" sz="3200" dirty="0" smtClean="0">
                <a:solidFill>
                  <a:schemeClr val="tx1"/>
                </a:solidFill>
              </a:rPr>
              <a:t>関係会社</a:t>
            </a:r>
            <a:endParaRPr kumimoji="1" lang="en-US" altLang="ja-JP" sz="32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3200" dirty="0">
                <a:solidFill>
                  <a:schemeClr val="tx1"/>
                </a:solidFill>
              </a:rPr>
              <a:t>委託先</a:t>
            </a:r>
            <a:r>
              <a:rPr lang="ja-JP" altLang="en-US" sz="3200" dirty="0" smtClean="0">
                <a:solidFill>
                  <a:schemeClr val="tx1"/>
                </a:solidFill>
              </a:rPr>
              <a:t>はさらに</a:t>
            </a:r>
            <a:r>
              <a:rPr lang="en-US" altLang="ja-JP" sz="3200" dirty="0" smtClean="0">
                <a:solidFill>
                  <a:schemeClr val="tx1"/>
                </a:solidFill>
              </a:rPr>
              <a:t>2</a:t>
            </a:r>
            <a:r>
              <a:rPr lang="ja-JP" altLang="en-US" sz="3200" dirty="0" smtClean="0">
                <a:solidFill>
                  <a:schemeClr val="tx1"/>
                </a:solidFill>
              </a:rPr>
              <a:t>次外注するケースがある</a:t>
            </a:r>
            <a:endParaRPr kumimoji="1" lang="en-US" altLang="ja-JP" sz="3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737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8.2 </a:t>
            </a:r>
            <a:r>
              <a:rPr kumimoji="1" lang="ja-JP" altLang="en-US" sz="3600" dirty="0" smtClean="0"/>
              <a:t>請負ソフトとソフト製品の契約形態の違い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4532485"/>
              </p:ext>
            </p:extLst>
          </p:nvPr>
        </p:nvGraphicFramePr>
        <p:xfrm>
          <a:off x="457200" y="1600200"/>
          <a:ext cx="82296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保守開発費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長所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短所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情報子会社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期間契約＋請負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セキュリティ安心，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要望実現しやすい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委託先に競争意識が少ない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パッケージベンダ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PKG</a:t>
                      </a:r>
                      <a:r>
                        <a:rPr kumimoji="1" lang="ja-JP" altLang="en-US" dirty="0" smtClean="0"/>
                        <a:t>価格</a:t>
                      </a:r>
                      <a:r>
                        <a:rPr kumimoji="1" lang="en-US" altLang="ja-JP" dirty="0" smtClean="0"/>
                        <a:t>×</a:t>
                      </a:r>
                      <a:r>
                        <a:rPr kumimoji="1" lang="ja-JP" altLang="en-US" dirty="0" smtClean="0"/>
                        <a:t>○○</a:t>
                      </a:r>
                      <a:r>
                        <a:rPr kumimoji="1" lang="en-US" altLang="ja-JP" dirty="0" smtClean="0"/>
                        <a:t>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ベンダ主導で要望実現の可能性が低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ASP</a:t>
                      </a:r>
                      <a:r>
                        <a:rPr kumimoji="1" lang="ja-JP" altLang="en-US" dirty="0" smtClean="0"/>
                        <a:t>業者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機能使用料に含まれる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要望は業者サポートの範囲内のみ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アウトソーサー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費用自体が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外部調達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全体のきめ細かなコントロール不可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都度第三者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請負契約 </a:t>
                      </a:r>
                      <a:r>
                        <a:rPr kumimoji="1" lang="en-US" altLang="ja-JP" dirty="0" smtClean="0"/>
                        <a:t>or</a:t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保守開発案件変動に対応しやすい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発注側の負担大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467544" y="2636912"/>
            <a:ext cx="820891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67544" y="5373216"/>
            <a:ext cx="8208912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3200" dirty="0" smtClean="0">
                <a:solidFill>
                  <a:schemeClr val="tx1"/>
                </a:solidFill>
              </a:rPr>
              <a:t>基本的な保守契約は期間型</a:t>
            </a:r>
            <a:endParaRPr lang="en-US" altLang="ja-JP" sz="32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3200" dirty="0" smtClean="0">
                <a:solidFill>
                  <a:schemeClr val="tx1"/>
                </a:solidFill>
              </a:rPr>
              <a:t>年間保守料金は</a:t>
            </a:r>
            <a:r>
              <a:rPr lang="en-US" altLang="ja-JP" sz="3200" dirty="0" smtClean="0">
                <a:solidFill>
                  <a:schemeClr val="tx1"/>
                </a:solidFill>
              </a:rPr>
              <a:t>PKG</a:t>
            </a:r>
            <a:r>
              <a:rPr lang="ja-JP" altLang="en-US" sz="3200" dirty="0" smtClean="0">
                <a:solidFill>
                  <a:schemeClr val="tx1"/>
                </a:solidFill>
              </a:rPr>
              <a:t>価格</a:t>
            </a:r>
            <a:r>
              <a:rPr lang="en-US" altLang="ja-JP" sz="3200" dirty="0" smtClean="0">
                <a:solidFill>
                  <a:schemeClr val="tx1"/>
                </a:solidFill>
              </a:rPr>
              <a:t>×</a:t>
            </a:r>
            <a:r>
              <a:rPr lang="en-US" altLang="ja-JP" sz="3600" dirty="0" smtClean="0">
                <a:solidFill>
                  <a:schemeClr val="tx1"/>
                </a:solidFill>
              </a:rPr>
              <a:t>10</a:t>
            </a:r>
            <a:r>
              <a:rPr lang="en-US" altLang="ja-JP" sz="2400" dirty="0" smtClean="0">
                <a:solidFill>
                  <a:schemeClr val="tx1"/>
                </a:solidFill>
              </a:rPr>
              <a:t>%</a:t>
            </a:r>
            <a:r>
              <a:rPr lang="en-US" altLang="ja-JP" sz="3200" dirty="0" smtClean="0">
                <a:solidFill>
                  <a:schemeClr val="tx1"/>
                </a:solidFill>
              </a:rPr>
              <a:t>~</a:t>
            </a:r>
            <a:r>
              <a:rPr lang="en-US" altLang="ja-JP" sz="3600" dirty="0" smtClean="0">
                <a:solidFill>
                  <a:schemeClr val="tx1"/>
                </a:solidFill>
              </a:rPr>
              <a:t>20</a:t>
            </a:r>
            <a:r>
              <a:rPr lang="en-US" altLang="ja-JP" sz="2400" dirty="0" smtClean="0">
                <a:solidFill>
                  <a:schemeClr val="tx1"/>
                </a:solidFill>
              </a:rPr>
              <a:t>%</a:t>
            </a:r>
            <a:endParaRPr lang="en-US" altLang="ja-JP" sz="3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42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8.2 </a:t>
            </a:r>
            <a:r>
              <a:rPr kumimoji="1" lang="ja-JP" altLang="en-US" sz="3600" dirty="0" smtClean="0"/>
              <a:t>請負ソフトとソフト製品の契約形態の違い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738014"/>
              </p:ext>
            </p:extLst>
          </p:nvPr>
        </p:nvGraphicFramePr>
        <p:xfrm>
          <a:off x="457200" y="1600200"/>
          <a:ext cx="82296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保守開発費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長所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短所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情報子会社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期間契約＋請負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セキュリティ安心，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要望実現しやすい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委託先に競争意識が少ない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パッケージベンダ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PKG</a:t>
                      </a:r>
                      <a:r>
                        <a:rPr kumimoji="1" lang="ja-JP" altLang="en-US" dirty="0" smtClean="0"/>
                        <a:t>価格</a:t>
                      </a:r>
                      <a:r>
                        <a:rPr kumimoji="1" lang="en-US" altLang="ja-JP" dirty="0" smtClean="0"/>
                        <a:t>×</a:t>
                      </a:r>
                      <a:r>
                        <a:rPr kumimoji="1" lang="ja-JP" altLang="en-US" dirty="0" smtClean="0"/>
                        <a:t>○○</a:t>
                      </a:r>
                      <a:r>
                        <a:rPr kumimoji="1" lang="en-US" altLang="ja-JP" dirty="0" smtClean="0"/>
                        <a:t>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ベンダ主導で要望実現の可能性が低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ASP</a:t>
                      </a:r>
                      <a:r>
                        <a:rPr kumimoji="1" lang="ja-JP" altLang="en-US" dirty="0" smtClean="0"/>
                        <a:t>業者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機能使用料に含まれる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要望は業者サポートの範囲内のみ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アウトソーサー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費用自体が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外部調達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全体のきめ細かなコントロール不可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都度第三者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請負契約 </a:t>
                      </a:r>
                      <a:r>
                        <a:rPr kumimoji="1" lang="en-US" altLang="ja-JP" dirty="0" smtClean="0"/>
                        <a:t>or</a:t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保守開発案件変動に対応しやすい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発注側の負担大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467544" y="3284984"/>
            <a:ext cx="820891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67544" y="5373216"/>
            <a:ext cx="8208912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3200" dirty="0" smtClean="0">
                <a:solidFill>
                  <a:schemeClr val="tx1"/>
                </a:solidFill>
              </a:rPr>
              <a:t>ASP</a:t>
            </a:r>
            <a:r>
              <a:rPr kumimoji="1" lang="ja-JP" altLang="en-US" sz="3200" dirty="0" smtClean="0">
                <a:solidFill>
                  <a:schemeClr val="tx1"/>
                </a:solidFill>
              </a:rPr>
              <a:t>＝アプリケーションサービスプロバイダ</a:t>
            </a:r>
            <a:endParaRPr kumimoji="1" lang="en-US" altLang="ja-JP" sz="32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3200" dirty="0" smtClean="0">
                <a:solidFill>
                  <a:schemeClr val="tx1"/>
                </a:solidFill>
              </a:rPr>
              <a:t>サービス機能の追加には別途契約が必要</a:t>
            </a:r>
            <a:endParaRPr kumimoji="1" lang="en-US" altLang="ja-JP" sz="3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356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8.2 </a:t>
            </a:r>
            <a:r>
              <a:rPr kumimoji="1" lang="ja-JP" altLang="en-US" sz="3600" dirty="0" smtClean="0"/>
              <a:t>請負ソフトとソフト製品の契約形態の違い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738014"/>
              </p:ext>
            </p:extLst>
          </p:nvPr>
        </p:nvGraphicFramePr>
        <p:xfrm>
          <a:off x="457200" y="1600200"/>
          <a:ext cx="82296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保守開発費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長所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短所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情報子会社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期間契約＋請負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セキュリティ安心，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要望実現しやすい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委託先に競争意識が少ない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パッケージベンダ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PKG</a:t>
                      </a:r>
                      <a:r>
                        <a:rPr kumimoji="1" lang="ja-JP" altLang="en-US" dirty="0" smtClean="0"/>
                        <a:t>価格</a:t>
                      </a:r>
                      <a:r>
                        <a:rPr kumimoji="1" lang="en-US" altLang="ja-JP" dirty="0" smtClean="0"/>
                        <a:t>×</a:t>
                      </a:r>
                      <a:r>
                        <a:rPr kumimoji="1" lang="ja-JP" altLang="en-US" dirty="0" smtClean="0"/>
                        <a:t>○○</a:t>
                      </a:r>
                      <a:r>
                        <a:rPr kumimoji="1" lang="en-US" altLang="ja-JP" dirty="0" smtClean="0"/>
                        <a:t>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ベンダ主導で要望実現の可能性が低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ASP</a:t>
                      </a:r>
                      <a:r>
                        <a:rPr kumimoji="1" lang="ja-JP" altLang="en-US" dirty="0" smtClean="0"/>
                        <a:t>業者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機能使用料に含まれる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要望は業者サポートの範囲内のみ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アウトソーサー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費用自体が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外部調達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全体のきめ細かなコントロール不可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都度第三者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請負契約 </a:t>
                      </a:r>
                      <a:r>
                        <a:rPr kumimoji="1" lang="en-US" altLang="ja-JP" dirty="0" smtClean="0"/>
                        <a:t>or</a:t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保守開発案件変動に対応しやすい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発注側の負担大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467544" y="3933056"/>
            <a:ext cx="820891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67544" y="5373216"/>
            <a:ext cx="8208912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3200" dirty="0" smtClean="0">
                <a:solidFill>
                  <a:schemeClr val="tx1"/>
                </a:solidFill>
              </a:rPr>
              <a:t>アウトソーサー＝運用を完全に外部委託</a:t>
            </a:r>
            <a:endParaRPr kumimoji="1" lang="en-US" altLang="ja-JP" sz="32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3200" dirty="0" smtClean="0">
                <a:solidFill>
                  <a:schemeClr val="tx1"/>
                </a:solidFill>
              </a:rPr>
              <a:t>所得者からの要望が出た場合は依頼する</a:t>
            </a:r>
            <a:endParaRPr kumimoji="1" lang="en-US" altLang="ja-JP" sz="3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356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8.2 </a:t>
            </a:r>
            <a:r>
              <a:rPr kumimoji="1" lang="ja-JP" altLang="en-US" sz="3600" dirty="0" smtClean="0"/>
              <a:t>請負ソフトとソフト製品の契約形態の違い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0974705"/>
              </p:ext>
            </p:extLst>
          </p:nvPr>
        </p:nvGraphicFramePr>
        <p:xfrm>
          <a:off x="457200" y="1600200"/>
          <a:ext cx="82296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保守開発費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長所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短所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情報子会社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期間契約＋請負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セキュリティ安心，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要望実現しやすい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委託先に競争意識が少ない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パッケージベンダ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PKG</a:t>
                      </a:r>
                      <a:r>
                        <a:rPr kumimoji="1" lang="ja-JP" altLang="en-US" dirty="0" smtClean="0"/>
                        <a:t>価格</a:t>
                      </a:r>
                      <a:r>
                        <a:rPr kumimoji="1" lang="en-US" altLang="ja-JP" dirty="0" smtClean="0"/>
                        <a:t>×</a:t>
                      </a:r>
                      <a:r>
                        <a:rPr kumimoji="1" lang="ja-JP" altLang="en-US" dirty="0" smtClean="0"/>
                        <a:t>○○</a:t>
                      </a:r>
                      <a:r>
                        <a:rPr kumimoji="1" lang="en-US" altLang="ja-JP" dirty="0" smtClean="0"/>
                        <a:t>%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ベンダ主導で要望実現の可能性が低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ASP</a:t>
                      </a:r>
                      <a:r>
                        <a:rPr kumimoji="1" lang="ja-JP" altLang="en-US" dirty="0" smtClean="0"/>
                        <a:t>業者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機能使用料に含まれる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自前で保守開発するより安価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要望は業者サポートの範囲内のみ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アウトソーサー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費用自体が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外部調達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</a:t>
                      </a:r>
                      <a:r>
                        <a:rPr kumimoji="1" lang="ja-JP" altLang="en-US" dirty="0" smtClean="0"/>
                        <a:t>全体のきめ細かなコントロール不可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都度第三者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請負契約 </a:t>
                      </a:r>
                      <a:r>
                        <a:rPr kumimoji="1" lang="en-US" altLang="ja-JP" dirty="0" smtClean="0"/>
                        <a:t>or</a:t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期間契約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保守開発案件変動に対応しやすい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発注側の負担大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正方形/長方形 2"/>
          <p:cNvSpPr/>
          <p:nvPr/>
        </p:nvSpPr>
        <p:spPr>
          <a:xfrm>
            <a:off x="467544" y="4581128"/>
            <a:ext cx="820891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67544" y="5373216"/>
            <a:ext cx="8208912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3200" dirty="0" smtClean="0">
                <a:solidFill>
                  <a:schemeClr val="tx1"/>
                </a:solidFill>
              </a:rPr>
              <a:t>コンペ形式で供給者を決定する方式</a:t>
            </a:r>
            <a:endParaRPr kumimoji="1" lang="en-US" altLang="ja-JP" sz="3200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ja-JP" altLang="en-US" sz="3200" dirty="0" smtClean="0">
                <a:solidFill>
                  <a:schemeClr val="tx1"/>
                </a:solidFill>
              </a:rPr>
              <a:t>文書の整備などに発注側の負担がかかる</a:t>
            </a:r>
            <a:endParaRPr kumimoji="1" lang="en-US" altLang="ja-JP" sz="3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347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8.3 </a:t>
            </a:r>
            <a:r>
              <a:rPr kumimoji="1" lang="ja-JP" altLang="en-US" dirty="0" smtClean="0"/>
              <a:t>保守開発作業の見積り要素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781570"/>
              </p:ext>
            </p:extLst>
          </p:nvPr>
        </p:nvGraphicFramePr>
        <p:xfrm>
          <a:off x="457200" y="1600200"/>
          <a:ext cx="8229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契約の型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特徴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取得者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供給者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①期間型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一定期間を定額で契約し，保守作業範囲を合意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保守開発案件の量が少ないと持ち出しになる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常に要員を確保する必要がある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②請負型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保守開発案件ごとに見積り契約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見積りが容易．小規模や緊急度の高い案件には不向き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期間型に比べ困難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③工数実績型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あらかじめ合意した発生費用を請求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発生費用のみで済む．費用請求方法の合意が必要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対応リソースがない場合に，対応を断れる条項が必要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④期間＋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ja-JP" altLang="en-US" dirty="0" smtClean="0"/>
                        <a:t>工数実績型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期間契約の範囲を超えた工数実績を請求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①と③の折衷方式①と③の比率を調整する必要あり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①と③の双方のリスクを低減することができる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778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下矢印 5"/>
          <p:cNvSpPr/>
          <p:nvPr/>
        </p:nvSpPr>
        <p:spPr>
          <a:xfrm>
            <a:off x="4139952" y="2636912"/>
            <a:ext cx="864096" cy="27363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8.4 </a:t>
            </a:r>
            <a:r>
              <a:rPr kumimoji="1" lang="ja-JP" altLang="en-US" dirty="0" smtClean="0"/>
              <a:t>ソフトウェア製品の保守料金体系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971600" y="1412776"/>
            <a:ext cx="7200800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ja-JP" altLang="en-US" sz="3200" dirty="0" smtClean="0">
                <a:solidFill>
                  <a:schemeClr val="tx1"/>
                </a:solidFill>
              </a:rPr>
              <a:t>いつ，どのような緊急度で</a:t>
            </a:r>
            <a:r>
              <a:rPr kumimoji="1" lang="en-US" altLang="ja-JP" sz="3200" dirty="0" smtClean="0">
                <a:solidFill>
                  <a:schemeClr val="tx1"/>
                </a:solidFill>
              </a:rPr>
              <a:t/>
            </a:r>
            <a:br>
              <a:rPr kumimoji="1" lang="en-US" altLang="ja-JP" sz="3200" dirty="0" smtClean="0">
                <a:solidFill>
                  <a:schemeClr val="tx1"/>
                </a:solidFill>
              </a:rPr>
            </a:br>
            <a:r>
              <a:rPr lang="ja-JP" altLang="en-US" sz="3200" dirty="0" smtClean="0">
                <a:solidFill>
                  <a:schemeClr val="tx1"/>
                </a:solidFill>
              </a:rPr>
              <a:t>保守</a:t>
            </a:r>
            <a:r>
              <a:rPr lang="ja-JP" altLang="en-US" sz="3200" dirty="0">
                <a:solidFill>
                  <a:schemeClr val="tx1"/>
                </a:solidFill>
              </a:rPr>
              <a:t>開発</a:t>
            </a:r>
            <a:r>
              <a:rPr lang="ja-JP" altLang="en-US" sz="3200" dirty="0" smtClean="0">
                <a:solidFill>
                  <a:schemeClr val="tx1"/>
                </a:solidFill>
              </a:rPr>
              <a:t>案件が</a:t>
            </a:r>
            <a:r>
              <a:rPr kumimoji="1" lang="ja-JP" altLang="en-US" sz="3200" dirty="0" smtClean="0">
                <a:solidFill>
                  <a:schemeClr val="tx1"/>
                </a:solidFill>
              </a:rPr>
              <a:t>出てくるのかわからない</a:t>
            </a:r>
            <a:endParaRPr kumimoji="1" lang="en-US" altLang="ja-JP" sz="3200" dirty="0" smtClean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971600" y="3392996"/>
            <a:ext cx="7200800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ja-JP" altLang="en-US" sz="3200" dirty="0" smtClean="0">
                <a:solidFill>
                  <a:schemeClr val="tx1"/>
                </a:solidFill>
              </a:rPr>
              <a:t>ある時間内に対応をするといった</a:t>
            </a:r>
            <a:r>
              <a:rPr kumimoji="1" lang="en-US" altLang="ja-JP" sz="3200" dirty="0" smtClean="0">
                <a:solidFill>
                  <a:schemeClr val="tx1"/>
                </a:solidFill>
              </a:rPr>
              <a:t>SLA</a:t>
            </a:r>
            <a:r>
              <a:rPr kumimoji="1" lang="ja-JP" altLang="en-US" sz="3200" dirty="0" smtClean="0">
                <a:solidFill>
                  <a:schemeClr val="tx1"/>
                </a:solidFill>
              </a:rPr>
              <a:t>（サービスレベル契約）を結ぶ必要あり</a:t>
            </a:r>
            <a:endParaRPr kumimoji="1" lang="en-US" altLang="ja-JP" sz="3200" dirty="0" smtClean="0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971600" y="5373216"/>
            <a:ext cx="7200800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ja-JP" altLang="en-US" sz="3200" dirty="0">
                <a:solidFill>
                  <a:schemeClr val="tx1"/>
                </a:solidFill>
              </a:rPr>
              <a:t>不測の</a:t>
            </a:r>
            <a:r>
              <a:rPr lang="ja-JP" altLang="en-US" sz="3200" dirty="0" smtClean="0">
                <a:solidFill>
                  <a:schemeClr val="tx1"/>
                </a:solidFill>
              </a:rPr>
              <a:t>事態が発生した時のリスクを</a:t>
            </a:r>
            <a:r>
              <a:rPr lang="en-US" altLang="ja-JP" sz="3200" dirty="0" smtClean="0">
                <a:solidFill>
                  <a:schemeClr val="tx1"/>
                </a:solidFill>
              </a:rPr>
              <a:t/>
            </a:r>
            <a:br>
              <a:rPr lang="en-US" altLang="ja-JP" sz="3200" dirty="0" smtClean="0">
                <a:solidFill>
                  <a:schemeClr val="tx1"/>
                </a:solidFill>
              </a:rPr>
            </a:br>
            <a:r>
              <a:rPr lang="ja-JP" altLang="en-US" sz="3200" dirty="0" smtClean="0">
                <a:solidFill>
                  <a:schemeClr val="tx1"/>
                </a:solidFill>
              </a:rPr>
              <a:t>正しく予測して判断することが大事</a:t>
            </a:r>
            <a:endParaRPr kumimoji="1" lang="en-US" altLang="ja-JP" sz="3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54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8.4 </a:t>
            </a:r>
            <a:r>
              <a:rPr lang="ja-JP" altLang="en-US" dirty="0"/>
              <a:t>ソフトウェア製品の保守料金体系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ソフトウェア保守開発の</a:t>
            </a:r>
            <a:r>
              <a:rPr kumimoji="1" lang="en-US" altLang="ja-JP" dirty="0" smtClean="0"/>
              <a:t>SLA</a:t>
            </a:r>
            <a:r>
              <a:rPr kumimoji="1" lang="ja-JP" altLang="en-US" dirty="0" smtClean="0"/>
              <a:t>の検討ポイント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615139"/>
              </p:ext>
            </p:extLst>
          </p:nvPr>
        </p:nvGraphicFramePr>
        <p:xfrm>
          <a:off x="251520" y="2327280"/>
          <a:ext cx="8640959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07"/>
                <a:gridCol w="3440382"/>
                <a:gridCol w="424047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分類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SLA</a:t>
                      </a:r>
                      <a:r>
                        <a:rPr kumimoji="1" lang="ja-JP" altLang="en-US" dirty="0" smtClean="0"/>
                        <a:t>でポイントとなる項目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検討すべき点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時間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サービス時間帯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定時間内サービス </a:t>
                      </a:r>
                      <a:r>
                        <a:rPr kumimoji="1" lang="en-US" altLang="ja-JP" dirty="0" smtClean="0"/>
                        <a:t>/ 24h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現在までの保守情報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公開 </a:t>
                      </a:r>
                      <a:r>
                        <a:rPr kumimoji="1" lang="en-US" altLang="ja-JP" dirty="0" smtClean="0"/>
                        <a:t>/ </a:t>
                      </a:r>
                      <a:r>
                        <a:rPr kumimoji="1" lang="ja-JP" altLang="en-US" dirty="0" smtClean="0"/>
                        <a:t>非公開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場所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対応場所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オンサイト 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　オフサイト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時間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保守サービスの完了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情報提供まで</a:t>
                      </a:r>
                      <a:r>
                        <a:rPr kumimoji="1" lang="ja-JP" altLang="en-US" baseline="0" dirty="0" smtClean="0"/>
                        <a:t> </a:t>
                      </a:r>
                      <a:r>
                        <a:rPr kumimoji="1" lang="en-US" altLang="ja-JP" baseline="0" dirty="0" smtClean="0"/>
                        <a:t>/ </a:t>
                      </a:r>
                      <a:r>
                        <a:rPr kumimoji="1" lang="ja-JP" altLang="en-US" baseline="0" dirty="0" smtClean="0"/>
                        <a:t>利用者承認まで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パッケージ・</a:t>
                      </a:r>
                      <a:r>
                        <a:rPr kumimoji="1" lang="en-US" altLang="ja-JP" dirty="0" smtClean="0"/>
                        <a:t>FOSS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対応依頼まで </a:t>
                      </a:r>
                      <a:r>
                        <a:rPr kumimoji="1" lang="en-US" altLang="ja-JP" dirty="0" smtClean="0"/>
                        <a:t>/ </a:t>
                      </a:r>
                      <a:r>
                        <a:rPr kumimoji="1" lang="ja-JP" altLang="en-US" dirty="0" smtClean="0"/>
                        <a:t>対応完了までフォロー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定期的な報告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実施 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　問い合わせ対応のみでなし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情報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定期的なシステム広報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実施 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dirty="0" smtClean="0"/>
                        <a:t>　問い合わせ対応のみでなし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例外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SLA</a:t>
                      </a:r>
                      <a:r>
                        <a:rPr kumimoji="1" lang="ja-JP" altLang="en-US" dirty="0" smtClean="0"/>
                        <a:t>範囲外の有料対応要求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窓口設置 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ja-JP" altLang="en-US" baseline="0" dirty="0" smtClean="0"/>
                        <a:t> </a:t>
                      </a:r>
                      <a:r>
                        <a:rPr kumimoji="1" lang="en-US" altLang="ja-JP" dirty="0" smtClean="0"/>
                        <a:t>SLA</a:t>
                      </a:r>
                      <a:r>
                        <a:rPr kumimoji="1" lang="ja-JP" altLang="en-US" dirty="0" smtClean="0"/>
                        <a:t>以外は受け付けない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改善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SLA</a:t>
                      </a:r>
                      <a:r>
                        <a:rPr kumimoji="1" lang="ja-JP" altLang="en-US" dirty="0" smtClean="0"/>
                        <a:t>の見直し，改善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窓口設置</a:t>
                      </a:r>
                      <a:r>
                        <a:rPr kumimoji="1" lang="ja-JP" altLang="en-US" baseline="0" dirty="0" smtClean="0"/>
                        <a:t> </a:t>
                      </a:r>
                      <a:r>
                        <a:rPr kumimoji="1" lang="en-US" altLang="ja-JP" baseline="0" dirty="0" smtClean="0"/>
                        <a:t>/  </a:t>
                      </a:r>
                      <a:r>
                        <a:rPr kumimoji="1" lang="ja-JP" altLang="en-US" baseline="0" dirty="0" smtClean="0"/>
                        <a:t>契約の継続，解除，見直し</a:t>
                      </a:r>
                      <a:endParaRPr kumimoji="1" lang="en-US" altLang="ja-JP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例外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SLA</a:t>
                      </a:r>
                      <a:r>
                        <a:rPr kumimoji="1" lang="ja-JP" altLang="en-US" dirty="0" smtClean="0"/>
                        <a:t>不履行時のペナルティ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baseline="0" dirty="0" smtClean="0"/>
                        <a:t>記載あり </a:t>
                      </a:r>
                      <a:r>
                        <a:rPr kumimoji="1" lang="en-US" altLang="ja-JP" baseline="0" dirty="0" smtClean="0"/>
                        <a:t>/ </a:t>
                      </a:r>
                      <a:r>
                        <a:rPr kumimoji="1" lang="ja-JP" altLang="en-US" baseline="0" dirty="0" smtClean="0"/>
                        <a:t>記載なし（その都度調整）</a:t>
                      </a:r>
                      <a:endParaRPr kumimoji="1" lang="en-US" altLang="ja-JP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1133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8.5 </a:t>
            </a:r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者保守における瑕疵担保責任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瑕疵担保責任の規定は困難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もとから</a:t>
            </a:r>
            <a:r>
              <a:rPr lang="ja-JP" altLang="en-US" dirty="0" smtClean="0"/>
              <a:t>ある欠陥なのか？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保守契約後</a:t>
            </a:r>
            <a:r>
              <a:rPr kumimoji="1" lang="ja-JP" altLang="en-US" dirty="0" smtClean="0"/>
              <a:t>の対応による欠陥なのか？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保守者がテストで発見した欠陥はどうするのか？</a:t>
            </a:r>
            <a:endParaRPr lang="en-US" altLang="ja-JP" dirty="0"/>
          </a:p>
          <a:p>
            <a:pPr lvl="1"/>
            <a:r>
              <a:rPr kumimoji="1" lang="ja-JP" altLang="en-US" dirty="0" smtClean="0"/>
              <a:t>欠陥を発見できないのは保守者の責任なのか？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下矢印 3"/>
          <p:cNvSpPr/>
          <p:nvPr/>
        </p:nvSpPr>
        <p:spPr>
          <a:xfrm>
            <a:off x="4139952" y="4293096"/>
            <a:ext cx="864096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683568" y="5373216"/>
            <a:ext cx="7704856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ja-JP" altLang="en-US" sz="3200" dirty="0" smtClean="0">
                <a:solidFill>
                  <a:schemeClr val="tx1"/>
                </a:solidFill>
              </a:rPr>
              <a:t>取得者と供給者で欠陥の取り扱いや</a:t>
            </a:r>
            <a:r>
              <a:rPr kumimoji="1" lang="en-US" altLang="ja-JP" sz="3200" dirty="0" smtClean="0">
                <a:solidFill>
                  <a:schemeClr val="tx1"/>
                </a:solidFill>
              </a:rPr>
              <a:t/>
            </a:r>
            <a:br>
              <a:rPr kumimoji="1" lang="en-US" altLang="ja-JP" sz="3200" dirty="0" smtClean="0">
                <a:solidFill>
                  <a:schemeClr val="tx1"/>
                </a:solidFill>
              </a:rPr>
            </a:br>
            <a:r>
              <a:rPr kumimoji="1" lang="ja-JP" altLang="en-US" sz="3200" dirty="0" smtClean="0">
                <a:solidFill>
                  <a:schemeClr val="tx1"/>
                </a:solidFill>
              </a:rPr>
              <a:t>テストの考え方について話し合う必要あり！</a:t>
            </a:r>
            <a:endParaRPr kumimoji="1" lang="en-US" altLang="ja-JP" sz="3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737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8.6 </a:t>
            </a:r>
            <a:r>
              <a:rPr kumimoji="1" lang="ja-JP" altLang="en-US" dirty="0" smtClean="0"/>
              <a:t>保守開発における機密保持契約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保守者は実運用データを見る必要がある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実運用データを悪用する事件が頻発している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ベネッセの事件など</a:t>
            </a:r>
            <a:r>
              <a:rPr lang="en-US" altLang="ja-JP" dirty="0" smtClean="0"/>
              <a:t>…</a:t>
            </a:r>
          </a:p>
          <a:p>
            <a:pPr lvl="6"/>
            <a:endParaRPr lang="en-US" altLang="ja-JP" dirty="0" smtClean="0"/>
          </a:p>
          <a:p>
            <a:r>
              <a:rPr lang="ja-JP" altLang="en-US" dirty="0" smtClean="0"/>
              <a:t>秘密情報漏洩パターン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PC</a:t>
            </a:r>
            <a:r>
              <a:rPr lang="ja-JP" altLang="en-US" dirty="0" smtClean="0"/>
              <a:t>本体の紛失・盗難</a:t>
            </a:r>
            <a:endParaRPr lang="en-US" altLang="ja-JP" dirty="0"/>
          </a:p>
          <a:p>
            <a:pPr lvl="1"/>
            <a:r>
              <a:rPr lang="en-US" altLang="ja-JP" dirty="0" smtClean="0"/>
              <a:t>PC</a:t>
            </a:r>
            <a:r>
              <a:rPr lang="ja-JP" altLang="en-US" dirty="0" smtClean="0"/>
              <a:t>ウィルス感染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電子メール誤送信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不正アクセスによる漏洩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257263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8.7 </a:t>
            </a:r>
            <a:r>
              <a:rPr kumimoji="1" lang="ja-JP" altLang="en-US" dirty="0" smtClean="0"/>
              <a:t>オフショア委託ポイント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kumimoji="1" lang="ja-JP" altLang="en-US" dirty="0" smtClean="0"/>
              <a:t>国内でもできないことを委託しない</a:t>
            </a:r>
            <a:endParaRPr kumimoji="1" lang="en-US" altLang="ja-JP" dirty="0" smtClean="0"/>
          </a:p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保守</a:t>
            </a:r>
            <a:r>
              <a:rPr lang="ja-JP" altLang="en-US" dirty="0" smtClean="0"/>
              <a:t>開発プロセス全体を双方で共有し，どこを委託するかを明確にする</a:t>
            </a:r>
            <a:endParaRPr lang="en-US" altLang="ja-JP" dirty="0" smtClean="0"/>
          </a:p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保守</a:t>
            </a:r>
            <a:r>
              <a:rPr kumimoji="1" lang="ja-JP" altLang="en-US" dirty="0" smtClean="0"/>
              <a:t>開発プロセスすべてをオフショアしない</a:t>
            </a:r>
            <a:endParaRPr kumimoji="1" lang="en-US" altLang="ja-JP" dirty="0" smtClean="0"/>
          </a:p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調査</a:t>
            </a:r>
            <a:r>
              <a:rPr lang="ja-JP" altLang="en-US" dirty="0" smtClean="0"/>
              <a:t>やテストまでも委託する場合は，その部分の</a:t>
            </a:r>
            <a:r>
              <a:rPr lang="en-US" altLang="ja-JP" dirty="0" smtClean="0"/>
              <a:t>SLA</a:t>
            </a:r>
            <a:r>
              <a:rPr lang="ja-JP" altLang="en-US" dirty="0" smtClean="0"/>
              <a:t>を詳細に規定し，合意を得る</a:t>
            </a:r>
            <a:endParaRPr lang="en-US" altLang="ja-JP" dirty="0" smtClean="0"/>
          </a:p>
          <a:p>
            <a:pPr marL="514350" indent="-514350">
              <a:buFont typeface="+mj-ea"/>
              <a:buAutoNum type="circleNumDbPlain"/>
            </a:pPr>
            <a:r>
              <a:rPr lang="ja-JP" altLang="en-US" dirty="0" smtClean="0"/>
              <a:t>ペアアサイン教育訓練機関を十分にとる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38925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SLA</a:t>
            </a:r>
            <a:r>
              <a:rPr lang="ja-JP" altLang="en-US" dirty="0" smtClean="0"/>
              <a:t>の形でサービスレベルを定義すべき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/>
              <a:t>適切</a:t>
            </a:r>
            <a:r>
              <a:rPr kumimoji="1" lang="ja-JP" altLang="en-US" dirty="0" smtClean="0"/>
              <a:t>な契約形態（期間型など）を選択すべき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情報漏洩犯罪防止のための教育をすべき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smtClean="0"/>
              <a:t>保守開発のオフショアは段階的に広げるべき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7174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2362</TotalTime>
  <Words>1396</Words>
  <Application>Microsoft Office PowerPoint</Application>
  <PresentationFormat>画面に合わせる (4:3)</PresentationFormat>
  <Paragraphs>291</Paragraphs>
  <Slides>17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18" baseType="lpstr">
      <vt:lpstr>Office ​​テーマ</vt:lpstr>
      <vt:lpstr>～ISO14764による～ ソフトウェア保守開発</vt:lpstr>
      <vt:lpstr>はじめに</vt:lpstr>
      <vt:lpstr>8.1　基本契約における供給者と取得者</vt:lpstr>
      <vt:lpstr>8.1　基本契約における供給者と取得者</vt:lpstr>
      <vt:lpstr>8.2 請負ソフトとソフト製品の契約形態の違い</vt:lpstr>
      <vt:lpstr>8.2 請負ソフトとソフト製品の契約形態の違い</vt:lpstr>
      <vt:lpstr>8.2 請負ソフトとソフト製品の契約形態の違い</vt:lpstr>
      <vt:lpstr>8.2 請負ソフトとソフト製品の契約形態の違い</vt:lpstr>
      <vt:lpstr>8.2 請負ソフトとソフト製品の契約形態の違い</vt:lpstr>
      <vt:lpstr>8.2 請負ソフトとソフト製品の契約形態の違い</vt:lpstr>
      <vt:lpstr>8.3 保守開発作業の見積り要素</vt:lpstr>
      <vt:lpstr>8.4 ソフトウェア製品の保守料金体系</vt:lpstr>
      <vt:lpstr>8.4 ソフトウェア製品の保守料金体系</vt:lpstr>
      <vt:lpstr>8.5 第3者保守における瑕疵担保責任</vt:lpstr>
      <vt:lpstr>8.6 保守開発における機密保持契約</vt:lpstr>
      <vt:lpstr>8.7 オフショア委託ポイント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Yamatani</dc:creator>
  <cp:lastModifiedBy>Yamatani</cp:lastModifiedBy>
  <cp:revision>47</cp:revision>
  <dcterms:created xsi:type="dcterms:W3CDTF">2014-10-30T02:27:52Z</dcterms:created>
  <dcterms:modified xsi:type="dcterms:W3CDTF">2014-12-23T13:26:37Z</dcterms:modified>
</cp:coreProperties>
</file>