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0" r:id="rId3"/>
    <p:sldId id="303" r:id="rId4"/>
    <p:sldId id="273" r:id="rId5"/>
    <p:sldId id="305" r:id="rId6"/>
    <p:sldId id="287" r:id="rId7"/>
    <p:sldId id="284" r:id="rId8"/>
    <p:sldId id="259" r:id="rId9"/>
    <p:sldId id="270" r:id="rId10"/>
    <p:sldId id="264" r:id="rId11"/>
    <p:sldId id="295" r:id="rId12"/>
    <p:sldId id="279" r:id="rId13"/>
    <p:sldId id="291" r:id="rId14"/>
    <p:sldId id="293" r:id="rId15"/>
    <p:sldId id="294" r:id="rId16"/>
    <p:sldId id="307" r:id="rId17"/>
    <p:sldId id="310" r:id="rId18"/>
    <p:sldId id="308" r:id="rId19"/>
    <p:sldId id="269" r:id="rId20"/>
    <p:sldId id="309" r:id="rId21"/>
    <p:sldId id="297" r:id="rId22"/>
    <p:sldId id="296" r:id="rId23"/>
    <p:sldId id="301" r:id="rId24"/>
    <p:sldId id="302" r:id="rId25"/>
  </p:sldIdLst>
  <p:sldSz cx="9144000" cy="6858000" type="screen4x3"/>
  <p:notesSz cx="6805613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CCFF"/>
    <a:srgbClr val="B88C00"/>
    <a:srgbClr val="FFCC66"/>
    <a:srgbClr val="3366FF"/>
    <a:srgbClr val="6666FF"/>
    <a:srgbClr val="FFFFCC"/>
    <a:srgbClr val="FFFF66"/>
    <a:srgbClr val="FF9999"/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47" autoAdjust="0"/>
    <p:restoredTop sz="58698" autoAdjust="0"/>
  </p:normalViewPr>
  <p:slideViewPr>
    <p:cSldViewPr>
      <p:cViewPr varScale="1">
        <p:scale>
          <a:sx n="63" d="100"/>
          <a:sy n="63" d="100"/>
        </p:scale>
        <p:origin x="-82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BFF067-14B9-4D58-82DE-6EE3D2228B37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570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9E94B7-4631-444E-B536-B3F1D5728DDB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Good Morning. My name is Shoji Fujita. I am a masters course student at Nara Institute of Science and Technology in</a:t>
            </a:r>
            <a:r>
              <a:rPr kumimoji="1" lang="en-US" altLang="ja-JP" baseline="0" dirty="0" smtClean="0"/>
              <a:t> Japan.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My</a:t>
            </a:r>
            <a:r>
              <a:rPr kumimoji="1" lang="en-US" altLang="ja-JP" baseline="0" dirty="0" smtClean="0"/>
              <a:t> presentation today is about</a:t>
            </a:r>
            <a:r>
              <a:rPr kumimoji="1" lang="en-US" altLang="ja-JP" dirty="0" smtClean="0"/>
              <a:t> “An Analysis of Committers towards Improving the</a:t>
            </a:r>
            <a:r>
              <a:rPr kumimoji="1" lang="en-US" altLang="ja-JP" baseline="0" dirty="0" smtClean="0"/>
              <a:t> Patch Review Process in OSS development”</a:t>
            </a:r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0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In recent years, Open Source Software has become important for the modern society.</a:t>
            </a:r>
          </a:p>
          <a:p>
            <a:r>
              <a:rPr kumimoji="1" lang="en-US" altLang="ja-JP" dirty="0" smtClean="0"/>
              <a:t>As OSS has become so important, OSS developers</a:t>
            </a:r>
            <a:r>
              <a:rPr kumimoji="1" lang="en-US" altLang="ja-JP" baseline="0" dirty="0" smtClean="0"/>
              <a:t> are expected to fix bugs as soon as possible.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In OSS development, a patch review process is used for bug modification.</a:t>
            </a:r>
          </a:p>
          <a:p>
            <a:r>
              <a:rPr kumimoji="1" lang="en-US" altLang="ja-JP" baseline="0" dirty="0" smtClean="0"/>
              <a:t>However, some OSS projects receive a large number of bug reports on a daily basis. </a:t>
            </a:r>
          </a:p>
          <a:p>
            <a:r>
              <a:rPr kumimoji="1" lang="en-US" altLang="ja-JP" baseline="0" dirty="0" smtClean="0"/>
              <a:t>As the number of bug reports increases, some bugs are neglected by developers.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Because of this, the patch review process needs improvement.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-US" altLang="ja-JP" dirty="0" smtClean="0"/>
              <a:t>At this point, I’d like to explain the existing patch review process generally used in OSS development.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This figure shows the patch review process.</a:t>
            </a:r>
          </a:p>
          <a:p>
            <a:r>
              <a:rPr kumimoji="1" lang="en-US" altLang="ja-JP" dirty="0" smtClean="0"/>
              <a:t>The horizontal axis shows the time line. In our research,</a:t>
            </a:r>
            <a:r>
              <a:rPr kumimoji="1" lang="en-US" altLang="ja-JP" baseline="0" dirty="0" smtClean="0"/>
              <a:t> “committers” are the developers who have commit permission to the source code repository.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First, a developer creates and submits a patch to fix a bug.</a:t>
            </a:r>
          </a:p>
          <a:p>
            <a:r>
              <a:rPr kumimoji="1" lang="en-US" altLang="ja-JP" baseline="0" dirty="0" smtClean="0"/>
              <a:t>Second, one or more developers review the patch.</a:t>
            </a:r>
          </a:p>
          <a:p>
            <a:r>
              <a:rPr kumimoji="1" lang="en-US" altLang="ja-JP" dirty="0" smtClean="0"/>
              <a:t>Third,</a:t>
            </a:r>
            <a:r>
              <a:rPr kumimoji="1" lang="en-US" altLang="ja-JP" baseline="0" dirty="0" smtClean="0"/>
              <a:t> if the patch is correct, a committer commits the patch to the source code repository.</a:t>
            </a:r>
          </a:p>
          <a:p>
            <a:r>
              <a:rPr kumimoji="1" lang="en-US" altLang="ja-JP" baseline="0" dirty="0" smtClean="0"/>
              <a:t>If the patch is judged not appropriate, a reviewer gives feedback to the developer who submitted the patch.</a:t>
            </a:r>
          </a:p>
          <a:p>
            <a:r>
              <a:rPr kumimoji="1" lang="en-US" altLang="ja-JP" baseline="0" dirty="0" smtClean="0"/>
              <a:t>With this feedback, a developer usually edits and re-submits the patch.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For our research,</a:t>
            </a:r>
            <a:r>
              <a:rPr kumimoji="1" lang="en-US" altLang="ja-JP" baseline="0" dirty="0" smtClean="0"/>
              <a:t> we defined patch review time or PRT as the time from when the patch is submitted to the end of the review, when the patch is confirmed or feedback given.</a:t>
            </a:r>
          </a:p>
          <a:p>
            <a:r>
              <a:rPr kumimoji="1" lang="en-US" altLang="ja-JP" baseline="0" dirty="0" smtClean="0"/>
              <a:t>The patch edit time or PET is the time from the end of the review to the edited patch being resubmitted. </a:t>
            </a:r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We also defined the number of patch reviews as NPR and the number</a:t>
            </a:r>
            <a:r>
              <a:rPr kumimoji="1" lang="en-US" altLang="ja-JP" baseline="0" dirty="0" smtClean="0"/>
              <a:t> of patch edits as NPE.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This</a:t>
            </a:r>
            <a:r>
              <a:rPr kumimoji="1" lang="en-US" altLang="ja-JP" baseline="0" dirty="0" smtClean="0"/>
              <a:t> figure only shows the example of one developer submitting a patch and one committer reviewing it, but the present situation of the OSS patch review process is…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More Like</a:t>
            </a:r>
            <a:r>
              <a:rPr kumimoji="1" lang="en-US" altLang="ja-JP" baseline="0" dirty="0" smtClean="0"/>
              <a:t> the figure shown at the bottom, with many developers and a relatively small number of committers.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Because of a large number</a:t>
            </a:r>
            <a:r>
              <a:rPr kumimoji="1" lang="en-US" altLang="ja-JP" baseline="0" dirty="0" smtClean="0"/>
              <a:t> of bug reports, many developers submit many patches to fix bugs </a:t>
            </a:r>
          </a:p>
          <a:p>
            <a:r>
              <a:rPr kumimoji="1" lang="en-US" altLang="ja-JP" baseline="0" dirty="0" smtClean="0"/>
              <a:t>If there are only a small number of committers to review and commit patches, they cannot react quickly to the patches, resulting in prolonged review times.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Of course,</a:t>
            </a:r>
            <a:r>
              <a:rPr kumimoji="1" lang="en-US" altLang="ja-JP" baseline="0" dirty="0" smtClean="0"/>
              <a:t> if we are able to find a reliable developer for the OSS project, we can give that developer commit permission.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This…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4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May reduce the review time or…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Some committers will create a patch and directly commit it to the source code repository, skipping the review process.</a:t>
            </a:r>
          </a:p>
          <a:p>
            <a:r>
              <a:rPr kumimoji="1" lang="en-US" altLang="ja-JP" dirty="0" smtClean="0"/>
              <a:t>This is not necessary recommended.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However,</a:t>
            </a:r>
            <a:r>
              <a:rPr kumimoji="1" lang="en-US" altLang="ja-JP" baseline="0" dirty="0" smtClean="0"/>
              <a:t> committers have a large impact on OSS projects, so we have to carefully choose which developers are given commit permission.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baseline="0" dirty="0" smtClean="0"/>
              <a:t>Because of this, it is important to find a reliable developer as a committer.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-US" altLang="ja-JP" dirty="0" smtClean="0"/>
              <a:t>Next, I’d like to explain the goal and approach of this research.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The</a:t>
            </a:r>
            <a:r>
              <a:rPr kumimoji="1" lang="en-US" altLang="ja-JP" baseline="0" dirty="0" smtClean="0"/>
              <a:t> goal of this research is to improve the patch review process for OSS development.</a:t>
            </a:r>
          </a:p>
          <a:p>
            <a:r>
              <a:rPr kumimoji="1" lang="en-US" altLang="ja-JP" baseline="0" dirty="0" smtClean="0"/>
              <a:t>To achieve this goal, we want to select an appropriate developer to become a committer.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 following research questions are intended to help reveal indicators to select a new committer.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Research Question 1 looked at the times.</a:t>
            </a:r>
          </a:p>
          <a:p>
            <a:r>
              <a:rPr kumimoji="1" lang="en-US" altLang="ja-JP" baseline="0" dirty="0" smtClean="0"/>
              <a:t>Is there any difference in Patch Review Time and Patch Edit Time between committers and non-committers?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Research Question 2 looked at the frequencies.</a:t>
            </a:r>
          </a:p>
          <a:p>
            <a:r>
              <a:rPr kumimoji="1" lang="en-US" altLang="ja-JP" baseline="0" dirty="0" smtClean="0"/>
              <a:t>Is there any difference in the number of patch reviews and number of patch edits between committers and non-committers?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Research Question 3 looked at the performance of committers.</a:t>
            </a:r>
          </a:p>
          <a:p>
            <a:r>
              <a:rPr kumimoji="1" lang="en-US" altLang="ja-JP" baseline="0" dirty="0" smtClean="0"/>
              <a:t>Is there any difference in performance between committers in the patch review process?</a:t>
            </a:r>
          </a:p>
          <a:p>
            <a:r>
              <a:rPr kumimoji="1" lang="en-US" altLang="ja-JP" baseline="0" dirty="0" smtClean="0"/>
              <a:t> 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kumimoji="1" lang="en-US" altLang="ja-JP" dirty="0" smtClean="0"/>
              <a:t>At this point, I would like to </a:t>
            </a:r>
            <a:r>
              <a:rPr kumimoji="1" lang="en-US" altLang="ja-JP" baseline="0" dirty="0" smtClean="0"/>
              <a:t>explain the analysis method.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To answer the 3 Research</a:t>
            </a:r>
            <a:r>
              <a:rPr kumimoji="1" lang="en-US" altLang="ja-JP" baseline="0" dirty="0" smtClean="0"/>
              <a:t> Questions we investigated the time and frequency of activities in the patch review process of both committers and non-committers.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For RQ1 we compared the times for committers and non-committers to see if there</a:t>
            </a:r>
            <a:r>
              <a:rPr kumimoji="1" lang="en-US" altLang="ja-JP" baseline="0" dirty="0" smtClean="0"/>
              <a:t> was any difference.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For RQ2 we compared the number of patch reviews and edits for committers and non-committers to see if there</a:t>
            </a:r>
            <a:r>
              <a:rPr kumimoji="1" lang="en-US" altLang="ja-JP" baseline="0" dirty="0" smtClean="0"/>
              <a:t> was any difference.</a:t>
            </a:r>
          </a:p>
          <a:p>
            <a:r>
              <a:rPr kumimoji="1" lang="en-US" altLang="ja-JP" baseline="0" dirty="0" smtClean="0"/>
              <a:t>For RQ3, we classified the committers on the basis </a:t>
            </a:r>
            <a:r>
              <a:rPr kumimoji="1" lang="en-US" altLang="ja-JP" baseline="0" smtClean="0"/>
              <a:t>of </a:t>
            </a:r>
            <a:r>
              <a:rPr kumimoji="1" lang="en-US" altLang="ja-JP" baseline="0" smtClean="0"/>
              <a:t>times </a:t>
            </a:r>
            <a:r>
              <a:rPr kumimoji="1" lang="en-US" altLang="ja-JP" baseline="0" dirty="0" smtClean="0"/>
              <a:t>and frequencies.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For our research, we</a:t>
            </a:r>
            <a:r>
              <a:rPr kumimoji="1" lang="en-US" altLang="ja-JP" baseline="0" dirty="0" smtClean="0"/>
              <a:t> conducted a case study on the </a:t>
            </a:r>
            <a:r>
              <a:rPr kumimoji="1" lang="en-US" altLang="ja-JP" baseline="0" dirty="0" err="1" smtClean="0"/>
              <a:t>PostgreSQL</a:t>
            </a:r>
            <a:r>
              <a:rPr kumimoji="1" lang="en-US" altLang="ja-JP" baseline="0" dirty="0" smtClean="0"/>
              <a:t> project.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The target data was taken from</a:t>
            </a:r>
            <a:r>
              <a:rPr kumimoji="1" lang="en-US" altLang="ja-JP" baseline="0" dirty="0" smtClean="0"/>
              <a:t> Mailing List archives that the developers submit patches to.</a:t>
            </a:r>
          </a:p>
          <a:p>
            <a:r>
              <a:rPr kumimoji="1" lang="en-US" altLang="ja-JP" baseline="0" dirty="0" smtClean="0"/>
              <a:t>The analysis period was from 2001 to 2008.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During this time, there were 3352 patch reviews, with 14 committers and 200 non-committers.</a:t>
            </a:r>
          </a:p>
          <a:p>
            <a:r>
              <a:rPr kumimoji="1" lang="en-US" altLang="ja-JP" baseline="0" dirty="0" smtClean="0"/>
              <a:t>There were also 1848 patch edits, involving 14 committers and 132 non-committers.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9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ja-JP" dirty="0" smtClean="0"/>
              <a:t>I would like</a:t>
            </a:r>
            <a:r>
              <a:rPr kumimoji="1" lang="en-US" altLang="ja-JP" baseline="0" dirty="0" smtClean="0"/>
              <a:t> to</a:t>
            </a:r>
            <a:r>
              <a:rPr kumimoji="1" lang="en-US" altLang="ja-JP" dirty="0" smtClean="0"/>
              <a:t> explain the</a:t>
            </a:r>
            <a:r>
              <a:rPr kumimoji="1" lang="en-US" altLang="ja-JP" baseline="0" dirty="0" smtClean="0"/>
              <a:t> results.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At first, I investigated the Patch Review Time and Patch Edit Time statistics.</a:t>
            </a:r>
          </a:p>
          <a:p>
            <a:r>
              <a:rPr kumimoji="1" lang="en-US" altLang="ja-JP" baseline="0" dirty="0" smtClean="0"/>
              <a:t>The left figure shows the distribution of committers and non-committers’ Patch Review Time.</a:t>
            </a:r>
          </a:p>
          <a:p>
            <a:r>
              <a:rPr kumimoji="1" lang="en-US" altLang="ja-JP" baseline="0" dirty="0" smtClean="0"/>
              <a:t>The vertical axis shows the Patch Review Time in minutes.</a:t>
            </a:r>
            <a:endParaRPr kumimoji="1" lang="en-US" altLang="ja-JP" dirty="0" smtClean="0"/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 right figure shows the distribution of committers and non-committers’ Patch Edit Time.</a:t>
            </a:r>
          </a:p>
          <a:p>
            <a:r>
              <a:rPr kumimoji="1" lang="en-US" altLang="ja-JP" baseline="0" dirty="0" smtClean="0"/>
              <a:t>The vertical axis shows the Patch Edit Time in minutes.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</a:t>
            </a:r>
            <a:r>
              <a:rPr kumimoji="1" lang="en-US" altLang="ja-JP" baseline="0" dirty="0" smtClean="0"/>
              <a:t> the results, there is no big difference in the PRT and PET values between committers and non-committers.</a:t>
            </a:r>
          </a:p>
          <a:p>
            <a:r>
              <a:rPr kumimoji="1" lang="en-US" altLang="ja-JP" baseline="0" dirty="0" smtClean="0"/>
              <a:t>Since there were no significant differences, PRT and PET cannot be used as the indicator for selecting a committer.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10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ja-JP" dirty="0" smtClean="0"/>
              <a:t>For RQ2,</a:t>
            </a:r>
            <a:r>
              <a:rPr kumimoji="1" lang="en-US" altLang="ja-JP" baseline="0" dirty="0" smtClean="0"/>
              <a:t> we investigated the Number of Patch Reviews and Number of Patch Edits statistics.</a:t>
            </a:r>
          </a:p>
          <a:p>
            <a:r>
              <a:rPr kumimoji="1" lang="en-US" altLang="ja-JP" baseline="0" dirty="0" smtClean="0"/>
              <a:t>.</a:t>
            </a:r>
          </a:p>
          <a:p>
            <a:r>
              <a:rPr kumimoji="1" lang="en-US" altLang="ja-JP" baseline="0" dirty="0" smtClean="0"/>
              <a:t>The left figure shows the distribution of committers and non-committers’ Number of Patch Reviews.</a:t>
            </a:r>
          </a:p>
          <a:p>
            <a:r>
              <a:rPr kumimoji="1" lang="en-US" altLang="ja-JP" baseline="0" dirty="0" smtClean="0"/>
              <a:t>The vertical axis shows the Number of Patch Reviews.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 right figure shows the distribution of committers and non-committers’ Number of Patch Edits</a:t>
            </a:r>
          </a:p>
          <a:p>
            <a:r>
              <a:rPr kumimoji="1" lang="en-US" altLang="ja-JP" baseline="0" dirty="0" smtClean="0"/>
              <a:t>The vertical axis shows the Number of Patch Edits.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 these results, committers have higher NPR and NPE than non-committers.</a:t>
            </a:r>
          </a:p>
          <a:p>
            <a:r>
              <a:rPr kumimoji="1" lang="en-US" altLang="ja-JP" dirty="0" smtClean="0"/>
              <a:t>Since there is a significant difference between committers and non-committers,</a:t>
            </a:r>
            <a:r>
              <a:rPr kumimoji="1" lang="en-US" altLang="ja-JP" baseline="0" dirty="0" smtClean="0"/>
              <a:t> NPR and NPE can be used as the indicator for selecting a committer.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With this information in mind, please look at the right figure, where some non-committers highlighted in the red circle show the same level of patch editing as committers.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For RQ3, we investigated</a:t>
            </a:r>
            <a:r>
              <a:rPr kumimoji="1" lang="en-US" altLang="ja-JP" baseline="0" dirty="0" smtClean="0"/>
              <a:t> the committers’ performance.</a:t>
            </a:r>
          </a:p>
          <a:p>
            <a:r>
              <a:rPr kumimoji="1" lang="en-US" altLang="ja-JP" baseline="0" dirty="0" smtClean="0"/>
              <a:t>At first, we focused on the time in the patch review process.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This figure shows the committers’ PRT and PET.</a:t>
            </a:r>
          </a:p>
          <a:p>
            <a:r>
              <a:rPr kumimoji="1" lang="en-US" altLang="ja-JP" dirty="0" smtClean="0"/>
              <a:t>The horizontal axis</a:t>
            </a:r>
            <a:r>
              <a:rPr kumimoji="1" lang="en-US" altLang="ja-JP" baseline="0" dirty="0" smtClean="0"/>
              <a:t> shows the PET in minutes and the vertical axis shows the PRT in minutes.</a:t>
            </a:r>
          </a:p>
          <a:p>
            <a:r>
              <a:rPr kumimoji="1" lang="en-US" altLang="ja-JP" baseline="0" dirty="0" smtClean="0"/>
              <a:t>Each red dots represents one committer. </a:t>
            </a:r>
          </a:p>
          <a:p>
            <a:r>
              <a:rPr kumimoji="1" lang="en-US" altLang="ja-JP" baseline="0" dirty="0" smtClean="0"/>
              <a:t>The horizontal and vertical blue lines show the median PRT and PET for all developers (including both committers and non-committers)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This figure</a:t>
            </a:r>
            <a:r>
              <a:rPr kumimoji="1" lang="en-US" altLang="ja-JP" baseline="0" dirty="0" smtClean="0"/>
              <a:t> shows that the</a:t>
            </a:r>
            <a:endParaRPr kumimoji="1" lang="en-US" altLang="ja-JP" dirty="0" smtClean="0"/>
          </a:p>
          <a:p>
            <a:r>
              <a:rPr kumimoji="1" lang="en-US" altLang="ja-JP" dirty="0" smtClean="0"/>
              <a:t>Committers spread into all four classified categories,</a:t>
            </a:r>
            <a:r>
              <a:rPr kumimoji="1" lang="en-US" altLang="ja-JP" baseline="0" dirty="0" smtClean="0"/>
              <a:t> so this chart does not provide much help in identifying possible new committers.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Next we investigated the relationship between PRT and NPR, PET and NPE.</a:t>
            </a:r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The left figure</a:t>
            </a:r>
            <a:r>
              <a:rPr kumimoji="1" lang="en-US" altLang="ja-JP" baseline="0" dirty="0" smtClean="0"/>
              <a:t> shows the committers PRT and NPR, the right figure shows the committers’ PET and NPE.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 these figures, we can say the same thing as the previous slide.</a:t>
            </a:r>
          </a:p>
          <a:p>
            <a:r>
              <a:rPr kumimoji="1" lang="en-US" altLang="ja-JP" dirty="0" smtClean="0"/>
              <a:t>So the time</a:t>
            </a:r>
            <a:r>
              <a:rPr kumimoji="1" lang="en-US" altLang="ja-JP" baseline="0" dirty="0" smtClean="0"/>
              <a:t> for the patch review process cannot be used as the indicator for selecting a committer.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ja-JP" dirty="0" smtClean="0"/>
              <a:t>Finally,</a:t>
            </a:r>
            <a:r>
              <a:rPr kumimoji="1" lang="en-US" altLang="ja-JP" baseline="0" dirty="0" smtClean="0"/>
              <a:t> we investigated the relationship between the committers’ NPR and NPE. This figure shows the results.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 the results all committers</a:t>
            </a:r>
            <a:r>
              <a:rPr kumimoji="1" lang="en-US" altLang="ja-JP" baseline="0" dirty="0" smtClean="0"/>
              <a:t> have higher NPR and NPE than the median.</a:t>
            </a:r>
          </a:p>
          <a:p>
            <a:r>
              <a:rPr kumimoji="1" lang="en-US" altLang="ja-JP" baseline="0" dirty="0" smtClean="0"/>
              <a:t>Also the coefficient of correlation between NPR and NPE was 0.77.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Therefore developers who have higher NPR and NPE than the median can be considered as candidates for committers.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14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baseline="0" dirty="0" smtClean="0"/>
              <a:t>However, as this paper’s reviewer pointed that </a:t>
            </a:r>
          </a:p>
          <a:p>
            <a:r>
              <a:rPr kumimoji="1" lang="en-US" altLang="ja-JP" baseline="0" dirty="0" smtClean="0"/>
              <a:t>the statement “committers have higher NPR and NPE than non-committers” seems to be too normal.</a:t>
            </a:r>
          </a:p>
          <a:p>
            <a:r>
              <a:rPr kumimoji="1" lang="en-US" altLang="ja-JP" baseline="0" dirty="0" smtClean="0"/>
              <a:t>This is because committers are more likely to participate longer than non-committers.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So we have to look at the normalized contributions.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Next we conducted another analysis to answer the additional Research Question</a:t>
            </a:r>
            <a:r>
              <a:rPr kumimoji="1" lang="en-US" altLang="ja-JP" baseline="0" dirty="0" smtClean="0"/>
              <a:t> caused by a reviewer.</a:t>
            </a:r>
            <a:endParaRPr kumimoji="1" lang="en-US" altLang="ja-JP" dirty="0" smtClean="0"/>
          </a:p>
          <a:p>
            <a:r>
              <a:rPr kumimoji="1" lang="en-US" altLang="ja-JP" dirty="0" smtClean="0"/>
              <a:t>Which is RQ4;</a:t>
            </a:r>
          </a:p>
          <a:p>
            <a:r>
              <a:rPr kumimoji="1" lang="en-US" altLang="ja-JP" dirty="0" smtClean="0"/>
              <a:t>“Is</a:t>
            </a:r>
            <a:r>
              <a:rPr kumimoji="1" lang="en-US" altLang="ja-JP" baseline="0" dirty="0" smtClean="0"/>
              <a:t> there any difference in the average NPR and NPE per month between committers and non-committers?”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We collected the average number of patch reviews and edits per month as shown in these equations.</a:t>
            </a:r>
          </a:p>
          <a:p>
            <a:r>
              <a:rPr kumimoji="1" lang="en-US" altLang="ja-JP" baseline="0" dirty="0" smtClean="0"/>
              <a:t>Where t indicates the participation period in months when the developer did at least one patch review or edit.</a:t>
            </a:r>
          </a:p>
          <a:p>
            <a:endParaRPr kumimoji="1" lang="en-US" altLang="ja-JP" baseline="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These</a:t>
            </a:r>
            <a:r>
              <a:rPr kumimoji="1" lang="en-US" altLang="ja-JP" baseline="0" dirty="0" smtClean="0"/>
              <a:t> are the results of RQ4 in terms of the distribution of the developers’ average NPR and NPE per month.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The left figure shows the average NPR per month and the right figure shows the average NPE per month.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</a:t>
            </a:r>
            <a:r>
              <a:rPr kumimoji="1" lang="en-US" altLang="ja-JP" baseline="0" dirty="0" smtClean="0"/>
              <a:t> the results committers tend to have a higher average of NPR and NPE per month than non-committers and there is a significant difference between committers and non-committers.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Therefore a developer who works many times in the patch review process in a specific period tends to be a committer.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ja-JP" dirty="0" smtClean="0"/>
              <a:t>Conclusions and future work.</a:t>
            </a:r>
          </a:p>
          <a:p>
            <a:r>
              <a:rPr kumimoji="1" lang="en-US" altLang="ja-JP" dirty="0" smtClean="0"/>
              <a:t>We analyzed the differences in performance between committers and non-committers and found;</a:t>
            </a:r>
          </a:p>
          <a:p>
            <a:r>
              <a:rPr kumimoji="1" lang="en-US" altLang="ja-JP" baseline="0" dirty="0" smtClean="0"/>
              <a:t>  </a:t>
            </a:r>
            <a:r>
              <a:rPr kumimoji="1" lang="en-US" altLang="ja-JP" dirty="0" smtClean="0"/>
              <a:t> Time cannot be the indicator for selecting a committer</a:t>
            </a:r>
          </a:p>
          <a:p>
            <a:r>
              <a:rPr kumimoji="1" lang="en-US" altLang="ja-JP" dirty="0" smtClean="0"/>
              <a:t>   Frequency can be one of the indicators for selecting a committer</a:t>
            </a:r>
          </a:p>
          <a:p>
            <a:r>
              <a:rPr kumimoji="1" lang="en-US" altLang="ja-JP" dirty="0" smtClean="0"/>
              <a:t>   Developers who have a higher NPR and NPE than the median can be a candidate for committer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For our Future Work, we have to </a:t>
            </a:r>
          </a:p>
          <a:p>
            <a:r>
              <a:rPr kumimoji="1" lang="en-US" altLang="ja-JP" dirty="0" smtClean="0"/>
              <a:t>Consider patch quality</a:t>
            </a:r>
            <a:r>
              <a:rPr kumimoji="1" lang="en-US" altLang="ja-JP" baseline="0" dirty="0" smtClean="0"/>
              <a:t> such as the P</a:t>
            </a:r>
            <a:r>
              <a:rPr kumimoji="1" lang="en-US" altLang="ja-JP" dirty="0" smtClean="0"/>
              <a:t>atch acceptance rate</a:t>
            </a:r>
            <a:r>
              <a:rPr kumimoji="1" lang="en-US" altLang="ja-JP" baseline="0" dirty="0" smtClean="0"/>
              <a:t> and</a:t>
            </a:r>
            <a:r>
              <a:rPr kumimoji="1" lang="en-US" altLang="ja-JP" dirty="0" smtClean="0"/>
              <a:t> Number of bugs inserted in a patch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We also want to Analyze committers activity before and after gaining the commit permission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Finally, we only conducted one case study</a:t>
            </a:r>
            <a:r>
              <a:rPr kumimoji="1" lang="en-US" altLang="ja-JP" baseline="0" dirty="0" smtClean="0"/>
              <a:t> of the </a:t>
            </a:r>
            <a:r>
              <a:rPr kumimoji="1" lang="en-US" altLang="ja-JP" baseline="0" dirty="0" err="1" smtClean="0"/>
              <a:t>PostgreSQL</a:t>
            </a:r>
            <a:r>
              <a:rPr kumimoji="1" lang="en-US" altLang="ja-JP" baseline="0" dirty="0" smtClean="0"/>
              <a:t> project, </a:t>
            </a:r>
            <a:endParaRPr kumimoji="1" lang="en-US" altLang="ja-JP" dirty="0" smtClean="0"/>
          </a:p>
          <a:p>
            <a:r>
              <a:rPr kumimoji="1" lang="en-US" altLang="ja-JP" dirty="0" smtClean="0"/>
              <a:t>We should conduct more case studies on multiple types of OSS, and</a:t>
            </a:r>
            <a:r>
              <a:rPr kumimoji="1" lang="en-US" altLang="ja-JP" baseline="0" dirty="0" smtClean="0"/>
              <a:t> if possible, industrial software development.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Thank you </a:t>
            </a:r>
            <a:r>
              <a:rPr kumimoji="1" lang="en-US" altLang="ja-JP" smtClean="0"/>
              <a:t>for listening.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19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20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21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22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23</a:t>
            </a:fld>
            <a:endParaRPr lang="en-US" altLang="ja-JP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gray">
          <a:xfrm>
            <a:off x="0" y="1052513"/>
            <a:ext cx="9144000" cy="2736850"/>
          </a:xfrm>
          <a:prstGeom prst="rect">
            <a:avLst/>
          </a:prstGeom>
          <a:gradFill rotWithShape="0">
            <a:gsLst>
              <a:gs pos="61000">
                <a:schemeClr val="bg2">
                  <a:lumMod val="60000"/>
                  <a:lumOff val="40000"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gray">
          <a:xfrm>
            <a:off x="0" y="3789363"/>
            <a:ext cx="9144000" cy="1282712"/>
          </a:xfrm>
          <a:prstGeom prst="rect">
            <a:avLst/>
          </a:prstGeom>
          <a:solidFill>
            <a:srgbClr val="51B9AD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130425"/>
            <a:ext cx="7772400" cy="1470025"/>
          </a:xfrm>
        </p:spPr>
        <p:txBody>
          <a:bodyPr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0013" y="4005263"/>
            <a:ext cx="6400800" cy="4318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503613" y="5373688"/>
            <a:ext cx="2133600" cy="360362"/>
          </a:xfrm>
        </p:spPr>
        <p:txBody>
          <a:bodyPr anchorCtr="1"/>
          <a:lstStyle>
            <a:lvl1pPr algn="ctr"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2613" y="5014913"/>
            <a:ext cx="2895600" cy="287337"/>
          </a:xfrm>
        </p:spPr>
        <p:txBody>
          <a:bodyPr anchor="ctr" anchorCtr="1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1142976" y="6572272"/>
            <a:ext cx="7072362" cy="285728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altLang="ja-JP" dirty="0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358214" y="6572272"/>
            <a:ext cx="533374" cy="241278"/>
          </a:xfrm>
        </p:spPr>
        <p:txBody>
          <a:bodyPr/>
          <a:lstStyle>
            <a:lvl1pPr>
              <a:defRPr/>
            </a:lvl1pPr>
          </a:lstStyle>
          <a:p>
            <a:fld id="{F92429EF-CC36-4027-8A23-5B262E590B44}" type="slidenum">
              <a:rPr lang="en-US" altLang="ja-JP"/>
              <a:pPr/>
              <a:t>&lt;#&gt;</a:t>
            </a:fld>
            <a:endParaRPr lang="en-US" altLang="ja-JP" dirty="0"/>
          </a:p>
        </p:txBody>
      </p:sp>
      <p:pic>
        <p:nvPicPr>
          <p:cNvPr id="7" name="図 6" descr="NAIST_logo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58214" y="0"/>
            <a:ext cx="785786" cy="7508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146D06-20FC-4996-B494-BA2FB1624F46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020763"/>
            <a:ext cx="4038600" cy="5145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020763"/>
            <a:ext cx="4038600" cy="5145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730116-8819-4D6B-9F75-FF7168137FD2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5D3B3-8775-452B-81C2-4AA204F27979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1F62F-4A46-4D5C-8CB5-D23ED30DC41B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76663C-AB62-46EA-B163-D03BD04A1394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053BF-7FC4-42DD-B8C1-A1DD98B404D5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アイコンをクリックして図を追加</a:t>
            </a:r>
            <a:endParaRPr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2D7857-481B-474A-8A4C-59CFC192D4C0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B271B0-10F7-4FF8-BF1D-7285A4B1EA3B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78600" y="130175"/>
            <a:ext cx="2108200" cy="603567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2413" y="130175"/>
            <a:ext cx="6173787" cy="603567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589B6-5381-455A-911B-DE3DD83352CF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Rectangle 18"/>
          <p:cNvSpPr>
            <a:spLocks noChangeArrowheads="1"/>
          </p:cNvSpPr>
          <p:nvPr/>
        </p:nvSpPr>
        <p:spPr bwMode="gray">
          <a:xfrm>
            <a:off x="0" y="6524625"/>
            <a:ext cx="9144000" cy="36036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252412" y="130175"/>
            <a:ext cx="8462991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020763"/>
            <a:ext cx="8229600" cy="514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52413" y="6616700"/>
            <a:ext cx="117631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1643042" y="6572272"/>
            <a:ext cx="4929222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757988" y="6616700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5B15798-D12C-464C-8BBF-855AE1640749}" type="slidenum">
              <a:rPr lang="en-US" altLang="ja-JP"/>
              <a:pPr/>
              <a:t>&lt;#&gt;</a:t>
            </a:fld>
            <a:endParaRPr lang="en-US" altLang="ja-JP" dirty="0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0" y="765175"/>
            <a:ext cx="9144000" cy="71438"/>
          </a:xfrm>
          <a:prstGeom prst="rect">
            <a:avLst/>
          </a:prstGeom>
          <a:solidFill>
            <a:srgbClr val="51B9AD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7158" y="1816099"/>
            <a:ext cx="8429684" cy="1470025"/>
          </a:xfrm>
        </p:spPr>
        <p:txBody>
          <a:bodyPr/>
          <a:lstStyle/>
          <a:p>
            <a:r>
              <a:rPr lang="en-US" altLang="ja-JP" sz="2800" dirty="0" smtClean="0"/>
              <a:t>An Analysis of Committers Towards Improving the Patch Review Process in OSS Development</a:t>
            </a:r>
            <a:endParaRPr lang="ja-JP" altLang="ja-JP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472" y="3786190"/>
            <a:ext cx="8501122" cy="1285884"/>
          </a:xfrm>
        </p:spPr>
        <p:txBody>
          <a:bodyPr/>
          <a:lstStyle/>
          <a:p>
            <a:pPr algn="r">
              <a:lnSpc>
                <a:spcPct val="90000"/>
              </a:lnSpc>
            </a:pPr>
            <a:r>
              <a:rPr lang="en-US" altLang="ja-JP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Shoji Fujita, Masao </a:t>
            </a:r>
            <a:r>
              <a:rPr lang="en-US" altLang="ja-JP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Ohira</a:t>
            </a:r>
            <a:r>
              <a:rPr lang="en-US" altLang="ja-JP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, </a:t>
            </a:r>
            <a:r>
              <a:rPr lang="en-US" altLang="ja-JP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Akinori</a:t>
            </a:r>
            <a:r>
              <a:rPr lang="en-US" altLang="ja-JP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Ihara, Ken-</a:t>
            </a:r>
            <a:r>
              <a:rPr lang="en-US" altLang="ja-JP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ichi</a:t>
            </a:r>
            <a:r>
              <a:rPr lang="en-US" altLang="ja-JP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Matsumoto</a:t>
            </a:r>
          </a:p>
          <a:p>
            <a:pPr algn="r">
              <a:lnSpc>
                <a:spcPct val="90000"/>
              </a:lnSpc>
            </a:pPr>
            <a:r>
              <a:rPr lang="en-US" altLang="ja-JP" sz="18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Graduate School of Information Science</a:t>
            </a:r>
          </a:p>
          <a:p>
            <a:pPr algn="r">
              <a:lnSpc>
                <a:spcPct val="90000"/>
              </a:lnSpc>
            </a:pPr>
            <a:r>
              <a:rPr lang="en-US" altLang="ja-JP" sz="18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Nara Institute of Science and Technology, JAPAN</a:t>
            </a:r>
            <a:endParaRPr lang="ja-JP" altLang="ja-JP" sz="1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図 3" descr="NAIST_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5273" y="5492771"/>
            <a:ext cx="1428728" cy="1365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Introduction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Open Source Software (OSS) has become important for modern society</a:t>
            </a:r>
          </a:p>
          <a:p>
            <a:pPr lvl="1"/>
            <a:r>
              <a:rPr lang="en-US" altLang="ja-JP" dirty="0" smtClean="0"/>
              <a:t>OSS developers are expected to fix bugs as soon as possible</a:t>
            </a:r>
          </a:p>
          <a:p>
            <a:pPr lvl="1"/>
            <a:endParaRPr lang="en-US" altLang="ja-JP" dirty="0" smtClean="0"/>
          </a:p>
          <a:p>
            <a:r>
              <a:rPr kumimoji="1" lang="en-US" altLang="ja-JP" dirty="0" smtClean="0"/>
              <a:t>Bug modification is conducted through a patch review process, but some OSS projects receive a large number of bug reports on a daily basis</a:t>
            </a:r>
            <a:r>
              <a:rPr lang="en-US" altLang="ja-JP" sz="1400" dirty="0" smtClean="0"/>
              <a:t>[1]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Improvement of the patch review process is required</a:t>
            </a:r>
          </a:p>
          <a:p>
            <a:endParaRPr kumimoji="1" lang="en-US" altLang="ja-JP" dirty="0" smtClean="0"/>
          </a:p>
          <a:p>
            <a:pPr lvl="1"/>
            <a:endParaRPr kumimoji="1" lang="en-US" altLang="ja-JP" sz="24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28596" y="6143644"/>
            <a:ext cx="7926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 smtClean="0"/>
              <a:t>[1]</a:t>
            </a:r>
            <a:r>
              <a:rPr kumimoji="1" lang="en-US" altLang="ja-JP" sz="1200" dirty="0" smtClean="0"/>
              <a:t> </a:t>
            </a:r>
            <a:r>
              <a:rPr lang="en-US" altLang="ja-JP" sz="1200" dirty="0" err="1" smtClean="0"/>
              <a:t>Hailpern</a:t>
            </a:r>
            <a:r>
              <a:rPr lang="en-US" altLang="ja-JP" sz="1200" dirty="0" smtClean="0"/>
              <a:t> B., </a:t>
            </a:r>
            <a:r>
              <a:rPr lang="en-US" altLang="ja-JP" sz="1200" dirty="0" err="1" smtClean="0"/>
              <a:t>Santhanam</a:t>
            </a:r>
            <a:r>
              <a:rPr lang="en-US" altLang="ja-JP" sz="1200" dirty="0" smtClean="0"/>
              <a:t> P.: Software debugging, testing, and verification, IBM Systems journal, pp.4-12, 2002. </a:t>
            </a:r>
            <a:endParaRPr kumimoji="1" lang="ja-JP" altLang="en-US" sz="1200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428596" y="6572272"/>
            <a:ext cx="7786742" cy="285728"/>
          </a:xfrm>
        </p:spPr>
        <p:txBody>
          <a:bodyPr/>
          <a:lstStyle/>
          <a:p>
            <a:r>
              <a:rPr lang="en-US" altLang="ja-JP" dirty="0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</a:t>
            </a:fld>
            <a:endParaRPr lang="en-US" altLang="ja-JP" dirty="0"/>
          </a:p>
        </p:txBody>
      </p:sp>
      <p:sp>
        <p:nvSpPr>
          <p:cNvPr id="8" name="日付プレースホル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2412" y="130175"/>
            <a:ext cx="6677042" cy="490538"/>
          </a:xfrm>
        </p:spPr>
        <p:txBody>
          <a:bodyPr/>
          <a:lstStyle/>
          <a:p>
            <a:r>
              <a:rPr kumimoji="1" lang="en-US" altLang="ja-JP" dirty="0" smtClean="0"/>
              <a:t>The Patch Review Process in OSS</a:t>
            </a:r>
            <a:endParaRPr kumimoji="1" lang="ja-JP" altLang="en-US" dirty="0"/>
          </a:p>
        </p:txBody>
      </p:sp>
      <p:sp>
        <p:nvSpPr>
          <p:cNvPr id="38" name="フッター プレースホルダ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39" name="スライド番号プレースホルダ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2</a:t>
            </a:fld>
            <a:endParaRPr lang="en-US" altLang="ja-JP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-32" y="4786322"/>
            <a:ext cx="842968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/>
            <a:r>
              <a:rPr lang="ja-JP" altLang="en-US" sz="2000" dirty="0" smtClean="0"/>
              <a:t>① </a:t>
            </a:r>
            <a:r>
              <a:rPr lang="en-US" altLang="ja-JP" sz="2000" dirty="0" smtClean="0"/>
              <a:t>Create and submit a patch</a:t>
            </a:r>
          </a:p>
          <a:p>
            <a:pPr lvl="1"/>
            <a:r>
              <a:rPr lang="ja-JP" altLang="en-US" sz="2000" dirty="0" smtClean="0"/>
              <a:t>② </a:t>
            </a:r>
            <a:r>
              <a:rPr lang="en-US" altLang="ja-JP" sz="2000" dirty="0" smtClean="0"/>
              <a:t>Review a submitted patch</a:t>
            </a:r>
          </a:p>
          <a:p>
            <a:pPr lvl="1"/>
            <a:r>
              <a:rPr lang="ja-JP" altLang="en-US" sz="2000" dirty="0" smtClean="0"/>
              <a:t>③ </a:t>
            </a:r>
            <a:r>
              <a:rPr lang="en-US" altLang="ja-JP" sz="2000" dirty="0" smtClean="0"/>
              <a:t>Commit the patch to the source code repository or</a:t>
            </a:r>
          </a:p>
          <a:p>
            <a:pPr lvl="1"/>
            <a:r>
              <a:rPr lang="ja-JP" altLang="en-US" sz="2000" dirty="0" smtClean="0"/>
              <a:t>　  </a:t>
            </a:r>
            <a:r>
              <a:rPr lang="en-US" altLang="ja-JP" sz="2000" dirty="0" smtClean="0"/>
              <a:t>Give feedback to the developer who submitted the patch</a:t>
            </a:r>
          </a:p>
          <a:p>
            <a:pPr lvl="1"/>
            <a:r>
              <a:rPr lang="ja-JP" altLang="en-US" sz="2000" dirty="0" smtClean="0"/>
              <a:t>④ </a:t>
            </a:r>
            <a:r>
              <a:rPr lang="en-US" altLang="ja-JP" sz="2000" dirty="0" smtClean="0"/>
              <a:t>Edit and re-submit a patch</a:t>
            </a:r>
          </a:p>
        </p:txBody>
      </p:sp>
      <p:sp>
        <p:nvSpPr>
          <p:cNvPr id="41" name="日付プレースホルダ 4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pSp>
        <p:nvGrpSpPr>
          <p:cNvPr id="67" name="グループ化 66"/>
          <p:cNvGrpSpPr/>
          <p:nvPr/>
        </p:nvGrpSpPr>
        <p:grpSpPr>
          <a:xfrm>
            <a:off x="-32" y="1412987"/>
            <a:ext cx="9016288" cy="2854633"/>
            <a:chOff x="-32" y="1412987"/>
            <a:chExt cx="9016288" cy="2854633"/>
          </a:xfrm>
        </p:grpSpPr>
        <p:cxnSp>
          <p:nvCxnSpPr>
            <p:cNvPr id="43" name="直線矢印コネクタ 42"/>
            <p:cNvCxnSpPr/>
            <p:nvPr/>
          </p:nvCxnSpPr>
          <p:spPr>
            <a:xfrm>
              <a:off x="1015200" y="3070222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>
              <a:off x="1015200" y="1643050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矢印コネクタ 44"/>
            <p:cNvCxnSpPr/>
            <p:nvPr/>
          </p:nvCxnSpPr>
          <p:spPr>
            <a:xfrm rot="16200000" flipH="1">
              <a:off x="2320268" y="1997979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矢印コネクタ 45"/>
            <p:cNvCxnSpPr/>
            <p:nvPr/>
          </p:nvCxnSpPr>
          <p:spPr>
            <a:xfrm rot="16200000" flipH="1">
              <a:off x="4280033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テキスト ボックス 46"/>
            <p:cNvSpPr txBox="1"/>
            <p:nvPr/>
          </p:nvSpPr>
          <p:spPr>
            <a:xfrm>
              <a:off x="-32" y="1773784"/>
              <a:ext cx="1257075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+mn-lt"/>
                </a:rPr>
                <a:t>Developer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-32" y="3071810"/>
              <a:ext cx="124906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+mn-lt"/>
                </a:rPr>
                <a:t>C</a:t>
              </a:r>
              <a:r>
                <a:rPr kumimoji="1" lang="en-US" altLang="ja-JP" dirty="0" smtClean="0">
                  <a:latin typeface="+mn-lt"/>
                </a:rPr>
                <a:t>ommitter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49" name="角丸四角形 48"/>
            <p:cNvSpPr/>
            <p:nvPr/>
          </p:nvSpPr>
          <p:spPr>
            <a:xfrm>
              <a:off x="3206778" y="2884489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0" name="角丸四角形 49"/>
            <p:cNvSpPr/>
            <p:nvPr/>
          </p:nvSpPr>
          <p:spPr>
            <a:xfrm>
              <a:off x="4929190" y="1465292"/>
              <a:ext cx="1169983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Edit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1" name="角丸四角形 50"/>
            <p:cNvSpPr/>
            <p:nvPr/>
          </p:nvSpPr>
          <p:spPr>
            <a:xfrm>
              <a:off x="1285852" y="1455729"/>
              <a:ext cx="1285884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Create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9" name="テキスト ボックス 58"/>
            <p:cNvSpPr txBox="1"/>
            <p:nvPr/>
          </p:nvSpPr>
          <p:spPr>
            <a:xfrm>
              <a:off x="2428860" y="2384423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63" name="直線矢印コネクタ 62"/>
            <p:cNvCxnSpPr/>
            <p:nvPr/>
          </p:nvCxnSpPr>
          <p:spPr>
            <a:xfrm rot="5400000" flipH="1" flipV="1">
              <a:off x="4059254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角丸四角形 63"/>
            <p:cNvSpPr/>
            <p:nvPr/>
          </p:nvSpPr>
          <p:spPr>
            <a:xfrm>
              <a:off x="6706613" y="2894052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6" name="テキスト ボックス 65"/>
            <p:cNvSpPr txBox="1"/>
            <p:nvPr/>
          </p:nvSpPr>
          <p:spPr>
            <a:xfrm>
              <a:off x="4294148" y="2357430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78" name="テキスト ボックス 77"/>
            <p:cNvSpPr txBox="1"/>
            <p:nvPr/>
          </p:nvSpPr>
          <p:spPr>
            <a:xfrm>
              <a:off x="4421224" y="3271327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80" name="直線矢印コネクタ 79"/>
            <p:cNvCxnSpPr/>
            <p:nvPr/>
          </p:nvCxnSpPr>
          <p:spPr>
            <a:xfrm rot="16200000" flipH="1">
              <a:off x="5820730" y="1997977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グループ化 94"/>
            <p:cNvGrpSpPr/>
            <p:nvPr/>
          </p:nvGrpSpPr>
          <p:grpSpPr>
            <a:xfrm>
              <a:off x="8358214" y="2880000"/>
              <a:ext cx="343934" cy="448112"/>
              <a:chOff x="8030342" y="2987320"/>
              <a:chExt cx="343934" cy="448112"/>
            </a:xfrm>
          </p:grpSpPr>
          <p:sp>
            <p:nvSpPr>
              <p:cNvPr id="120" name="正方形/長方形 119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21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122" name="曲線コネクタ 121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曲線コネクタ 122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7" name="グループ化 95"/>
            <p:cNvGrpSpPr/>
            <p:nvPr/>
          </p:nvGrpSpPr>
          <p:grpSpPr>
            <a:xfrm>
              <a:off x="8350314" y="1455729"/>
              <a:ext cx="343934" cy="448112"/>
              <a:chOff x="8030342" y="2987320"/>
              <a:chExt cx="343934" cy="448112"/>
            </a:xfrm>
          </p:grpSpPr>
          <p:sp>
            <p:nvSpPr>
              <p:cNvPr id="116" name="正方形/長方形 115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17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118" name="曲線コネクタ 117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曲線コネクタ 118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88" name="直線矢印コネクタ 87"/>
            <p:cNvCxnSpPr/>
            <p:nvPr/>
          </p:nvCxnSpPr>
          <p:spPr>
            <a:xfrm rot="16200000" flipH="1">
              <a:off x="7780495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矢印コネクタ 88"/>
            <p:cNvCxnSpPr/>
            <p:nvPr/>
          </p:nvCxnSpPr>
          <p:spPr>
            <a:xfrm rot="5400000" flipH="1" flipV="1">
              <a:off x="7559716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3174" y="1857364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95" name="グループ化 69"/>
            <p:cNvGrpSpPr/>
            <p:nvPr/>
          </p:nvGrpSpPr>
          <p:grpSpPr>
            <a:xfrm>
              <a:off x="4500562" y="2100253"/>
              <a:ext cx="428628" cy="257177"/>
              <a:chOff x="2428860" y="6143644"/>
              <a:chExt cx="714380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114" name="正方形/長方形 113"/>
              <p:cNvSpPr/>
              <p:nvPr/>
            </p:nvSpPr>
            <p:spPr>
              <a:xfrm>
                <a:off x="2428860" y="6143644"/>
                <a:ext cx="714380" cy="428628"/>
              </a:xfrm>
              <a:prstGeom prst="rect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5" name="二等辺三角形 114"/>
              <p:cNvSpPr/>
              <p:nvPr/>
            </p:nvSpPr>
            <p:spPr>
              <a:xfrm rot="10800000">
                <a:off x="2428860" y="6143644"/>
                <a:ext cx="714380" cy="357190"/>
              </a:xfrm>
              <a:prstGeom prst="triangle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96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77356" y="1857365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109" name="グループ化 74"/>
            <p:cNvGrpSpPr/>
            <p:nvPr/>
          </p:nvGrpSpPr>
          <p:grpSpPr>
            <a:xfrm>
              <a:off x="4286248" y="3500438"/>
              <a:ext cx="2316660" cy="767182"/>
              <a:chOff x="68034" y="3786190"/>
              <a:chExt cx="2316660" cy="767182"/>
            </a:xfrm>
          </p:grpSpPr>
          <p:sp>
            <p:nvSpPr>
              <p:cNvPr id="112" name="円柱 111"/>
              <p:cNvSpPr/>
              <p:nvPr/>
            </p:nvSpPr>
            <p:spPr>
              <a:xfrm>
                <a:off x="714348" y="3786190"/>
                <a:ext cx="357190" cy="428628"/>
              </a:xfrm>
              <a:prstGeom prst="can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3" name="テキスト ボックス 112"/>
              <p:cNvSpPr txBox="1"/>
              <p:nvPr/>
            </p:nvSpPr>
            <p:spPr>
              <a:xfrm>
                <a:off x="68034" y="4214818"/>
                <a:ext cx="2316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>
                    <a:latin typeface="+mn-lt"/>
                  </a:rPr>
                  <a:t>Source code repository</a:t>
                </a:r>
                <a:endParaRPr kumimoji="1" lang="ja-JP" altLang="en-US" sz="1600" dirty="0">
                  <a:latin typeface="+mn-lt"/>
                </a:endParaRPr>
              </a:p>
            </p:txBody>
          </p:sp>
        </p:grpSp>
        <p:pic>
          <p:nvPicPr>
            <p:cNvPr id="110" name="Picture 23" descr="7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977" y="1412987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1" name="Picture 23" descr="7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977" y="2714620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4" name="テキスト ボックス 123"/>
            <p:cNvSpPr txBox="1"/>
            <p:nvPr/>
          </p:nvSpPr>
          <p:spPr>
            <a:xfrm>
              <a:off x="6072198" y="2357430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125" name="テキスト ボックス 124"/>
            <p:cNvSpPr txBox="1"/>
            <p:nvPr/>
          </p:nvSpPr>
          <p:spPr>
            <a:xfrm>
              <a:off x="7929586" y="2285992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126" name="テキスト ボックス 125"/>
            <p:cNvSpPr txBox="1"/>
            <p:nvPr/>
          </p:nvSpPr>
          <p:spPr>
            <a:xfrm>
              <a:off x="7993124" y="3325655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2412" y="130175"/>
            <a:ext cx="6677042" cy="490538"/>
          </a:xfrm>
        </p:spPr>
        <p:txBody>
          <a:bodyPr/>
          <a:lstStyle/>
          <a:p>
            <a:r>
              <a:rPr lang="en-US" altLang="ja-JP" dirty="0" smtClean="0"/>
              <a:t>The Patch Review Process in OSS</a:t>
            </a:r>
            <a:endParaRPr kumimoji="1" lang="ja-JP" altLang="en-US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428596" y="4786322"/>
            <a:ext cx="84296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Patch Review Time (PRT)</a:t>
            </a:r>
          </a:p>
          <a:p>
            <a:r>
              <a:rPr kumimoji="1" lang="en-US" altLang="ja-JP" sz="2000" dirty="0" smtClean="0"/>
              <a:t>The time from patch submitted to end of the review</a:t>
            </a:r>
          </a:p>
          <a:p>
            <a:endParaRPr lang="en-US" altLang="ja-JP" sz="2000" dirty="0" smtClean="0"/>
          </a:p>
          <a:p>
            <a:r>
              <a:rPr lang="en-US" altLang="ja-JP" sz="2000" dirty="0" smtClean="0"/>
              <a:t>Patch Edit Time (PET)</a:t>
            </a:r>
          </a:p>
          <a:p>
            <a:r>
              <a:rPr kumimoji="1" lang="en-US" altLang="ja-JP" sz="2000" dirty="0" smtClean="0"/>
              <a:t>The time from the end of the review to the edited patch re-submitted</a:t>
            </a:r>
            <a:endParaRPr kumimoji="1" lang="ja-JP" altLang="en-US" sz="2000" dirty="0"/>
          </a:p>
        </p:txBody>
      </p:sp>
      <p:sp>
        <p:nvSpPr>
          <p:cNvPr id="49" name="フッター プレースホル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50" name="スライド番号プレースホルダ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3</a:t>
            </a:fld>
            <a:endParaRPr lang="en-US" altLang="ja-JP" dirty="0"/>
          </a:p>
        </p:txBody>
      </p:sp>
      <p:sp>
        <p:nvSpPr>
          <p:cNvPr id="51" name="日付プレースホルダ 5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pSp>
        <p:nvGrpSpPr>
          <p:cNvPr id="195" name="グループ化 194"/>
          <p:cNvGrpSpPr/>
          <p:nvPr/>
        </p:nvGrpSpPr>
        <p:grpSpPr>
          <a:xfrm>
            <a:off x="-32" y="928670"/>
            <a:ext cx="9016288" cy="3338950"/>
            <a:chOff x="-32" y="928670"/>
            <a:chExt cx="9016288" cy="3338950"/>
          </a:xfrm>
        </p:grpSpPr>
        <p:cxnSp>
          <p:nvCxnSpPr>
            <p:cNvPr id="196" name="直線矢印コネクタ 195"/>
            <p:cNvCxnSpPr/>
            <p:nvPr/>
          </p:nvCxnSpPr>
          <p:spPr>
            <a:xfrm>
              <a:off x="1015200" y="3070222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線矢印コネクタ 196"/>
            <p:cNvCxnSpPr/>
            <p:nvPr/>
          </p:nvCxnSpPr>
          <p:spPr>
            <a:xfrm>
              <a:off x="1015200" y="1643050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線矢印コネクタ 197"/>
            <p:cNvCxnSpPr/>
            <p:nvPr/>
          </p:nvCxnSpPr>
          <p:spPr>
            <a:xfrm rot="16200000" flipH="1">
              <a:off x="2320268" y="1997979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直線矢印コネクタ 198"/>
            <p:cNvCxnSpPr/>
            <p:nvPr/>
          </p:nvCxnSpPr>
          <p:spPr>
            <a:xfrm rot="16200000" flipH="1">
              <a:off x="4280033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テキスト ボックス 199"/>
            <p:cNvSpPr txBox="1"/>
            <p:nvPr/>
          </p:nvSpPr>
          <p:spPr>
            <a:xfrm>
              <a:off x="-32" y="1773784"/>
              <a:ext cx="1257075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+mn-lt"/>
                </a:rPr>
                <a:t>Developer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201" name="テキスト ボックス 200"/>
            <p:cNvSpPr txBox="1"/>
            <p:nvPr/>
          </p:nvSpPr>
          <p:spPr>
            <a:xfrm>
              <a:off x="-32" y="3071810"/>
              <a:ext cx="124906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+mn-lt"/>
                </a:rPr>
                <a:t>C</a:t>
              </a:r>
              <a:r>
                <a:rPr kumimoji="1" lang="en-US" altLang="ja-JP" dirty="0" smtClean="0">
                  <a:latin typeface="+mn-lt"/>
                </a:rPr>
                <a:t>ommitter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202" name="角丸四角形 201"/>
            <p:cNvSpPr/>
            <p:nvPr/>
          </p:nvSpPr>
          <p:spPr>
            <a:xfrm>
              <a:off x="3206778" y="2884489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3" name="角丸四角形 202"/>
            <p:cNvSpPr/>
            <p:nvPr/>
          </p:nvSpPr>
          <p:spPr>
            <a:xfrm>
              <a:off x="4929190" y="1465292"/>
              <a:ext cx="1169983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Edit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4" name="角丸四角形 203"/>
            <p:cNvSpPr/>
            <p:nvPr/>
          </p:nvSpPr>
          <p:spPr>
            <a:xfrm>
              <a:off x="1285852" y="1455729"/>
              <a:ext cx="1285884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Create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205" name="直線コネクタ 204"/>
            <p:cNvCxnSpPr/>
            <p:nvPr/>
          </p:nvCxnSpPr>
          <p:spPr>
            <a:xfrm rot="5400000">
              <a:off x="1204843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線コネクタ 205"/>
            <p:cNvCxnSpPr/>
            <p:nvPr/>
          </p:nvCxnSpPr>
          <p:spPr>
            <a:xfrm rot="5400000">
              <a:off x="2949157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線コネクタ 206"/>
            <p:cNvCxnSpPr/>
            <p:nvPr/>
          </p:nvCxnSpPr>
          <p:spPr>
            <a:xfrm rot="5400000">
              <a:off x="4732297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直線コネクタ 207"/>
            <p:cNvCxnSpPr/>
            <p:nvPr/>
          </p:nvCxnSpPr>
          <p:spPr>
            <a:xfrm rot="5400000">
              <a:off x="6449619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直線矢印コネクタ 208"/>
            <p:cNvCxnSpPr/>
            <p:nvPr/>
          </p:nvCxnSpPr>
          <p:spPr>
            <a:xfrm>
              <a:off x="2638645" y="1241415"/>
              <a:ext cx="1643074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線矢印コネクタ 209"/>
            <p:cNvCxnSpPr/>
            <p:nvPr/>
          </p:nvCxnSpPr>
          <p:spPr>
            <a:xfrm>
              <a:off x="4353157" y="1241415"/>
              <a:ext cx="1782579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線矢印コネクタ 210"/>
            <p:cNvCxnSpPr/>
            <p:nvPr/>
          </p:nvCxnSpPr>
          <p:spPr>
            <a:xfrm>
              <a:off x="6210545" y="1241415"/>
              <a:ext cx="1639703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テキスト ボックス 211"/>
            <p:cNvSpPr txBox="1"/>
            <p:nvPr/>
          </p:nvSpPr>
          <p:spPr>
            <a:xfrm>
              <a:off x="2428860" y="2384423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3" name="テキスト ボックス 212"/>
            <p:cNvSpPr txBox="1"/>
            <p:nvPr/>
          </p:nvSpPr>
          <p:spPr>
            <a:xfrm>
              <a:off x="3143240" y="928670"/>
              <a:ext cx="6046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PRT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4" name="テキスト ボックス 213"/>
            <p:cNvSpPr txBox="1"/>
            <p:nvPr/>
          </p:nvSpPr>
          <p:spPr>
            <a:xfrm>
              <a:off x="6681991" y="928670"/>
              <a:ext cx="6046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PRT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5" name="テキスト ボックス 214"/>
            <p:cNvSpPr txBox="1"/>
            <p:nvPr/>
          </p:nvSpPr>
          <p:spPr>
            <a:xfrm>
              <a:off x="4967479" y="928670"/>
              <a:ext cx="6046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PET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16" name="直線矢印コネクタ 215"/>
            <p:cNvCxnSpPr/>
            <p:nvPr/>
          </p:nvCxnSpPr>
          <p:spPr>
            <a:xfrm rot="5400000" flipH="1" flipV="1">
              <a:off x="4059254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角丸四角形 216"/>
            <p:cNvSpPr/>
            <p:nvPr/>
          </p:nvSpPr>
          <p:spPr>
            <a:xfrm>
              <a:off x="6706613" y="2894052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18" name="テキスト ボックス 217"/>
            <p:cNvSpPr txBox="1"/>
            <p:nvPr/>
          </p:nvSpPr>
          <p:spPr>
            <a:xfrm>
              <a:off x="4294148" y="2357430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9" name="テキスト ボックス 218"/>
            <p:cNvSpPr txBox="1"/>
            <p:nvPr/>
          </p:nvSpPr>
          <p:spPr>
            <a:xfrm>
              <a:off x="4421224" y="3271327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20" name="直線矢印コネクタ 219"/>
            <p:cNvCxnSpPr/>
            <p:nvPr/>
          </p:nvCxnSpPr>
          <p:spPr>
            <a:xfrm rot="16200000" flipH="1">
              <a:off x="5820730" y="1997977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1" name="グループ化 94"/>
            <p:cNvGrpSpPr/>
            <p:nvPr/>
          </p:nvGrpSpPr>
          <p:grpSpPr>
            <a:xfrm>
              <a:off x="8358214" y="2880000"/>
              <a:ext cx="343934" cy="448112"/>
              <a:chOff x="8030342" y="2987320"/>
              <a:chExt cx="343934" cy="448112"/>
            </a:xfrm>
          </p:grpSpPr>
          <p:sp>
            <p:nvSpPr>
              <p:cNvPr id="242" name="正方形/長方形 241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43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44" name="曲線コネクタ 243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曲線コネクタ 244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2" name="グループ化 95"/>
            <p:cNvGrpSpPr/>
            <p:nvPr/>
          </p:nvGrpSpPr>
          <p:grpSpPr>
            <a:xfrm>
              <a:off x="8350314" y="1455729"/>
              <a:ext cx="343934" cy="448112"/>
              <a:chOff x="8030342" y="2987320"/>
              <a:chExt cx="343934" cy="448112"/>
            </a:xfrm>
          </p:grpSpPr>
          <p:sp>
            <p:nvSpPr>
              <p:cNvPr id="238" name="正方形/長方形 237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39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40" name="曲線コネクタ 239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曲線コネクタ 240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23" name="直線矢印コネクタ 222"/>
            <p:cNvCxnSpPr/>
            <p:nvPr/>
          </p:nvCxnSpPr>
          <p:spPr>
            <a:xfrm rot="16200000" flipH="1">
              <a:off x="7780495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直線矢印コネクタ 223"/>
            <p:cNvCxnSpPr/>
            <p:nvPr/>
          </p:nvCxnSpPr>
          <p:spPr>
            <a:xfrm rot="5400000" flipH="1" flipV="1">
              <a:off x="7559716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5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3174" y="1857364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226" name="グループ化 69"/>
            <p:cNvGrpSpPr/>
            <p:nvPr/>
          </p:nvGrpSpPr>
          <p:grpSpPr>
            <a:xfrm>
              <a:off x="4500562" y="2100253"/>
              <a:ext cx="428628" cy="257177"/>
              <a:chOff x="2428860" y="6143644"/>
              <a:chExt cx="714380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236" name="正方形/長方形 235"/>
              <p:cNvSpPr/>
              <p:nvPr/>
            </p:nvSpPr>
            <p:spPr>
              <a:xfrm>
                <a:off x="2428860" y="6143644"/>
                <a:ext cx="714380" cy="428628"/>
              </a:xfrm>
              <a:prstGeom prst="rect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7" name="二等辺三角形 236"/>
              <p:cNvSpPr/>
              <p:nvPr/>
            </p:nvSpPr>
            <p:spPr>
              <a:xfrm rot="10800000">
                <a:off x="2428860" y="6143644"/>
                <a:ext cx="714380" cy="357190"/>
              </a:xfrm>
              <a:prstGeom prst="triangle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227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77356" y="1857365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228" name="グループ化 74"/>
            <p:cNvGrpSpPr/>
            <p:nvPr/>
          </p:nvGrpSpPr>
          <p:grpSpPr>
            <a:xfrm>
              <a:off x="4286248" y="3500438"/>
              <a:ext cx="2316660" cy="767182"/>
              <a:chOff x="68034" y="3786190"/>
              <a:chExt cx="2316660" cy="767182"/>
            </a:xfrm>
          </p:grpSpPr>
          <p:sp>
            <p:nvSpPr>
              <p:cNvPr id="234" name="円柱 233"/>
              <p:cNvSpPr/>
              <p:nvPr/>
            </p:nvSpPr>
            <p:spPr>
              <a:xfrm>
                <a:off x="714348" y="3786190"/>
                <a:ext cx="357190" cy="428628"/>
              </a:xfrm>
              <a:prstGeom prst="can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5" name="テキスト ボックス 234"/>
              <p:cNvSpPr txBox="1"/>
              <p:nvPr/>
            </p:nvSpPr>
            <p:spPr>
              <a:xfrm>
                <a:off x="68034" y="4214818"/>
                <a:ext cx="2316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>
                    <a:latin typeface="+mn-lt"/>
                  </a:rPr>
                  <a:t>Source code repository</a:t>
                </a:r>
                <a:endParaRPr kumimoji="1" lang="ja-JP" altLang="en-US" sz="1600" dirty="0">
                  <a:latin typeface="+mn-lt"/>
                </a:endParaRPr>
              </a:p>
            </p:txBody>
          </p:sp>
        </p:grpSp>
        <p:pic>
          <p:nvPicPr>
            <p:cNvPr id="229" name="Picture 23" descr="7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977" y="1412987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0" name="Picture 23" descr="7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977" y="2714620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1" name="テキスト ボックス 230"/>
            <p:cNvSpPr txBox="1"/>
            <p:nvPr/>
          </p:nvSpPr>
          <p:spPr>
            <a:xfrm>
              <a:off x="6072198" y="2357430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32" name="テキスト ボックス 231"/>
            <p:cNvSpPr txBox="1"/>
            <p:nvPr/>
          </p:nvSpPr>
          <p:spPr>
            <a:xfrm>
              <a:off x="7929586" y="2285992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33" name="テキスト ボックス 232"/>
            <p:cNvSpPr txBox="1"/>
            <p:nvPr/>
          </p:nvSpPr>
          <p:spPr>
            <a:xfrm>
              <a:off x="7993124" y="3325655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角丸四角形 5"/>
          <p:cNvSpPr/>
          <p:nvPr/>
        </p:nvSpPr>
        <p:spPr>
          <a:xfrm>
            <a:off x="3571868" y="4786322"/>
            <a:ext cx="1500198" cy="1500198"/>
          </a:xfrm>
          <a:prstGeom prst="roundRect">
            <a:avLst>
              <a:gd name="adj" fmla="val 32038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571736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71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357422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73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285984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cxnSp>
        <p:nvCxnSpPr>
          <p:cNvPr id="77" name="直線矢印コネクタ 76"/>
          <p:cNvCxnSpPr/>
          <p:nvPr/>
        </p:nvCxnSpPr>
        <p:spPr>
          <a:xfrm>
            <a:off x="2714612" y="5786454"/>
            <a:ext cx="785820" cy="158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矢印コネクタ 77"/>
          <p:cNvCxnSpPr/>
          <p:nvPr/>
        </p:nvCxnSpPr>
        <p:spPr>
          <a:xfrm>
            <a:off x="2786050" y="5357826"/>
            <a:ext cx="714382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矢印コネクタ 79"/>
          <p:cNvCxnSpPr/>
          <p:nvPr/>
        </p:nvCxnSpPr>
        <p:spPr>
          <a:xfrm>
            <a:off x="3000362" y="4929198"/>
            <a:ext cx="571506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857760"/>
            <a:ext cx="357190" cy="357190"/>
          </a:xfrm>
          <a:prstGeom prst="rect">
            <a:avLst/>
          </a:prstGeom>
          <a:noFill/>
        </p:spPr>
      </p:pic>
      <p:pic>
        <p:nvPicPr>
          <p:cNvPr id="87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214950"/>
            <a:ext cx="357190" cy="357190"/>
          </a:xfrm>
          <a:prstGeom prst="rect">
            <a:avLst/>
          </a:prstGeom>
          <a:noFill/>
        </p:spPr>
      </p:pic>
      <p:pic>
        <p:nvPicPr>
          <p:cNvPr id="88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572140"/>
            <a:ext cx="357190" cy="357190"/>
          </a:xfrm>
          <a:prstGeom prst="rect">
            <a:avLst/>
          </a:prstGeom>
          <a:noFill/>
        </p:spPr>
      </p:pic>
      <p:cxnSp>
        <p:nvCxnSpPr>
          <p:cNvPr id="12" name="直線矢印コネクタ 11"/>
          <p:cNvCxnSpPr/>
          <p:nvPr/>
        </p:nvCxnSpPr>
        <p:spPr>
          <a:xfrm flipV="1">
            <a:off x="2500298" y="6143644"/>
            <a:ext cx="1071570" cy="7143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6000768"/>
            <a:ext cx="357190" cy="357190"/>
          </a:xfrm>
          <a:prstGeom prst="rect">
            <a:avLst/>
          </a:prstGeom>
          <a:noFill/>
        </p:spPr>
      </p:pic>
      <p:pic>
        <p:nvPicPr>
          <p:cNvPr id="98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5715016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23" descr="71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 bwMode="auto">
          <a:xfrm>
            <a:off x="3857620" y="5715016"/>
            <a:ext cx="428126" cy="444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円柱 110"/>
          <p:cNvSpPr/>
          <p:nvPr/>
        </p:nvSpPr>
        <p:spPr>
          <a:xfrm>
            <a:off x="6000760" y="5214950"/>
            <a:ext cx="357190" cy="428628"/>
          </a:xfrm>
          <a:prstGeom prst="can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6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143610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17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929296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18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19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643544" y="4786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20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28638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21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786454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22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929330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74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357422" y="5929330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26" name="右矢印 125"/>
          <p:cNvSpPr/>
          <p:nvPr/>
        </p:nvSpPr>
        <p:spPr>
          <a:xfrm>
            <a:off x="5143504" y="5286388"/>
            <a:ext cx="64294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" name="フッター プレースホルダ 1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72" name="スライド番号プレースホルダ 7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4</a:t>
            </a:fld>
            <a:endParaRPr lang="en-US" altLang="ja-JP" dirty="0"/>
          </a:p>
        </p:txBody>
      </p:sp>
      <p:sp>
        <p:nvSpPr>
          <p:cNvPr id="75" name="日付プレースホルダ 7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259" name="テキスト ボックス 258"/>
          <p:cNvSpPr txBox="1"/>
          <p:nvPr/>
        </p:nvSpPr>
        <p:spPr>
          <a:xfrm>
            <a:off x="265533" y="5202808"/>
            <a:ext cx="1234633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Century" pitchFamily="18" charset="0"/>
              </a:rPr>
              <a:t>Developers</a:t>
            </a:r>
            <a:endParaRPr kumimoji="1" lang="ja-JP" altLang="en-US" sz="1600" dirty="0">
              <a:latin typeface="Century" pitchFamily="18" charset="0"/>
            </a:endParaRPr>
          </a:p>
        </p:txBody>
      </p:sp>
      <p:sp>
        <p:nvSpPr>
          <p:cNvPr id="260" name="テキスト ボックス 259"/>
          <p:cNvSpPr txBox="1"/>
          <p:nvPr/>
        </p:nvSpPr>
        <p:spPr>
          <a:xfrm>
            <a:off x="3687448" y="4786322"/>
            <a:ext cx="1313180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Century" pitchFamily="18" charset="0"/>
              </a:rPr>
              <a:t>C</a:t>
            </a:r>
            <a:r>
              <a:rPr kumimoji="1" lang="en-US" altLang="ja-JP" sz="1600" dirty="0" smtClean="0">
                <a:latin typeface="Century" pitchFamily="18" charset="0"/>
              </a:rPr>
              <a:t>ommitters</a:t>
            </a:r>
            <a:endParaRPr kumimoji="1" lang="ja-JP" altLang="en-US" sz="1600" dirty="0">
              <a:latin typeface="Century" pitchFamily="18" charset="0"/>
            </a:endParaRPr>
          </a:p>
        </p:txBody>
      </p:sp>
      <p:sp>
        <p:nvSpPr>
          <p:cNvPr id="261" name="テキスト ボックス 260"/>
          <p:cNvSpPr txBox="1"/>
          <p:nvPr/>
        </p:nvSpPr>
        <p:spPr>
          <a:xfrm>
            <a:off x="5143504" y="5643578"/>
            <a:ext cx="2316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Century" pitchFamily="18" charset="0"/>
              </a:rPr>
              <a:t>Source code repository</a:t>
            </a:r>
            <a:endParaRPr kumimoji="1" lang="ja-JP" altLang="en-US" sz="1600" dirty="0">
              <a:latin typeface="Century" pitchFamily="18" charset="0"/>
            </a:endParaRPr>
          </a:p>
        </p:txBody>
      </p:sp>
      <p:grpSp>
        <p:nvGrpSpPr>
          <p:cNvPr id="91" name="グループ化 90"/>
          <p:cNvGrpSpPr/>
          <p:nvPr/>
        </p:nvGrpSpPr>
        <p:grpSpPr>
          <a:xfrm>
            <a:off x="-32" y="1076621"/>
            <a:ext cx="9016288" cy="3190999"/>
            <a:chOff x="-32" y="1076621"/>
            <a:chExt cx="9016288" cy="3190999"/>
          </a:xfrm>
        </p:grpSpPr>
        <p:cxnSp>
          <p:nvCxnSpPr>
            <p:cNvPr id="209" name="直線矢印コネクタ 208"/>
            <p:cNvCxnSpPr/>
            <p:nvPr/>
          </p:nvCxnSpPr>
          <p:spPr>
            <a:xfrm>
              <a:off x="1015200" y="3070222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線矢印コネクタ 209"/>
            <p:cNvCxnSpPr/>
            <p:nvPr/>
          </p:nvCxnSpPr>
          <p:spPr>
            <a:xfrm>
              <a:off x="1015200" y="1643050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線矢印コネクタ 210"/>
            <p:cNvCxnSpPr/>
            <p:nvPr/>
          </p:nvCxnSpPr>
          <p:spPr>
            <a:xfrm rot="16200000" flipH="1">
              <a:off x="2320268" y="1997979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直線矢印コネクタ 211"/>
            <p:cNvCxnSpPr/>
            <p:nvPr/>
          </p:nvCxnSpPr>
          <p:spPr>
            <a:xfrm rot="16200000" flipH="1">
              <a:off x="5851669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テキスト ボックス 212"/>
            <p:cNvSpPr txBox="1"/>
            <p:nvPr/>
          </p:nvSpPr>
          <p:spPr>
            <a:xfrm>
              <a:off x="-32" y="1773784"/>
              <a:ext cx="1257075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+mn-lt"/>
                </a:rPr>
                <a:t>Developer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214" name="テキスト ボックス 213"/>
            <p:cNvSpPr txBox="1"/>
            <p:nvPr/>
          </p:nvSpPr>
          <p:spPr>
            <a:xfrm>
              <a:off x="-32" y="3071810"/>
              <a:ext cx="124906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+mn-lt"/>
                </a:rPr>
                <a:t>C</a:t>
              </a:r>
              <a:r>
                <a:rPr kumimoji="1" lang="en-US" altLang="ja-JP" dirty="0" smtClean="0">
                  <a:latin typeface="+mn-lt"/>
                </a:rPr>
                <a:t>ommitter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215" name="角丸四角形 214"/>
            <p:cNvSpPr/>
            <p:nvPr/>
          </p:nvSpPr>
          <p:spPr>
            <a:xfrm>
              <a:off x="3206778" y="2884489"/>
              <a:ext cx="2651106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16" name="角丸四角形 215"/>
            <p:cNvSpPr/>
            <p:nvPr/>
          </p:nvSpPr>
          <p:spPr>
            <a:xfrm>
              <a:off x="6500826" y="1465292"/>
              <a:ext cx="1169983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Edit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17" name="角丸四角形 216"/>
            <p:cNvSpPr/>
            <p:nvPr/>
          </p:nvSpPr>
          <p:spPr>
            <a:xfrm>
              <a:off x="1285852" y="1455729"/>
              <a:ext cx="1285884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Create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218" name="直線コネクタ 217"/>
            <p:cNvCxnSpPr/>
            <p:nvPr/>
          </p:nvCxnSpPr>
          <p:spPr>
            <a:xfrm rot="5400000">
              <a:off x="1204843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線コネクタ 218"/>
            <p:cNvCxnSpPr/>
            <p:nvPr/>
          </p:nvCxnSpPr>
          <p:spPr>
            <a:xfrm rot="5400000">
              <a:off x="4500000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線コネクタ 219"/>
            <p:cNvCxnSpPr/>
            <p:nvPr/>
          </p:nvCxnSpPr>
          <p:spPr>
            <a:xfrm rot="5400000">
              <a:off x="6303933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直線矢印コネクタ 221"/>
            <p:cNvCxnSpPr/>
            <p:nvPr/>
          </p:nvCxnSpPr>
          <p:spPr>
            <a:xfrm>
              <a:off x="2638645" y="1241415"/>
              <a:ext cx="3240000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直線矢印コネクタ 222"/>
            <p:cNvCxnSpPr/>
            <p:nvPr/>
          </p:nvCxnSpPr>
          <p:spPr>
            <a:xfrm>
              <a:off x="5924793" y="1241415"/>
              <a:ext cx="1782579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テキスト ボックス 224"/>
            <p:cNvSpPr txBox="1"/>
            <p:nvPr/>
          </p:nvSpPr>
          <p:spPr>
            <a:xfrm>
              <a:off x="2428860" y="2384423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29" name="直線矢印コネクタ 228"/>
            <p:cNvCxnSpPr/>
            <p:nvPr/>
          </p:nvCxnSpPr>
          <p:spPr>
            <a:xfrm rot="5400000" flipH="1" flipV="1">
              <a:off x="5630890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テキスト ボックス 230"/>
            <p:cNvSpPr txBox="1"/>
            <p:nvPr/>
          </p:nvSpPr>
          <p:spPr>
            <a:xfrm>
              <a:off x="5865784" y="2357430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32" name="テキスト ボックス 231"/>
            <p:cNvSpPr txBox="1"/>
            <p:nvPr/>
          </p:nvSpPr>
          <p:spPr>
            <a:xfrm>
              <a:off x="5992860" y="3271327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33" name="直線矢印コネクタ 232"/>
            <p:cNvCxnSpPr/>
            <p:nvPr/>
          </p:nvCxnSpPr>
          <p:spPr>
            <a:xfrm rot="16200000" flipH="1">
              <a:off x="7392366" y="1997977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グループ化 94"/>
            <p:cNvGrpSpPr/>
            <p:nvPr/>
          </p:nvGrpSpPr>
          <p:grpSpPr>
            <a:xfrm>
              <a:off x="8358214" y="2880000"/>
              <a:ext cx="343934" cy="448112"/>
              <a:chOff x="8030342" y="2987320"/>
              <a:chExt cx="343934" cy="448112"/>
            </a:xfrm>
          </p:grpSpPr>
          <p:sp>
            <p:nvSpPr>
              <p:cNvPr id="255" name="正方形/長方形 254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8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57" name="曲線コネクタ 256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8" name="曲線コネクタ 257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グループ化 95"/>
            <p:cNvGrpSpPr/>
            <p:nvPr/>
          </p:nvGrpSpPr>
          <p:grpSpPr>
            <a:xfrm>
              <a:off x="8350314" y="1455729"/>
              <a:ext cx="343934" cy="448112"/>
              <a:chOff x="8030342" y="2987320"/>
              <a:chExt cx="343934" cy="448112"/>
            </a:xfrm>
          </p:grpSpPr>
          <p:sp>
            <p:nvSpPr>
              <p:cNvPr id="251" name="正方形/長方形 250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0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53" name="曲線コネクタ 252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曲線コネクタ 253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38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43174" y="1857364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11" name="グループ化 69"/>
            <p:cNvGrpSpPr/>
            <p:nvPr/>
          </p:nvGrpSpPr>
          <p:grpSpPr>
            <a:xfrm>
              <a:off x="6072198" y="2100253"/>
              <a:ext cx="428628" cy="257177"/>
              <a:chOff x="2428860" y="6143644"/>
              <a:chExt cx="714380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249" name="正方形/長方形 248"/>
              <p:cNvSpPr/>
              <p:nvPr/>
            </p:nvSpPr>
            <p:spPr>
              <a:xfrm>
                <a:off x="2428860" y="6143644"/>
                <a:ext cx="714380" cy="428628"/>
              </a:xfrm>
              <a:prstGeom prst="rect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0" name="二等辺三角形 249"/>
              <p:cNvSpPr/>
              <p:nvPr/>
            </p:nvSpPr>
            <p:spPr>
              <a:xfrm rot="10800000">
                <a:off x="2428860" y="6143644"/>
                <a:ext cx="714380" cy="357190"/>
              </a:xfrm>
              <a:prstGeom prst="triangle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240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48992" y="1857365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13" name="グループ化 74"/>
            <p:cNvGrpSpPr/>
            <p:nvPr/>
          </p:nvGrpSpPr>
          <p:grpSpPr>
            <a:xfrm>
              <a:off x="5857884" y="3500438"/>
              <a:ext cx="2316660" cy="767182"/>
              <a:chOff x="68034" y="3786190"/>
              <a:chExt cx="2316660" cy="767182"/>
            </a:xfrm>
          </p:grpSpPr>
          <p:sp>
            <p:nvSpPr>
              <p:cNvPr id="247" name="円柱 246"/>
              <p:cNvSpPr/>
              <p:nvPr/>
            </p:nvSpPr>
            <p:spPr>
              <a:xfrm>
                <a:off x="714348" y="3786190"/>
                <a:ext cx="357190" cy="428628"/>
              </a:xfrm>
              <a:prstGeom prst="can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8" name="テキスト ボックス 247"/>
              <p:cNvSpPr txBox="1"/>
              <p:nvPr/>
            </p:nvSpPr>
            <p:spPr>
              <a:xfrm>
                <a:off x="68034" y="4214818"/>
                <a:ext cx="2316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>
                    <a:latin typeface="+mn-lt"/>
                  </a:rPr>
                  <a:t>Source code repository</a:t>
                </a:r>
                <a:endParaRPr kumimoji="1" lang="ja-JP" altLang="en-US" sz="1600" dirty="0">
                  <a:latin typeface="+mn-lt"/>
                </a:endParaRPr>
              </a:p>
            </p:txBody>
          </p:sp>
        </p:grpSp>
        <p:pic>
          <p:nvPicPr>
            <p:cNvPr id="242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977" y="1412987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3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977" y="2714620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4" name="テキスト ボックス 243"/>
            <p:cNvSpPr txBox="1"/>
            <p:nvPr/>
          </p:nvSpPr>
          <p:spPr>
            <a:xfrm>
              <a:off x="7643834" y="2357430"/>
              <a:ext cx="135732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90" name="テキスト ボックス 89"/>
            <p:cNvSpPr txBox="1"/>
            <p:nvPr/>
          </p:nvSpPr>
          <p:spPr>
            <a:xfrm>
              <a:off x="3000364" y="3386080"/>
              <a:ext cx="29177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000" b="1" dirty="0" smtClean="0">
                  <a:solidFill>
                    <a:srgbClr val="FF0000"/>
                  </a:solidFill>
                  <a:latin typeface="+mn-lt"/>
                </a:rPr>
                <a:t>Prolonged</a:t>
              </a:r>
              <a:r>
                <a:rPr kumimoji="1" lang="en-US" altLang="ja-JP" sz="2000" b="1" dirty="0" smtClean="0">
                  <a:solidFill>
                    <a:srgbClr val="FF0000"/>
                  </a:solidFill>
                  <a:latin typeface="+mn-lt"/>
                </a:rPr>
                <a:t> review time</a:t>
              </a:r>
              <a:endParaRPr kumimoji="1" lang="ja-JP" altLang="en-US" sz="2000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9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 Problem in the Patch Review Process</a:t>
            </a:r>
            <a:endParaRPr kumimoji="1" lang="ja-JP" altLang="en-US" dirty="0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3895909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n-lt"/>
              </a:rPr>
              <a:t>PRT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6467677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PET</a:t>
            </a:r>
            <a:endParaRPr kumimoji="1" lang="ja-JP" alt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8758E-6 L 0.15746 -0.02105 " pathEditMode="relative" ptsTypes="AA">
                                      <p:cBhvr>
                                        <p:cTn id="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フッター プレースホルダ 1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79" name="スライド番号プレースホルダ 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5</a:t>
            </a:fld>
            <a:endParaRPr lang="en-US" altLang="ja-JP" dirty="0"/>
          </a:p>
        </p:txBody>
      </p:sp>
      <p:sp>
        <p:nvSpPr>
          <p:cNvPr id="81" name="日付プレースホルダ 8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pic>
        <p:nvPicPr>
          <p:cNvPr id="146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" name="角丸四角形 146"/>
          <p:cNvSpPr/>
          <p:nvPr/>
        </p:nvSpPr>
        <p:spPr>
          <a:xfrm>
            <a:off x="3571868" y="4786322"/>
            <a:ext cx="1500198" cy="1500198"/>
          </a:xfrm>
          <a:prstGeom prst="roundRect">
            <a:avLst>
              <a:gd name="adj" fmla="val 32038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8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571736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9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357422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50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285984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cxnSp>
        <p:nvCxnSpPr>
          <p:cNvPr id="151" name="直線矢印コネクタ 150"/>
          <p:cNvCxnSpPr/>
          <p:nvPr/>
        </p:nvCxnSpPr>
        <p:spPr>
          <a:xfrm>
            <a:off x="2714612" y="5786454"/>
            <a:ext cx="785820" cy="158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矢印コネクタ 151"/>
          <p:cNvCxnSpPr/>
          <p:nvPr/>
        </p:nvCxnSpPr>
        <p:spPr>
          <a:xfrm>
            <a:off x="2786050" y="5357826"/>
            <a:ext cx="714382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線矢印コネクタ 152"/>
          <p:cNvCxnSpPr/>
          <p:nvPr/>
        </p:nvCxnSpPr>
        <p:spPr>
          <a:xfrm>
            <a:off x="3000362" y="4929198"/>
            <a:ext cx="571506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4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857760"/>
            <a:ext cx="357190" cy="357190"/>
          </a:xfrm>
          <a:prstGeom prst="rect">
            <a:avLst/>
          </a:prstGeom>
          <a:noFill/>
        </p:spPr>
      </p:pic>
      <p:pic>
        <p:nvPicPr>
          <p:cNvPr id="155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214950"/>
            <a:ext cx="357190" cy="357190"/>
          </a:xfrm>
          <a:prstGeom prst="rect">
            <a:avLst/>
          </a:prstGeom>
          <a:noFill/>
        </p:spPr>
      </p:pic>
      <p:pic>
        <p:nvPicPr>
          <p:cNvPr id="156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572140"/>
            <a:ext cx="357190" cy="357190"/>
          </a:xfrm>
          <a:prstGeom prst="rect">
            <a:avLst/>
          </a:prstGeom>
          <a:noFill/>
        </p:spPr>
      </p:pic>
      <p:cxnSp>
        <p:nvCxnSpPr>
          <p:cNvPr id="157" name="直線矢印コネクタ 156"/>
          <p:cNvCxnSpPr/>
          <p:nvPr/>
        </p:nvCxnSpPr>
        <p:spPr>
          <a:xfrm flipV="1">
            <a:off x="2500298" y="6143644"/>
            <a:ext cx="1071570" cy="7143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8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6000768"/>
            <a:ext cx="357190" cy="357190"/>
          </a:xfrm>
          <a:prstGeom prst="rect">
            <a:avLst/>
          </a:prstGeom>
          <a:noFill/>
        </p:spPr>
      </p:pic>
      <p:pic>
        <p:nvPicPr>
          <p:cNvPr id="159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5715016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1" name="Picture 23" descr="71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 bwMode="auto">
          <a:xfrm>
            <a:off x="3857620" y="5715016"/>
            <a:ext cx="428126" cy="444752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円柱 161"/>
          <p:cNvSpPr/>
          <p:nvPr/>
        </p:nvSpPr>
        <p:spPr>
          <a:xfrm>
            <a:off x="6000760" y="5214950"/>
            <a:ext cx="357190" cy="428628"/>
          </a:xfrm>
          <a:prstGeom prst="can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3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143610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64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929296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67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68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643544" y="4786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83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28638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84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786454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85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929330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87" name="右矢印 186"/>
          <p:cNvSpPr/>
          <p:nvPr/>
        </p:nvSpPr>
        <p:spPr>
          <a:xfrm>
            <a:off x="5143504" y="5286388"/>
            <a:ext cx="64294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8" name="テキスト ボックス 187"/>
          <p:cNvSpPr txBox="1"/>
          <p:nvPr/>
        </p:nvSpPr>
        <p:spPr>
          <a:xfrm>
            <a:off x="265533" y="5202808"/>
            <a:ext cx="1234633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Century" pitchFamily="18" charset="0"/>
              </a:rPr>
              <a:t>Developers</a:t>
            </a:r>
            <a:endParaRPr kumimoji="1" lang="ja-JP" altLang="en-US" sz="1600" dirty="0">
              <a:latin typeface="Century" pitchFamily="18" charset="0"/>
            </a:endParaRPr>
          </a:p>
        </p:txBody>
      </p:sp>
      <p:sp>
        <p:nvSpPr>
          <p:cNvPr id="189" name="テキスト ボックス 188"/>
          <p:cNvSpPr txBox="1"/>
          <p:nvPr/>
        </p:nvSpPr>
        <p:spPr>
          <a:xfrm>
            <a:off x="3687448" y="4786322"/>
            <a:ext cx="1313180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Century" pitchFamily="18" charset="0"/>
              </a:rPr>
              <a:t>C</a:t>
            </a:r>
            <a:r>
              <a:rPr kumimoji="1" lang="en-US" altLang="ja-JP" sz="1600" dirty="0" smtClean="0">
                <a:latin typeface="Century" pitchFamily="18" charset="0"/>
              </a:rPr>
              <a:t>ommitters</a:t>
            </a:r>
            <a:endParaRPr kumimoji="1" lang="ja-JP" altLang="en-US" sz="1600" dirty="0">
              <a:latin typeface="Century" pitchFamily="18" charset="0"/>
            </a:endParaRPr>
          </a:p>
        </p:txBody>
      </p:sp>
      <p:sp>
        <p:nvSpPr>
          <p:cNvPr id="190" name="テキスト ボックス 189"/>
          <p:cNvSpPr txBox="1"/>
          <p:nvPr/>
        </p:nvSpPr>
        <p:spPr>
          <a:xfrm>
            <a:off x="5143504" y="5643578"/>
            <a:ext cx="2316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Century" pitchFamily="18" charset="0"/>
              </a:rPr>
              <a:t>Source code repository</a:t>
            </a:r>
            <a:endParaRPr kumimoji="1" lang="ja-JP" altLang="en-US" sz="1600" dirty="0">
              <a:latin typeface="Century" pitchFamily="18" charset="0"/>
            </a:endParaRPr>
          </a:p>
        </p:txBody>
      </p:sp>
      <p:grpSp>
        <p:nvGrpSpPr>
          <p:cNvPr id="191" name="グループ化 190"/>
          <p:cNvGrpSpPr/>
          <p:nvPr/>
        </p:nvGrpSpPr>
        <p:grpSpPr>
          <a:xfrm>
            <a:off x="-32" y="1076621"/>
            <a:ext cx="9016288" cy="3190999"/>
            <a:chOff x="-32" y="1076621"/>
            <a:chExt cx="9016288" cy="3190999"/>
          </a:xfrm>
        </p:grpSpPr>
        <p:cxnSp>
          <p:nvCxnSpPr>
            <p:cNvPr id="192" name="直線矢印コネクタ 191"/>
            <p:cNvCxnSpPr/>
            <p:nvPr/>
          </p:nvCxnSpPr>
          <p:spPr>
            <a:xfrm>
              <a:off x="1015200" y="3070222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線矢印コネクタ 192"/>
            <p:cNvCxnSpPr/>
            <p:nvPr/>
          </p:nvCxnSpPr>
          <p:spPr>
            <a:xfrm>
              <a:off x="1015200" y="1643050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線矢印コネクタ 193"/>
            <p:cNvCxnSpPr/>
            <p:nvPr/>
          </p:nvCxnSpPr>
          <p:spPr>
            <a:xfrm rot="16200000" flipH="1">
              <a:off x="2320268" y="1997979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線矢印コネクタ 194"/>
            <p:cNvCxnSpPr/>
            <p:nvPr/>
          </p:nvCxnSpPr>
          <p:spPr>
            <a:xfrm rot="16200000" flipH="1">
              <a:off x="4280033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テキスト ボックス 195"/>
            <p:cNvSpPr txBox="1"/>
            <p:nvPr/>
          </p:nvSpPr>
          <p:spPr>
            <a:xfrm>
              <a:off x="-32" y="1773784"/>
              <a:ext cx="1257075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+mn-lt"/>
                </a:rPr>
                <a:t>Developer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197" name="テキスト ボックス 196"/>
            <p:cNvSpPr txBox="1"/>
            <p:nvPr/>
          </p:nvSpPr>
          <p:spPr>
            <a:xfrm>
              <a:off x="-32" y="3071810"/>
              <a:ext cx="124906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+mn-lt"/>
                </a:rPr>
                <a:t>C</a:t>
              </a:r>
              <a:r>
                <a:rPr kumimoji="1" lang="en-US" altLang="ja-JP" dirty="0" smtClean="0">
                  <a:latin typeface="+mn-lt"/>
                </a:rPr>
                <a:t>ommitter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198" name="角丸四角形 197"/>
            <p:cNvSpPr/>
            <p:nvPr/>
          </p:nvSpPr>
          <p:spPr>
            <a:xfrm>
              <a:off x="3206778" y="2884489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99" name="角丸四角形 198"/>
            <p:cNvSpPr/>
            <p:nvPr/>
          </p:nvSpPr>
          <p:spPr>
            <a:xfrm>
              <a:off x="4929190" y="1465292"/>
              <a:ext cx="1169983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Edit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0" name="角丸四角形 199"/>
            <p:cNvSpPr/>
            <p:nvPr/>
          </p:nvSpPr>
          <p:spPr>
            <a:xfrm>
              <a:off x="1285852" y="1455729"/>
              <a:ext cx="1285884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Create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201" name="直線コネクタ 200"/>
            <p:cNvCxnSpPr/>
            <p:nvPr/>
          </p:nvCxnSpPr>
          <p:spPr>
            <a:xfrm rot="5400000">
              <a:off x="1204843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線コネクタ 201"/>
            <p:cNvCxnSpPr/>
            <p:nvPr/>
          </p:nvCxnSpPr>
          <p:spPr>
            <a:xfrm rot="5400000">
              <a:off x="2949157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線コネクタ 202"/>
            <p:cNvCxnSpPr/>
            <p:nvPr/>
          </p:nvCxnSpPr>
          <p:spPr>
            <a:xfrm rot="5400000">
              <a:off x="4732297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線コネクタ 203"/>
            <p:cNvCxnSpPr/>
            <p:nvPr/>
          </p:nvCxnSpPr>
          <p:spPr>
            <a:xfrm rot="5400000">
              <a:off x="6449619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線矢印コネクタ 204"/>
            <p:cNvCxnSpPr/>
            <p:nvPr/>
          </p:nvCxnSpPr>
          <p:spPr>
            <a:xfrm>
              <a:off x="2638645" y="1241415"/>
              <a:ext cx="1643074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線矢印コネクタ 205"/>
            <p:cNvCxnSpPr/>
            <p:nvPr/>
          </p:nvCxnSpPr>
          <p:spPr>
            <a:xfrm>
              <a:off x="4353157" y="1241415"/>
              <a:ext cx="1782579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線矢印コネクタ 206"/>
            <p:cNvCxnSpPr/>
            <p:nvPr/>
          </p:nvCxnSpPr>
          <p:spPr>
            <a:xfrm>
              <a:off x="6210545" y="1241415"/>
              <a:ext cx="1639703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テキスト ボックス 207"/>
            <p:cNvSpPr txBox="1"/>
            <p:nvPr/>
          </p:nvSpPr>
          <p:spPr>
            <a:xfrm>
              <a:off x="2428860" y="2384423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12" name="直線矢印コネクタ 211"/>
            <p:cNvCxnSpPr/>
            <p:nvPr/>
          </p:nvCxnSpPr>
          <p:spPr>
            <a:xfrm rot="5400000" flipH="1" flipV="1">
              <a:off x="4059254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角丸四角形 212"/>
            <p:cNvSpPr/>
            <p:nvPr/>
          </p:nvSpPr>
          <p:spPr>
            <a:xfrm>
              <a:off x="6706613" y="2894052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14" name="テキスト ボックス 213"/>
            <p:cNvSpPr txBox="1"/>
            <p:nvPr/>
          </p:nvSpPr>
          <p:spPr>
            <a:xfrm>
              <a:off x="4294148" y="2357430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5" name="テキスト ボックス 214"/>
            <p:cNvSpPr txBox="1"/>
            <p:nvPr/>
          </p:nvSpPr>
          <p:spPr>
            <a:xfrm>
              <a:off x="4421224" y="3271327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16" name="直線矢印コネクタ 215"/>
            <p:cNvCxnSpPr/>
            <p:nvPr/>
          </p:nvCxnSpPr>
          <p:spPr>
            <a:xfrm rot="16200000" flipH="1">
              <a:off x="5820730" y="1997977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7" name="グループ化 94"/>
            <p:cNvGrpSpPr/>
            <p:nvPr/>
          </p:nvGrpSpPr>
          <p:grpSpPr>
            <a:xfrm>
              <a:off x="8358214" y="2880000"/>
              <a:ext cx="343934" cy="448112"/>
              <a:chOff x="8030342" y="2987320"/>
              <a:chExt cx="343934" cy="448112"/>
            </a:xfrm>
          </p:grpSpPr>
          <p:sp>
            <p:nvSpPr>
              <p:cNvPr id="238" name="正方形/長方形 237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39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40" name="曲線コネクタ 239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曲線コネクタ 240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8" name="グループ化 95"/>
            <p:cNvGrpSpPr/>
            <p:nvPr/>
          </p:nvGrpSpPr>
          <p:grpSpPr>
            <a:xfrm>
              <a:off x="8350314" y="1455729"/>
              <a:ext cx="343934" cy="448112"/>
              <a:chOff x="8030342" y="2987320"/>
              <a:chExt cx="343934" cy="448112"/>
            </a:xfrm>
          </p:grpSpPr>
          <p:sp>
            <p:nvSpPr>
              <p:cNvPr id="234" name="正方形/長方形 233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35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36" name="曲線コネクタ 235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" name="曲線コネクタ 236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19" name="直線矢印コネクタ 218"/>
            <p:cNvCxnSpPr/>
            <p:nvPr/>
          </p:nvCxnSpPr>
          <p:spPr>
            <a:xfrm rot="16200000" flipH="1">
              <a:off x="7780495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線矢印コネクタ 219"/>
            <p:cNvCxnSpPr/>
            <p:nvPr/>
          </p:nvCxnSpPr>
          <p:spPr>
            <a:xfrm rot="5400000" flipH="1" flipV="1">
              <a:off x="7559716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1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43174" y="1857364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222" name="グループ化 69"/>
            <p:cNvGrpSpPr/>
            <p:nvPr/>
          </p:nvGrpSpPr>
          <p:grpSpPr>
            <a:xfrm>
              <a:off x="4500562" y="2100253"/>
              <a:ext cx="428628" cy="257177"/>
              <a:chOff x="2428860" y="6143644"/>
              <a:chExt cx="714380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232" name="正方形/長方形 231"/>
              <p:cNvSpPr/>
              <p:nvPr/>
            </p:nvSpPr>
            <p:spPr>
              <a:xfrm>
                <a:off x="2428860" y="6143644"/>
                <a:ext cx="714380" cy="428628"/>
              </a:xfrm>
              <a:prstGeom prst="rect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3" name="二等辺三角形 232"/>
              <p:cNvSpPr/>
              <p:nvPr/>
            </p:nvSpPr>
            <p:spPr>
              <a:xfrm rot="10800000">
                <a:off x="2428860" y="6143644"/>
                <a:ext cx="714380" cy="357190"/>
              </a:xfrm>
              <a:prstGeom prst="triangle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223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77356" y="1857365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224" name="グループ化 74"/>
            <p:cNvGrpSpPr/>
            <p:nvPr/>
          </p:nvGrpSpPr>
          <p:grpSpPr>
            <a:xfrm>
              <a:off x="4286248" y="3500438"/>
              <a:ext cx="2316660" cy="767182"/>
              <a:chOff x="68034" y="3786190"/>
              <a:chExt cx="2316660" cy="767182"/>
            </a:xfrm>
          </p:grpSpPr>
          <p:sp>
            <p:nvSpPr>
              <p:cNvPr id="230" name="円柱 229"/>
              <p:cNvSpPr/>
              <p:nvPr/>
            </p:nvSpPr>
            <p:spPr>
              <a:xfrm>
                <a:off x="714348" y="3786190"/>
                <a:ext cx="357190" cy="428628"/>
              </a:xfrm>
              <a:prstGeom prst="can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1" name="テキスト ボックス 230"/>
              <p:cNvSpPr txBox="1"/>
              <p:nvPr/>
            </p:nvSpPr>
            <p:spPr>
              <a:xfrm>
                <a:off x="68034" y="4214818"/>
                <a:ext cx="2316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>
                    <a:latin typeface="+mn-lt"/>
                  </a:rPr>
                  <a:t>Source code repository</a:t>
                </a:r>
                <a:endParaRPr kumimoji="1" lang="ja-JP" altLang="en-US" sz="1600" dirty="0">
                  <a:latin typeface="+mn-lt"/>
                </a:endParaRPr>
              </a:p>
            </p:txBody>
          </p:sp>
        </p:grpSp>
        <p:pic>
          <p:nvPicPr>
            <p:cNvPr id="225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977" y="1412987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977" y="2714620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7" name="テキスト ボックス 226"/>
            <p:cNvSpPr txBox="1"/>
            <p:nvPr/>
          </p:nvSpPr>
          <p:spPr>
            <a:xfrm>
              <a:off x="6072198" y="2357430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28" name="テキスト ボックス 227"/>
            <p:cNvSpPr txBox="1"/>
            <p:nvPr/>
          </p:nvSpPr>
          <p:spPr>
            <a:xfrm>
              <a:off x="7929586" y="2285992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29" name="テキスト ボックス 228"/>
            <p:cNvSpPr txBox="1"/>
            <p:nvPr/>
          </p:nvSpPr>
          <p:spPr>
            <a:xfrm>
              <a:off x="7993124" y="3325655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</p:grpSp>
      <p:sp>
        <p:nvSpPr>
          <p:cNvPr id="110" name="角丸四角形 109"/>
          <p:cNvSpPr/>
          <p:nvPr/>
        </p:nvSpPr>
        <p:spPr>
          <a:xfrm>
            <a:off x="1500166" y="3714752"/>
            <a:ext cx="4286280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 smtClean="0">
                <a:solidFill>
                  <a:schemeClr val="tx1"/>
                </a:solidFill>
              </a:rPr>
              <a:t>Reduced review time</a:t>
            </a:r>
            <a:endParaRPr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24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 Problem in the Patch Review Process</a:t>
            </a:r>
            <a:endParaRPr kumimoji="1" lang="ja-JP" altLang="en-US" dirty="0"/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3143240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n-lt"/>
              </a:rPr>
              <a:t>PRT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6681991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PRT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4967479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PET</a:t>
            </a:r>
            <a:endParaRPr kumimoji="1" lang="ja-JP" alt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角丸四角形 47"/>
          <p:cNvSpPr/>
          <p:nvPr/>
        </p:nvSpPr>
        <p:spPr>
          <a:xfrm>
            <a:off x="4572000" y="1928802"/>
            <a:ext cx="4286280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 smtClean="0">
                <a:solidFill>
                  <a:schemeClr val="tx1"/>
                </a:solidFill>
              </a:rPr>
              <a:t>Skip the review process</a:t>
            </a:r>
            <a:endParaRPr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49" name="フッター プレースホル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50" name="スライド番号プレースホルダ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6</a:t>
            </a:fld>
            <a:endParaRPr lang="en-US" altLang="ja-JP" dirty="0"/>
          </a:p>
        </p:txBody>
      </p:sp>
      <p:sp>
        <p:nvSpPr>
          <p:cNvPr id="52" name="日付プレースホルダ 5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cxnSp>
        <p:nvCxnSpPr>
          <p:cNvPr id="54" name="直線矢印コネクタ 53"/>
          <p:cNvCxnSpPr/>
          <p:nvPr/>
        </p:nvCxnSpPr>
        <p:spPr>
          <a:xfrm>
            <a:off x="1015200" y="3070222"/>
            <a:ext cx="8001056" cy="1588"/>
          </a:xfrm>
          <a:prstGeom prst="straightConnector1">
            <a:avLst/>
          </a:prstGeom>
          <a:ln w="41275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/>
          <p:cNvCxnSpPr/>
          <p:nvPr/>
        </p:nvCxnSpPr>
        <p:spPr>
          <a:xfrm>
            <a:off x="1015200" y="1643050"/>
            <a:ext cx="8001056" cy="1588"/>
          </a:xfrm>
          <a:prstGeom prst="straightConnector1">
            <a:avLst/>
          </a:prstGeom>
          <a:ln w="41275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/>
          <p:cNvCxnSpPr/>
          <p:nvPr/>
        </p:nvCxnSpPr>
        <p:spPr>
          <a:xfrm rot="16200000" flipH="1">
            <a:off x="2016244" y="2302003"/>
            <a:ext cx="1963709" cy="71891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/>
          <p:cNvSpPr txBox="1"/>
          <p:nvPr/>
        </p:nvSpPr>
        <p:spPr>
          <a:xfrm>
            <a:off x="-32" y="1773784"/>
            <a:ext cx="1257075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+mn-lt"/>
              </a:rPr>
              <a:t>Developer</a:t>
            </a:r>
            <a:endParaRPr kumimoji="1" lang="ja-JP" altLang="en-US" dirty="0">
              <a:latin typeface="+mn-lt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-32" y="3071810"/>
            <a:ext cx="1249060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+mn-lt"/>
              </a:rPr>
              <a:t>C</a:t>
            </a:r>
            <a:r>
              <a:rPr kumimoji="1" lang="en-US" altLang="ja-JP" dirty="0" smtClean="0">
                <a:latin typeface="+mn-lt"/>
              </a:rPr>
              <a:t>ommitter</a:t>
            </a:r>
            <a:endParaRPr kumimoji="1" lang="ja-JP" altLang="en-US" dirty="0">
              <a:latin typeface="+mn-lt"/>
            </a:endParaRPr>
          </a:p>
        </p:txBody>
      </p:sp>
      <p:sp>
        <p:nvSpPr>
          <p:cNvPr id="62" name="角丸四角形 61"/>
          <p:cNvSpPr/>
          <p:nvPr/>
        </p:nvSpPr>
        <p:spPr>
          <a:xfrm>
            <a:off x="1285852" y="1455729"/>
            <a:ext cx="1285884" cy="35719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ja-JP" sz="1600" dirty="0" smtClean="0">
                <a:solidFill>
                  <a:schemeClr val="tx1"/>
                </a:solidFill>
                <a:latin typeface="Century" pitchFamily="18" charset="0"/>
              </a:rPr>
              <a:t>Create</a:t>
            </a:r>
            <a:endParaRPr kumimoji="1" lang="ja-JP" altLang="en-US" sz="1600" dirty="0">
              <a:solidFill>
                <a:schemeClr val="tx1"/>
              </a:solidFill>
              <a:latin typeface="Century" pitchFamily="18" charset="0"/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2635274" y="2500306"/>
            <a:ext cx="793718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Commit</a:t>
            </a:r>
            <a:endParaRPr kumimoji="1" lang="ja-JP" altLang="en-US" sz="1600" dirty="0">
              <a:latin typeface="+mn-lt"/>
            </a:endParaRPr>
          </a:p>
        </p:txBody>
      </p:sp>
      <p:grpSp>
        <p:nvGrpSpPr>
          <p:cNvPr id="94" name="グループ化 74"/>
          <p:cNvGrpSpPr/>
          <p:nvPr/>
        </p:nvGrpSpPr>
        <p:grpSpPr>
          <a:xfrm>
            <a:off x="2786050" y="3571876"/>
            <a:ext cx="2316660" cy="767182"/>
            <a:chOff x="68034" y="3786190"/>
            <a:chExt cx="2316660" cy="767182"/>
          </a:xfrm>
        </p:grpSpPr>
        <p:sp>
          <p:nvSpPr>
            <p:cNvPr id="104" name="円柱 103"/>
            <p:cNvSpPr/>
            <p:nvPr/>
          </p:nvSpPr>
          <p:spPr>
            <a:xfrm>
              <a:off x="714348" y="3786190"/>
              <a:ext cx="357190" cy="428628"/>
            </a:xfrm>
            <a:prstGeom prst="can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" name="テキスト ボックス 104"/>
            <p:cNvSpPr txBox="1"/>
            <p:nvPr/>
          </p:nvSpPr>
          <p:spPr>
            <a:xfrm>
              <a:off x="68034" y="4214818"/>
              <a:ext cx="2316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Source code repository</a:t>
              </a:r>
              <a:endParaRPr kumimoji="1" lang="ja-JP" altLang="en-US" sz="1600" dirty="0">
                <a:latin typeface="+mn-lt"/>
              </a:endParaRPr>
            </a:p>
          </p:txBody>
        </p:sp>
      </p:grpSp>
      <p:pic>
        <p:nvPicPr>
          <p:cNvPr id="95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977" y="1412987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977" y="2714620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" name="角丸四角形 128"/>
          <p:cNvSpPr/>
          <p:nvPr/>
        </p:nvSpPr>
        <p:spPr>
          <a:xfrm>
            <a:off x="3571868" y="4786322"/>
            <a:ext cx="1500198" cy="1500198"/>
          </a:xfrm>
          <a:prstGeom prst="roundRect">
            <a:avLst>
              <a:gd name="adj" fmla="val 32038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0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571736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31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357422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32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285984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cxnSp>
        <p:nvCxnSpPr>
          <p:cNvPr id="133" name="直線矢印コネクタ 132"/>
          <p:cNvCxnSpPr/>
          <p:nvPr/>
        </p:nvCxnSpPr>
        <p:spPr>
          <a:xfrm>
            <a:off x="2714612" y="5786454"/>
            <a:ext cx="785820" cy="158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線矢印コネクタ 133"/>
          <p:cNvCxnSpPr/>
          <p:nvPr/>
        </p:nvCxnSpPr>
        <p:spPr>
          <a:xfrm>
            <a:off x="2786050" y="5357826"/>
            <a:ext cx="714382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矢印コネクタ 134"/>
          <p:cNvCxnSpPr/>
          <p:nvPr/>
        </p:nvCxnSpPr>
        <p:spPr>
          <a:xfrm>
            <a:off x="3000362" y="4929198"/>
            <a:ext cx="571506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6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857760"/>
            <a:ext cx="357190" cy="357190"/>
          </a:xfrm>
          <a:prstGeom prst="rect">
            <a:avLst/>
          </a:prstGeom>
          <a:noFill/>
        </p:spPr>
      </p:pic>
      <p:pic>
        <p:nvPicPr>
          <p:cNvPr id="137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214950"/>
            <a:ext cx="357190" cy="357190"/>
          </a:xfrm>
          <a:prstGeom prst="rect">
            <a:avLst/>
          </a:prstGeom>
          <a:noFill/>
        </p:spPr>
      </p:pic>
      <p:pic>
        <p:nvPicPr>
          <p:cNvPr id="138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572140"/>
            <a:ext cx="357190" cy="357190"/>
          </a:xfrm>
          <a:prstGeom prst="rect">
            <a:avLst/>
          </a:prstGeom>
          <a:noFill/>
        </p:spPr>
      </p:pic>
      <p:cxnSp>
        <p:nvCxnSpPr>
          <p:cNvPr id="139" name="直線矢印コネクタ 138"/>
          <p:cNvCxnSpPr/>
          <p:nvPr/>
        </p:nvCxnSpPr>
        <p:spPr>
          <a:xfrm flipV="1">
            <a:off x="2500298" y="6143644"/>
            <a:ext cx="1071570" cy="7143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0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6000768"/>
            <a:ext cx="357190" cy="357190"/>
          </a:xfrm>
          <a:prstGeom prst="rect">
            <a:avLst/>
          </a:prstGeom>
          <a:noFill/>
        </p:spPr>
      </p:pic>
      <p:pic>
        <p:nvPicPr>
          <p:cNvPr id="141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5715016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" name="Picture 23" descr="71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 bwMode="auto">
          <a:xfrm>
            <a:off x="3857620" y="5715016"/>
            <a:ext cx="428126" cy="44475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円柱 143"/>
          <p:cNvSpPr/>
          <p:nvPr/>
        </p:nvSpPr>
        <p:spPr>
          <a:xfrm>
            <a:off x="6000760" y="5214950"/>
            <a:ext cx="357190" cy="428628"/>
          </a:xfrm>
          <a:prstGeom prst="can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5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143610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6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929296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7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8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643544" y="4786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9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28638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50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786454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51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929330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52" name="右矢印 151"/>
          <p:cNvSpPr/>
          <p:nvPr/>
        </p:nvSpPr>
        <p:spPr>
          <a:xfrm>
            <a:off x="5143504" y="5286388"/>
            <a:ext cx="64294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3" name="テキスト ボックス 152"/>
          <p:cNvSpPr txBox="1"/>
          <p:nvPr/>
        </p:nvSpPr>
        <p:spPr>
          <a:xfrm>
            <a:off x="265533" y="5202808"/>
            <a:ext cx="1234633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n-lt"/>
              </a:rPr>
              <a:t>Developers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154" name="テキスト ボックス 153"/>
          <p:cNvSpPr txBox="1"/>
          <p:nvPr/>
        </p:nvSpPr>
        <p:spPr>
          <a:xfrm>
            <a:off x="3687448" y="4786322"/>
            <a:ext cx="1313180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Century" pitchFamily="18" charset="0"/>
              </a:rPr>
              <a:t>C</a:t>
            </a:r>
            <a:r>
              <a:rPr kumimoji="1" lang="en-US" altLang="ja-JP" sz="1600" dirty="0" smtClean="0">
                <a:latin typeface="Century" pitchFamily="18" charset="0"/>
              </a:rPr>
              <a:t>ommitters</a:t>
            </a:r>
            <a:endParaRPr kumimoji="1" lang="ja-JP" altLang="en-US" sz="1600" dirty="0">
              <a:latin typeface="Century" pitchFamily="18" charset="0"/>
            </a:endParaRPr>
          </a:p>
        </p:txBody>
      </p:sp>
      <p:sp>
        <p:nvSpPr>
          <p:cNvPr id="155" name="テキスト ボックス 154"/>
          <p:cNvSpPr txBox="1"/>
          <p:nvPr/>
        </p:nvSpPr>
        <p:spPr>
          <a:xfrm>
            <a:off x="5143504" y="5643578"/>
            <a:ext cx="2316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Source code repository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114" name="角丸四角形 113"/>
          <p:cNvSpPr/>
          <p:nvPr/>
        </p:nvSpPr>
        <p:spPr>
          <a:xfrm>
            <a:off x="357158" y="3429000"/>
            <a:ext cx="8429684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 smtClean="0">
                <a:solidFill>
                  <a:schemeClr val="tx1"/>
                </a:solidFill>
              </a:rPr>
              <a:t>Important to find a reliable developer as a committer</a:t>
            </a:r>
            <a:endParaRPr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51" name="角丸四角形 50"/>
          <p:cNvSpPr/>
          <p:nvPr/>
        </p:nvSpPr>
        <p:spPr>
          <a:xfrm>
            <a:off x="3143240" y="4572008"/>
            <a:ext cx="5929354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ja-JP" sz="2400" b="1" dirty="0" smtClean="0">
                <a:solidFill>
                  <a:schemeClr val="tx1"/>
                </a:solidFill>
              </a:rPr>
              <a:t>Committers have a huge impact on OSS</a:t>
            </a:r>
            <a:endParaRPr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15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 Problem in the Patch Review Process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1" animBg="1"/>
      <p:bldP spid="114" grpId="0" animBg="1"/>
      <p:bldP spid="51" grpId="0" animBg="1"/>
      <p:bldP spid="5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Goal and Approach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020763"/>
            <a:ext cx="8229600" cy="2051047"/>
          </a:xfrm>
        </p:spPr>
        <p:txBody>
          <a:bodyPr/>
          <a:lstStyle/>
          <a:p>
            <a:r>
              <a:rPr lang="en-US" altLang="ja-JP" dirty="0" smtClean="0"/>
              <a:t>Goal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Improve the patch review process</a:t>
            </a:r>
          </a:p>
          <a:p>
            <a:r>
              <a:rPr lang="en-US" altLang="ja-JP" dirty="0" smtClean="0"/>
              <a:t>Approach</a:t>
            </a:r>
          </a:p>
          <a:p>
            <a:pPr lvl="1"/>
            <a:r>
              <a:rPr lang="en-US" altLang="ja-JP" dirty="0" smtClean="0"/>
              <a:t>Select an appropriate developer as a committer</a:t>
            </a:r>
          </a:p>
        </p:txBody>
      </p:sp>
      <p:grpSp>
        <p:nvGrpSpPr>
          <p:cNvPr id="8" name="グループ化 7"/>
          <p:cNvGrpSpPr/>
          <p:nvPr/>
        </p:nvGrpSpPr>
        <p:grpSpPr>
          <a:xfrm>
            <a:off x="214282" y="2857496"/>
            <a:ext cx="8786874" cy="1214446"/>
            <a:chOff x="2143108" y="-197792"/>
            <a:chExt cx="8786874" cy="1357324"/>
          </a:xfrm>
        </p:grpSpPr>
        <p:sp>
          <p:nvSpPr>
            <p:cNvPr id="6" name="角丸四角形 5"/>
            <p:cNvSpPr/>
            <p:nvPr/>
          </p:nvSpPr>
          <p:spPr>
            <a:xfrm>
              <a:off x="2143108" y="-197792"/>
              <a:ext cx="8786874" cy="1357324"/>
            </a:xfrm>
            <a:prstGeom prst="roundRect">
              <a:avLst/>
            </a:prstGeom>
            <a:solidFill>
              <a:srgbClr val="FFFFCC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コンテンツ プレースホルダ 2"/>
            <p:cNvSpPr txBox="1">
              <a:spLocks/>
            </p:cNvSpPr>
            <p:nvPr/>
          </p:nvSpPr>
          <p:spPr bwMode="gray">
            <a:xfrm>
              <a:off x="2214546" y="-126353"/>
              <a:ext cx="8715436" cy="1285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2400" b="1" kern="0" dirty="0" smtClean="0">
                  <a:latin typeface="+mn-lt"/>
                  <a:ea typeface="+mn-ea"/>
                </a:rPr>
                <a:t>RQ1 : Time</a:t>
              </a:r>
              <a:endParaRPr kumimoji="1" lang="en-US" altLang="ja-JP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kern="0" dirty="0" smtClean="0">
                  <a:latin typeface="+mn-lt"/>
                  <a:ea typeface="+mn-ea"/>
                </a:rPr>
                <a:t>	</a:t>
              </a:r>
              <a:r>
                <a:rPr lang="en-US" altLang="ja-JP" sz="2000" kern="0" dirty="0" smtClean="0">
                  <a:latin typeface="+mn-lt"/>
                  <a:ea typeface="+mn-ea"/>
                </a:rPr>
                <a:t>Is there any difference in PRT and PET between committers and non-committers?</a:t>
              </a:r>
              <a:endPara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" name="フッター プレースホル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214282" y="3992981"/>
            <a:ext cx="8786874" cy="1221969"/>
            <a:chOff x="214282" y="3525650"/>
            <a:chExt cx="8786874" cy="1006327"/>
          </a:xfrm>
        </p:grpSpPr>
        <p:sp>
          <p:nvSpPr>
            <p:cNvPr id="9" name="角丸四角形 8"/>
            <p:cNvSpPr/>
            <p:nvPr/>
          </p:nvSpPr>
          <p:spPr>
            <a:xfrm>
              <a:off x="214282" y="3525650"/>
              <a:ext cx="8786874" cy="1000132"/>
            </a:xfrm>
            <a:prstGeom prst="roundRect">
              <a:avLst/>
            </a:prstGeom>
            <a:solidFill>
              <a:srgbClr val="FFFFCC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コンテンツ プレースホルダ 2"/>
            <p:cNvSpPr txBox="1">
              <a:spLocks/>
            </p:cNvSpPr>
            <p:nvPr/>
          </p:nvSpPr>
          <p:spPr bwMode="gray">
            <a:xfrm>
              <a:off x="285720" y="3584484"/>
              <a:ext cx="8715436" cy="947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RQ2 : Frequency</a:t>
              </a: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kern="0" dirty="0" smtClean="0">
                  <a:latin typeface="+mn-lt"/>
                  <a:ea typeface="+mn-ea"/>
                </a:rPr>
                <a:t>	</a:t>
              </a:r>
              <a:r>
                <a:rPr lang="en-US" altLang="ja-JP" sz="2000" kern="0" dirty="0" smtClean="0">
                  <a:latin typeface="+mn-lt"/>
                  <a:ea typeface="+mn-ea"/>
                </a:rPr>
                <a:t>I</a:t>
              </a:r>
              <a:r>
                <a:rPr kumimoji="1" lang="en-US" altLang="ja-JP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</a:t>
              </a:r>
              <a:r>
                <a:rPr kumimoji="1" lang="en-US" altLang="ja-JP" sz="20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there any difference in NPR and NPE between committers and non-committers?</a:t>
              </a:r>
              <a:endPara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214282" y="5143512"/>
            <a:ext cx="8786874" cy="1214446"/>
            <a:chOff x="214282" y="4786322"/>
            <a:chExt cx="8786874" cy="1000132"/>
          </a:xfrm>
        </p:grpSpPr>
        <p:sp>
          <p:nvSpPr>
            <p:cNvPr id="11" name="角丸四角形 10"/>
            <p:cNvSpPr/>
            <p:nvPr/>
          </p:nvSpPr>
          <p:spPr>
            <a:xfrm>
              <a:off x="214282" y="4786322"/>
              <a:ext cx="8786874" cy="1000132"/>
            </a:xfrm>
            <a:prstGeom prst="roundRect">
              <a:avLst/>
            </a:prstGeom>
            <a:solidFill>
              <a:srgbClr val="FFFFCC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コンテンツ プレースホルダ 2"/>
            <p:cNvSpPr txBox="1">
              <a:spLocks/>
            </p:cNvSpPr>
            <p:nvPr/>
          </p:nvSpPr>
          <p:spPr bwMode="gray">
            <a:xfrm>
              <a:off x="285720" y="4838961"/>
              <a:ext cx="8715436" cy="947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RQ3</a:t>
              </a:r>
              <a:r>
                <a:rPr kumimoji="1" lang="en-US" altLang="ja-JP" sz="2400" b="1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: P</a:t>
              </a:r>
              <a:r>
                <a:rPr kumimoji="1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erformance</a:t>
              </a:r>
              <a:r>
                <a:rPr kumimoji="1" lang="en-US" altLang="ja-JP" sz="2400" b="1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of committers</a:t>
              </a:r>
              <a:endParaRPr kumimoji="1" lang="en-US" altLang="ja-JP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	</a:t>
              </a:r>
              <a:r>
                <a:rPr kumimoji="1" lang="en-US" altLang="ja-JP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Is there any difference in performance between committers in the patch review process?</a:t>
              </a:r>
            </a:p>
          </p:txBody>
        </p:sp>
      </p:grpSp>
      <p:sp>
        <p:nvSpPr>
          <p:cNvPr id="15" name="スライド番号プレースホル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7</a:t>
            </a:fld>
            <a:endParaRPr lang="en-US" altLang="ja-JP" dirty="0"/>
          </a:p>
        </p:txBody>
      </p:sp>
      <p:sp>
        <p:nvSpPr>
          <p:cNvPr id="16" name="日付プレースホル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The Analysis Method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020763"/>
            <a:ext cx="8543956" cy="5145087"/>
          </a:xfrm>
        </p:spPr>
        <p:txBody>
          <a:bodyPr/>
          <a:lstStyle/>
          <a:p>
            <a:r>
              <a:rPr kumimoji="1" lang="en-US" altLang="ja-JP" dirty="0" smtClean="0"/>
              <a:t>Investigate the time and frequency for the patch review process</a:t>
            </a:r>
          </a:p>
          <a:p>
            <a:pPr lvl="1"/>
            <a:r>
              <a:rPr kumimoji="1" lang="en-US" altLang="ja-JP" dirty="0" smtClean="0"/>
              <a:t>RQ1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: Patch </a:t>
            </a:r>
            <a:r>
              <a:rPr lang="en-US" altLang="ja-JP" dirty="0" smtClean="0"/>
              <a:t>Review Time (</a:t>
            </a:r>
            <a:r>
              <a:rPr kumimoji="1" lang="en-US" altLang="ja-JP" dirty="0" smtClean="0"/>
              <a:t>PRT) and Patch Edit Time (PET)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Compare committers and non-committers</a:t>
            </a:r>
          </a:p>
          <a:p>
            <a:pPr lvl="1"/>
            <a:r>
              <a:rPr lang="en-US" altLang="ja-JP" dirty="0" smtClean="0"/>
              <a:t>RQ2 : Number of Patch Reviews (NPR) and Number of Patch Edits (NPE)</a:t>
            </a:r>
          </a:p>
          <a:p>
            <a:pPr lvl="2"/>
            <a:r>
              <a:rPr lang="en-US" altLang="ja-JP" dirty="0" smtClean="0"/>
              <a:t>Compare committers and non-committers</a:t>
            </a:r>
          </a:p>
          <a:p>
            <a:pPr lvl="1"/>
            <a:r>
              <a:rPr lang="en-US" altLang="ja-JP" dirty="0" smtClean="0"/>
              <a:t>RQ3</a:t>
            </a:r>
            <a:r>
              <a:rPr lang="ja-JP" altLang="en-US" dirty="0" smtClean="0"/>
              <a:t>：</a:t>
            </a:r>
            <a:r>
              <a:rPr lang="en-US" altLang="ja-JP" dirty="0" smtClean="0"/>
              <a:t>Performance between committers</a:t>
            </a:r>
          </a:p>
          <a:p>
            <a:pPr lvl="2"/>
            <a:r>
              <a:rPr lang="en-US" altLang="ja-JP" dirty="0" smtClean="0"/>
              <a:t>Classify committers by developers’ times and frequencies</a:t>
            </a:r>
            <a:endParaRPr lang="ja-JP" altLang="en-US" dirty="0" smtClean="0"/>
          </a:p>
          <a:p>
            <a:pPr lvl="2">
              <a:buNone/>
            </a:pPr>
            <a:endParaRPr lang="en-US" altLang="ja-JP" dirty="0" smtClean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8</a:t>
            </a:fld>
            <a:endParaRPr lang="en-US" altLang="ja-JP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The Case Study</a:t>
            </a:r>
            <a:endParaRPr kumimoji="1" lang="ja-JP" altLang="en-US" dirty="0"/>
          </a:p>
        </p:txBody>
      </p:sp>
      <p:pic>
        <p:nvPicPr>
          <p:cNvPr id="5" name="図 4" descr="150px-Pg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1071546"/>
            <a:ext cx="873130" cy="785818"/>
          </a:xfrm>
          <a:prstGeom prst="rect">
            <a:avLst/>
          </a:prstGeom>
        </p:spPr>
      </p:pic>
      <p:sp>
        <p:nvSpPr>
          <p:cNvPr id="7" name="フッター プレースホル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9</a:t>
            </a:fld>
            <a:endParaRPr lang="en-US" altLang="ja-JP" dirty="0"/>
          </a:p>
        </p:txBody>
      </p:sp>
      <p:sp>
        <p:nvSpPr>
          <p:cNvPr id="8" name="日付プレースホル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1" name="コンテンツ プレースホルダ 2"/>
          <p:cNvSpPr txBox="1">
            <a:spLocks/>
          </p:cNvSpPr>
          <p:nvPr/>
        </p:nvSpPr>
        <p:spPr bwMode="gray">
          <a:xfrm>
            <a:off x="457200" y="1020763"/>
            <a:ext cx="8229600" cy="3051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OSS project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PostgreSQL</a:t>
            </a:r>
            <a:endParaRPr kumimoji="1" lang="en-US" altLang="ja-JP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Target Data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ML archives (</a:t>
            </a:r>
            <a:r>
              <a:rPr kumimoji="1" lang="en-US" altLang="ja-JP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pgsql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-hackers, </a:t>
            </a:r>
            <a:r>
              <a:rPr kumimoji="1" lang="en-US" altLang="ja-JP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pgsql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-patches)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ja-JP" sz="2400" kern="0" dirty="0" smtClean="0"/>
              <a:t>Analysis Period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altLang="ja-JP" sz="2400" kern="0" dirty="0" smtClean="0"/>
              <a:t>2001/01</a:t>
            </a:r>
            <a:r>
              <a:rPr lang="ja-JP" altLang="en-US" sz="2400" kern="0" dirty="0" smtClean="0"/>
              <a:t>～</a:t>
            </a:r>
            <a:r>
              <a:rPr lang="en-US" altLang="ja-JP" sz="2400" kern="0" dirty="0" smtClean="0"/>
              <a:t>2008/12 (8years)</a:t>
            </a:r>
          </a:p>
        </p:txBody>
      </p:sp>
      <p:graphicFrame>
        <p:nvGraphicFramePr>
          <p:cNvPr id="12" name="表 11"/>
          <p:cNvGraphicFramePr>
            <a:graphicFrameLocks noGrp="1"/>
          </p:cNvGraphicFramePr>
          <p:nvPr/>
        </p:nvGraphicFramePr>
        <p:xfrm>
          <a:off x="428596" y="4357694"/>
          <a:ext cx="8143932" cy="12852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86016"/>
                <a:gridCol w="2000264"/>
                <a:gridCol w="1857388"/>
                <a:gridCol w="2000264"/>
              </a:tblGrid>
              <a:tr h="370840"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Frequency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Committers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Non-Committers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="1" dirty="0" smtClean="0"/>
                        <a:t>Patch Review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3352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14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200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="1" dirty="0" smtClean="0"/>
                        <a:t>Patch</a:t>
                      </a:r>
                      <a:r>
                        <a:rPr kumimoji="1" lang="en-US" altLang="ja-JP" sz="2400" b="1" baseline="0" dirty="0" smtClean="0"/>
                        <a:t> Edit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1848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14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132</a:t>
                      </a:r>
                      <a:endParaRPr kumimoji="1" lang="ja-JP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shoji-f\デスクトップ\PET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857232"/>
            <a:ext cx="3434315" cy="3429024"/>
          </a:xfrm>
          <a:prstGeom prst="rect">
            <a:avLst/>
          </a:prstGeom>
          <a:noFill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RQ1 : The PRT and PET Results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85720" y="5143512"/>
            <a:ext cx="8501122" cy="1000132"/>
          </a:xfrm>
        </p:spPr>
        <p:txBody>
          <a:bodyPr/>
          <a:lstStyle/>
          <a:p>
            <a:r>
              <a:rPr lang="en-US" altLang="ja-JP" sz="2000" dirty="0" smtClean="0"/>
              <a:t>PRT and PET cannot be the indicator for selecting a committer</a:t>
            </a:r>
          </a:p>
        </p:txBody>
      </p:sp>
      <p:pic>
        <p:nvPicPr>
          <p:cNvPr id="1026" name="Picture 2" descr="C:\shoji-f\SNA\IPSJ-Kansai2010\発表資料\PRT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14445" y="857232"/>
            <a:ext cx="3424758" cy="3419482"/>
          </a:xfrm>
          <a:prstGeom prst="rect">
            <a:avLst/>
          </a:prstGeom>
          <a:noFill/>
        </p:spPr>
      </p:pic>
      <p:sp>
        <p:nvSpPr>
          <p:cNvPr id="9" name="コンテンツ プレースホルダ 2"/>
          <p:cNvSpPr txBox="1">
            <a:spLocks/>
          </p:cNvSpPr>
          <p:nvPr/>
        </p:nvSpPr>
        <p:spPr bwMode="gray">
          <a:xfrm>
            <a:off x="428596" y="857232"/>
            <a:ext cx="749146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ja-JP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	Patch Review Time (PRT)	        	      Patch Edit Time (PET)</a:t>
            </a:r>
          </a:p>
        </p:txBody>
      </p:sp>
      <p:sp>
        <p:nvSpPr>
          <p:cNvPr id="10" name="角丸四角形 9"/>
          <p:cNvSpPr/>
          <p:nvPr/>
        </p:nvSpPr>
        <p:spPr>
          <a:xfrm>
            <a:off x="357158" y="4500570"/>
            <a:ext cx="8429684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solidFill>
                  <a:schemeClr val="tx1"/>
                </a:solidFill>
              </a:rPr>
              <a:t>No big difference between committers and non-committers 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428728" y="4131238"/>
            <a:ext cx="2383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FF0000"/>
                </a:solidFill>
              </a:rPr>
              <a:t>0.65(&gt;0.05)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572132" y="4143380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FF0000"/>
                </a:solidFill>
              </a:rPr>
              <a:t>0.48(&gt;0.05)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214414" y="3786190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286380" y="3786190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grpSp>
        <p:nvGrpSpPr>
          <p:cNvPr id="4" name="グループ化 16"/>
          <p:cNvGrpSpPr/>
          <p:nvPr/>
        </p:nvGrpSpPr>
        <p:grpSpPr>
          <a:xfrm>
            <a:off x="335132" y="1214423"/>
            <a:ext cx="736406" cy="2786082"/>
            <a:chOff x="335132" y="1214423"/>
            <a:chExt cx="736406" cy="2786082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571472" y="1500174"/>
              <a:ext cx="500066" cy="2369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en-US" altLang="ja-JP" sz="1100" dirty="0" smtClean="0"/>
                <a:t>10000</a:t>
              </a:r>
            </a:p>
            <a:p>
              <a:pPr algn="ctr"/>
              <a:endParaRPr kumimoji="1" lang="en-US" altLang="ja-JP" sz="1100" dirty="0" smtClean="0"/>
            </a:p>
            <a:p>
              <a:pPr algn="ctr"/>
              <a:endParaRPr lang="en-US" altLang="ja-JP" sz="14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r>
                <a:rPr kumimoji="1" lang="en-US" altLang="ja-JP" sz="1100" dirty="0" smtClean="0"/>
                <a:t>1000</a:t>
              </a:r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endParaRPr kumimoji="1" lang="en-US" altLang="ja-JP" sz="800" dirty="0" smtClean="0"/>
            </a:p>
            <a:p>
              <a:pPr algn="ctr"/>
              <a:r>
                <a:rPr kumimoji="1" lang="en-US" altLang="ja-JP" sz="1100" dirty="0" smtClean="0"/>
                <a:t>100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ja-JP" altLang="en-US" sz="1100" dirty="0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 rot="16200000">
              <a:off x="-904020" y="2453575"/>
              <a:ext cx="2786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00" dirty="0" smtClean="0"/>
                <a:t>PRT (minutes)</a:t>
              </a:r>
              <a:endParaRPr kumimoji="1" lang="ja-JP" altLang="en-US" sz="1200" dirty="0"/>
            </a:p>
          </p:txBody>
        </p:sp>
      </p:grpSp>
      <p:grpSp>
        <p:nvGrpSpPr>
          <p:cNvPr id="6" name="グループ化 17"/>
          <p:cNvGrpSpPr/>
          <p:nvPr/>
        </p:nvGrpSpPr>
        <p:grpSpPr>
          <a:xfrm>
            <a:off x="4407098" y="1214423"/>
            <a:ext cx="736406" cy="2786082"/>
            <a:chOff x="335132" y="1214423"/>
            <a:chExt cx="736406" cy="2786082"/>
          </a:xfrm>
        </p:grpSpPr>
        <p:sp>
          <p:nvSpPr>
            <p:cNvPr id="19" name="テキスト ボックス 18"/>
            <p:cNvSpPr txBox="1"/>
            <p:nvPr/>
          </p:nvSpPr>
          <p:spPr>
            <a:xfrm>
              <a:off x="571472" y="1500174"/>
              <a:ext cx="500066" cy="22313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en-US" altLang="ja-JP" sz="1100" dirty="0" smtClean="0"/>
                <a:t>10000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r>
                <a:rPr kumimoji="1" lang="en-US" altLang="ja-JP" sz="1100" dirty="0" smtClean="0"/>
                <a:t>1000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endParaRPr kumimoji="1" lang="en-US" altLang="ja-JP" sz="800" dirty="0" smtClean="0"/>
            </a:p>
            <a:p>
              <a:pPr algn="ctr"/>
              <a:r>
                <a:rPr kumimoji="1" lang="en-US" altLang="ja-JP" sz="1100" dirty="0" smtClean="0"/>
                <a:t>100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ja-JP" altLang="en-US" sz="1100" dirty="0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 rot="16200000">
              <a:off x="-904020" y="2453575"/>
              <a:ext cx="2786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00" dirty="0" smtClean="0"/>
                <a:t>PET (minutes)</a:t>
              </a:r>
              <a:endParaRPr kumimoji="1" lang="ja-JP" altLang="en-US" sz="1200" dirty="0"/>
            </a:p>
          </p:txBody>
        </p:sp>
      </p:grpSp>
      <p:sp>
        <p:nvSpPr>
          <p:cNvPr id="21" name="フッター プレースホル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22" name="スライド番号プレースホル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10</a:t>
            </a:fld>
            <a:endParaRPr lang="en-US" altLang="ja-JP" dirty="0"/>
          </a:p>
        </p:txBody>
      </p:sp>
      <p:sp>
        <p:nvSpPr>
          <p:cNvPr id="23" name="日付プレースホル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RQ2 : The NPR and NPE Results</a:t>
            </a:r>
            <a:endParaRPr kumimoji="1" lang="ja-JP" altLang="en-US" dirty="0"/>
          </a:p>
        </p:txBody>
      </p:sp>
      <p:pic>
        <p:nvPicPr>
          <p:cNvPr id="1026" name="Picture 2" descr="C:\shoji-f\SNA\IPSJ-Kansai2010\発表資料\PRT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857232"/>
            <a:ext cx="3424953" cy="3419481"/>
          </a:xfrm>
          <a:prstGeom prst="rect">
            <a:avLst/>
          </a:prstGeom>
          <a:noFill/>
        </p:spPr>
      </p:pic>
      <p:pic>
        <p:nvPicPr>
          <p:cNvPr id="5" name="Picture 3" descr="C:\shoji-f\SNA\IPSJ-Kansai2010\発表資料\PET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86314" y="857232"/>
            <a:ext cx="3434510" cy="3429024"/>
          </a:xfrm>
          <a:prstGeom prst="rect">
            <a:avLst/>
          </a:prstGeom>
          <a:noFill/>
        </p:spPr>
      </p:pic>
      <p:sp>
        <p:nvSpPr>
          <p:cNvPr id="7" name="コンテンツ プレースホルダ 2"/>
          <p:cNvSpPr txBox="1">
            <a:spLocks/>
          </p:cNvSpPr>
          <p:nvPr/>
        </p:nvSpPr>
        <p:spPr bwMode="gray">
          <a:xfrm>
            <a:off x="428596" y="857232"/>
            <a:ext cx="857256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kern="0" dirty="0" smtClean="0">
                <a:latin typeface="+mn-lt"/>
                <a:ea typeface="+mn-ea"/>
              </a:rPr>
              <a:t>Number of Patch Reviews (NPR)</a:t>
            </a:r>
            <a:r>
              <a:rPr kumimoji="1" lang="en-US" altLang="ja-JP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	</a:t>
            </a:r>
            <a:r>
              <a:rPr lang="en-US" altLang="ja-JP" kern="0" dirty="0" smtClean="0">
                <a:latin typeface="+mn-lt"/>
                <a:ea typeface="+mn-ea"/>
              </a:rPr>
              <a:t>Number of Patch Edits (</a:t>
            </a:r>
            <a:r>
              <a:rPr kumimoji="1" lang="en-US" altLang="ja-JP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NPE)</a:t>
            </a:r>
          </a:p>
        </p:txBody>
      </p:sp>
      <p:sp>
        <p:nvSpPr>
          <p:cNvPr id="9" name="コンテンツ プレースホルダ 2"/>
          <p:cNvSpPr txBox="1">
            <a:spLocks/>
          </p:cNvSpPr>
          <p:nvPr/>
        </p:nvSpPr>
        <p:spPr bwMode="gray">
          <a:xfrm>
            <a:off x="285720" y="5072074"/>
            <a:ext cx="850112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ja-JP" sz="2000" kern="0" dirty="0" smtClean="0">
                <a:latin typeface="+mn-lt"/>
                <a:ea typeface="+mn-ea"/>
              </a:rPr>
              <a:t>Number of patch reviews and edits can be one of the indicators for selecting a committer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ja-JP" sz="2000" kern="0" dirty="0" smtClean="0">
                <a:latin typeface="+mn-lt"/>
                <a:ea typeface="+mn-ea"/>
              </a:rPr>
              <a:t>There are some non-committers who show the same level of patch editing as committers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357158" y="4500570"/>
            <a:ext cx="8501122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2400" dirty="0" smtClean="0">
                <a:solidFill>
                  <a:schemeClr val="tx1"/>
                </a:solidFill>
              </a:rPr>
              <a:t>Significant difference between committers and non-committers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7138800" y="1476000"/>
            <a:ext cx="214314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6929454" y="2071678"/>
            <a:ext cx="642942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357290" y="4131238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214414" y="3786190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500694" y="4131238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214942" y="3786190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grpSp>
        <p:nvGrpSpPr>
          <p:cNvPr id="22" name="グループ化 21"/>
          <p:cNvGrpSpPr/>
          <p:nvPr/>
        </p:nvGrpSpPr>
        <p:grpSpPr>
          <a:xfrm>
            <a:off x="335132" y="1214422"/>
            <a:ext cx="736406" cy="2786083"/>
            <a:chOff x="335132" y="1214422"/>
            <a:chExt cx="736406" cy="2786083"/>
          </a:xfrm>
        </p:grpSpPr>
        <p:sp>
          <p:nvSpPr>
            <p:cNvPr id="20" name="テキスト ボックス 19"/>
            <p:cNvSpPr txBox="1"/>
            <p:nvPr/>
          </p:nvSpPr>
          <p:spPr>
            <a:xfrm>
              <a:off x="571472" y="1214422"/>
              <a:ext cx="500066" cy="2600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en-US" altLang="ja-JP" sz="1100" dirty="0" smtClean="0"/>
                <a:t>1000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800" dirty="0" smtClean="0"/>
            </a:p>
            <a:p>
              <a:pPr algn="ctr"/>
              <a:r>
                <a:rPr kumimoji="1" lang="en-US" altLang="ja-JP" sz="1100" dirty="0" smtClean="0"/>
                <a:t>100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r>
                <a:rPr kumimoji="1" lang="en-US" altLang="ja-JP" sz="1100" dirty="0" smtClean="0"/>
                <a:t>10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dirty="0" smtClean="0"/>
            </a:p>
            <a:p>
              <a:pPr algn="ctr"/>
              <a:r>
                <a:rPr lang="en-US" altLang="ja-JP" sz="1100" dirty="0" smtClean="0"/>
                <a:t>1</a:t>
              </a:r>
              <a:endParaRPr kumimoji="1" lang="ja-JP" altLang="en-US" sz="1100" dirty="0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 rot="16200000">
              <a:off x="-904020" y="2453575"/>
              <a:ext cx="2786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dirty="0" smtClean="0"/>
                <a:t>NPR</a:t>
              </a:r>
              <a:endParaRPr kumimoji="1" lang="ja-JP" altLang="en-US" sz="1400" dirty="0"/>
            </a:p>
          </p:txBody>
        </p:sp>
      </p:grpSp>
      <p:grpSp>
        <p:nvGrpSpPr>
          <p:cNvPr id="23" name="グループ化 22"/>
          <p:cNvGrpSpPr/>
          <p:nvPr/>
        </p:nvGrpSpPr>
        <p:grpSpPr>
          <a:xfrm>
            <a:off x="4429124" y="1214422"/>
            <a:ext cx="736406" cy="2786083"/>
            <a:chOff x="335132" y="1214422"/>
            <a:chExt cx="736406" cy="2786083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571472" y="1214422"/>
              <a:ext cx="500066" cy="2600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en-US" altLang="ja-JP" sz="1100" dirty="0" smtClean="0"/>
                <a:t>1000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800" dirty="0" smtClean="0"/>
            </a:p>
            <a:p>
              <a:pPr algn="ctr"/>
              <a:r>
                <a:rPr kumimoji="1" lang="en-US" altLang="ja-JP" sz="1100" dirty="0" smtClean="0"/>
                <a:t>100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r>
                <a:rPr kumimoji="1" lang="en-US" altLang="ja-JP" sz="1100" dirty="0" smtClean="0"/>
                <a:t>10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dirty="0" smtClean="0"/>
            </a:p>
            <a:p>
              <a:pPr algn="ctr"/>
              <a:r>
                <a:rPr lang="en-US" altLang="ja-JP" sz="1100" dirty="0" smtClean="0"/>
                <a:t>1</a:t>
              </a:r>
              <a:endParaRPr kumimoji="1" lang="ja-JP" altLang="en-US" sz="1100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 rot="16200000">
              <a:off x="-904020" y="2453575"/>
              <a:ext cx="2786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dirty="0" smtClean="0"/>
                <a:t>NPE</a:t>
              </a:r>
              <a:endParaRPr kumimoji="1" lang="ja-JP" altLang="en-US" sz="1400" dirty="0"/>
            </a:p>
          </p:txBody>
        </p:sp>
      </p:grpSp>
      <p:sp>
        <p:nvSpPr>
          <p:cNvPr id="26" name="フッター プレースホル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11</a:t>
            </a:fld>
            <a:endParaRPr lang="en-US" altLang="ja-JP" dirty="0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RQ3 : Committers’ performance</a:t>
            </a:r>
            <a:endParaRPr kumimoji="1" lang="ja-JP" altLang="en-US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54" name="スライド番号プレースホルダ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12</a:t>
            </a:fld>
            <a:endParaRPr lang="en-US" altLang="ja-JP" dirty="0"/>
          </a:p>
        </p:txBody>
      </p:sp>
      <p:grpSp>
        <p:nvGrpSpPr>
          <p:cNvPr id="106" name="グループ化 49"/>
          <p:cNvGrpSpPr/>
          <p:nvPr/>
        </p:nvGrpSpPr>
        <p:grpSpPr>
          <a:xfrm>
            <a:off x="2857488" y="2290756"/>
            <a:ext cx="3342196" cy="2781318"/>
            <a:chOff x="1000100" y="857233"/>
            <a:chExt cx="3342196" cy="2781318"/>
          </a:xfrm>
        </p:grpSpPr>
        <p:pic>
          <p:nvPicPr>
            <p:cNvPr id="107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39773" y="857233"/>
              <a:ext cx="2489510" cy="2500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08" name="グループ化 14"/>
            <p:cNvGrpSpPr/>
            <p:nvPr/>
          </p:nvGrpSpPr>
          <p:grpSpPr>
            <a:xfrm>
              <a:off x="1000100" y="886596"/>
              <a:ext cx="770428" cy="2358867"/>
              <a:chOff x="1015490" y="1500174"/>
              <a:chExt cx="770428" cy="2358867"/>
            </a:xfrm>
          </p:grpSpPr>
          <p:sp>
            <p:nvSpPr>
              <p:cNvPr id="112" name="テキスト ボックス 111"/>
              <p:cNvSpPr txBox="1"/>
              <p:nvPr/>
            </p:nvSpPr>
            <p:spPr>
              <a:xfrm rot="16200000">
                <a:off x="46700" y="2468964"/>
                <a:ext cx="221457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PRT (minutes)</a:t>
                </a:r>
                <a:endParaRPr kumimoji="1" lang="ja-JP" altLang="en-US" sz="1200" dirty="0"/>
              </a:p>
            </p:txBody>
          </p:sp>
          <p:sp>
            <p:nvSpPr>
              <p:cNvPr id="113" name="テキスト ボックス 112"/>
              <p:cNvSpPr txBox="1"/>
              <p:nvPr/>
            </p:nvSpPr>
            <p:spPr>
              <a:xfrm>
                <a:off x="1285852" y="1643050"/>
                <a:ext cx="500066" cy="22159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kumimoji="1" lang="en-US" altLang="ja-JP" sz="1100" dirty="0" smtClean="0"/>
                  <a:t>10000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dirty="0" smtClean="0"/>
              </a:p>
              <a:p>
                <a:pPr algn="ctr"/>
                <a:r>
                  <a:rPr kumimoji="1" lang="en-US" altLang="ja-JP" sz="1100" dirty="0" smtClean="0"/>
                  <a:t>1000</a:t>
                </a:r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sz="1600" dirty="0" smtClean="0"/>
              </a:p>
              <a:p>
                <a:pPr algn="ctr"/>
                <a:endParaRPr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</a:t>
                </a:r>
                <a:endParaRPr kumimoji="1" lang="ja-JP" altLang="en-US" sz="1100" dirty="0"/>
              </a:p>
            </p:txBody>
          </p:sp>
        </p:grpSp>
        <p:grpSp>
          <p:nvGrpSpPr>
            <p:cNvPr id="109" name="グループ化 23"/>
            <p:cNvGrpSpPr/>
            <p:nvPr/>
          </p:nvGrpSpPr>
          <p:grpSpPr>
            <a:xfrm>
              <a:off x="1484776" y="3143248"/>
              <a:ext cx="2857520" cy="495303"/>
              <a:chOff x="1643042" y="3714752"/>
              <a:chExt cx="2857520" cy="495303"/>
            </a:xfrm>
          </p:grpSpPr>
          <p:sp>
            <p:nvSpPr>
              <p:cNvPr id="110" name="テキスト ボックス 109"/>
              <p:cNvSpPr txBox="1"/>
              <p:nvPr/>
            </p:nvSpPr>
            <p:spPr>
              <a:xfrm>
                <a:off x="1643042" y="3933056"/>
                <a:ext cx="278608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PET (minutes)</a:t>
                </a:r>
                <a:endParaRPr kumimoji="1" lang="ja-JP" altLang="en-US" sz="1200" dirty="0"/>
              </a:p>
            </p:txBody>
          </p:sp>
          <p:sp>
            <p:nvSpPr>
              <p:cNvPr id="111" name="テキスト ボックス 110"/>
              <p:cNvSpPr txBox="1"/>
              <p:nvPr/>
            </p:nvSpPr>
            <p:spPr>
              <a:xfrm>
                <a:off x="1714480" y="3714752"/>
                <a:ext cx="278608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100" dirty="0" smtClean="0"/>
                  <a:t>10 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 100           1000          10000</a:t>
                </a:r>
                <a:endParaRPr kumimoji="1" lang="ja-JP" altLang="en-US" sz="1100" dirty="0"/>
              </a:p>
            </p:txBody>
          </p:sp>
        </p:grpSp>
      </p:grpSp>
      <p:graphicFrame>
        <p:nvGraphicFramePr>
          <p:cNvPr id="37" name="表 36"/>
          <p:cNvGraphicFramePr>
            <a:graphicFrameLocks noGrp="1"/>
          </p:cNvGraphicFramePr>
          <p:nvPr/>
        </p:nvGraphicFramePr>
        <p:xfrm>
          <a:off x="2285984" y="928670"/>
          <a:ext cx="4678366" cy="975360"/>
        </p:xfrm>
        <a:graphic>
          <a:graphicData uri="http://schemas.openxmlformats.org/drawingml/2006/table">
            <a:tbl>
              <a:tblPr/>
              <a:tblGrid>
                <a:gridCol w="1208696"/>
                <a:gridCol w="3469670"/>
              </a:tblGrid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Time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PET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NPR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Edit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PET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Frequency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NPR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" name="角丸四角形 37"/>
          <p:cNvSpPr/>
          <p:nvPr/>
        </p:nvSpPr>
        <p:spPr>
          <a:xfrm>
            <a:off x="357158" y="5072074"/>
            <a:ext cx="8501122" cy="571504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</a:pPr>
            <a:r>
              <a:rPr lang="en-US" altLang="ja-JP" sz="2400" dirty="0" smtClean="0">
                <a:solidFill>
                  <a:schemeClr val="tx1"/>
                </a:solidFill>
              </a:rPr>
              <a:t>Committers spread into all four classified categories</a:t>
            </a:r>
            <a:endParaRPr lang="en-US" altLang="ja-JP" sz="2400" kern="0" dirty="0" smtClean="0">
              <a:solidFill>
                <a:schemeClr val="tx1"/>
              </a:solidFill>
            </a:endParaRPr>
          </a:p>
        </p:txBody>
      </p:sp>
      <p:sp>
        <p:nvSpPr>
          <p:cNvPr id="15" name="日付プレースホル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357554" y="1946308"/>
            <a:ext cx="350046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Patch Review Time (PRT) and Patch Edit Time (PET)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RQ3 : Committers’ performance</a:t>
            </a:r>
            <a:endParaRPr kumimoji="1" lang="ja-JP" altLang="en-US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54" name="スライド番号プレースホルダ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13</a:t>
            </a:fld>
            <a:endParaRPr lang="en-US" altLang="ja-JP" dirty="0"/>
          </a:p>
        </p:txBody>
      </p:sp>
      <p:grpSp>
        <p:nvGrpSpPr>
          <p:cNvPr id="43" name="グループ化 42"/>
          <p:cNvGrpSpPr/>
          <p:nvPr/>
        </p:nvGrpSpPr>
        <p:grpSpPr>
          <a:xfrm>
            <a:off x="1000100" y="2214554"/>
            <a:ext cx="3413634" cy="2786082"/>
            <a:chOff x="5373208" y="3786190"/>
            <a:chExt cx="3413634" cy="2786082"/>
          </a:xfrm>
        </p:grpSpPr>
        <p:pic>
          <p:nvPicPr>
            <p:cNvPr id="4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29322" y="3786190"/>
              <a:ext cx="2571768" cy="2473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45" name="グループ化 58"/>
            <p:cNvGrpSpPr/>
            <p:nvPr/>
          </p:nvGrpSpPr>
          <p:grpSpPr>
            <a:xfrm>
              <a:off x="5373208" y="3999091"/>
              <a:ext cx="770428" cy="2215991"/>
              <a:chOff x="1229804" y="3999091"/>
              <a:chExt cx="770428" cy="2215991"/>
            </a:xfrm>
          </p:grpSpPr>
          <p:sp>
            <p:nvSpPr>
              <p:cNvPr id="50" name="テキスト ボックス 49"/>
              <p:cNvSpPr txBox="1"/>
              <p:nvPr/>
            </p:nvSpPr>
            <p:spPr>
              <a:xfrm>
                <a:off x="1500166" y="3999091"/>
                <a:ext cx="500066" cy="22159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kumimoji="1" lang="en-US" altLang="ja-JP" sz="1100" dirty="0" smtClean="0"/>
                  <a:t>1000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dirty="0" smtClean="0"/>
              </a:p>
              <a:p>
                <a:pPr algn="ctr"/>
                <a:r>
                  <a:rPr kumimoji="1" lang="en-US" altLang="ja-JP" sz="1100" dirty="0" smtClean="0"/>
                  <a:t>100</a:t>
                </a:r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sz="1200" dirty="0" smtClean="0"/>
              </a:p>
              <a:p>
                <a:pPr algn="ctr"/>
                <a:endParaRPr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</a:t>
                </a:r>
                <a:endParaRPr kumimoji="1" lang="ja-JP" altLang="en-US" sz="1100" dirty="0"/>
              </a:p>
            </p:txBody>
          </p:sp>
          <p:sp>
            <p:nvSpPr>
              <p:cNvPr id="49" name="テキスト ボックス 48"/>
              <p:cNvSpPr txBox="1"/>
              <p:nvPr/>
            </p:nvSpPr>
            <p:spPr>
              <a:xfrm rot="16200000">
                <a:off x="439609" y="5003599"/>
                <a:ext cx="185738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dirty="0" smtClean="0"/>
                  <a:t>NPR</a:t>
                </a:r>
                <a:endParaRPr kumimoji="1" lang="ja-JP" altLang="en-US" sz="1200" dirty="0"/>
              </a:p>
            </p:txBody>
          </p:sp>
        </p:grpSp>
        <p:grpSp>
          <p:nvGrpSpPr>
            <p:cNvPr id="46" name="グループ化 49"/>
            <p:cNvGrpSpPr/>
            <p:nvPr/>
          </p:nvGrpSpPr>
          <p:grpSpPr>
            <a:xfrm>
              <a:off x="5929322" y="6076969"/>
              <a:ext cx="2857520" cy="495303"/>
              <a:chOff x="1785918" y="6076969"/>
              <a:chExt cx="2857520" cy="495303"/>
            </a:xfrm>
          </p:grpSpPr>
          <p:sp>
            <p:nvSpPr>
              <p:cNvPr id="47" name="テキスト ボックス 46"/>
              <p:cNvSpPr txBox="1"/>
              <p:nvPr/>
            </p:nvSpPr>
            <p:spPr>
              <a:xfrm>
                <a:off x="1785918" y="6295273"/>
                <a:ext cx="278608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PRT (minutes)</a:t>
                </a:r>
                <a:endParaRPr kumimoji="1" lang="ja-JP" altLang="en-US" sz="1200" dirty="0"/>
              </a:p>
            </p:txBody>
          </p:sp>
          <p:sp>
            <p:nvSpPr>
              <p:cNvPr id="48" name="テキスト ボックス 47"/>
              <p:cNvSpPr txBox="1"/>
              <p:nvPr/>
            </p:nvSpPr>
            <p:spPr>
              <a:xfrm>
                <a:off x="1857356" y="6076969"/>
                <a:ext cx="278608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100" dirty="0" smtClean="0"/>
                  <a:t>10 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 100           1000          10000</a:t>
                </a:r>
                <a:endParaRPr kumimoji="1" lang="ja-JP" altLang="en-US" sz="1100" dirty="0"/>
              </a:p>
            </p:txBody>
          </p:sp>
        </p:grpSp>
      </p:grpSp>
      <p:sp>
        <p:nvSpPr>
          <p:cNvPr id="56" name="角丸四角形 55"/>
          <p:cNvSpPr/>
          <p:nvPr/>
        </p:nvSpPr>
        <p:spPr>
          <a:xfrm>
            <a:off x="357158" y="5072074"/>
            <a:ext cx="8501122" cy="571504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</a:pPr>
            <a:r>
              <a:rPr lang="en-US" altLang="ja-JP" dirty="0" smtClean="0">
                <a:solidFill>
                  <a:schemeClr val="tx1"/>
                </a:solidFill>
              </a:rPr>
              <a:t>For PRT and PET, committers divided into both longer and shorter categories</a:t>
            </a:r>
            <a:endParaRPr lang="en-US" altLang="ja-JP" kern="0" dirty="0" smtClean="0">
              <a:solidFill>
                <a:schemeClr val="tx1"/>
              </a:solidFill>
            </a:endParaRPr>
          </a:p>
        </p:txBody>
      </p:sp>
      <p:sp>
        <p:nvSpPr>
          <p:cNvPr id="57" name="コンテンツ プレースホルダ 2"/>
          <p:cNvSpPr>
            <a:spLocks noGrp="1"/>
          </p:cNvSpPr>
          <p:nvPr>
            <p:ph idx="1"/>
          </p:nvPr>
        </p:nvSpPr>
        <p:spPr>
          <a:xfrm>
            <a:off x="285720" y="5786454"/>
            <a:ext cx="8501122" cy="571504"/>
          </a:xfrm>
        </p:spPr>
        <p:txBody>
          <a:bodyPr/>
          <a:lstStyle/>
          <a:p>
            <a:r>
              <a:rPr kumimoji="1" lang="en-US" altLang="ja-JP" dirty="0" smtClean="0"/>
              <a:t>Time cannot be the indicator for selecting a committer </a:t>
            </a:r>
            <a:endParaRPr lang="en-US" altLang="ja-JP" dirty="0" smtClean="0"/>
          </a:p>
        </p:txBody>
      </p:sp>
      <p:grpSp>
        <p:nvGrpSpPr>
          <p:cNvPr id="33" name="グループ化 32"/>
          <p:cNvGrpSpPr/>
          <p:nvPr/>
        </p:nvGrpSpPr>
        <p:grpSpPr>
          <a:xfrm>
            <a:off x="4373076" y="2214554"/>
            <a:ext cx="3413634" cy="2786082"/>
            <a:chOff x="1229804" y="3786190"/>
            <a:chExt cx="3413634" cy="2786082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85918" y="3786190"/>
              <a:ext cx="2571768" cy="2495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5" name="グループ化 57"/>
            <p:cNvGrpSpPr/>
            <p:nvPr/>
          </p:nvGrpSpPr>
          <p:grpSpPr>
            <a:xfrm>
              <a:off x="1229804" y="3999091"/>
              <a:ext cx="770428" cy="2215991"/>
              <a:chOff x="1229804" y="3999091"/>
              <a:chExt cx="770428" cy="2215991"/>
            </a:xfrm>
          </p:grpSpPr>
          <p:sp>
            <p:nvSpPr>
              <p:cNvPr id="40" name="テキスト ボックス 39"/>
              <p:cNvSpPr txBox="1"/>
              <p:nvPr/>
            </p:nvSpPr>
            <p:spPr>
              <a:xfrm rot="16200000">
                <a:off x="439609" y="5003599"/>
                <a:ext cx="185738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NPE</a:t>
                </a:r>
                <a:endParaRPr kumimoji="1" lang="ja-JP" altLang="en-US" sz="1200" dirty="0"/>
              </a:p>
            </p:txBody>
          </p:sp>
          <p:sp>
            <p:nvSpPr>
              <p:cNvPr id="42" name="テキスト ボックス 41"/>
              <p:cNvSpPr txBox="1"/>
              <p:nvPr/>
            </p:nvSpPr>
            <p:spPr>
              <a:xfrm>
                <a:off x="1500166" y="3999091"/>
                <a:ext cx="500066" cy="22159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kumimoji="1" lang="en-US" altLang="ja-JP" sz="1100" dirty="0" smtClean="0"/>
                  <a:t>1000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dirty="0" smtClean="0"/>
              </a:p>
              <a:p>
                <a:pPr algn="ctr"/>
                <a:r>
                  <a:rPr kumimoji="1" lang="en-US" altLang="ja-JP" sz="1100" dirty="0" smtClean="0"/>
                  <a:t>100</a:t>
                </a:r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sz="1600" dirty="0" smtClean="0"/>
              </a:p>
              <a:p>
                <a:pPr algn="ctr"/>
                <a:endParaRPr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</a:t>
                </a:r>
                <a:endParaRPr kumimoji="1" lang="ja-JP" altLang="en-US" sz="1100" dirty="0"/>
              </a:p>
            </p:txBody>
          </p:sp>
        </p:grpSp>
        <p:grpSp>
          <p:nvGrpSpPr>
            <p:cNvPr id="36" name="グループ化 46"/>
            <p:cNvGrpSpPr/>
            <p:nvPr/>
          </p:nvGrpSpPr>
          <p:grpSpPr>
            <a:xfrm>
              <a:off x="1785918" y="6076969"/>
              <a:ext cx="2857520" cy="495303"/>
              <a:chOff x="1785918" y="6076969"/>
              <a:chExt cx="2857520" cy="495303"/>
            </a:xfrm>
          </p:grpSpPr>
          <p:sp>
            <p:nvSpPr>
              <p:cNvPr id="37" name="テキスト ボックス 36"/>
              <p:cNvSpPr txBox="1"/>
              <p:nvPr/>
            </p:nvSpPr>
            <p:spPr>
              <a:xfrm>
                <a:off x="1785918" y="6295273"/>
                <a:ext cx="278608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PET (minutes)</a:t>
                </a:r>
                <a:endParaRPr kumimoji="1" lang="ja-JP" altLang="en-US" sz="1200" dirty="0"/>
              </a:p>
            </p:txBody>
          </p:sp>
          <p:sp>
            <p:nvSpPr>
              <p:cNvPr id="39" name="テキスト ボックス 38"/>
              <p:cNvSpPr txBox="1"/>
              <p:nvPr/>
            </p:nvSpPr>
            <p:spPr>
              <a:xfrm>
                <a:off x="1857356" y="6076969"/>
                <a:ext cx="278608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100" dirty="0" smtClean="0"/>
                  <a:t>10 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 100           1000          10000</a:t>
                </a:r>
                <a:endParaRPr kumimoji="1" lang="ja-JP" altLang="en-US" sz="1100" dirty="0"/>
              </a:p>
            </p:txBody>
          </p:sp>
        </p:grpSp>
      </p:grpSp>
      <p:sp>
        <p:nvSpPr>
          <p:cNvPr id="24" name="日付プレースホル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aphicFrame>
        <p:nvGraphicFramePr>
          <p:cNvPr id="25" name="表 24"/>
          <p:cNvGraphicFramePr>
            <a:graphicFrameLocks noGrp="1"/>
          </p:cNvGraphicFramePr>
          <p:nvPr/>
        </p:nvGraphicFramePr>
        <p:xfrm>
          <a:off x="2285984" y="928670"/>
          <a:ext cx="4678366" cy="975360"/>
        </p:xfrm>
        <a:graphic>
          <a:graphicData uri="http://schemas.openxmlformats.org/drawingml/2006/table">
            <a:tbl>
              <a:tblPr/>
              <a:tblGrid>
                <a:gridCol w="1208696"/>
                <a:gridCol w="3469670"/>
              </a:tblGrid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Time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PET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NPR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Edit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PET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Frequency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NPR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テキスト ボックス 25"/>
          <p:cNvSpPr txBox="1"/>
          <p:nvPr/>
        </p:nvSpPr>
        <p:spPr>
          <a:xfrm>
            <a:off x="1071538" y="1928802"/>
            <a:ext cx="3571900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   Patch Review Time (PRT) and </a:t>
            </a:r>
          </a:p>
          <a:p>
            <a:r>
              <a:rPr lang="en-US" altLang="ja-JP" dirty="0" smtClean="0"/>
              <a:t>Number of Patch Reviews (</a:t>
            </a:r>
            <a:r>
              <a:rPr kumimoji="1" lang="en-US" altLang="ja-JP" dirty="0" smtClean="0"/>
              <a:t>NPR)</a:t>
            </a:r>
            <a:endParaRPr kumimoji="1" lang="ja-JP" altLang="en-US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857752" y="1928802"/>
            <a:ext cx="3571900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   Patch Edit Time (PET) and </a:t>
            </a:r>
          </a:p>
          <a:p>
            <a:r>
              <a:rPr lang="en-US" altLang="ja-JP" dirty="0" smtClean="0"/>
              <a:t>Number of Patch Edits (</a:t>
            </a:r>
            <a:r>
              <a:rPr kumimoji="1" lang="en-US" altLang="ja-JP" dirty="0" smtClean="0"/>
              <a:t>NPE)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RQ3 : Committers’ performance</a:t>
            </a:r>
            <a:endParaRPr kumimoji="1" lang="ja-JP" altLang="en-US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54" name="スライド番号プレースホルダ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14</a:t>
            </a:fld>
            <a:endParaRPr lang="en-US" altLang="ja-JP" dirty="0"/>
          </a:p>
        </p:txBody>
      </p:sp>
      <p:grpSp>
        <p:nvGrpSpPr>
          <p:cNvPr id="33" name="グループ化 52"/>
          <p:cNvGrpSpPr/>
          <p:nvPr/>
        </p:nvGrpSpPr>
        <p:grpSpPr>
          <a:xfrm>
            <a:off x="2643174" y="2248681"/>
            <a:ext cx="3342196" cy="2823393"/>
            <a:chOff x="4587390" y="857232"/>
            <a:chExt cx="3342196" cy="2823393"/>
          </a:xfrm>
        </p:grpSpPr>
        <p:pic>
          <p:nvPicPr>
            <p:cNvPr id="34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43504" y="857232"/>
              <a:ext cx="2500330" cy="2538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5" name="グループ化 14"/>
            <p:cNvGrpSpPr/>
            <p:nvPr/>
          </p:nvGrpSpPr>
          <p:grpSpPr>
            <a:xfrm>
              <a:off x="4587390" y="928670"/>
              <a:ext cx="770428" cy="2358867"/>
              <a:chOff x="1015490" y="1500174"/>
              <a:chExt cx="770428" cy="2358867"/>
            </a:xfrm>
          </p:grpSpPr>
          <p:sp>
            <p:nvSpPr>
              <p:cNvPr id="40" name="テキスト ボックス 39"/>
              <p:cNvSpPr txBox="1"/>
              <p:nvPr/>
            </p:nvSpPr>
            <p:spPr>
              <a:xfrm rot="16200000">
                <a:off x="46700" y="2468964"/>
                <a:ext cx="221457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dirty="0" smtClean="0"/>
                  <a:t>NPR</a:t>
                </a:r>
                <a:endParaRPr kumimoji="1" lang="ja-JP" altLang="en-US" sz="1200" dirty="0"/>
              </a:p>
            </p:txBody>
          </p:sp>
          <p:sp>
            <p:nvSpPr>
              <p:cNvPr id="42" name="テキスト ボックス 41"/>
              <p:cNvSpPr txBox="1"/>
              <p:nvPr/>
            </p:nvSpPr>
            <p:spPr>
              <a:xfrm>
                <a:off x="1285852" y="1643050"/>
                <a:ext cx="500066" cy="22159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kumimoji="1" lang="en-US" altLang="ja-JP" sz="1100" dirty="0" smtClean="0"/>
                  <a:t>1000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dirty="0" smtClean="0"/>
              </a:p>
              <a:p>
                <a:pPr algn="ctr"/>
                <a:r>
                  <a:rPr kumimoji="1" lang="en-US" altLang="ja-JP" sz="1100" dirty="0" smtClean="0"/>
                  <a:t>100</a:t>
                </a:r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sz="1600" dirty="0" smtClean="0"/>
              </a:p>
              <a:p>
                <a:pPr algn="ctr"/>
                <a:endParaRPr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</a:t>
                </a:r>
                <a:endParaRPr kumimoji="1" lang="ja-JP" altLang="en-US" sz="1100" dirty="0"/>
              </a:p>
            </p:txBody>
          </p:sp>
        </p:grpSp>
        <p:grpSp>
          <p:nvGrpSpPr>
            <p:cNvPr id="36" name="グループ化 23"/>
            <p:cNvGrpSpPr/>
            <p:nvPr/>
          </p:nvGrpSpPr>
          <p:grpSpPr>
            <a:xfrm>
              <a:off x="5072066" y="3185322"/>
              <a:ext cx="2857520" cy="495303"/>
              <a:chOff x="1643042" y="3714752"/>
              <a:chExt cx="2857520" cy="495303"/>
            </a:xfrm>
          </p:grpSpPr>
          <p:sp>
            <p:nvSpPr>
              <p:cNvPr id="37" name="テキスト ボックス 36"/>
              <p:cNvSpPr txBox="1"/>
              <p:nvPr/>
            </p:nvSpPr>
            <p:spPr>
              <a:xfrm>
                <a:off x="1643042" y="3933056"/>
                <a:ext cx="278608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dirty="0" smtClean="0"/>
                  <a:t>NPE</a:t>
                </a:r>
                <a:endParaRPr kumimoji="1" lang="ja-JP" altLang="en-US" sz="1200" dirty="0"/>
              </a:p>
            </p:txBody>
          </p:sp>
          <p:sp>
            <p:nvSpPr>
              <p:cNvPr id="39" name="テキスト ボックス 38"/>
              <p:cNvSpPr txBox="1"/>
              <p:nvPr/>
            </p:nvSpPr>
            <p:spPr>
              <a:xfrm>
                <a:off x="1714480" y="3714752"/>
                <a:ext cx="278608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100" dirty="0" smtClean="0"/>
                  <a:t>1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 10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100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1000</a:t>
                </a:r>
                <a:endParaRPr kumimoji="1" lang="ja-JP" altLang="en-US" sz="1100" dirty="0"/>
              </a:p>
            </p:txBody>
          </p:sp>
        </p:grpSp>
      </p:grpSp>
      <p:sp>
        <p:nvSpPr>
          <p:cNvPr id="43" name="角丸四角形 42"/>
          <p:cNvSpPr/>
          <p:nvPr/>
        </p:nvSpPr>
        <p:spPr>
          <a:xfrm>
            <a:off x="357158" y="5072074"/>
            <a:ext cx="8501122" cy="571504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000" dirty="0" smtClean="0">
                <a:solidFill>
                  <a:schemeClr val="tx1"/>
                </a:solidFill>
              </a:rPr>
              <a:t>All committers’ NPR and NPE are higher than the median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45" name="コンテンツ プレースホルダ 2"/>
          <p:cNvSpPr>
            <a:spLocks noGrp="1"/>
          </p:cNvSpPr>
          <p:nvPr>
            <p:ph idx="1"/>
          </p:nvPr>
        </p:nvSpPr>
        <p:spPr>
          <a:xfrm>
            <a:off x="285720" y="5643578"/>
            <a:ext cx="8501122" cy="785818"/>
          </a:xfrm>
        </p:spPr>
        <p:txBody>
          <a:bodyPr/>
          <a:lstStyle/>
          <a:p>
            <a:r>
              <a:rPr kumimoji="1" lang="en-US" altLang="ja-JP" dirty="0" smtClean="0"/>
              <a:t>Developers who have higher NPR and NPE than the median can be candidates for committers</a:t>
            </a:r>
            <a:endParaRPr lang="en-US" altLang="ja-JP" sz="2000" dirty="0" smtClean="0"/>
          </a:p>
        </p:txBody>
      </p:sp>
      <p:sp>
        <p:nvSpPr>
          <p:cNvPr id="46" name="角丸四角形 45"/>
          <p:cNvSpPr/>
          <p:nvPr/>
        </p:nvSpPr>
        <p:spPr>
          <a:xfrm>
            <a:off x="5357818" y="3000372"/>
            <a:ext cx="3643338" cy="571504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000" dirty="0" smtClean="0">
                <a:solidFill>
                  <a:schemeClr val="tx1"/>
                </a:solidFill>
              </a:rPr>
              <a:t>Coefficient of correlation: </a:t>
            </a:r>
            <a:r>
              <a:rPr lang="en-US" altLang="ja-JP" sz="2000" dirty="0" smtClean="0">
                <a:solidFill>
                  <a:srgbClr val="0000FF"/>
                </a:solidFill>
              </a:rPr>
              <a:t>0.77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7" name="日付プレースホルダ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aphicFrame>
        <p:nvGraphicFramePr>
          <p:cNvPr id="18" name="表 17"/>
          <p:cNvGraphicFramePr>
            <a:graphicFrameLocks noGrp="1"/>
          </p:cNvGraphicFramePr>
          <p:nvPr/>
        </p:nvGraphicFramePr>
        <p:xfrm>
          <a:off x="2285984" y="928670"/>
          <a:ext cx="4678366" cy="975360"/>
        </p:xfrm>
        <a:graphic>
          <a:graphicData uri="http://schemas.openxmlformats.org/drawingml/2006/table">
            <a:tbl>
              <a:tblPr/>
              <a:tblGrid>
                <a:gridCol w="1208696"/>
                <a:gridCol w="3469670"/>
              </a:tblGrid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Time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PET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NPR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Edit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PET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Frequency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NPR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0" name="テキスト ボックス 19"/>
          <p:cNvSpPr txBox="1"/>
          <p:nvPr/>
        </p:nvSpPr>
        <p:spPr>
          <a:xfrm>
            <a:off x="2786050" y="1928802"/>
            <a:ext cx="4000528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Number of Patch Reviews (NPR) and </a:t>
            </a:r>
          </a:p>
          <a:p>
            <a:r>
              <a:rPr lang="en-US" altLang="ja-JP" dirty="0" smtClean="0"/>
              <a:t>Number of Patch Edits (</a:t>
            </a:r>
            <a:r>
              <a:rPr kumimoji="1" lang="en-US" altLang="ja-JP" dirty="0" smtClean="0"/>
              <a:t>NPE)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build="p"/>
      <p:bldP spid="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An Additional Research Question</a:t>
            </a:r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15</a:t>
            </a:fld>
            <a:endParaRPr lang="en-US" altLang="ja-JP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1" name="コンテンツ プレースホルダ 2"/>
          <p:cNvSpPr txBox="1">
            <a:spLocks/>
          </p:cNvSpPr>
          <p:nvPr/>
        </p:nvSpPr>
        <p:spPr bwMode="gray">
          <a:xfrm>
            <a:off x="357158" y="1357298"/>
            <a:ext cx="850112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statement “committers have higher NPR and NPE than non-committers” seems to be 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too NORMAL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Because committers are more likely to participate longer than non-committers</a:t>
            </a:r>
          </a:p>
          <a:p>
            <a:pPr marL="285750" indent="-285750">
              <a:spcBef>
                <a:spcPct val="20000"/>
              </a:spcBef>
              <a:buFontTx/>
              <a:buChar char="–"/>
            </a:pPr>
            <a:endParaRPr lang="en-US" altLang="ja-JP" sz="2400" kern="0" dirty="0" smtClean="0">
              <a:latin typeface="+mn-lt"/>
              <a:ea typeface="+mn-ea"/>
            </a:endParaRPr>
          </a:p>
          <a:p>
            <a:pPr marL="285750" indent="-285750">
              <a:spcBef>
                <a:spcPct val="20000"/>
              </a:spcBef>
              <a:buFontTx/>
              <a:buChar char="–"/>
            </a:pPr>
            <a:endParaRPr kumimoji="1" lang="en-US" altLang="ja-JP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13" name="コンテンツ プレースホルダ 2"/>
          <p:cNvSpPr txBox="1">
            <a:spLocks/>
          </p:cNvSpPr>
          <p:nvPr/>
        </p:nvSpPr>
        <p:spPr bwMode="gray">
          <a:xfrm>
            <a:off x="357158" y="3714752"/>
            <a:ext cx="850112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have to look at the 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normalized contributions</a:t>
            </a:r>
            <a:endParaRPr lang="en-US" altLang="ja-JP" sz="2400" kern="0" dirty="0" smtClean="0">
              <a:solidFill>
                <a:srgbClr val="FF0000"/>
              </a:solidFill>
              <a:latin typeface="+mn-lt"/>
              <a:ea typeface="+mn-ea"/>
            </a:endParaRPr>
          </a:p>
          <a:p>
            <a:pPr marL="285750" indent="-285750">
              <a:spcBef>
                <a:spcPct val="20000"/>
              </a:spcBef>
              <a:buFontTx/>
              <a:buChar char="–"/>
            </a:pPr>
            <a:endParaRPr kumimoji="1" lang="en-US" altLang="ja-JP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14282" y="928670"/>
            <a:ext cx="542928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FF"/>
                </a:solidFill>
              </a:rPr>
              <a:t>   Reviewers feedback said…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4282" y="3416858"/>
            <a:ext cx="542928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FF"/>
                </a:solidFill>
              </a:rPr>
              <a:t>   So…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An Additional Research Question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3000372"/>
            <a:ext cx="8543956" cy="2808288"/>
          </a:xfrm>
        </p:spPr>
        <p:txBody>
          <a:bodyPr/>
          <a:lstStyle/>
          <a:p>
            <a:r>
              <a:rPr kumimoji="1" lang="en-US" altLang="ja-JP" dirty="0" smtClean="0"/>
              <a:t>We collected the data as follows</a:t>
            </a:r>
          </a:p>
          <a:p>
            <a:pPr lvl="1"/>
            <a:r>
              <a:rPr lang="en-US" altLang="ja-JP" dirty="0" smtClean="0"/>
              <a:t>Average NPR per month (</a:t>
            </a:r>
            <a:r>
              <a:rPr lang="en-US" altLang="ja-JP" i="1" dirty="0" err="1" smtClean="0"/>
              <a:t>NPR</a:t>
            </a:r>
            <a:r>
              <a:rPr lang="en-US" altLang="ja-JP" sz="1600" i="1" dirty="0" err="1" smtClean="0"/>
              <a:t>ave</a:t>
            </a:r>
            <a:r>
              <a:rPr lang="en-US" altLang="ja-JP" dirty="0" smtClean="0"/>
              <a:t>)</a:t>
            </a:r>
          </a:p>
          <a:p>
            <a:pPr lvl="2"/>
            <a:r>
              <a:rPr lang="en-US" altLang="ja-JP" sz="2800" i="1" dirty="0" err="1" smtClean="0">
                <a:solidFill>
                  <a:srgbClr val="0000FF"/>
                </a:solidFill>
              </a:rPr>
              <a:t>NPR</a:t>
            </a:r>
            <a:r>
              <a:rPr lang="en-US" altLang="ja-JP" i="1" dirty="0" err="1" smtClean="0">
                <a:solidFill>
                  <a:srgbClr val="0000FF"/>
                </a:solidFill>
              </a:rPr>
              <a:t>ave</a:t>
            </a:r>
            <a:r>
              <a:rPr lang="en-US" altLang="ja-JP" sz="2800" dirty="0" smtClean="0">
                <a:solidFill>
                  <a:srgbClr val="0000FF"/>
                </a:solidFill>
              </a:rPr>
              <a:t> = </a:t>
            </a:r>
            <a:r>
              <a:rPr lang="en-US" altLang="ja-JP" sz="2800" i="1" dirty="0" smtClean="0">
                <a:solidFill>
                  <a:srgbClr val="0000FF"/>
                </a:solidFill>
              </a:rPr>
              <a:t>NPR / t</a:t>
            </a:r>
          </a:p>
          <a:p>
            <a:pPr lvl="1"/>
            <a:r>
              <a:rPr kumimoji="1" lang="en-US" altLang="ja-JP" dirty="0" smtClean="0"/>
              <a:t>Average NPE per month (</a:t>
            </a:r>
            <a:r>
              <a:rPr kumimoji="1" lang="en-US" altLang="ja-JP" i="1" dirty="0" err="1" smtClean="0"/>
              <a:t>NPE</a:t>
            </a:r>
            <a:r>
              <a:rPr kumimoji="1" lang="en-US" altLang="ja-JP" sz="1600" i="1" dirty="0" err="1" smtClean="0"/>
              <a:t>ave</a:t>
            </a:r>
            <a:r>
              <a:rPr kumimoji="1" lang="en-US" altLang="ja-JP" dirty="0" smtClean="0"/>
              <a:t>)</a:t>
            </a:r>
          </a:p>
          <a:p>
            <a:pPr lvl="2"/>
            <a:r>
              <a:rPr lang="en-US" altLang="ja-JP" sz="2800" i="1" dirty="0" err="1" smtClean="0">
                <a:solidFill>
                  <a:srgbClr val="0000FF"/>
                </a:solidFill>
              </a:rPr>
              <a:t>NPE</a:t>
            </a:r>
            <a:r>
              <a:rPr lang="en-US" altLang="ja-JP" i="1" dirty="0" err="1" smtClean="0">
                <a:solidFill>
                  <a:srgbClr val="0000FF"/>
                </a:solidFill>
              </a:rPr>
              <a:t>ave</a:t>
            </a:r>
            <a:r>
              <a:rPr lang="en-US" altLang="ja-JP" sz="2800" dirty="0" smtClean="0">
                <a:solidFill>
                  <a:srgbClr val="0000FF"/>
                </a:solidFill>
              </a:rPr>
              <a:t> = </a:t>
            </a:r>
            <a:r>
              <a:rPr lang="en-US" altLang="ja-JP" sz="2800" i="1" dirty="0" smtClean="0">
                <a:solidFill>
                  <a:srgbClr val="0000FF"/>
                </a:solidFill>
              </a:rPr>
              <a:t>NPR / t</a:t>
            </a:r>
          </a:p>
          <a:p>
            <a:pPr>
              <a:buNone/>
            </a:pPr>
            <a:r>
              <a:rPr lang="en-US" altLang="ja-JP" dirty="0" smtClean="0"/>
              <a:t>	</a:t>
            </a:r>
            <a:r>
              <a:rPr lang="en-US" altLang="ja-JP" sz="2000" i="1" dirty="0" smtClean="0"/>
              <a:t>t</a:t>
            </a:r>
            <a:r>
              <a:rPr kumimoji="1" lang="en-US" altLang="ja-JP" sz="1800" dirty="0" smtClean="0"/>
              <a:t> indicates the participation period in months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16</a:t>
            </a:fld>
            <a:endParaRPr lang="en-US" altLang="ja-JP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pSp>
        <p:nvGrpSpPr>
          <p:cNvPr id="4" name="グループ化 7"/>
          <p:cNvGrpSpPr/>
          <p:nvPr/>
        </p:nvGrpSpPr>
        <p:grpSpPr>
          <a:xfrm>
            <a:off x="214282" y="1285860"/>
            <a:ext cx="8786874" cy="1221969"/>
            <a:chOff x="214282" y="3525650"/>
            <a:chExt cx="8786874" cy="1006327"/>
          </a:xfrm>
        </p:grpSpPr>
        <p:sp>
          <p:nvSpPr>
            <p:cNvPr id="9" name="角丸四角形 8"/>
            <p:cNvSpPr/>
            <p:nvPr/>
          </p:nvSpPr>
          <p:spPr>
            <a:xfrm>
              <a:off x="214282" y="3525650"/>
              <a:ext cx="8786874" cy="1000132"/>
            </a:xfrm>
            <a:prstGeom prst="roundRect">
              <a:avLst/>
            </a:prstGeom>
            <a:solidFill>
              <a:srgbClr val="FFFFCC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コンテンツ プレースホルダ 2"/>
            <p:cNvSpPr txBox="1">
              <a:spLocks/>
            </p:cNvSpPr>
            <p:nvPr/>
          </p:nvSpPr>
          <p:spPr bwMode="gray">
            <a:xfrm>
              <a:off x="285720" y="3584484"/>
              <a:ext cx="8715436" cy="947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RQ4 : Normalized Frequencies</a:t>
              </a: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kern="0" dirty="0" smtClean="0">
                  <a:latin typeface="+mn-lt"/>
                  <a:ea typeface="+mn-ea"/>
                </a:rPr>
                <a:t>	</a:t>
              </a:r>
              <a:r>
                <a:rPr lang="en-US" altLang="ja-JP" sz="2000" kern="0" dirty="0" smtClean="0">
                  <a:latin typeface="+mn-lt"/>
                  <a:ea typeface="+mn-ea"/>
                </a:rPr>
                <a:t>I</a:t>
              </a:r>
              <a:r>
                <a:rPr kumimoji="1" lang="en-US" altLang="ja-JP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</a:t>
              </a:r>
              <a:r>
                <a:rPr kumimoji="1" lang="en-US" altLang="ja-JP" sz="20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there any difference in the average NPR and NPE per month between committers and non-committers?</a:t>
              </a:r>
              <a:endPara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RQ4 : The average NPR and NPE per month</a:t>
            </a:r>
            <a:endParaRPr kumimoji="1" lang="ja-JP" altLang="en-US" dirty="0"/>
          </a:p>
        </p:txBody>
      </p:sp>
      <p:sp>
        <p:nvSpPr>
          <p:cNvPr id="9" name="コンテンツ プレースホルダ 2"/>
          <p:cNvSpPr txBox="1">
            <a:spLocks/>
          </p:cNvSpPr>
          <p:nvPr/>
        </p:nvSpPr>
        <p:spPr bwMode="gray">
          <a:xfrm>
            <a:off x="357158" y="5572140"/>
            <a:ext cx="850112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ja-JP" sz="2000" kern="0" dirty="0" smtClean="0">
                <a:latin typeface="+mn-lt"/>
                <a:ea typeface="+mn-ea"/>
              </a:rPr>
              <a:t>A Developer who works many times in the patch review process in a specific time period tends to be a committer 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357158" y="5000636"/>
            <a:ext cx="8501122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2400" dirty="0" smtClean="0">
                <a:solidFill>
                  <a:schemeClr val="tx1"/>
                </a:solidFill>
              </a:rPr>
              <a:t>Significant difference between committers and non-committers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357290" y="4143380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500694" y="4572008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26" name="フッター プレースホル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17</a:t>
            </a:fld>
            <a:endParaRPr lang="en-US" altLang="ja-JP" dirty="0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21" name="テキスト ボックス 20"/>
          <p:cNvSpPr txBox="1"/>
          <p:nvPr/>
        </p:nvSpPr>
        <p:spPr>
          <a:xfrm rot="16200000">
            <a:off x="-832582" y="2544076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err="1" smtClean="0"/>
              <a:t>NPR</a:t>
            </a:r>
            <a:r>
              <a:rPr kumimoji="1" lang="en-US" altLang="ja-JP" sz="1200" dirty="0" err="1" smtClean="0"/>
              <a:t>ave</a:t>
            </a:r>
            <a:endParaRPr kumimoji="1" lang="ja-JP" altLang="en-US" sz="1400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3261410" y="2544077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err="1" smtClean="0"/>
              <a:t>NPE</a:t>
            </a:r>
            <a:r>
              <a:rPr kumimoji="1" lang="en-US" altLang="ja-JP" sz="1200" dirty="0" err="1" smtClean="0"/>
              <a:t>ave</a:t>
            </a:r>
            <a:endParaRPr kumimoji="1" lang="ja-JP" altLang="en-US" sz="1200" dirty="0"/>
          </a:p>
        </p:txBody>
      </p:sp>
      <p:pic>
        <p:nvPicPr>
          <p:cNvPr id="1030" name="Picture 6" descr="C:\shoji-f\SNA\IWESEP2010\NPEav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500174"/>
            <a:ext cx="3052518" cy="2714644"/>
          </a:xfrm>
          <a:prstGeom prst="rect">
            <a:avLst/>
          </a:prstGeom>
          <a:noFill/>
        </p:spPr>
      </p:pic>
      <p:pic>
        <p:nvPicPr>
          <p:cNvPr id="1031" name="Picture 7" descr="C:\shoji-f\SNA\IWESEP2010\NPRav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1500174"/>
            <a:ext cx="3038781" cy="2714644"/>
          </a:xfrm>
          <a:prstGeom prst="rect">
            <a:avLst/>
          </a:prstGeom>
          <a:noFill/>
        </p:spPr>
      </p:pic>
      <p:sp>
        <p:nvSpPr>
          <p:cNvPr id="30" name="テキスト ボックス 29"/>
          <p:cNvSpPr txBox="1"/>
          <p:nvPr/>
        </p:nvSpPr>
        <p:spPr>
          <a:xfrm>
            <a:off x="1214414" y="4192793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 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42910" y="1500174"/>
            <a:ext cx="357190" cy="267765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ja-JP" sz="1600" dirty="0" smtClean="0"/>
              <a:t>5</a:t>
            </a:r>
            <a:endParaRPr kumimoji="1" lang="en-US" altLang="ja-JP" sz="1600" dirty="0" smtClean="0"/>
          </a:p>
          <a:p>
            <a:pPr algn="ctr"/>
            <a:endParaRPr kumimoji="1" lang="en-US" altLang="ja-JP" sz="2000" dirty="0" smtClean="0"/>
          </a:p>
          <a:p>
            <a:pPr algn="ctr"/>
            <a:r>
              <a:rPr lang="en-US" altLang="ja-JP" sz="1600" dirty="0" smtClean="0"/>
              <a:t>4</a:t>
            </a:r>
            <a:endParaRPr kumimoji="1" lang="en-US" altLang="ja-JP" sz="1600" dirty="0" smtClean="0"/>
          </a:p>
          <a:p>
            <a:pPr algn="ctr"/>
            <a:endParaRPr lang="en-US" altLang="ja-JP" sz="2400" dirty="0" smtClean="0"/>
          </a:p>
          <a:p>
            <a:pPr algn="ctr"/>
            <a:r>
              <a:rPr kumimoji="1" lang="en-US" altLang="ja-JP" sz="1600" dirty="0" smtClean="0"/>
              <a:t>3</a:t>
            </a:r>
          </a:p>
          <a:p>
            <a:pPr algn="ctr"/>
            <a:endParaRPr kumimoji="1" lang="en-US" altLang="ja-JP" sz="2400" dirty="0" smtClean="0"/>
          </a:p>
          <a:p>
            <a:pPr algn="ctr"/>
            <a:r>
              <a:rPr kumimoji="1" lang="en-US" altLang="ja-JP" sz="1600" dirty="0" smtClean="0"/>
              <a:t>2</a:t>
            </a:r>
          </a:p>
          <a:p>
            <a:pPr algn="ctr"/>
            <a:endParaRPr kumimoji="1" lang="en-US" altLang="ja-JP" sz="2000" dirty="0" smtClean="0"/>
          </a:p>
          <a:p>
            <a:pPr algn="ctr"/>
            <a:r>
              <a:rPr lang="en-US" altLang="ja-JP" sz="1600" dirty="0" smtClean="0"/>
              <a:t>1</a:t>
            </a:r>
            <a:endParaRPr kumimoji="1" lang="ja-JP" altLang="en-US" sz="16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357818" y="4192793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 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786314" y="1500174"/>
            <a:ext cx="357190" cy="267765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ja-JP" sz="1600" dirty="0" smtClean="0"/>
              <a:t>5</a:t>
            </a:r>
            <a:endParaRPr kumimoji="1" lang="en-US" altLang="ja-JP" sz="1600" dirty="0" smtClean="0"/>
          </a:p>
          <a:p>
            <a:pPr algn="ctr"/>
            <a:endParaRPr kumimoji="1" lang="en-US" altLang="ja-JP" sz="2000" dirty="0" smtClean="0"/>
          </a:p>
          <a:p>
            <a:pPr algn="ctr"/>
            <a:r>
              <a:rPr lang="en-US" altLang="ja-JP" sz="1600" dirty="0" smtClean="0"/>
              <a:t>4</a:t>
            </a:r>
            <a:endParaRPr kumimoji="1" lang="en-US" altLang="ja-JP" sz="1600" dirty="0" smtClean="0"/>
          </a:p>
          <a:p>
            <a:pPr algn="ctr"/>
            <a:endParaRPr lang="en-US" altLang="ja-JP" sz="2400" dirty="0" smtClean="0"/>
          </a:p>
          <a:p>
            <a:pPr algn="ctr"/>
            <a:r>
              <a:rPr kumimoji="1" lang="en-US" altLang="ja-JP" sz="1600" dirty="0" smtClean="0"/>
              <a:t>3</a:t>
            </a:r>
          </a:p>
          <a:p>
            <a:pPr algn="ctr"/>
            <a:endParaRPr kumimoji="1" lang="en-US" altLang="ja-JP" sz="2400" dirty="0" smtClean="0"/>
          </a:p>
          <a:p>
            <a:pPr algn="ctr"/>
            <a:r>
              <a:rPr kumimoji="1" lang="en-US" altLang="ja-JP" sz="1600" dirty="0" smtClean="0"/>
              <a:t>2</a:t>
            </a:r>
          </a:p>
          <a:p>
            <a:pPr algn="ctr"/>
            <a:endParaRPr kumimoji="1" lang="en-US" altLang="ja-JP" sz="2000" dirty="0" smtClean="0"/>
          </a:p>
          <a:p>
            <a:pPr algn="ctr"/>
            <a:r>
              <a:rPr lang="en-US" altLang="ja-JP" sz="1600" dirty="0" smtClean="0"/>
              <a:t>1</a:t>
            </a:r>
            <a:endParaRPr kumimoji="1" lang="ja-JP" altLang="en-US" sz="16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394878" y="4572008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214414" y="928670"/>
            <a:ext cx="2857520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Average Number of Patch Reviews (NPR) per month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357818" y="928670"/>
            <a:ext cx="2857520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Average Number of Patch Edits (NPE) per month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Conclusions and Future Work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020763"/>
            <a:ext cx="8329642" cy="5408633"/>
          </a:xfrm>
        </p:spPr>
        <p:txBody>
          <a:bodyPr/>
          <a:lstStyle/>
          <a:p>
            <a:r>
              <a:rPr kumimoji="1" lang="en-US" altLang="ja-JP" sz="2000" dirty="0" smtClean="0"/>
              <a:t>Conclusions</a:t>
            </a:r>
          </a:p>
          <a:p>
            <a:pPr lvl="1"/>
            <a:r>
              <a:rPr kumimoji="1" lang="en-US" altLang="ja-JP" sz="2000" dirty="0" smtClean="0"/>
              <a:t>We analyzed the differences in performance between committers and non-committers and found;</a:t>
            </a:r>
          </a:p>
          <a:p>
            <a:pPr lvl="2"/>
            <a:r>
              <a:rPr kumimoji="1" lang="en-US" altLang="ja-JP" sz="1800" dirty="0" smtClean="0"/>
              <a:t> </a:t>
            </a:r>
            <a:r>
              <a:rPr kumimoji="1" lang="en-US" altLang="ja-JP" sz="1800" dirty="0" smtClean="0">
                <a:solidFill>
                  <a:srgbClr val="FF0000"/>
                </a:solidFill>
              </a:rPr>
              <a:t>Time cannot be </a:t>
            </a:r>
            <a:r>
              <a:rPr kumimoji="1" lang="en-US" altLang="ja-JP" sz="1800" dirty="0" smtClean="0"/>
              <a:t>the indicator for selecting a committer</a:t>
            </a:r>
          </a:p>
          <a:p>
            <a:pPr lvl="2"/>
            <a:r>
              <a:rPr lang="en-US" altLang="ja-JP" sz="1800" dirty="0" smtClean="0"/>
              <a:t> </a:t>
            </a:r>
            <a:r>
              <a:rPr lang="en-US" altLang="ja-JP" sz="1800" dirty="0" smtClean="0">
                <a:solidFill>
                  <a:srgbClr val="FF0000"/>
                </a:solidFill>
              </a:rPr>
              <a:t>Frequency can be </a:t>
            </a:r>
            <a:r>
              <a:rPr lang="en-US" altLang="ja-JP" sz="1800" dirty="0" smtClean="0"/>
              <a:t>one of the indicators for selecting a committer</a:t>
            </a:r>
          </a:p>
          <a:p>
            <a:pPr lvl="2"/>
            <a:r>
              <a:rPr lang="ja-JP" altLang="en-US" sz="1800" dirty="0" smtClean="0"/>
              <a:t> </a:t>
            </a:r>
            <a:r>
              <a:rPr lang="en-US" altLang="ja-JP" sz="1800" dirty="0" smtClean="0"/>
              <a:t>Developers who have a higher NPR and NPE than the median can be a candidate for committer</a:t>
            </a:r>
          </a:p>
          <a:p>
            <a:pPr lvl="2"/>
            <a:endParaRPr kumimoji="1" lang="en-US" altLang="ja-JP" sz="1800" dirty="0" smtClean="0"/>
          </a:p>
          <a:p>
            <a:r>
              <a:rPr kumimoji="1" lang="en-US" altLang="ja-JP" sz="2000" dirty="0" smtClean="0"/>
              <a:t>Future Work</a:t>
            </a:r>
          </a:p>
          <a:p>
            <a:pPr lvl="1"/>
            <a:r>
              <a:rPr lang="en-US" altLang="ja-JP" sz="2000" dirty="0" smtClean="0"/>
              <a:t>Consider patch quality</a:t>
            </a:r>
          </a:p>
          <a:p>
            <a:pPr lvl="2"/>
            <a:r>
              <a:rPr lang="en-US" altLang="ja-JP" sz="1800" dirty="0" smtClean="0"/>
              <a:t>Patch acceptance rate, Number of bugs inserted in a patch</a:t>
            </a:r>
          </a:p>
          <a:p>
            <a:pPr lvl="1"/>
            <a:r>
              <a:rPr kumimoji="1" lang="en-US" altLang="ja-JP" sz="2000" dirty="0" smtClean="0"/>
              <a:t>Analyze committers activity 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before and after</a:t>
            </a:r>
            <a:r>
              <a:rPr kumimoji="1" lang="en-US" altLang="ja-JP" sz="2000" dirty="0" smtClean="0"/>
              <a:t> gaining a commit permission</a:t>
            </a:r>
          </a:p>
          <a:p>
            <a:pPr lvl="1"/>
            <a:r>
              <a:rPr lang="en-US" altLang="ja-JP" sz="2000" dirty="0" smtClean="0"/>
              <a:t>Generality of the analysis</a:t>
            </a:r>
          </a:p>
          <a:p>
            <a:pPr lvl="2"/>
            <a:r>
              <a:rPr kumimoji="1" lang="en-US" altLang="ja-JP" sz="1800" dirty="0" smtClean="0"/>
              <a:t>Conduct  more case studies on multiple types of OSS</a:t>
            </a:r>
          </a:p>
          <a:p>
            <a:pPr lvl="2"/>
            <a:r>
              <a:rPr lang="en-US" altLang="ja-JP" sz="1800" dirty="0" smtClean="0"/>
              <a:t>Conduct case studies on industrial software</a:t>
            </a:r>
            <a:endParaRPr kumimoji="1" lang="en-US" altLang="ja-JP" sz="1800" dirty="0" smtClean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18</a:t>
            </a:fld>
            <a:endParaRPr lang="en-US" altLang="ja-JP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Thanks for listening!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19</a:t>
            </a:fld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appendix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46D06-20FC-4996-B494-BA2FB1624F46}" type="slidenum">
              <a:rPr lang="en-US" altLang="ja-JP" smtClean="0"/>
              <a:pPr/>
              <a:t>20</a:t>
            </a:fld>
            <a:endParaRPr lang="en-US" altLang="ja-JP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Definition of developers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Developers </a:t>
            </a:r>
            <a:r>
              <a:rPr kumimoji="1" lang="en-US" altLang="ja-JP" sz="2000" dirty="0" smtClean="0"/>
              <a:t>(includes both committers and non-committers</a:t>
            </a:r>
            <a:r>
              <a:rPr lang="en-US" altLang="ja-JP" sz="2000" dirty="0" smtClean="0"/>
              <a:t>)</a:t>
            </a:r>
            <a:endParaRPr kumimoji="1" lang="en-US" altLang="ja-JP" sz="2000" dirty="0" smtClean="0"/>
          </a:p>
          <a:p>
            <a:pPr lvl="1"/>
            <a:r>
              <a:rPr kumimoji="1" lang="en-US" altLang="ja-JP" dirty="0" smtClean="0"/>
              <a:t>Committers</a:t>
            </a:r>
          </a:p>
          <a:p>
            <a:pPr lvl="2">
              <a:buNone/>
            </a:pPr>
            <a:r>
              <a:rPr lang="ja-JP" altLang="en-US" dirty="0" smtClean="0"/>
              <a:t>○</a:t>
            </a:r>
            <a:r>
              <a:rPr lang="en-US" altLang="ja-JP" dirty="0" smtClean="0"/>
              <a:t>Review</a:t>
            </a:r>
          </a:p>
          <a:p>
            <a:pPr lvl="2">
              <a:buNone/>
            </a:pPr>
            <a:r>
              <a:rPr kumimoji="1" lang="ja-JP" altLang="en-US" dirty="0" smtClean="0"/>
              <a:t>○</a:t>
            </a:r>
            <a:r>
              <a:rPr kumimoji="1" lang="en-US" altLang="ja-JP" dirty="0" smtClean="0"/>
              <a:t>Edit</a:t>
            </a:r>
          </a:p>
          <a:p>
            <a:pPr lvl="3"/>
            <a:r>
              <a:rPr lang="en-US" altLang="ja-JP" dirty="0" smtClean="0"/>
              <a:t>Able to commit directly to the source code repository</a:t>
            </a:r>
          </a:p>
          <a:p>
            <a:pPr lvl="3"/>
            <a:endParaRPr kumimoji="1" lang="en-US" altLang="ja-JP" dirty="0" smtClean="0"/>
          </a:p>
          <a:p>
            <a:pPr lvl="1"/>
            <a:r>
              <a:rPr lang="en-US" altLang="ja-JP" dirty="0" smtClean="0"/>
              <a:t>Non-Committers</a:t>
            </a:r>
          </a:p>
          <a:p>
            <a:pPr lvl="2">
              <a:buNone/>
            </a:pPr>
            <a:r>
              <a:rPr kumimoji="1" lang="ja-JP" altLang="en-US" dirty="0" smtClean="0"/>
              <a:t>△</a:t>
            </a:r>
            <a:r>
              <a:rPr kumimoji="1" lang="en-US" altLang="ja-JP" dirty="0" smtClean="0"/>
              <a:t>Review</a:t>
            </a:r>
          </a:p>
          <a:p>
            <a:pPr lvl="3"/>
            <a:r>
              <a:rPr kumimoji="1" lang="en-US" altLang="ja-JP" dirty="0" smtClean="0"/>
              <a:t>Not able to commit</a:t>
            </a:r>
          </a:p>
          <a:p>
            <a:pPr lvl="2">
              <a:buNone/>
            </a:pPr>
            <a:r>
              <a:rPr lang="ja-JP" altLang="en-US" dirty="0" smtClean="0"/>
              <a:t>○</a:t>
            </a:r>
            <a:r>
              <a:rPr lang="en-US" altLang="ja-JP" dirty="0" smtClean="0"/>
              <a:t>Edit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21</a:t>
            </a:fld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Analysis Method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6757988" y="6616700"/>
            <a:ext cx="2133600" cy="196850"/>
          </a:xfrm>
        </p:spPr>
        <p:txBody>
          <a:bodyPr/>
          <a:lstStyle/>
          <a:p>
            <a:fld id="{F92429EF-CC36-4027-8A23-5B262E590B44}" type="slidenum">
              <a:rPr lang="en-US" altLang="ja-JP" smtClean="0"/>
              <a:pPr/>
              <a:t>22</a:t>
            </a:fld>
            <a:endParaRPr lang="en-US" altLang="ja-JP"/>
          </a:p>
        </p:txBody>
      </p:sp>
      <p:grpSp>
        <p:nvGrpSpPr>
          <p:cNvPr id="3" name="グループ化 56"/>
          <p:cNvGrpSpPr/>
          <p:nvPr/>
        </p:nvGrpSpPr>
        <p:grpSpPr>
          <a:xfrm>
            <a:off x="2357422" y="2357430"/>
            <a:ext cx="4357718" cy="369332"/>
            <a:chOff x="2357422" y="2714620"/>
            <a:chExt cx="4357718" cy="36933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2357422" y="2714620"/>
              <a:ext cx="3111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mail01 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A]</a:t>
              </a:r>
              <a:r>
                <a:rPr lang="ja-JP" altLang="en-US" dirty="0" smtClean="0"/>
                <a:t> </a:t>
              </a:r>
              <a:r>
                <a:rPr lang="en-US" altLang="ja-JP" dirty="0" smtClean="0"/>
                <a:t>:</a:t>
              </a:r>
              <a:r>
                <a:rPr kumimoji="1"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grpSp>
          <p:nvGrpSpPr>
            <p:cNvPr id="9" name="グループ化 8"/>
            <p:cNvGrpSpPr/>
            <p:nvPr/>
          </p:nvGrpSpPr>
          <p:grpSpPr>
            <a:xfrm>
              <a:off x="5426493" y="2733256"/>
              <a:ext cx="1288647" cy="338554"/>
              <a:chOff x="3500430" y="875868"/>
              <a:chExt cx="1288647" cy="338554"/>
            </a:xfrm>
          </p:grpSpPr>
          <p:pic>
            <p:nvPicPr>
              <p:cNvPr id="10" name="Picture 3" descr="C:\Documents and Settings\shoji-f\Local Settings\Temporary Internet Files\Content.IE5\S123OX6J\MC900432599[2]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grayscl/>
                <a:lum/>
              </a:blip>
              <a:srcRect/>
              <a:stretch>
                <a:fillRect/>
              </a:stretch>
            </p:blipFill>
            <p:spPr bwMode="auto">
              <a:xfrm>
                <a:off x="3500430" y="914262"/>
                <a:ext cx="300160" cy="3001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" name="テキスト ボックス 10"/>
              <p:cNvSpPr txBox="1"/>
              <p:nvPr/>
            </p:nvSpPr>
            <p:spPr>
              <a:xfrm>
                <a:off x="3714744" y="875868"/>
                <a:ext cx="1074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/>
                  <a:t>p</a:t>
                </a:r>
                <a:r>
                  <a:rPr kumimoji="1" lang="en-US" altLang="ja-JP" sz="1600" dirty="0" smtClean="0"/>
                  <a:t>atch01.c</a:t>
                </a:r>
                <a:endParaRPr kumimoji="1" lang="ja-JP" altLang="en-US" sz="1600" dirty="0"/>
              </a:p>
            </p:txBody>
          </p:sp>
        </p:grpSp>
      </p:grpSp>
      <p:grpSp>
        <p:nvGrpSpPr>
          <p:cNvPr id="12" name="グループ化 32"/>
          <p:cNvGrpSpPr/>
          <p:nvPr/>
        </p:nvGrpSpPr>
        <p:grpSpPr>
          <a:xfrm>
            <a:off x="2708960" y="2714620"/>
            <a:ext cx="3824857" cy="440770"/>
            <a:chOff x="422944" y="4500570"/>
            <a:chExt cx="3824857" cy="440770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791406" y="4572008"/>
              <a:ext cx="3456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mail02[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B]</a:t>
              </a:r>
              <a:r>
                <a:rPr lang="ja-JP" altLang="en-US" dirty="0" smtClean="0"/>
                <a:t> </a:t>
              </a:r>
              <a:r>
                <a:rPr lang="en-US" altLang="ja-JP" dirty="0" smtClean="0"/>
                <a:t>: </a:t>
              </a:r>
              <a:r>
                <a:rPr kumimoji="1" lang="en-US" altLang="ja-JP" dirty="0" smtClean="0"/>
                <a:t>Re</a:t>
              </a:r>
              <a:r>
                <a:rPr kumimoji="1" lang="en-US" altLang="ja-JP" sz="1050" dirty="0" smtClean="0"/>
                <a:t>:</a:t>
              </a:r>
              <a:r>
                <a:rPr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cxnSp>
          <p:nvCxnSpPr>
            <p:cNvPr id="15" name="直線コネクタ 14"/>
            <p:cNvCxnSpPr/>
            <p:nvPr/>
          </p:nvCxnSpPr>
          <p:spPr>
            <a:xfrm rot="16200000" flipH="1">
              <a:off x="282894" y="4640620"/>
              <a:ext cx="285752" cy="56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rot="10800000">
              <a:off x="431406" y="4786322"/>
              <a:ext cx="39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グループ化 33"/>
          <p:cNvGrpSpPr/>
          <p:nvPr/>
        </p:nvGrpSpPr>
        <p:grpSpPr>
          <a:xfrm>
            <a:off x="3419025" y="3113395"/>
            <a:ext cx="5510693" cy="542061"/>
            <a:chOff x="1133009" y="4899345"/>
            <a:chExt cx="5510693" cy="542061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1511406" y="5072074"/>
              <a:ext cx="3958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mail03 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A] : Re: Re:</a:t>
              </a:r>
              <a:r>
                <a:rPr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grpSp>
          <p:nvGrpSpPr>
            <p:cNvPr id="25" name="グループ化 11"/>
            <p:cNvGrpSpPr/>
            <p:nvPr/>
          </p:nvGrpSpPr>
          <p:grpSpPr>
            <a:xfrm>
              <a:off x="5355055" y="5072074"/>
              <a:ext cx="1288647" cy="338554"/>
              <a:chOff x="3500430" y="875868"/>
              <a:chExt cx="1288647" cy="338554"/>
            </a:xfrm>
          </p:grpSpPr>
          <p:pic>
            <p:nvPicPr>
              <p:cNvPr id="13" name="Picture 3" descr="C:\Documents and Settings\shoji-f\Local Settings\Temporary Internet Files\Content.IE5\S123OX6J\MC900432599[2]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grayscl/>
                <a:lum/>
              </a:blip>
              <a:srcRect/>
              <a:stretch>
                <a:fillRect/>
              </a:stretch>
            </p:blipFill>
            <p:spPr bwMode="auto">
              <a:xfrm>
                <a:off x="3500430" y="914262"/>
                <a:ext cx="300160" cy="3001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" name="テキスト ボックス 13"/>
              <p:cNvSpPr txBox="1"/>
              <p:nvPr/>
            </p:nvSpPr>
            <p:spPr>
              <a:xfrm>
                <a:off x="3714744" y="875868"/>
                <a:ext cx="1074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/>
                  <a:t>p</a:t>
                </a:r>
                <a:r>
                  <a:rPr kumimoji="1" lang="en-US" altLang="ja-JP" sz="1600" dirty="0" smtClean="0"/>
                  <a:t>atch02.c</a:t>
                </a:r>
                <a:endParaRPr kumimoji="1" lang="ja-JP" altLang="en-US" sz="1600" dirty="0"/>
              </a:p>
            </p:txBody>
          </p:sp>
        </p:grpSp>
        <p:cxnSp>
          <p:nvCxnSpPr>
            <p:cNvPr id="18" name="直線コネクタ 17"/>
            <p:cNvCxnSpPr/>
            <p:nvPr/>
          </p:nvCxnSpPr>
          <p:spPr>
            <a:xfrm rot="10800000" flipV="1">
              <a:off x="1137324" y="5286386"/>
              <a:ext cx="374082" cy="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 rot="5400000">
              <a:off x="935406" y="5096948"/>
              <a:ext cx="396000" cy="79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グループ化 37"/>
          <p:cNvGrpSpPr/>
          <p:nvPr/>
        </p:nvGrpSpPr>
        <p:grpSpPr>
          <a:xfrm>
            <a:off x="2713818" y="3001166"/>
            <a:ext cx="3924194" cy="1154356"/>
            <a:chOff x="427802" y="4787116"/>
            <a:chExt cx="3924194" cy="1154356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791406" y="5572140"/>
              <a:ext cx="35605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mail04 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C] : Re:</a:t>
              </a:r>
              <a:r>
                <a:rPr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cxnSp>
          <p:nvCxnSpPr>
            <p:cNvPr id="17" name="直線コネクタ 16"/>
            <p:cNvCxnSpPr/>
            <p:nvPr/>
          </p:nvCxnSpPr>
          <p:spPr>
            <a:xfrm rot="10800000">
              <a:off x="428596" y="5786454"/>
              <a:ext cx="3816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 rot="5400000">
              <a:off x="-71470" y="5286388"/>
              <a:ext cx="1000132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グループ化 35"/>
          <p:cNvGrpSpPr/>
          <p:nvPr/>
        </p:nvGrpSpPr>
        <p:grpSpPr>
          <a:xfrm>
            <a:off x="2708961" y="4000504"/>
            <a:ext cx="5077749" cy="642942"/>
            <a:chOff x="422945" y="5786454"/>
            <a:chExt cx="5077749" cy="642942"/>
          </a:xfrm>
        </p:grpSpPr>
        <p:sp>
          <p:nvSpPr>
            <p:cNvPr id="20" name="テキスト ボックス 19"/>
            <p:cNvSpPr txBox="1"/>
            <p:nvPr/>
          </p:nvSpPr>
          <p:spPr>
            <a:xfrm>
              <a:off x="785698" y="6060064"/>
              <a:ext cx="35605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mail05 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D] : Re:</a:t>
              </a:r>
              <a:r>
                <a:rPr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grpSp>
          <p:nvGrpSpPr>
            <p:cNvPr id="30" name="グループ化 20"/>
            <p:cNvGrpSpPr/>
            <p:nvPr/>
          </p:nvGrpSpPr>
          <p:grpSpPr>
            <a:xfrm>
              <a:off x="4212047" y="6072206"/>
              <a:ext cx="1288647" cy="338554"/>
              <a:chOff x="3500430" y="875868"/>
              <a:chExt cx="1288647" cy="338554"/>
            </a:xfrm>
          </p:grpSpPr>
          <p:pic>
            <p:nvPicPr>
              <p:cNvPr id="22" name="Picture 3" descr="C:\Documents and Settings\shoji-f\Local Settings\Temporary Internet Files\Content.IE5\S123OX6J\MC900432599[2]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grayscl/>
                <a:lum/>
              </a:blip>
              <a:srcRect/>
              <a:stretch>
                <a:fillRect/>
              </a:stretch>
            </p:blipFill>
            <p:spPr bwMode="auto">
              <a:xfrm>
                <a:off x="3500430" y="914262"/>
                <a:ext cx="300160" cy="3001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テキスト ボックス 22"/>
              <p:cNvSpPr txBox="1"/>
              <p:nvPr/>
            </p:nvSpPr>
            <p:spPr>
              <a:xfrm>
                <a:off x="3714744" y="875868"/>
                <a:ext cx="1074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/>
                  <a:t>p</a:t>
                </a:r>
                <a:r>
                  <a:rPr kumimoji="1" lang="en-US" altLang="ja-JP" sz="1600" dirty="0" smtClean="0"/>
                  <a:t>atch03.c</a:t>
                </a:r>
                <a:endParaRPr kumimoji="1" lang="ja-JP" altLang="en-US" sz="1600" dirty="0"/>
              </a:p>
            </p:txBody>
          </p:sp>
        </p:grpSp>
        <p:cxnSp>
          <p:nvCxnSpPr>
            <p:cNvPr id="24" name="直線コネクタ 23"/>
            <p:cNvCxnSpPr/>
            <p:nvPr/>
          </p:nvCxnSpPr>
          <p:spPr>
            <a:xfrm rot="10800000">
              <a:off x="422945" y="6257500"/>
              <a:ext cx="41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/>
            <p:nvPr/>
          </p:nvCxnSpPr>
          <p:spPr>
            <a:xfrm rot="5400000">
              <a:off x="195390" y="6019660"/>
              <a:ext cx="468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020763"/>
            <a:ext cx="8229600" cy="1622419"/>
          </a:xfrm>
        </p:spPr>
        <p:txBody>
          <a:bodyPr/>
          <a:lstStyle/>
          <a:p>
            <a:r>
              <a:rPr lang="en-US" altLang="ja-JP" dirty="0" smtClean="0"/>
              <a:t>Collecting Data</a:t>
            </a:r>
          </a:p>
          <a:p>
            <a:pPr lvl="1"/>
            <a:r>
              <a:rPr kumimoji="1" lang="en-US" altLang="ja-JP" dirty="0" smtClean="0"/>
              <a:t>PRT, NPR, PET and NPE</a:t>
            </a:r>
          </a:p>
          <a:p>
            <a:endParaRPr kumimoji="1" lang="ja-JP" altLang="en-US" dirty="0"/>
          </a:p>
        </p:txBody>
      </p:sp>
      <p:graphicFrame>
        <p:nvGraphicFramePr>
          <p:cNvPr id="40" name="表 39"/>
          <p:cNvGraphicFramePr>
            <a:graphicFrameLocks noGrp="1"/>
          </p:cNvGraphicFramePr>
          <p:nvPr/>
        </p:nvGraphicFramePr>
        <p:xfrm>
          <a:off x="678545" y="4952840"/>
          <a:ext cx="7679669" cy="1214448"/>
        </p:xfrm>
        <a:graphic>
          <a:graphicData uri="http://schemas.openxmlformats.org/drawingml/2006/table">
            <a:tbl>
              <a:tblPr/>
              <a:tblGrid>
                <a:gridCol w="750253"/>
                <a:gridCol w="1250420"/>
                <a:gridCol w="750253"/>
                <a:gridCol w="750253"/>
                <a:gridCol w="1344203"/>
                <a:gridCol w="750253"/>
                <a:gridCol w="1042017"/>
                <a:gridCol w="1042017"/>
              </a:tblGrid>
              <a:tr h="20240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Submit</a:t>
                      </a:r>
                      <a:r>
                        <a:rPr lang="en-US" altLang="ja-JP" sz="12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Message Information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Reply Message Information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Time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Action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ID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Submit time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Name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ID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Reply time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Name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(minutes)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mail01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9:55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A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mail02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13:18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B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203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mail02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13:18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B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Mail03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15:53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A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155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Edit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mail01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9:55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A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mail04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21:40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C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705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mail01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9:55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A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mail05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2010/4/21 2:38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D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1003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Edit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1" name="グループ化 51"/>
          <p:cNvGrpSpPr/>
          <p:nvPr/>
        </p:nvGrpSpPr>
        <p:grpSpPr>
          <a:xfrm>
            <a:off x="71406" y="2571744"/>
            <a:ext cx="2143140" cy="428628"/>
            <a:chOff x="214282" y="2357430"/>
            <a:chExt cx="2143140" cy="428628"/>
          </a:xfrm>
        </p:grpSpPr>
        <p:sp>
          <p:nvSpPr>
            <p:cNvPr id="35" name="左中かっこ 34"/>
            <p:cNvSpPr/>
            <p:nvPr/>
          </p:nvSpPr>
          <p:spPr>
            <a:xfrm>
              <a:off x="2071670" y="2357430"/>
              <a:ext cx="285752" cy="428628"/>
            </a:xfrm>
            <a:prstGeom prst="leftBrac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214282" y="2357430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dirty="0" smtClean="0">
                  <a:solidFill>
                    <a:srgbClr val="FF0000"/>
                  </a:solidFill>
                </a:rPr>
                <a:t>PRT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2" name="グループ化 49"/>
          <p:cNvGrpSpPr/>
          <p:nvPr/>
        </p:nvGrpSpPr>
        <p:grpSpPr>
          <a:xfrm>
            <a:off x="71406" y="2571744"/>
            <a:ext cx="2143140" cy="1928826"/>
            <a:chOff x="214282" y="3357562"/>
            <a:chExt cx="2143140" cy="1928826"/>
          </a:xfrm>
        </p:grpSpPr>
        <p:sp>
          <p:nvSpPr>
            <p:cNvPr id="41" name="左中かっこ 40"/>
            <p:cNvSpPr/>
            <p:nvPr/>
          </p:nvSpPr>
          <p:spPr>
            <a:xfrm>
              <a:off x="2071670" y="3357562"/>
              <a:ext cx="285752" cy="1928826"/>
            </a:xfrm>
            <a:prstGeom prst="leftBrac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2" name="テキスト ボックス 41"/>
            <p:cNvSpPr txBox="1"/>
            <p:nvPr/>
          </p:nvSpPr>
          <p:spPr>
            <a:xfrm>
              <a:off x="214282" y="4131238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ja-JP" dirty="0" smtClean="0">
                  <a:solidFill>
                    <a:srgbClr val="FF0000"/>
                  </a:solidFill>
                </a:rPr>
                <a:t>PET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グループ化 50"/>
          <p:cNvGrpSpPr/>
          <p:nvPr/>
        </p:nvGrpSpPr>
        <p:grpSpPr>
          <a:xfrm>
            <a:off x="71406" y="3000372"/>
            <a:ext cx="2143140" cy="500066"/>
            <a:chOff x="214282" y="2786058"/>
            <a:chExt cx="2143140" cy="500066"/>
          </a:xfrm>
        </p:grpSpPr>
        <p:sp>
          <p:nvSpPr>
            <p:cNvPr id="43" name="左中かっこ 42"/>
            <p:cNvSpPr/>
            <p:nvPr/>
          </p:nvSpPr>
          <p:spPr>
            <a:xfrm>
              <a:off x="2071670" y="2786058"/>
              <a:ext cx="285752" cy="500066"/>
            </a:xfrm>
            <a:prstGeom prst="leftBrac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4" name="テキスト ボックス 43"/>
            <p:cNvSpPr txBox="1"/>
            <p:nvPr/>
          </p:nvSpPr>
          <p:spPr>
            <a:xfrm>
              <a:off x="214282" y="2857496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dirty="0" smtClean="0">
                  <a:solidFill>
                    <a:srgbClr val="FF0000"/>
                  </a:solidFill>
                </a:rPr>
                <a:t>PET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グループ化 48"/>
          <p:cNvGrpSpPr/>
          <p:nvPr/>
        </p:nvGrpSpPr>
        <p:grpSpPr>
          <a:xfrm>
            <a:off x="71406" y="2571744"/>
            <a:ext cx="2143140" cy="1428760"/>
            <a:chOff x="6500826" y="1071546"/>
            <a:chExt cx="2143140" cy="1428760"/>
          </a:xfrm>
        </p:grpSpPr>
        <p:sp>
          <p:nvSpPr>
            <p:cNvPr id="47" name="左中かっこ 46"/>
            <p:cNvSpPr/>
            <p:nvPr/>
          </p:nvSpPr>
          <p:spPr>
            <a:xfrm>
              <a:off x="8358214" y="1071546"/>
              <a:ext cx="285752" cy="1428760"/>
            </a:xfrm>
            <a:prstGeom prst="leftBrac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6500826" y="1571612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ja-JP" dirty="0" smtClean="0">
                  <a:solidFill>
                    <a:srgbClr val="FF0000"/>
                  </a:solidFill>
                </a:rPr>
                <a:t>PRT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3" name="正方形/長方形 52"/>
          <p:cNvSpPr/>
          <p:nvPr/>
        </p:nvSpPr>
        <p:spPr>
          <a:xfrm>
            <a:off x="642910" y="5310032"/>
            <a:ext cx="7715304" cy="285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正方形/長方形 53"/>
          <p:cNvSpPr/>
          <p:nvPr/>
        </p:nvSpPr>
        <p:spPr>
          <a:xfrm>
            <a:off x="642910" y="5524346"/>
            <a:ext cx="7715304" cy="285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/>
          <p:cNvSpPr/>
          <p:nvPr/>
        </p:nvSpPr>
        <p:spPr>
          <a:xfrm>
            <a:off x="642910" y="5713330"/>
            <a:ext cx="7715304" cy="285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正方形/長方形 55"/>
          <p:cNvSpPr/>
          <p:nvPr/>
        </p:nvSpPr>
        <p:spPr>
          <a:xfrm>
            <a:off x="642910" y="5929330"/>
            <a:ext cx="7715304" cy="285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日付プレースホルダ 4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0" name="フッター プレースホルダ 4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Statistics</a:t>
            </a:r>
            <a:endParaRPr kumimoji="1" lang="ja-JP" altLang="en-US" dirty="0"/>
          </a:p>
        </p:txBody>
      </p:sp>
      <p:graphicFrame>
        <p:nvGraphicFramePr>
          <p:cNvPr id="5" name="コンテンツ プレースホルダ 4"/>
          <p:cNvGraphicFramePr>
            <a:graphicFrameLocks noGrp="1"/>
          </p:cNvGraphicFramePr>
          <p:nvPr>
            <p:ph idx="1"/>
          </p:nvPr>
        </p:nvGraphicFramePr>
        <p:xfrm>
          <a:off x="1785918" y="2285992"/>
          <a:ext cx="5286411" cy="1125945"/>
        </p:xfrm>
        <a:graphic>
          <a:graphicData uri="http://schemas.openxmlformats.org/drawingml/2006/table">
            <a:tbl>
              <a:tblPr/>
              <a:tblGrid>
                <a:gridCol w="1466553"/>
                <a:gridCol w="1313076"/>
                <a:gridCol w="1313076"/>
                <a:gridCol w="1193706"/>
              </a:tblGrid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PET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All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Non-committers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# Developers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*2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36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Median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411.00(2.61)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324.50(2.51)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583.00(2.77)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1188.88(3.07)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1394.47(3.14)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660.21(2.82)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Standard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3317.03(3.52)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3877.61(3.59)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493.46(2.69)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23</a:t>
            </a:fld>
            <a:endParaRPr lang="en-US" altLang="ja-JP"/>
          </a:p>
        </p:txBody>
      </p:sp>
      <p:graphicFrame>
        <p:nvGraphicFramePr>
          <p:cNvPr id="6" name="表 5"/>
          <p:cNvGraphicFramePr>
            <a:graphicFrameLocks noGrp="1"/>
          </p:cNvGraphicFramePr>
          <p:nvPr/>
        </p:nvGraphicFramePr>
        <p:xfrm>
          <a:off x="1785918" y="1071546"/>
          <a:ext cx="5286411" cy="1125945"/>
        </p:xfrm>
        <a:graphic>
          <a:graphicData uri="http://schemas.openxmlformats.org/drawingml/2006/table">
            <a:tbl>
              <a:tblPr/>
              <a:tblGrid>
                <a:gridCol w="1466553"/>
                <a:gridCol w="1313076"/>
                <a:gridCol w="1313076"/>
                <a:gridCol w="1193706"/>
              </a:tblGrid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All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Non-committers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# Developers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*1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64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Median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507.50(2.71)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507.50(2.70)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533.00(2.72)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1479.07(3.17)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1579.25(3.20)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1121.29(3.05)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Standard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3572.63(3.55)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3875.23(3.59)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2132.97(3.33)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表 6"/>
          <p:cNvGraphicFramePr>
            <a:graphicFrameLocks noGrp="1"/>
          </p:cNvGraphicFramePr>
          <p:nvPr/>
        </p:nvGraphicFramePr>
        <p:xfrm>
          <a:off x="1785918" y="4786322"/>
          <a:ext cx="5286411" cy="1125945"/>
        </p:xfrm>
        <a:graphic>
          <a:graphicData uri="http://schemas.openxmlformats.org/drawingml/2006/table">
            <a:tbl>
              <a:tblPr/>
              <a:tblGrid>
                <a:gridCol w="1466553"/>
                <a:gridCol w="1313076"/>
                <a:gridCol w="1313076"/>
                <a:gridCol w="1193706"/>
              </a:tblGrid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All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Non-committers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#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146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132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Median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2.00(0.30)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1.00(0.00)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34.50(1.54)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12.62(1.10)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8.24(0.92)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53.93(1.73)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Standard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50.24(1.70)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48.33(1.68)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49.18(1.69)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表 7"/>
          <p:cNvGraphicFramePr>
            <a:graphicFrameLocks noGrp="1"/>
          </p:cNvGraphicFramePr>
          <p:nvPr/>
        </p:nvGraphicFramePr>
        <p:xfrm>
          <a:off x="1785918" y="3571876"/>
          <a:ext cx="5286411" cy="1125945"/>
        </p:xfrm>
        <a:graphic>
          <a:graphicData uri="http://schemas.openxmlformats.org/drawingml/2006/table">
            <a:tbl>
              <a:tblPr/>
              <a:tblGrid>
                <a:gridCol w="1466553"/>
                <a:gridCol w="1313076"/>
                <a:gridCol w="1313076"/>
                <a:gridCol w="1193706"/>
              </a:tblGrid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NPR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All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Non-committers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#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200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Median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2.00(0.30)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1.00(0.00)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35.00(1.54)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15.55(1.19)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10.56(1.02)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86.93(1.94)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Standard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100.93(2.00)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99.65(1.99)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91.79(1.96)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1714480" y="6143644"/>
            <a:ext cx="32147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 smtClean="0"/>
              <a:t>＊</a:t>
            </a:r>
            <a:r>
              <a:rPr lang="en-US" altLang="ja-JP" sz="1100" dirty="0" smtClean="0"/>
              <a:t>1 Developers with 5 or more patch reviews</a:t>
            </a:r>
          </a:p>
          <a:p>
            <a:r>
              <a:rPr lang="ja-JP" altLang="en-US" sz="1100" dirty="0" smtClean="0"/>
              <a:t>＊</a:t>
            </a:r>
            <a:r>
              <a:rPr lang="en-US" altLang="ja-JP" sz="1100" dirty="0" smtClean="0"/>
              <a:t>2</a:t>
            </a:r>
            <a:r>
              <a:rPr lang="ja-JP" altLang="en-US" sz="1100" dirty="0" smtClean="0"/>
              <a:t> </a:t>
            </a:r>
            <a:r>
              <a:rPr lang="en-US" altLang="ja-JP" sz="1100" dirty="0" smtClean="0"/>
              <a:t>Developers with 5 or more patch edits</a:t>
            </a:r>
            <a:endParaRPr kumimoji="1" lang="ja-JP" altLang="en-US" sz="1100" dirty="0"/>
          </a:p>
        </p:txBody>
      </p:sp>
      <p:sp>
        <p:nvSpPr>
          <p:cNvPr id="10" name="日付プレースホル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ol7-s-2">
  <a:themeElements>
    <a:clrScheme name="cool7-s-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ol7-s-3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ol7-s-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cool7-s-2</Template>
  <TotalTime>11497</TotalTime>
  <Words>3439</Words>
  <Application>Microsoft Office PowerPoint</Application>
  <PresentationFormat>画面に合わせる (4:3)</PresentationFormat>
  <Paragraphs>769</Paragraphs>
  <Slides>24</Slides>
  <Notes>24</Notes>
  <HiddenSlides>1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5" baseType="lpstr">
      <vt:lpstr>cool7-s-2</vt:lpstr>
      <vt:lpstr>An Analysis of Committers Towards Improving the Patch Review Process in OSS Development</vt:lpstr>
      <vt:lpstr>Introduction</vt:lpstr>
      <vt:lpstr>The Patch Review Process in OSS</vt:lpstr>
      <vt:lpstr>The Patch Review Process in OSS</vt:lpstr>
      <vt:lpstr>A Problem in the Patch Review Process</vt:lpstr>
      <vt:lpstr>A Problem in the Patch Review Process</vt:lpstr>
      <vt:lpstr>A Problem in the Patch Review Process</vt:lpstr>
      <vt:lpstr>Goal and Approach</vt:lpstr>
      <vt:lpstr>The Analysis Method</vt:lpstr>
      <vt:lpstr>The Case Study</vt:lpstr>
      <vt:lpstr>RQ1 : The PRT and PET Results</vt:lpstr>
      <vt:lpstr>RQ2 : The NPR and NPE Results</vt:lpstr>
      <vt:lpstr>RQ3 : Committers’ performance</vt:lpstr>
      <vt:lpstr>RQ3 : Committers’ performance</vt:lpstr>
      <vt:lpstr>RQ3 : Committers’ performance</vt:lpstr>
      <vt:lpstr>An Additional Research Question</vt:lpstr>
      <vt:lpstr>An Additional Research Question</vt:lpstr>
      <vt:lpstr>RQ4 : The average NPR and NPE per month</vt:lpstr>
      <vt:lpstr>Conclusions and Future Work</vt:lpstr>
      <vt:lpstr>Thanks for listening!</vt:lpstr>
      <vt:lpstr>appendix</vt:lpstr>
      <vt:lpstr>Definition of developers</vt:lpstr>
      <vt:lpstr>Analysis Method</vt:lpstr>
      <vt:lpstr>Statistics</vt:lpstr>
    </vt:vector>
  </TitlesOfParts>
  <Company>奈良先端科学技術大学院大学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0</dc:title>
  <dc:creator>shoji-f</dc:creator>
  <cp:lastModifiedBy>shoji-f</cp:lastModifiedBy>
  <cp:revision>785</cp:revision>
  <dcterms:created xsi:type="dcterms:W3CDTF">2010-09-01T11:05:10Z</dcterms:created>
  <dcterms:modified xsi:type="dcterms:W3CDTF">2010-10-27T01:45:15Z</dcterms:modified>
</cp:coreProperties>
</file>