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8" r:id="rId3"/>
    <p:sldId id="259" r:id="rId4"/>
    <p:sldId id="280" r:id="rId5"/>
    <p:sldId id="263" r:id="rId6"/>
    <p:sldId id="257" r:id="rId7"/>
    <p:sldId id="264" r:id="rId8"/>
    <p:sldId id="265" r:id="rId9"/>
    <p:sldId id="278" r:id="rId10"/>
    <p:sldId id="279" r:id="rId11"/>
    <p:sldId id="260" r:id="rId12"/>
    <p:sldId id="266" r:id="rId13"/>
    <p:sldId id="267" r:id="rId14"/>
    <p:sldId id="261" r:id="rId15"/>
    <p:sldId id="262" r:id="rId16"/>
    <p:sldId id="268" r:id="rId17"/>
    <p:sldId id="270" r:id="rId18"/>
    <p:sldId id="269" r:id="rId19"/>
    <p:sldId id="271" r:id="rId20"/>
    <p:sldId id="273" r:id="rId21"/>
    <p:sldId id="274" r:id="rId22"/>
    <p:sldId id="275" r:id="rId23"/>
    <p:sldId id="276" r:id="rId24"/>
    <p:sldId id="277" r:id="rId25"/>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15" autoAdjust="0"/>
    <p:restoredTop sz="94633" autoAdjust="0"/>
  </p:normalViewPr>
  <p:slideViewPr>
    <p:cSldViewPr>
      <p:cViewPr varScale="1">
        <p:scale>
          <a:sx n="69" d="100"/>
          <a:sy n="69" d="100"/>
        </p:scale>
        <p:origin x="-1416" y="-10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7D0F1285-4D73-4664-A20C-84F7AE5BE2C0}" type="datetimeFigureOut">
              <a:rPr kumimoji="1" lang="ja-JP" altLang="en-US" smtClean="0"/>
              <a:pPr/>
              <a:t>2013/11/14</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2C923E9E-C464-4147-AA00-1CCAF75F7E4C}" type="slidenum">
              <a:rPr kumimoji="1" lang="ja-JP" altLang="en-US" smtClean="0"/>
              <a:pPr/>
              <a:t>&lt;#&gt;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7D0F1285-4D73-4664-A20C-84F7AE5BE2C0}"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2C923E9E-C464-4147-AA00-1CCAF75F7E4C}" type="slidenum">
              <a:rPr kumimoji="1" lang="ja-JP" altLang="en-US" smtClean="0"/>
              <a:pPr/>
              <a:t>&lt;#&gt;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7D0F1285-4D73-4664-A20C-84F7AE5BE2C0}" type="datetimeFigureOut">
              <a:rPr kumimoji="1" lang="ja-JP" altLang="en-US" smtClean="0"/>
              <a:pPr/>
              <a:t>2013/11/14</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2C923E9E-C464-4147-AA00-1CCAF75F7E4C}" type="slidenum">
              <a:rPr kumimoji="1" lang="ja-JP" altLang="en-US" smtClean="0"/>
              <a:pPr/>
              <a:t>&lt;#&gt;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7D0F1285-4D73-4664-A20C-84F7AE5BE2C0}" type="datetimeFigureOut">
              <a:rPr kumimoji="1" lang="ja-JP" altLang="en-US" smtClean="0"/>
              <a:pPr/>
              <a:t>2013/11/14</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2C923E9E-C464-4147-AA00-1CCAF75F7E4C}" type="slidenum">
              <a:rPr kumimoji="1" lang="ja-JP" altLang="en-US" smtClean="0"/>
              <a:pPr/>
              <a:t>&lt;#&gt;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gif"/><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lstStyle/>
          <a:p>
            <a:r>
              <a:rPr kumimoji="1" lang="ja-JP" altLang="en-US" dirty="0" smtClean="0"/>
              <a:t>統計的仮説検定</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資料</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医薬研究者の視点からみた</a:t>
            </a:r>
            <a:r>
              <a:rPr lang="ja-JP" altLang="en-US" dirty="0"/>
              <a:t>道具</a:t>
            </a:r>
            <a:r>
              <a:rPr kumimoji="1" lang="ja-JP" altLang="en-US" dirty="0" smtClean="0"/>
              <a:t>としての統計学</a:t>
            </a:r>
            <a:endParaRPr lang="en-US" altLang="ja-JP" dirty="0" smtClean="0"/>
          </a:p>
          <a:p>
            <a:pPr>
              <a:buNone/>
            </a:pPr>
            <a:r>
              <a:rPr kumimoji="1" lang="ja-JP" altLang="en-US" dirty="0" smtClean="0"/>
              <a:t>　第</a:t>
            </a:r>
            <a:r>
              <a:rPr kumimoji="1" lang="en-US" altLang="ja-JP" dirty="0" smtClean="0"/>
              <a:t>8</a:t>
            </a:r>
            <a:r>
              <a:rPr kumimoji="1" lang="ja-JP" altLang="en-US" dirty="0" smtClean="0"/>
              <a:t>章「</a:t>
            </a:r>
            <a:r>
              <a:rPr lang="ja-JP" altLang="en-US" dirty="0" smtClean="0"/>
              <a:t>統計的仮説検定</a:t>
            </a:r>
            <a:r>
              <a:rPr kumimoji="1" lang="ja-JP" altLang="en-US" dirty="0" smtClean="0"/>
              <a:t>」</a:t>
            </a:r>
            <a:endParaRPr kumimoji="1" lang="en-US" altLang="ja-JP" dirty="0" smtClean="0"/>
          </a:p>
          <a:p>
            <a:endParaRPr lang="en-US" altLang="ja-JP" dirty="0" smtClean="0"/>
          </a:p>
          <a:p>
            <a:pPr>
              <a:buNone/>
            </a:pPr>
            <a:r>
              <a:rPr lang="ja-JP" altLang="en-US" dirty="0" smtClean="0"/>
              <a:t>　奥田千恵子　著</a:t>
            </a:r>
            <a:endParaRPr kumimoji="1" lang="en-US" altLang="ja-JP" dirty="0" smtClean="0"/>
          </a:p>
        </p:txBody>
      </p:sp>
      <p:pic>
        <p:nvPicPr>
          <p:cNvPr id="1026" name="Picture 2" descr="C:\Users\You Know\Downloads\51sdLsEk4IL._SL500_AA300_.jpg"/>
          <p:cNvPicPr>
            <a:picLocks noChangeAspect="1" noChangeArrowheads="1"/>
          </p:cNvPicPr>
          <p:nvPr/>
        </p:nvPicPr>
        <p:blipFill>
          <a:blip r:embed="rId2" cstate="print"/>
          <a:srcRect/>
          <a:stretch>
            <a:fillRect/>
          </a:stretch>
        </p:blipFill>
        <p:spPr bwMode="auto">
          <a:xfrm>
            <a:off x="5580112" y="3501008"/>
            <a:ext cx="2857500" cy="2857500"/>
          </a:xfrm>
          <a:prstGeom prst="rect">
            <a:avLst/>
          </a:prstGeom>
          <a:noFill/>
        </p:spPr>
      </p:pic>
      <p:sp>
        <p:nvSpPr>
          <p:cNvPr id="5" name="テキスト ボックス 4"/>
          <p:cNvSpPr txBox="1"/>
          <p:nvPr/>
        </p:nvSpPr>
        <p:spPr>
          <a:xfrm>
            <a:off x="5580112" y="6453916"/>
            <a:ext cx="4716016" cy="215444"/>
          </a:xfrm>
          <a:prstGeom prst="rect">
            <a:avLst/>
          </a:prstGeom>
          <a:noFill/>
        </p:spPr>
        <p:txBody>
          <a:bodyPr wrap="square" rtlCol="0">
            <a:spAutoFit/>
          </a:bodyPr>
          <a:lstStyle/>
          <a:p>
            <a:r>
              <a:rPr lang="en-US" altLang="ja-JP" sz="800" dirty="0" smtClean="0"/>
              <a:t>http://www.amazon.co.jp/dp/4765310337/ref=cm_sw_r_tw_dp_ulywsb04YAXYM</a:t>
            </a:r>
            <a:endParaRPr kumimoji="1" lang="ja-JP" altLang="en-US" sz="8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ありそうな仮説、ありそうでない仮説</a:t>
            </a:r>
            <a:endParaRPr kumimoji="1" lang="ja-JP" altLang="en-US" dirty="0"/>
          </a:p>
        </p:txBody>
      </p:sp>
      <p:sp>
        <p:nvSpPr>
          <p:cNvPr id="3" name="コンテンツ プレースホルダ 2"/>
          <p:cNvSpPr>
            <a:spLocks noGrp="1"/>
          </p:cNvSpPr>
          <p:nvPr>
            <p:ph sz="quarter" idx="1"/>
          </p:nvPr>
        </p:nvSpPr>
        <p:spPr/>
        <p:txBody>
          <a:bodyPr/>
          <a:lstStyle/>
          <a:p>
            <a:pPr>
              <a:buNone/>
            </a:pPr>
            <a:r>
              <a:rPr kumimoji="1" lang="ja-JP" altLang="en-US" dirty="0" smtClean="0"/>
              <a:t>　母集団の特性を推定する推計統計学で</a:t>
            </a:r>
            <a:r>
              <a:rPr kumimoji="1" lang="ja-JP" altLang="en-US" dirty="0" smtClean="0"/>
              <a:t>は，</a:t>
            </a:r>
            <a:endParaRPr kumimoji="1" lang="en-US" altLang="ja-JP" dirty="0" smtClean="0"/>
          </a:p>
          <a:p>
            <a:endParaRPr kumimoji="1" lang="en-US" altLang="ja-JP" dirty="0" smtClean="0"/>
          </a:p>
          <a:p>
            <a:r>
              <a:rPr lang="ja-JP" altLang="en-US" dirty="0" smtClean="0"/>
              <a:t>あらゆる可能性を仮説として提示し，あり得ないものを捨て、残ったものを正しいとする．</a:t>
            </a:r>
            <a:endParaRPr lang="en-US" altLang="ja-JP" dirty="0" smtClean="0"/>
          </a:p>
          <a:p>
            <a:endParaRPr lang="en-US" altLang="ja-JP" dirty="0" smtClean="0"/>
          </a:p>
          <a:p>
            <a:pPr>
              <a:buNone/>
            </a:pPr>
            <a:r>
              <a:rPr lang="ja-JP" altLang="en-US" dirty="0" smtClean="0"/>
              <a:t>　</a:t>
            </a:r>
            <a:r>
              <a:rPr lang="ja-JP" altLang="en-US" dirty="0" smtClean="0"/>
              <a:t>という論理学的思考が用いられる．</a:t>
            </a:r>
            <a:endParaRPr lang="en-US" altLang="ja-JP" dirty="0" smtClean="0"/>
          </a:p>
          <a:p>
            <a:endParaRPr lang="en-US" altLang="ja-JP" dirty="0" smtClean="0"/>
          </a:p>
          <a:p>
            <a:endParaRPr lang="en-US" altLang="ja-JP" dirty="0" smtClean="0"/>
          </a:p>
          <a:p>
            <a:r>
              <a:rPr lang="ja-JP" altLang="en-US" dirty="0" smtClean="0"/>
              <a:t>その仮説がありそうか否か</a:t>
            </a:r>
            <a:r>
              <a:rPr lang="ja-JP" altLang="en-US" dirty="0" smtClean="0"/>
              <a:t>を</a:t>
            </a:r>
            <a:r>
              <a:rPr lang="ja-JP" altLang="en-US" dirty="0" smtClean="0"/>
              <a:t>定量的に表し，</a:t>
            </a:r>
            <a:endParaRPr lang="en-US" altLang="ja-JP" dirty="0" smtClean="0"/>
          </a:p>
          <a:p>
            <a:pPr>
              <a:buNone/>
            </a:pPr>
            <a:r>
              <a:rPr lang="ja-JP" altLang="en-US" dirty="0" smtClean="0"/>
              <a:t>　 検定する必要</a:t>
            </a:r>
            <a:r>
              <a:rPr lang="ja-JP" altLang="en-US" dirty="0" smtClean="0"/>
              <a:t>がある．</a:t>
            </a:r>
            <a:endParaRPr lang="en-US" altLang="ja-JP" dirty="0" smtClean="0"/>
          </a:p>
          <a:p>
            <a:endParaRPr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仮説検定の手順</a:t>
            </a:r>
            <a:endParaRPr kumimoji="1" lang="ja-JP" altLang="en-US" dirty="0"/>
          </a:p>
        </p:txBody>
      </p:sp>
      <p:sp>
        <p:nvSpPr>
          <p:cNvPr id="3" name="コンテンツ プレースホルダ 2"/>
          <p:cNvSpPr>
            <a:spLocks noGrp="1"/>
          </p:cNvSpPr>
          <p:nvPr>
            <p:ph sz="quarter" idx="1"/>
          </p:nvPr>
        </p:nvSpPr>
        <p:spPr/>
        <p:txBody>
          <a:bodyPr/>
          <a:lstStyle/>
          <a:p>
            <a:pPr marL="514350" indent="-514350">
              <a:buFont typeface="+mj-lt"/>
              <a:buAutoNum type="arabicPeriod"/>
            </a:pPr>
            <a:r>
              <a:rPr lang="ja-JP" altLang="en-US" dirty="0" smtClean="0"/>
              <a:t>帰</a:t>
            </a:r>
            <a:r>
              <a:rPr lang="ja-JP" altLang="en-US" dirty="0" smtClean="0"/>
              <a:t>無仮説と対立仮説を設定する．</a:t>
            </a:r>
            <a:endParaRPr lang="en-US" altLang="ja-JP" dirty="0" smtClean="0"/>
          </a:p>
          <a:p>
            <a:pPr marL="514350" indent="-514350">
              <a:buFont typeface="+mj-lt"/>
              <a:buAutoNum type="arabicPeriod"/>
            </a:pPr>
            <a:endParaRPr kumimoji="1" lang="en-US" altLang="ja-JP" dirty="0" smtClean="0"/>
          </a:p>
          <a:p>
            <a:pPr marL="514350" indent="-514350">
              <a:buFont typeface="+mj-lt"/>
              <a:buAutoNum type="arabicPeriod"/>
            </a:pPr>
            <a:r>
              <a:rPr kumimoji="1" lang="ja-JP" altLang="en-US" dirty="0" smtClean="0"/>
              <a:t>片側検定か両側検定の区別，有意水準を設定する．</a:t>
            </a:r>
            <a:endParaRPr kumimoji="1" lang="en-US" altLang="ja-JP" dirty="0" smtClean="0"/>
          </a:p>
          <a:p>
            <a:pPr marL="514350" indent="-514350">
              <a:buFont typeface="+mj-lt"/>
              <a:buAutoNum type="arabicPeriod"/>
            </a:pPr>
            <a:endParaRPr kumimoji="1" lang="en-US" altLang="ja-JP" dirty="0" smtClean="0"/>
          </a:p>
          <a:p>
            <a:pPr marL="514350" indent="-514350">
              <a:buFont typeface="+mj-lt"/>
              <a:buAutoNum type="arabicPeriod"/>
            </a:pPr>
            <a:r>
              <a:rPr lang="ja-JP" altLang="en-US" dirty="0" smtClean="0"/>
              <a:t>検定法を選び，検定統計量を計算する．</a:t>
            </a:r>
            <a:endParaRPr lang="en-US" altLang="ja-JP" dirty="0" smtClean="0"/>
          </a:p>
          <a:p>
            <a:pPr marL="514350" indent="-514350">
              <a:buFont typeface="+mj-lt"/>
              <a:buAutoNum type="arabicPeriod"/>
            </a:pPr>
            <a:endParaRPr lang="en-US" altLang="ja-JP" dirty="0" smtClean="0"/>
          </a:p>
          <a:p>
            <a:pPr marL="514350" indent="-514350">
              <a:buFont typeface="+mj-lt"/>
              <a:buAutoNum type="arabicPeriod"/>
            </a:pPr>
            <a:r>
              <a:rPr lang="ja-JP" altLang="en-US" dirty="0" smtClean="0"/>
              <a:t>検定統計量が確率分布の棄却域に入っていたら，対立仮説を採択する．</a:t>
            </a:r>
            <a:endParaRPr kumimoji="1" lang="ja-JP" alt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有意差検定</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例題</a:t>
            </a:r>
            <a:endParaRPr lang="en-US" altLang="ja-JP" dirty="0" smtClean="0"/>
          </a:p>
          <a:p>
            <a:endParaRPr lang="en-US" altLang="ja-JP" dirty="0" smtClean="0"/>
          </a:p>
          <a:p>
            <a:r>
              <a:rPr lang="ja-JP" altLang="en-US" dirty="0" smtClean="0"/>
              <a:t>健康な一般男性の赤血球数は</a:t>
            </a:r>
            <a:r>
              <a:rPr lang="en-US" altLang="ja-JP" dirty="0" smtClean="0"/>
              <a:t>490±30×10</a:t>
            </a:r>
            <a:r>
              <a:rPr lang="ja-JP" altLang="en-US" dirty="0" smtClean="0"/>
              <a:t>　</a:t>
            </a:r>
            <a:r>
              <a:rPr lang="en-US" altLang="ja-JP" dirty="0" smtClean="0"/>
              <a:t>/</a:t>
            </a:r>
            <a:r>
              <a:rPr lang="en-US" altLang="ja-JP" dirty="0" err="1" smtClean="0"/>
              <a:t>μl</a:t>
            </a:r>
            <a:endParaRPr lang="en-US" altLang="ja-JP" dirty="0" smtClean="0"/>
          </a:p>
          <a:p>
            <a:endParaRPr lang="en-US" altLang="ja-JP" dirty="0" smtClean="0"/>
          </a:p>
          <a:p>
            <a:r>
              <a:rPr kumimoji="1" lang="ja-JP" altLang="en-US" dirty="0" smtClean="0"/>
              <a:t>身近</a:t>
            </a:r>
            <a:r>
              <a:rPr kumimoji="1" lang="ja-JP" altLang="en-US" dirty="0" smtClean="0"/>
              <a:t>の成人男性</a:t>
            </a:r>
            <a:r>
              <a:rPr kumimoji="1" lang="en-US" altLang="ja-JP" dirty="0" smtClean="0"/>
              <a:t>10</a:t>
            </a:r>
            <a:r>
              <a:rPr kumimoji="1" lang="ja-JP" altLang="en-US" dirty="0" smtClean="0"/>
              <a:t>人の平均値は</a:t>
            </a:r>
            <a:r>
              <a:rPr kumimoji="1" lang="en-US" altLang="ja-JP" dirty="0" smtClean="0"/>
              <a:t>470x10</a:t>
            </a:r>
            <a:r>
              <a:rPr kumimoji="1" lang="ja-JP" altLang="en-US" dirty="0" smtClean="0"/>
              <a:t>　</a:t>
            </a:r>
            <a:r>
              <a:rPr kumimoji="1" lang="en-US" altLang="ja-JP" dirty="0" smtClean="0"/>
              <a:t>/</a:t>
            </a:r>
            <a:r>
              <a:rPr kumimoji="1" lang="en-US" altLang="ja-JP" dirty="0" err="1" smtClean="0"/>
              <a:t>μl</a:t>
            </a:r>
            <a:endParaRPr kumimoji="1" lang="en-US" altLang="ja-JP" dirty="0" smtClean="0"/>
          </a:p>
          <a:p>
            <a:endParaRPr lang="en-US" altLang="ja-JP" dirty="0" smtClean="0"/>
          </a:p>
          <a:p>
            <a:r>
              <a:rPr lang="ja-JP" altLang="en-US" dirty="0" smtClean="0"/>
              <a:t>一般男性の値と比べて差があるか</a:t>
            </a:r>
            <a:r>
              <a:rPr lang="ja-JP" altLang="en-US" dirty="0" smtClean="0"/>
              <a:t>どうか有意差検定を行う．</a:t>
            </a:r>
            <a:endParaRPr kumimoji="1" lang="en-US" altLang="ja-JP" dirty="0" smtClean="0"/>
          </a:p>
          <a:p>
            <a:endParaRPr lang="en-US" altLang="ja-JP" dirty="0" smtClean="0"/>
          </a:p>
          <a:p>
            <a:endParaRPr kumimoji="1" lang="en-US" altLang="ja-JP" dirty="0" smtClean="0"/>
          </a:p>
          <a:p>
            <a:endParaRPr lang="en-US" altLang="ja-JP" dirty="0" smtClean="0"/>
          </a:p>
          <a:p>
            <a:endParaRPr kumimoji="1" lang="en-US" altLang="ja-JP" dirty="0" smtClean="0"/>
          </a:p>
          <a:p>
            <a:endParaRPr lang="en-US" altLang="ja-JP" dirty="0" smtClean="0"/>
          </a:p>
          <a:p>
            <a:endParaRPr kumimoji="1" lang="ja-JP" altLang="en-US" dirty="0"/>
          </a:p>
        </p:txBody>
      </p:sp>
      <p:sp>
        <p:nvSpPr>
          <p:cNvPr id="4" name="テキスト ボックス 3"/>
          <p:cNvSpPr txBox="1"/>
          <p:nvPr/>
        </p:nvSpPr>
        <p:spPr>
          <a:xfrm>
            <a:off x="6804248" y="1988840"/>
            <a:ext cx="288032" cy="369332"/>
          </a:xfrm>
          <a:prstGeom prst="rect">
            <a:avLst/>
          </a:prstGeom>
          <a:noFill/>
        </p:spPr>
        <p:txBody>
          <a:bodyPr wrap="square" rtlCol="0">
            <a:spAutoFit/>
          </a:bodyPr>
          <a:lstStyle/>
          <a:p>
            <a:r>
              <a:rPr kumimoji="1" lang="en-US" altLang="ja-JP" dirty="0" smtClean="0"/>
              <a:t>4</a:t>
            </a:r>
            <a:endParaRPr kumimoji="1" lang="ja-JP" altLang="en-US" dirty="0"/>
          </a:p>
        </p:txBody>
      </p:sp>
      <p:sp>
        <p:nvSpPr>
          <p:cNvPr id="5" name="テキスト ボックス 4"/>
          <p:cNvSpPr txBox="1"/>
          <p:nvPr/>
        </p:nvSpPr>
        <p:spPr>
          <a:xfrm>
            <a:off x="6372200" y="2987660"/>
            <a:ext cx="216024" cy="369332"/>
          </a:xfrm>
          <a:prstGeom prst="rect">
            <a:avLst/>
          </a:prstGeom>
          <a:noFill/>
        </p:spPr>
        <p:txBody>
          <a:bodyPr wrap="square" rtlCol="0">
            <a:spAutoFit/>
          </a:bodyPr>
          <a:lstStyle/>
          <a:p>
            <a:r>
              <a:rPr kumimoji="1" lang="en-US" altLang="ja-JP" dirty="0" smtClean="0"/>
              <a:t>4</a:t>
            </a:r>
            <a:endParaRPr kumimoji="1" lang="ja-JP" alt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帰無仮説と対立仮説</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帰</a:t>
            </a:r>
            <a:r>
              <a:rPr kumimoji="1" lang="ja-JP" altLang="en-US" dirty="0" smtClean="0"/>
              <a:t>無仮説・・・否定されるために持ち出される仮説である．</a:t>
            </a:r>
            <a:endParaRPr kumimoji="1" lang="en-US" altLang="ja-JP" dirty="0" smtClean="0"/>
          </a:p>
          <a:p>
            <a:endParaRPr lang="en-US" altLang="ja-JP" dirty="0" smtClean="0"/>
          </a:p>
          <a:p>
            <a:r>
              <a:rPr kumimoji="1" lang="ja-JP" altLang="en-US" dirty="0" smtClean="0"/>
              <a:t>対立仮説・・・研究者が主張したい仮説である．</a:t>
            </a:r>
            <a:endParaRPr kumimoji="1" lang="en-US" altLang="ja-JP" dirty="0" smtClean="0"/>
          </a:p>
          <a:p>
            <a:endParaRPr lang="en-US" altLang="ja-JP" dirty="0" smtClean="0"/>
          </a:p>
          <a:p>
            <a:endParaRPr kumimoji="1" lang="en-US" altLang="ja-JP" dirty="0" smtClean="0"/>
          </a:p>
          <a:p>
            <a:endParaRPr lang="en-US" altLang="ja-JP" dirty="0" smtClean="0"/>
          </a:p>
          <a:p>
            <a:r>
              <a:rPr lang="ja-JP" altLang="en-US" dirty="0" smtClean="0"/>
              <a:t>目的に応じて帰無仮説を立て、実際のデータがその仮説の下では</a:t>
            </a:r>
            <a:r>
              <a:rPr lang="ja-JP" altLang="en-US" dirty="0" smtClean="0"/>
              <a:t>，稀</a:t>
            </a:r>
            <a:r>
              <a:rPr lang="ja-JP" altLang="en-US" dirty="0" smtClean="0"/>
              <a:t>にしか起こらない</a:t>
            </a:r>
            <a:r>
              <a:rPr lang="ja-JP" altLang="en-US" dirty="0" smtClean="0"/>
              <a:t>ようで</a:t>
            </a:r>
            <a:r>
              <a:rPr lang="ja-JP" altLang="en-US" dirty="0" smtClean="0"/>
              <a:t>あれば対立仮説を採択する．</a:t>
            </a:r>
          </a:p>
          <a:p>
            <a:endParaRPr kumimoji="1" lang="en-US" altLang="ja-JP" dirty="0" smtClean="0"/>
          </a:p>
          <a:p>
            <a:endParaRPr lang="en-US" altLang="ja-JP" dirty="0" smtClean="0"/>
          </a:p>
          <a:p>
            <a:endParaRPr kumimoji="1" lang="en-US" altLang="ja-JP" dirty="0" smtClean="0"/>
          </a:p>
          <a:p>
            <a:endParaRPr lang="en-US" altLang="ja-JP"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１</a:t>
            </a:r>
            <a:r>
              <a:rPr lang="en-US" altLang="ja-JP" dirty="0" smtClean="0"/>
              <a:t>,</a:t>
            </a:r>
            <a:r>
              <a:rPr lang="ja-JP" altLang="en-US" dirty="0" smtClean="0"/>
              <a:t>２</a:t>
            </a:r>
            <a:r>
              <a:rPr kumimoji="1" lang="ja-JP" altLang="en-US" dirty="0" smtClean="0"/>
              <a:t>仮説を立てて検定を決める</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kumimoji="1" lang="ja-JP" altLang="en-US" sz="2800" dirty="0" smtClean="0">
                <a:solidFill>
                  <a:srgbClr val="FF0000"/>
                </a:solidFill>
              </a:rPr>
              <a:t>帰無仮説</a:t>
            </a:r>
            <a:r>
              <a:rPr kumimoji="1" lang="en-US" altLang="ja-JP" sz="2800" dirty="0" smtClean="0"/>
              <a:t>:</a:t>
            </a:r>
            <a:r>
              <a:rPr lang="ja-JP" altLang="en-US" sz="2800" dirty="0" smtClean="0"/>
              <a:t>  </a:t>
            </a:r>
            <a:r>
              <a:rPr kumimoji="1" lang="ja-JP" altLang="en-US" sz="2800" dirty="0" smtClean="0"/>
              <a:t>標本平均と一般男性の母平均値と比べて差がない．</a:t>
            </a:r>
            <a:endParaRPr kumimoji="1" lang="en-US" altLang="ja-JP" sz="2800" dirty="0" smtClean="0"/>
          </a:p>
          <a:p>
            <a:endParaRPr kumimoji="1" lang="en-US" altLang="ja-JP" sz="2800" dirty="0" smtClean="0"/>
          </a:p>
          <a:p>
            <a:r>
              <a:rPr lang="ja-JP" altLang="en-US" sz="2800" dirty="0" smtClean="0">
                <a:solidFill>
                  <a:srgbClr val="0070C0"/>
                </a:solidFill>
              </a:rPr>
              <a:t>対立仮説</a:t>
            </a:r>
            <a:r>
              <a:rPr lang="en-US" altLang="ja-JP" sz="2800" dirty="0" smtClean="0"/>
              <a:t>:  </a:t>
            </a:r>
            <a:r>
              <a:rPr lang="ja-JP" altLang="en-US" sz="2800" dirty="0" smtClean="0"/>
              <a:t>標本平均と一般男性の母平均と比べて差がある．</a:t>
            </a:r>
            <a:endParaRPr lang="en-US" altLang="ja-JP" sz="2800" dirty="0" smtClean="0"/>
          </a:p>
          <a:p>
            <a:endParaRPr kumimoji="1" lang="en-US" altLang="ja-JP" dirty="0" smtClean="0"/>
          </a:p>
          <a:p>
            <a:r>
              <a:rPr lang="ja-JP" altLang="en-US" dirty="0" smtClean="0"/>
              <a:t>有意水準</a:t>
            </a:r>
            <a:r>
              <a:rPr lang="en-US" altLang="ja-JP" dirty="0" smtClean="0"/>
              <a:t>:</a:t>
            </a:r>
            <a:r>
              <a:rPr lang="ja-JP" altLang="en-US" dirty="0" smtClean="0"/>
              <a:t> </a:t>
            </a:r>
            <a:r>
              <a:rPr lang="en-US" altLang="ja-JP" dirty="0" smtClean="0"/>
              <a:t>5</a:t>
            </a:r>
            <a:r>
              <a:rPr lang="en-US" altLang="ja-JP" dirty="0" smtClean="0"/>
              <a:t>%</a:t>
            </a:r>
            <a:r>
              <a:rPr lang="ja-JP" altLang="en-US" dirty="0" smtClean="0"/>
              <a:t>　</a:t>
            </a:r>
            <a:r>
              <a:rPr lang="ja-JP" altLang="en-US" dirty="0" smtClean="0"/>
              <a:t>両側</a:t>
            </a:r>
            <a:r>
              <a:rPr lang="ja-JP" altLang="en-US" dirty="0" smtClean="0"/>
              <a:t>検定</a:t>
            </a:r>
            <a:endParaRPr lang="en-US" altLang="ja-JP" dirty="0" smtClean="0"/>
          </a:p>
          <a:p>
            <a:endParaRPr kumimoji="1" lang="en-US" altLang="ja-JP" dirty="0" smtClean="0"/>
          </a:p>
          <a:p>
            <a:endParaRPr lang="en-US" altLang="ja-JP" dirty="0" smtClean="0"/>
          </a:p>
          <a:p>
            <a:r>
              <a:rPr lang="ja-JP" altLang="en-US" dirty="0" smtClean="0"/>
              <a:t>標本平均は正規分布に</a:t>
            </a:r>
            <a:r>
              <a:rPr lang="ja-JP" altLang="en-US" dirty="0" smtClean="0"/>
              <a:t>従うので，</a:t>
            </a:r>
            <a:endParaRPr lang="en-US" altLang="ja-JP" dirty="0" smtClean="0"/>
          </a:p>
          <a:p>
            <a:r>
              <a:rPr lang="ja-JP" altLang="en-US" dirty="0" smtClean="0"/>
              <a:t>正規分布での検定を行う．</a:t>
            </a:r>
            <a:endParaRPr lang="en-US" altLang="ja-JP"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３</a:t>
            </a:r>
            <a:r>
              <a:rPr kumimoji="1" lang="ja-JP" altLang="en-US" dirty="0" smtClean="0"/>
              <a:t>検定統計量 </a:t>
            </a:r>
            <a:r>
              <a:rPr lang="en-US" altLang="ja-JP" dirty="0" smtClean="0"/>
              <a:t>(</a:t>
            </a:r>
            <a:r>
              <a:rPr kumimoji="1" lang="en-US" altLang="ja-JP" dirty="0" smtClean="0"/>
              <a:t>μ</a:t>
            </a:r>
            <a:r>
              <a:rPr kumimoji="1" lang="ja-JP" altLang="en-US" dirty="0" smtClean="0"/>
              <a:t>値</a:t>
            </a:r>
            <a:r>
              <a:rPr kumimoji="1" lang="en-US" altLang="ja-JP" dirty="0" smtClean="0"/>
              <a:t>)</a:t>
            </a:r>
            <a:r>
              <a:rPr kumimoji="1" lang="ja-JP" altLang="en-US" dirty="0" smtClean="0"/>
              <a:t>の計算</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r>
              <a:rPr lang="en-US" altLang="ja-JP" dirty="0" smtClean="0"/>
              <a:t>z</a:t>
            </a:r>
            <a:r>
              <a:rPr lang="ja-JP" altLang="en-US" dirty="0" smtClean="0"/>
              <a:t>値</a:t>
            </a:r>
            <a:r>
              <a:rPr lang="en-US" altLang="ja-JP" dirty="0" smtClean="0"/>
              <a:t>(</a:t>
            </a:r>
            <a:r>
              <a:rPr lang="ja-JP" altLang="en-US" dirty="0" smtClean="0"/>
              <a:t>正規分布の</a:t>
            </a:r>
            <a:r>
              <a:rPr lang="en-US" altLang="ja-JP" dirty="0" smtClean="0"/>
              <a:t>μ</a:t>
            </a:r>
            <a:r>
              <a:rPr lang="ja-JP" altLang="en-US" dirty="0" smtClean="0"/>
              <a:t>値</a:t>
            </a:r>
            <a:r>
              <a:rPr lang="en-US" altLang="ja-JP" dirty="0" smtClean="0"/>
              <a:t>)</a:t>
            </a:r>
          </a:p>
          <a:p>
            <a:endParaRPr lang="en-US" altLang="ja-JP" dirty="0" smtClean="0"/>
          </a:p>
          <a:p>
            <a:r>
              <a:rPr lang="en-US" altLang="ja-JP" dirty="0" smtClean="0"/>
              <a:t>(</a:t>
            </a:r>
            <a:r>
              <a:rPr lang="ja-JP" altLang="en-US" dirty="0" smtClean="0"/>
              <a:t>標本の値</a:t>
            </a:r>
            <a:r>
              <a:rPr lang="en-US" altLang="ja-JP" dirty="0" smtClean="0"/>
              <a:t>-</a:t>
            </a:r>
            <a:r>
              <a:rPr lang="ja-JP" altLang="en-US" dirty="0" smtClean="0"/>
              <a:t>母平均値</a:t>
            </a:r>
            <a:r>
              <a:rPr lang="en-US" altLang="ja-JP" dirty="0" smtClean="0"/>
              <a:t>)÷(</a:t>
            </a:r>
            <a:r>
              <a:rPr lang="ja-JP" altLang="en-US" dirty="0" smtClean="0"/>
              <a:t>母標準偏差</a:t>
            </a:r>
            <a:r>
              <a:rPr lang="en-US" altLang="ja-JP" dirty="0" smtClean="0"/>
              <a:t>/</a:t>
            </a:r>
            <a:r>
              <a:rPr lang="ja-JP" altLang="en-US" dirty="0" smtClean="0"/>
              <a:t>データ数</a:t>
            </a:r>
            <a:r>
              <a:rPr lang="en-US" altLang="ja-JP" dirty="0" smtClean="0"/>
              <a:t>)</a:t>
            </a:r>
          </a:p>
          <a:p>
            <a:endParaRPr lang="en-US" altLang="ja-JP" dirty="0" smtClean="0"/>
          </a:p>
          <a:p>
            <a:r>
              <a:rPr lang="ja-JP" altLang="en-US" dirty="0" smtClean="0"/>
              <a:t>標本平均</a:t>
            </a:r>
            <a:r>
              <a:rPr lang="en-US" altLang="ja-JP" dirty="0" smtClean="0"/>
              <a:t>=</a:t>
            </a:r>
            <a:r>
              <a:rPr lang="en-US" altLang="ja-JP" dirty="0" smtClean="0"/>
              <a:t> </a:t>
            </a:r>
            <a:r>
              <a:rPr lang="en-US" altLang="ja-JP" dirty="0" smtClean="0"/>
              <a:t>470×10</a:t>
            </a:r>
            <a:r>
              <a:rPr lang="ja-JP" altLang="en-US" dirty="0" smtClean="0"/>
              <a:t>　</a:t>
            </a:r>
            <a:r>
              <a:rPr lang="en-US" altLang="ja-JP" dirty="0" smtClean="0"/>
              <a:t>/</a:t>
            </a:r>
            <a:r>
              <a:rPr lang="en-US" altLang="ja-JP" dirty="0" err="1" smtClean="0"/>
              <a:t>μl</a:t>
            </a:r>
            <a:endParaRPr lang="en-US" altLang="ja-JP" dirty="0" smtClean="0"/>
          </a:p>
          <a:p>
            <a:r>
              <a:rPr lang="ja-JP" altLang="en-US" dirty="0" smtClean="0"/>
              <a:t>母平均値</a:t>
            </a:r>
            <a:r>
              <a:rPr lang="en-US" altLang="ja-JP" dirty="0" smtClean="0"/>
              <a:t>=490×10</a:t>
            </a:r>
            <a:r>
              <a:rPr lang="ja-JP" altLang="en-US" dirty="0" smtClean="0"/>
              <a:t>　</a:t>
            </a:r>
            <a:r>
              <a:rPr lang="en-US" altLang="ja-JP" dirty="0" smtClean="0"/>
              <a:t>/</a:t>
            </a:r>
            <a:r>
              <a:rPr lang="en-US" altLang="ja-JP" dirty="0" err="1" smtClean="0"/>
              <a:t>μl</a:t>
            </a:r>
            <a:endParaRPr lang="en-US" altLang="ja-JP" dirty="0" smtClean="0"/>
          </a:p>
          <a:p>
            <a:r>
              <a:rPr lang="ja-JP" altLang="en-US" dirty="0" smtClean="0"/>
              <a:t>母標準偏差</a:t>
            </a:r>
            <a:r>
              <a:rPr lang="en-US" altLang="ja-JP" dirty="0" smtClean="0"/>
              <a:t>=30×10</a:t>
            </a:r>
            <a:r>
              <a:rPr lang="ja-JP" altLang="en-US" dirty="0" smtClean="0"/>
              <a:t>　</a:t>
            </a:r>
            <a:r>
              <a:rPr lang="en-US" altLang="ja-JP" dirty="0" smtClean="0"/>
              <a:t>/</a:t>
            </a:r>
            <a:r>
              <a:rPr lang="en-US" altLang="ja-JP" dirty="0" err="1" smtClean="0"/>
              <a:t>μ</a:t>
            </a:r>
            <a:r>
              <a:rPr lang="en-US" altLang="ja-JP" dirty="0" err="1" smtClean="0"/>
              <a:t>l</a:t>
            </a:r>
            <a:endParaRPr lang="en-US" altLang="ja-JP" dirty="0" smtClean="0"/>
          </a:p>
          <a:p>
            <a:endParaRPr lang="en-US" altLang="ja-JP" dirty="0" smtClean="0"/>
          </a:p>
          <a:p>
            <a:endParaRPr lang="en-US" altLang="ja-JP" dirty="0" smtClean="0"/>
          </a:p>
          <a:p>
            <a:endParaRPr lang="en-US" altLang="ja-JP" dirty="0" smtClean="0"/>
          </a:p>
          <a:p>
            <a:r>
              <a:rPr lang="en-US" altLang="ja-JP" dirty="0" smtClean="0"/>
              <a:t>z</a:t>
            </a:r>
            <a:r>
              <a:rPr lang="ja-JP" altLang="en-US" dirty="0" smtClean="0"/>
              <a:t>値</a:t>
            </a:r>
            <a:r>
              <a:rPr lang="ja-JP" altLang="en-US" dirty="0" smtClean="0"/>
              <a:t>を計算した結果　</a:t>
            </a:r>
            <a:r>
              <a:rPr lang="en-US" altLang="ja-JP" dirty="0" smtClean="0"/>
              <a:t>z=-2.108</a:t>
            </a:r>
            <a:r>
              <a:rPr lang="ja-JP" altLang="en-US" dirty="0" smtClean="0"/>
              <a:t>であった．</a:t>
            </a:r>
            <a:endParaRPr lang="en-US" altLang="ja-JP" dirty="0" smtClean="0"/>
          </a:p>
          <a:p>
            <a:endParaRPr lang="en-US" altLang="ja-JP" dirty="0" smtClean="0"/>
          </a:p>
          <a:p>
            <a:endParaRPr lang="en-US" altLang="ja-JP" dirty="0" smtClean="0"/>
          </a:p>
          <a:p>
            <a:endParaRPr lang="en-US" altLang="ja-JP" dirty="0" smtClean="0"/>
          </a:p>
          <a:p>
            <a:endParaRPr kumimoji="1" lang="en-US" altLang="ja-JP" dirty="0" smtClean="0"/>
          </a:p>
          <a:p>
            <a:endParaRPr lang="en-US" altLang="ja-JP" dirty="0" smtClean="0"/>
          </a:p>
          <a:p>
            <a:endParaRPr kumimoji="1" lang="ja-JP" altLang="en-US" dirty="0"/>
          </a:p>
        </p:txBody>
      </p:sp>
      <p:sp>
        <p:nvSpPr>
          <p:cNvPr id="6" name="テキスト ボックス 5"/>
          <p:cNvSpPr txBox="1"/>
          <p:nvPr/>
        </p:nvSpPr>
        <p:spPr>
          <a:xfrm>
            <a:off x="3491880" y="2699628"/>
            <a:ext cx="300082" cy="369332"/>
          </a:xfrm>
          <a:prstGeom prst="rect">
            <a:avLst/>
          </a:prstGeom>
          <a:noFill/>
        </p:spPr>
        <p:txBody>
          <a:bodyPr wrap="none" rtlCol="0">
            <a:spAutoFit/>
          </a:bodyPr>
          <a:lstStyle/>
          <a:p>
            <a:r>
              <a:rPr kumimoji="1" lang="en-US" altLang="ja-JP" dirty="0" smtClean="0"/>
              <a:t>4</a:t>
            </a:r>
            <a:endParaRPr kumimoji="1" lang="ja-JP" altLang="en-US" dirty="0"/>
          </a:p>
        </p:txBody>
      </p:sp>
      <p:sp>
        <p:nvSpPr>
          <p:cNvPr id="8" name="テキスト ボックス 7"/>
          <p:cNvSpPr txBox="1"/>
          <p:nvPr/>
        </p:nvSpPr>
        <p:spPr>
          <a:xfrm>
            <a:off x="3407822" y="3203684"/>
            <a:ext cx="300082" cy="369332"/>
          </a:xfrm>
          <a:prstGeom prst="rect">
            <a:avLst/>
          </a:prstGeom>
          <a:noFill/>
        </p:spPr>
        <p:txBody>
          <a:bodyPr wrap="none" rtlCol="0">
            <a:spAutoFit/>
          </a:bodyPr>
          <a:lstStyle/>
          <a:p>
            <a:r>
              <a:rPr kumimoji="1" lang="en-US" altLang="ja-JP" dirty="0" smtClean="0"/>
              <a:t>4</a:t>
            </a:r>
            <a:endParaRPr kumimoji="1" lang="ja-JP" altLang="en-US" dirty="0"/>
          </a:p>
        </p:txBody>
      </p:sp>
      <p:sp>
        <p:nvSpPr>
          <p:cNvPr id="9" name="テキスト ボックス 8"/>
          <p:cNvSpPr txBox="1"/>
          <p:nvPr/>
        </p:nvSpPr>
        <p:spPr>
          <a:xfrm>
            <a:off x="3563888" y="3635732"/>
            <a:ext cx="300082" cy="369332"/>
          </a:xfrm>
          <a:prstGeom prst="rect">
            <a:avLst/>
          </a:prstGeom>
          <a:noFill/>
        </p:spPr>
        <p:txBody>
          <a:bodyPr wrap="none" rtlCol="0">
            <a:spAutoFit/>
          </a:bodyPr>
          <a:lstStyle/>
          <a:p>
            <a:r>
              <a:rPr kumimoji="1" lang="en-US" altLang="ja-JP" dirty="0" smtClean="0"/>
              <a:t>4</a:t>
            </a:r>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検定統計量がどの辺に位置するか</a:t>
            </a:r>
            <a:endParaRPr kumimoji="1" lang="ja-JP" altLang="en-US" dirty="0"/>
          </a:p>
        </p:txBody>
      </p:sp>
      <p:pic>
        <p:nvPicPr>
          <p:cNvPr id="4" name="Picture 2" descr="D:\bandicam 2013-11-09 19-12-57-620.png"/>
          <p:cNvPicPr>
            <a:picLocks noGrp="1" noChangeAspect="1" noChangeArrowheads="1"/>
          </p:cNvPicPr>
          <p:nvPr>
            <p:ph sz="quarter" idx="1"/>
          </p:nvPr>
        </p:nvPicPr>
        <p:blipFill>
          <a:blip r:embed="rId2" cstate="print"/>
          <a:srcRect/>
          <a:stretch>
            <a:fillRect/>
          </a:stretch>
        </p:blipFill>
        <p:spPr bwMode="auto">
          <a:xfrm>
            <a:off x="1547664" y="1844824"/>
            <a:ext cx="5760640" cy="3888432"/>
          </a:xfrm>
          <a:prstGeom prst="rect">
            <a:avLst/>
          </a:prstGeom>
          <a:noFill/>
        </p:spPr>
      </p:pic>
      <p:cxnSp>
        <p:nvCxnSpPr>
          <p:cNvPr id="5" name="直線コネクタ 4"/>
          <p:cNvCxnSpPr/>
          <p:nvPr/>
        </p:nvCxnSpPr>
        <p:spPr>
          <a:xfrm flipV="1">
            <a:off x="1619672" y="2348880"/>
            <a:ext cx="0" cy="2232248"/>
          </a:xfrm>
          <a:prstGeom prst="line">
            <a:avLst/>
          </a:prstGeom>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7524328" y="4509120"/>
            <a:ext cx="1619672" cy="369332"/>
          </a:xfrm>
          <a:prstGeom prst="rect">
            <a:avLst/>
          </a:prstGeom>
          <a:noFill/>
        </p:spPr>
        <p:txBody>
          <a:bodyPr wrap="square" rtlCol="0">
            <a:spAutoFit/>
          </a:bodyPr>
          <a:lstStyle/>
          <a:p>
            <a:r>
              <a:rPr kumimoji="1" lang="ja-JP" altLang="en-US" dirty="0" smtClean="0"/>
              <a:t>検定統計量</a:t>
            </a:r>
            <a:endParaRPr kumimoji="1" lang="ja-JP" altLang="en-US" dirty="0"/>
          </a:p>
        </p:txBody>
      </p:sp>
      <p:sp>
        <p:nvSpPr>
          <p:cNvPr id="8" name="テキスト ボックス 7"/>
          <p:cNvSpPr txBox="1"/>
          <p:nvPr/>
        </p:nvSpPr>
        <p:spPr>
          <a:xfrm>
            <a:off x="1403648" y="5949280"/>
            <a:ext cx="5472608" cy="369332"/>
          </a:xfrm>
          <a:prstGeom prst="rect">
            <a:avLst/>
          </a:prstGeom>
          <a:noFill/>
        </p:spPr>
        <p:txBody>
          <a:bodyPr wrap="square" rtlCol="0">
            <a:spAutoFit/>
          </a:bodyPr>
          <a:lstStyle/>
          <a:p>
            <a:r>
              <a:rPr lang="ja-JP" altLang="en-US" dirty="0" smtClean="0"/>
              <a:t>実際には表で具体的に値を確認する．</a:t>
            </a:r>
            <a:endParaRPr kumimoji="1" lang="ja-JP" altLang="en-US" dirty="0"/>
          </a:p>
        </p:txBody>
      </p:sp>
      <p:sp>
        <p:nvSpPr>
          <p:cNvPr id="9" name="テキスト ボックス 8"/>
          <p:cNvSpPr txBox="1"/>
          <p:nvPr/>
        </p:nvSpPr>
        <p:spPr>
          <a:xfrm>
            <a:off x="4283968" y="4571836"/>
            <a:ext cx="648072" cy="369332"/>
          </a:xfrm>
          <a:prstGeom prst="rect">
            <a:avLst/>
          </a:prstGeom>
          <a:noFill/>
        </p:spPr>
        <p:txBody>
          <a:bodyPr wrap="square" rtlCol="0">
            <a:spAutoFit/>
          </a:bodyPr>
          <a:lstStyle/>
          <a:p>
            <a:r>
              <a:rPr kumimoji="1" lang="en-US" altLang="ja-JP" dirty="0" smtClean="0"/>
              <a:t>0</a:t>
            </a:r>
            <a:endParaRPr kumimoji="1" lang="ja-JP" altLang="en-US" dirty="0"/>
          </a:p>
        </p:txBody>
      </p:sp>
      <p:sp>
        <p:nvSpPr>
          <p:cNvPr id="10" name="テキスト ボックス 9"/>
          <p:cNvSpPr txBox="1"/>
          <p:nvPr/>
        </p:nvSpPr>
        <p:spPr>
          <a:xfrm>
            <a:off x="1475656" y="4509120"/>
            <a:ext cx="576064" cy="369332"/>
          </a:xfrm>
          <a:prstGeom prst="rect">
            <a:avLst/>
          </a:prstGeom>
          <a:noFill/>
        </p:spPr>
        <p:txBody>
          <a:bodyPr wrap="square" rtlCol="0">
            <a:spAutoFit/>
          </a:bodyPr>
          <a:lstStyle/>
          <a:p>
            <a:r>
              <a:rPr kumimoji="1" lang="en-US" altLang="ja-JP" dirty="0" smtClean="0"/>
              <a:t>-4</a:t>
            </a:r>
            <a:endParaRPr kumimoji="1" lang="ja-JP" altLang="en-US" dirty="0"/>
          </a:p>
        </p:txBody>
      </p:sp>
      <p:sp>
        <p:nvSpPr>
          <p:cNvPr id="11" name="テキスト ボックス 10"/>
          <p:cNvSpPr txBox="1"/>
          <p:nvPr/>
        </p:nvSpPr>
        <p:spPr>
          <a:xfrm>
            <a:off x="7020272" y="4509120"/>
            <a:ext cx="216024" cy="369332"/>
          </a:xfrm>
          <a:prstGeom prst="rect">
            <a:avLst/>
          </a:prstGeom>
          <a:noFill/>
        </p:spPr>
        <p:txBody>
          <a:bodyPr wrap="square" rtlCol="0">
            <a:spAutoFit/>
          </a:bodyPr>
          <a:lstStyle/>
          <a:p>
            <a:r>
              <a:rPr kumimoji="1" lang="en-US" altLang="ja-JP" dirty="0" smtClean="0"/>
              <a:t>4</a:t>
            </a:r>
            <a:endParaRPr kumimoji="1" lang="ja-JP" altLang="en-US" dirty="0"/>
          </a:p>
        </p:txBody>
      </p:sp>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標準正規分布表</a:t>
            </a:r>
            <a:endParaRPr kumimoji="1" lang="ja-JP" altLang="en-US" dirty="0"/>
          </a:p>
        </p:txBody>
      </p:sp>
      <p:pic>
        <p:nvPicPr>
          <p:cNvPr id="1026" name="Picture 2" descr="D:\bandicam 2013-11-14 23-48-49-035.png"/>
          <p:cNvPicPr>
            <a:picLocks noGrp="1" noChangeAspect="1" noChangeArrowheads="1"/>
          </p:cNvPicPr>
          <p:nvPr>
            <p:ph sz="quarter" idx="1"/>
          </p:nvPr>
        </p:nvPicPr>
        <p:blipFill>
          <a:blip r:embed="rId2" cstate="print"/>
          <a:srcRect/>
          <a:stretch>
            <a:fillRect/>
          </a:stretch>
        </p:blipFill>
        <p:spPr bwMode="auto">
          <a:xfrm>
            <a:off x="3138611" y="1219200"/>
            <a:ext cx="5393829" cy="4937125"/>
          </a:xfrm>
          <a:prstGeom prst="rect">
            <a:avLst/>
          </a:prstGeom>
          <a:noFill/>
        </p:spPr>
      </p:pic>
      <p:sp>
        <p:nvSpPr>
          <p:cNvPr id="5" name="テキスト ボックス 4"/>
          <p:cNvSpPr txBox="1"/>
          <p:nvPr/>
        </p:nvSpPr>
        <p:spPr>
          <a:xfrm>
            <a:off x="683568" y="6381328"/>
            <a:ext cx="7056784" cy="369332"/>
          </a:xfrm>
          <a:prstGeom prst="rect">
            <a:avLst/>
          </a:prstGeom>
          <a:noFill/>
        </p:spPr>
        <p:txBody>
          <a:bodyPr wrap="square" rtlCol="0">
            <a:spAutoFit/>
          </a:bodyPr>
          <a:lstStyle/>
          <a:p>
            <a:r>
              <a:rPr kumimoji="1" lang="ja-JP" altLang="en-US" dirty="0" smtClean="0"/>
              <a:t>数字は全体を１とした時の</a:t>
            </a:r>
            <a:r>
              <a:rPr kumimoji="1" lang="en-US" altLang="ja-JP" dirty="0" smtClean="0"/>
              <a:t>z0</a:t>
            </a:r>
            <a:r>
              <a:rPr kumimoji="1" lang="ja-JP" altLang="en-US" dirty="0" smtClean="0"/>
              <a:t>から</a:t>
            </a:r>
            <a:r>
              <a:rPr kumimoji="1" lang="en-US" altLang="ja-JP" dirty="0" smtClean="0"/>
              <a:t>z</a:t>
            </a:r>
            <a:r>
              <a:rPr kumimoji="1" lang="ja-JP" altLang="en-US" dirty="0" err="1" smtClean="0"/>
              <a:t>までの</a:t>
            </a:r>
            <a:r>
              <a:rPr kumimoji="1" lang="ja-JP" altLang="en-US" dirty="0" smtClean="0"/>
              <a:t>面積を表す</a:t>
            </a:r>
            <a:endParaRPr kumimoji="1" lang="ja-JP" altLang="en-US" dirty="0"/>
          </a:p>
        </p:txBody>
      </p:sp>
      <p:pic>
        <p:nvPicPr>
          <p:cNvPr id="1027" name="Picture 3" descr="C:\Users\You Know\Downloads\snd.gif"/>
          <p:cNvPicPr>
            <a:picLocks noChangeAspect="1" noChangeArrowheads="1"/>
          </p:cNvPicPr>
          <p:nvPr/>
        </p:nvPicPr>
        <p:blipFill>
          <a:blip r:embed="rId3" cstate="print"/>
          <a:srcRect/>
          <a:stretch>
            <a:fillRect/>
          </a:stretch>
        </p:blipFill>
        <p:spPr bwMode="auto">
          <a:xfrm>
            <a:off x="857275" y="5301208"/>
            <a:ext cx="1914525" cy="923925"/>
          </a:xfrm>
          <a:prstGeom prst="rect">
            <a:avLst/>
          </a:prstGeom>
          <a:noFill/>
        </p:spPr>
      </p:pic>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有意差検定</a:t>
            </a:r>
            <a:endParaRPr kumimoji="1" lang="ja-JP" altLang="en-US" dirty="0"/>
          </a:p>
        </p:txBody>
      </p:sp>
      <p:sp>
        <p:nvSpPr>
          <p:cNvPr id="3" name="コンテンツ プレースホルダ 2"/>
          <p:cNvSpPr>
            <a:spLocks noGrp="1"/>
          </p:cNvSpPr>
          <p:nvPr>
            <p:ph sz="quarter" idx="1"/>
          </p:nvPr>
        </p:nvSpPr>
        <p:spPr>
          <a:xfrm>
            <a:off x="457200" y="1196752"/>
            <a:ext cx="8229600" cy="4960208"/>
          </a:xfrm>
          <a:ln>
            <a:noFill/>
          </a:ln>
        </p:spPr>
        <p:txBody>
          <a:bodyPr/>
          <a:lstStyle/>
          <a:p>
            <a:endParaRPr kumimoji="1" lang="ja-JP" altLang="en-US" dirty="0"/>
          </a:p>
        </p:txBody>
      </p:sp>
      <p:sp>
        <p:nvSpPr>
          <p:cNvPr id="13" name="フリーフォーム 12"/>
          <p:cNvSpPr/>
          <p:nvPr/>
        </p:nvSpPr>
        <p:spPr>
          <a:xfrm>
            <a:off x="1259633" y="2200371"/>
            <a:ext cx="4115932" cy="3078212"/>
          </a:xfrm>
          <a:custGeom>
            <a:avLst/>
            <a:gdLst>
              <a:gd name="connsiteX0" fmla="*/ 0 w 4170219"/>
              <a:gd name="connsiteY0" fmla="*/ 1810327 h 3140364"/>
              <a:gd name="connsiteX1" fmla="*/ 1440873 w 4170219"/>
              <a:gd name="connsiteY1" fmla="*/ 133927 h 3140364"/>
              <a:gd name="connsiteX2" fmla="*/ 2549237 w 4170219"/>
              <a:gd name="connsiteY2" fmla="*/ 2613891 h 3140364"/>
              <a:gd name="connsiteX3" fmla="*/ 4170219 w 4170219"/>
              <a:gd name="connsiteY3" fmla="*/ 3140364 h 3140364"/>
              <a:gd name="connsiteX0" fmla="*/ 0 w 4115932"/>
              <a:gd name="connsiteY0" fmla="*/ 2097453 h 3082939"/>
              <a:gd name="connsiteX1" fmla="*/ 1386586 w 4115932"/>
              <a:gd name="connsiteY1" fmla="*/ 76502 h 3082939"/>
              <a:gd name="connsiteX2" fmla="*/ 2494950 w 4115932"/>
              <a:gd name="connsiteY2" fmla="*/ 2556466 h 3082939"/>
              <a:gd name="connsiteX3" fmla="*/ 4115932 w 4115932"/>
              <a:gd name="connsiteY3" fmla="*/ 3082939 h 3082939"/>
              <a:gd name="connsiteX0" fmla="*/ 0 w 4115932"/>
              <a:gd name="connsiteY0" fmla="*/ 2092726 h 3078212"/>
              <a:gd name="connsiteX1" fmla="*/ 1296143 w 4115932"/>
              <a:gd name="connsiteY1" fmla="*/ 76502 h 3078212"/>
              <a:gd name="connsiteX2" fmla="*/ 2494950 w 4115932"/>
              <a:gd name="connsiteY2" fmla="*/ 2551739 h 3078212"/>
              <a:gd name="connsiteX3" fmla="*/ 4115932 w 4115932"/>
              <a:gd name="connsiteY3" fmla="*/ 3078212 h 3078212"/>
            </a:gdLst>
            <a:ahLst/>
            <a:cxnLst>
              <a:cxn ang="0">
                <a:pos x="connsiteX0" y="connsiteY0"/>
              </a:cxn>
              <a:cxn ang="0">
                <a:pos x="connsiteX1" y="connsiteY1"/>
              </a:cxn>
              <a:cxn ang="0">
                <a:pos x="connsiteX2" y="connsiteY2"/>
              </a:cxn>
              <a:cxn ang="0">
                <a:pos x="connsiteX3" y="connsiteY3"/>
              </a:cxn>
            </a:cxnLst>
            <a:rect l="l" t="t" r="r" b="b"/>
            <a:pathLst>
              <a:path w="4115932" h="3078212">
                <a:moveTo>
                  <a:pt x="0" y="2092726"/>
                </a:moveTo>
                <a:cubicBezTo>
                  <a:pt x="508000" y="1187562"/>
                  <a:pt x="880318" y="0"/>
                  <a:pt x="1296143" y="76502"/>
                </a:cubicBezTo>
                <a:cubicBezTo>
                  <a:pt x="1711968" y="153004"/>
                  <a:pt x="2024985" y="2051454"/>
                  <a:pt x="2494950" y="2551739"/>
                </a:cubicBezTo>
                <a:cubicBezTo>
                  <a:pt x="2964915" y="3052024"/>
                  <a:pt x="3532886" y="3065512"/>
                  <a:pt x="4115932" y="3078212"/>
                </a:cubicBezTo>
              </a:path>
            </a:pathLst>
          </a:cu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kumimoji="1" lang="ja-JP" altLang="en-US"/>
          </a:p>
        </p:txBody>
      </p:sp>
      <p:cxnSp>
        <p:nvCxnSpPr>
          <p:cNvPr id="20" name="直線コネクタ 19"/>
          <p:cNvCxnSpPr/>
          <p:nvPr/>
        </p:nvCxnSpPr>
        <p:spPr>
          <a:xfrm>
            <a:off x="3779912" y="4761224"/>
            <a:ext cx="0" cy="684000"/>
          </a:xfrm>
          <a:prstGeom prst="line">
            <a:avLst/>
          </a:prstGeom>
        </p:spPr>
        <p:style>
          <a:lnRef idx="1">
            <a:schemeClr val="accent1"/>
          </a:lnRef>
          <a:fillRef idx="0">
            <a:schemeClr val="accent1"/>
          </a:fillRef>
          <a:effectRef idx="0">
            <a:schemeClr val="accent1"/>
          </a:effectRef>
          <a:fontRef idx="minor">
            <a:schemeClr val="tx1"/>
          </a:fontRef>
        </p:style>
      </p:cxnSp>
      <p:sp>
        <p:nvSpPr>
          <p:cNvPr id="44" name="テキスト ボックス 43"/>
          <p:cNvSpPr txBox="1"/>
          <p:nvPr/>
        </p:nvSpPr>
        <p:spPr>
          <a:xfrm>
            <a:off x="1835696" y="4365104"/>
            <a:ext cx="1368152" cy="369332"/>
          </a:xfrm>
          <a:prstGeom prst="rect">
            <a:avLst/>
          </a:prstGeom>
          <a:noFill/>
        </p:spPr>
        <p:txBody>
          <a:bodyPr wrap="square" rtlCol="0">
            <a:spAutoFit/>
          </a:bodyPr>
          <a:lstStyle/>
          <a:p>
            <a:r>
              <a:rPr kumimoji="1" lang="ja-JP" altLang="en-US" dirty="0" smtClean="0"/>
              <a:t>採択域</a:t>
            </a:r>
            <a:endParaRPr kumimoji="1" lang="ja-JP" altLang="en-US" dirty="0"/>
          </a:p>
        </p:txBody>
      </p:sp>
      <p:sp>
        <p:nvSpPr>
          <p:cNvPr id="54" name="テキスト ボックス 53"/>
          <p:cNvSpPr txBox="1"/>
          <p:nvPr/>
        </p:nvSpPr>
        <p:spPr>
          <a:xfrm>
            <a:off x="5580112" y="2492896"/>
            <a:ext cx="2736304" cy="646331"/>
          </a:xfrm>
          <a:prstGeom prst="rect">
            <a:avLst/>
          </a:prstGeom>
          <a:noFill/>
        </p:spPr>
        <p:txBody>
          <a:bodyPr wrap="square" rtlCol="0">
            <a:spAutoFit/>
          </a:bodyPr>
          <a:lstStyle/>
          <a:p>
            <a:r>
              <a:rPr kumimoji="1" lang="ja-JP" altLang="en-US" dirty="0" smtClean="0"/>
              <a:t>棄却域 </a:t>
            </a:r>
            <a:endParaRPr kumimoji="1" lang="en-US" altLang="ja-JP" dirty="0" smtClean="0"/>
          </a:p>
          <a:p>
            <a:r>
              <a:rPr lang="ja-JP" altLang="en-US" dirty="0" smtClean="0"/>
              <a:t>有意水準</a:t>
            </a:r>
            <a:r>
              <a:rPr lang="en-US" altLang="ja-JP" dirty="0" smtClean="0"/>
              <a:t>(</a:t>
            </a:r>
            <a:r>
              <a:rPr lang="en-US" altLang="ja-JP" dirty="0" smtClean="0"/>
              <a:t>1%</a:t>
            </a:r>
            <a:r>
              <a:rPr lang="ja-JP" altLang="en-US" dirty="0" err="1" smtClean="0"/>
              <a:t>や</a:t>
            </a:r>
            <a:r>
              <a:rPr lang="en-US" altLang="ja-JP" dirty="0" smtClean="0"/>
              <a:t>5</a:t>
            </a:r>
            <a:r>
              <a:rPr lang="en-US" altLang="ja-JP" dirty="0" smtClean="0"/>
              <a:t>%</a:t>
            </a:r>
            <a:r>
              <a:rPr lang="ja-JP" altLang="en-US" dirty="0" smtClean="0"/>
              <a:t>など</a:t>
            </a:r>
            <a:r>
              <a:rPr lang="en-US" altLang="ja-JP" dirty="0" smtClean="0"/>
              <a:t>)</a:t>
            </a:r>
            <a:endParaRPr kumimoji="1" lang="ja-JP" altLang="en-US" dirty="0"/>
          </a:p>
        </p:txBody>
      </p:sp>
      <p:sp>
        <p:nvSpPr>
          <p:cNvPr id="56" name="テキスト ボックス 55"/>
          <p:cNvSpPr txBox="1"/>
          <p:nvPr/>
        </p:nvSpPr>
        <p:spPr>
          <a:xfrm>
            <a:off x="5580112" y="3212976"/>
            <a:ext cx="2664296" cy="923330"/>
          </a:xfrm>
          <a:prstGeom prst="rect">
            <a:avLst/>
          </a:prstGeom>
          <a:solidFill>
            <a:schemeClr val="bg1"/>
          </a:solidFill>
        </p:spPr>
        <p:txBody>
          <a:bodyPr wrap="square" rtlCol="0">
            <a:spAutoFit/>
          </a:bodyPr>
          <a:lstStyle/>
          <a:p>
            <a:r>
              <a:rPr kumimoji="1" lang="ja-JP" altLang="en-US" dirty="0" smtClean="0"/>
              <a:t>検定統計量</a:t>
            </a:r>
            <a:r>
              <a:rPr kumimoji="1" lang="en-US" altLang="ja-JP" dirty="0" smtClean="0"/>
              <a:t>(z</a:t>
            </a:r>
            <a:r>
              <a:rPr kumimoji="1" lang="ja-JP" altLang="en-US" dirty="0" smtClean="0"/>
              <a:t>値、</a:t>
            </a:r>
            <a:r>
              <a:rPr kumimoji="1" lang="en-US" altLang="ja-JP" dirty="0" smtClean="0"/>
              <a:t>t</a:t>
            </a:r>
            <a:r>
              <a:rPr kumimoji="1" lang="ja-JP" altLang="en-US" dirty="0" smtClean="0"/>
              <a:t>値など</a:t>
            </a:r>
            <a:r>
              <a:rPr kumimoji="1" lang="en-US" altLang="ja-JP" dirty="0" smtClean="0"/>
              <a:t>)</a:t>
            </a:r>
            <a:r>
              <a:rPr kumimoji="1" lang="ja-JP" altLang="en-US" dirty="0" smtClean="0"/>
              <a:t>がこの範囲にあれば帰無仮説を棄却する．</a:t>
            </a:r>
            <a:endParaRPr kumimoji="1" lang="ja-JP" altLang="en-US" dirty="0"/>
          </a:p>
        </p:txBody>
      </p:sp>
      <p:sp>
        <p:nvSpPr>
          <p:cNvPr id="57" name="テキスト ボックス 56"/>
          <p:cNvSpPr txBox="1"/>
          <p:nvPr/>
        </p:nvSpPr>
        <p:spPr>
          <a:xfrm>
            <a:off x="2771800" y="1700808"/>
            <a:ext cx="2088232" cy="646331"/>
          </a:xfrm>
          <a:prstGeom prst="rect">
            <a:avLst/>
          </a:prstGeom>
          <a:noFill/>
        </p:spPr>
        <p:txBody>
          <a:bodyPr wrap="square" rtlCol="0">
            <a:spAutoFit/>
          </a:bodyPr>
          <a:lstStyle/>
          <a:p>
            <a:r>
              <a:rPr kumimoji="1" lang="ja-JP" altLang="en-US" dirty="0" smtClean="0"/>
              <a:t>理論的確率分布</a:t>
            </a:r>
            <a:r>
              <a:rPr kumimoji="1" lang="en-US" altLang="ja-JP" dirty="0" smtClean="0"/>
              <a:t>(</a:t>
            </a:r>
            <a:r>
              <a:rPr kumimoji="1" lang="ja-JP" altLang="en-US" dirty="0" smtClean="0"/>
              <a:t>正規分布、</a:t>
            </a:r>
            <a:r>
              <a:rPr kumimoji="1" lang="en-US" altLang="ja-JP" dirty="0" smtClean="0"/>
              <a:t>t</a:t>
            </a:r>
            <a:r>
              <a:rPr kumimoji="1" lang="ja-JP" altLang="en-US" dirty="0" smtClean="0"/>
              <a:t>分布</a:t>
            </a:r>
            <a:r>
              <a:rPr kumimoji="1" lang="en-US" altLang="ja-JP" dirty="0" smtClean="0"/>
              <a:t>)</a:t>
            </a:r>
            <a:endParaRPr kumimoji="1" lang="ja-JP" altLang="en-US" dirty="0"/>
          </a:p>
        </p:txBody>
      </p:sp>
      <p:sp>
        <p:nvSpPr>
          <p:cNvPr id="59" name="正方形/長方形 58"/>
          <p:cNvSpPr/>
          <p:nvPr/>
        </p:nvSpPr>
        <p:spPr>
          <a:xfrm>
            <a:off x="7308304" y="6309320"/>
            <a:ext cx="1584176" cy="1440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60" name="正方形/長方形 59"/>
          <p:cNvSpPr/>
          <p:nvPr/>
        </p:nvSpPr>
        <p:spPr>
          <a:xfrm>
            <a:off x="323528" y="6309320"/>
            <a:ext cx="2520280" cy="7200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64" name="直線矢印コネクタ 63"/>
          <p:cNvCxnSpPr/>
          <p:nvPr/>
        </p:nvCxnSpPr>
        <p:spPr>
          <a:xfrm flipH="1">
            <a:off x="4211960" y="3501008"/>
            <a:ext cx="1224136" cy="18002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19" name="テキスト ボックス 18"/>
          <p:cNvSpPr txBox="1"/>
          <p:nvPr/>
        </p:nvSpPr>
        <p:spPr>
          <a:xfrm>
            <a:off x="5580112" y="5373216"/>
            <a:ext cx="1512168" cy="369332"/>
          </a:xfrm>
          <a:prstGeom prst="rect">
            <a:avLst/>
          </a:prstGeom>
          <a:noFill/>
        </p:spPr>
        <p:txBody>
          <a:bodyPr wrap="square" rtlCol="0">
            <a:spAutoFit/>
          </a:bodyPr>
          <a:lstStyle/>
          <a:p>
            <a:r>
              <a:rPr lang="ja-JP" altLang="en-US" dirty="0" smtClean="0"/>
              <a:t>検定統計量</a:t>
            </a:r>
            <a:endParaRPr kumimoji="1" lang="ja-JP" altLang="en-US" dirty="0"/>
          </a:p>
        </p:txBody>
      </p:sp>
      <p:cxnSp>
        <p:nvCxnSpPr>
          <p:cNvPr id="24" name="直線コネクタ 23"/>
          <p:cNvCxnSpPr/>
          <p:nvPr/>
        </p:nvCxnSpPr>
        <p:spPr>
          <a:xfrm>
            <a:off x="539552" y="5445224"/>
            <a:ext cx="4824536" cy="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４棄却域に入っているか</a:t>
            </a:r>
            <a:endParaRPr kumimoji="1" lang="ja-JP" altLang="en-US" dirty="0"/>
          </a:p>
        </p:txBody>
      </p:sp>
      <p:sp>
        <p:nvSpPr>
          <p:cNvPr id="3" name="コンテンツ プレースホルダ 2"/>
          <p:cNvSpPr>
            <a:spLocks noGrp="1"/>
          </p:cNvSpPr>
          <p:nvPr>
            <p:ph sz="quarter" idx="1"/>
          </p:nvPr>
        </p:nvSpPr>
        <p:spPr/>
        <p:txBody>
          <a:bodyPr>
            <a:normAutofit/>
          </a:bodyPr>
          <a:lstStyle/>
          <a:p>
            <a:r>
              <a:rPr lang="en-US" altLang="ja-JP" dirty="0" smtClean="0"/>
              <a:t>z</a:t>
            </a:r>
            <a:r>
              <a:rPr lang="ja-JP" altLang="en-US" dirty="0" smtClean="0"/>
              <a:t>値</a:t>
            </a:r>
            <a:r>
              <a:rPr lang="ja-JP" altLang="en-US" dirty="0" smtClean="0"/>
              <a:t>からグラフ片側の面積の割合は</a:t>
            </a:r>
            <a:r>
              <a:rPr lang="en-US" altLang="ja-JP" dirty="0" smtClean="0"/>
              <a:t>0.4821</a:t>
            </a:r>
            <a:r>
              <a:rPr lang="ja-JP" altLang="en-US" dirty="0" smtClean="0"/>
              <a:t>である．</a:t>
            </a:r>
            <a:endParaRPr lang="en-US" altLang="ja-JP" dirty="0" smtClean="0"/>
          </a:p>
          <a:p>
            <a:endParaRPr lang="en-US" altLang="ja-JP" dirty="0" smtClean="0"/>
          </a:p>
          <a:p>
            <a:r>
              <a:rPr lang="en-US" altLang="ja-JP" dirty="0" smtClean="0"/>
              <a:t>0.5-0.4821=0.0179</a:t>
            </a:r>
          </a:p>
          <a:p>
            <a:r>
              <a:rPr lang="ja-JP" altLang="en-US" dirty="0" smtClean="0"/>
              <a:t>両側検定なので</a:t>
            </a:r>
            <a:r>
              <a:rPr lang="en-US" altLang="ja-JP" dirty="0" smtClean="0"/>
              <a:t>0.179x2</a:t>
            </a:r>
            <a:r>
              <a:rPr lang="ja-JP" altLang="en-US" dirty="0" smtClean="0"/>
              <a:t>≒</a:t>
            </a:r>
            <a:r>
              <a:rPr lang="en-US" altLang="ja-JP" dirty="0" smtClean="0"/>
              <a:t>0.036(P</a:t>
            </a:r>
            <a:r>
              <a:rPr lang="ja-JP" altLang="en-US" dirty="0" smtClean="0"/>
              <a:t>値</a:t>
            </a:r>
            <a:r>
              <a:rPr lang="en-US" altLang="ja-JP" dirty="0" smtClean="0"/>
              <a:t>)</a:t>
            </a:r>
          </a:p>
          <a:p>
            <a:endParaRPr lang="en-US" altLang="ja-JP" dirty="0" smtClean="0"/>
          </a:p>
          <a:p>
            <a:endParaRPr kumimoji="1" lang="en-US" altLang="ja-JP" dirty="0" smtClean="0"/>
          </a:p>
          <a:p>
            <a:r>
              <a:rPr lang="en-US" altLang="ja-JP" dirty="0" smtClean="0"/>
              <a:t>Z</a:t>
            </a:r>
            <a:r>
              <a:rPr lang="ja-JP" altLang="en-US" dirty="0" smtClean="0"/>
              <a:t>値が</a:t>
            </a:r>
            <a:r>
              <a:rPr lang="en-US" altLang="ja-JP" dirty="0" smtClean="0"/>
              <a:t>-2.108</a:t>
            </a:r>
            <a:r>
              <a:rPr lang="ja-JP" altLang="en-US" dirty="0" smtClean="0"/>
              <a:t>の時の</a:t>
            </a:r>
            <a:r>
              <a:rPr lang="en-US" altLang="ja-JP" dirty="0" smtClean="0"/>
              <a:t>P</a:t>
            </a:r>
            <a:r>
              <a:rPr lang="ja-JP" altLang="en-US" dirty="0" smtClean="0"/>
              <a:t>値は</a:t>
            </a:r>
            <a:r>
              <a:rPr lang="en-US" altLang="ja-JP" dirty="0" smtClean="0"/>
              <a:t>0.036</a:t>
            </a:r>
          </a:p>
          <a:p>
            <a:endParaRPr lang="en-US" altLang="ja-JP" dirty="0" smtClean="0"/>
          </a:p>
          <a:p>
            <a:r>
              <a:rPr lang="ja-JP" altLang="en-US" dirty="0" smtClean="0"/>
              <a:t>つまり</a:t>
            </a:r>
            <a:r>
              <a:rPr lang="en-US" altLang="ja-JP" dirty="0" smtClean="0"/>
              <a:t>3.6%</a:t>
            </a:r>
            <a:r>
              <a:rPr lang="ja-JP" altLang="en-US" dirty="0" smtClean="0"/>
              <a:t>の確率で身近な男性は母集団の平均値に入るだろう．</a:t>
            </a:r>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４棄却域に入っているか</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P</a:t>
            </a:r>
            <a:r>
              <a:rPr lang="ja-JP" altLang="en-US" dirty="0" smtClean="0"/>
              <a:t>値</a:t>
            </a:r>
            <a:r>
              <a:rPr lang="en-US" altLang="ja-JP" dirty="0" smtClean="0"/>
              <a:t>&lt;</a:t>
            </a:r>
            <a:r>
              <a:rPr lang="ja-JP" altLang="en-US" dirty="0" smtClean="0"/>
              <a:t>有意水準ならば対立仮説を採択．</a:t>
            </a:r>
            <a:endParaRPr lang="en-US" altLang="ja-JP" dirty="0" smtClean="0"/>
          </a:p>
          <a:p>
            <a:r>
              <a:rPr kumimoji="1" lang="en-US" altLang="ja-JP" dirty="0" smtClean="0"/>
              <a:t>P</a:t>
            </a:r>
            <a:r>
              <a:rPr kumimoji="1" lang="ja-JP" altLang="en-US" dirty="0" smtClean="0"/>
              <a:t>値</a:t>
            </a:r>
            <a:r>
              <a:rPr kumimoji="1" lang="en-US" altLang="ja-JP" dirty="0" smtClean="0"/>
              <a:t>&gt;</a:t>
            </a:r>
            <a:r>
              <a:rPr kumimoji="1" lang="ja-JP" altLang="en-US" dirty="0" smtClean="0"/>
              <a:t>有意水準ならば帰無仮説を採択．</a:t>
            </a:r>
            <a:endParaRPr kumimoji="1" lang="en-US" altLang="ja-JP" dirty="0" smtClean="0"/>
          </a:p>
          <a:p>
            <a:endParaRPr kumimoji="1" lang="en-US" altLang="ja-JP" dirty="0" smtClean="0"/>
          </a:p>
          <a:p>
            <a:pPr>
              <a:buNone/>
            </a:pPr>
            <a:r>
              <a:rPr lang="ja-JP" altLang="en-US" dirty="0" smtClean="0"/>
              <a:t>　今回は</a:t>
            </a:r>
            <a:endParaRPr lang="en-US" altLang="ja-JP" dirty="0" smtClean="0"/>
          </a:p>
          <a:p>
            <a:pPr>
              <a:buNone/>
            </a:pPr>
            <a:r>
              <a:rPr lang="ja-JP" altLang="en-US" dirty="0" smtClean="0"/>
              <a:t>　</a:t>
            </a:r>
            <a:r>
              <a:rPr lang="en-US" altLang="ja-JP" dirty="0" smtClean="0"/>
              <a:t>0.036(P)&lt;0.05(</a:t>
            </a:r>
            <a:r>
              <a:rPr lang="ja-JP" altLang="en-US" dirty="0" smtClean="0"/>
              <a:t>有意水準</a:t>
            </a:r>
            <a:r>
              <a:rPr lang="en-US" altLang="ja-JP" dirty="0" smtClean="0"/>
              <a:t>)</a:t>
            </a:r>
          </a:p>
          <a:p>
            <a:pPr>
              <a:buNone/>
            </a:pPr>
            <a:r>
              <a:rPr lang="ja-JP" altLang="en-US" dirty="0" smtClean="0"/>
              <a:t>　であるので、</a:t>
            </a:r>
            <a:r>
              <a:rPr lang="ja-JP" altLang="en-US" dirty="0" smtClean="0">
                <a:solidFill>
                  <a:srgbClr val="0070C0"/>
                </a:solidFill>
              </a:rPr>
              <a:t>対立仮説</a:t>
            </a:r>
            <a:r>
              <a:rPr lang="ja-JP" altLang="en-US" dirty="0" smtClean="0"/>
              <a:t>を採択．よって，</a:t>
            </a:r>
            <a:endParaRPr lang="en-US" altLang="ja-JP" dirty="0" smtClean="0"/>
          </a:p>
          <a:p>
            <a:endParaRPr lang="en-US" altLang="ja-JP" sz="2800" u="sng" dirty="0" smtClean="0"/>
          </a:p>
          <a:p>
            <a:r>
              <a:rPr lang="ja-JP" altLang="en-US" sz="2800" u="sng" dirty="0" smtClean="0"/>
              <a:t>標本平均と一般男性の母平均と比べて差がある．</a:t>
            </a:r>
            <a:endParaRPr lang="en-US" altLang="ja-JP" sz="2800" u="sng" dirty="0" smtClean="0"/>
          </a:p>
          <a:p>
            <a:endParaRPr lang="en-US" altLang="ja-JP" dirty="0" smtClean="0"/>
          </a:p>
          <a:p>
            <a:endParaRPr kumimoji="1" lang="en-US" altLang="ja-JP" dirty="0" smtClean="0"/>
          </a:p>
          <a:p>
            <a:endParaRPr kumimoji="1" lang="ja-JP" altLang="en-US"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両側検定か片側検定か</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両側検定</a:t>
            </a:r>
            <a:endParaRPr lang="en-US" altLang="ja-JP" dirty="0" smtClean="0"/>
          </a:p>
          <a:p>
            <a:pPr>
              <a:buNone/>
            </a:pPr>
            <a:r>
              <a:rPr kumimoji="1" lang="ja-JP" altLang="en-US" dirty="0" smtClean="0"/>
              <a:t>帰無仮説</a:t>
            </a:r>
            <a:r>
              <a:rPr kumimoji="1" lang="en-US" altLang="ja-JP" dirty="0" smtClean="0"/>
              <a:t>:</a:t>
            </a:r>
            <a:r>
              <a:rPr lang="ja-JP" altLang="en-US" dirty="0" smtClean="0"/>
              <a:t>  </a:t>
            </a:r>
            <a:r>
              <a:rPr kumimoji="1" lang="en-US" altLang="ja-JP" dirty="0" smtClean="0"/>
              <a:t>A</a:t>
            </a:r>
            <a:r>
              <a:rPr kumimoji="1" lang="ja-JP" altLang="en-US" dirty="0" smtClean="0"/>
              <a:t>と</a:t>
            </a:r>
            <a:r>
              <a:rPr kumimoji="1" lang="en-US" altLang="ja-JP" dirty="0" smtClean="0"/>
              <a:t>B</a:t>
            </a:r>
            <a:r>
              <a:rPr kumimoji="1" lang="ja-JP" altLang="en-US" dirty="0" smtClean="0"/>
              <a:t>の間に差はない．</a:t>
            </a:r>
            <a:endParaRPr kumimoji="1" lang="en-US" altLang="ja-JP" dirty="0" smtClean="0"/>
          </a:p>
          <a:p>
            <a:pPr>
              <a:buNone/>
            </a:pPr>
            <a:r>
              <a:rPr lang="ja-JP" altLang="en-US" dirty="0" smtClean="0"/>
              <a:t>対立仮説</a:t>
            </a:r>
            <a:r>
              <a:rPr lang="en-US" altLang="ja-JP" dirty="0" smtClean="0"/>
              <a:t>:  A</a:t>
            </a:r>
            <a:r>
              <a:rPr lang="ja-JP" altLang="en-US" dirty="0" smtClean="0"/>
              <a:t>と</a:t>
            </a:r>
            <a:r>
              <a:rPr lang="en-US" altLang="ja-JP" dirty="0" smtClean="0"/>
              <a:t>B</a:t>
            </a:r>
            <a:r>
              <a:rPr lang="ja-JP" altLang="en-US" dirty="0" smtClean="0"/>
              <a:t>の間に有意差がある．</a:t>
            </a:r>
            <a:r>
              <a:rPr lang="en-US" altLang="ja-JP" dirty="0" smtClean="0"/>
              <a:t>(A&lt;B or B&lt;A)</a:t>
            </a:r>
          </a:p>
          <a:p>
            <a:endParaRPr kumimoji="1" lang="en-US" altLang="ja-JP" dirty="0" smtClean="0"/>
          </a:p>
          <a:p>
            <a:endParaRPr lang="en-US" altLang="ja-JP" dirty="0" smtClean="0"/>
          </a:p>
          <a:p>
            <a:endParaRPr kumimoji="1" lang="en-US" altLang="ja-JP" dirty="0" smtClean="0"/>
          </a:p>
          <a:p>
            <a:r>
              <a:rPr lang="ja-JP" altLang="en-US" dirty="0" smtClean="0"/>
              <a:t>片側検定</a:t>
            </a:r>
            <a:endParaRPr lang="en-US" altLang="ja-JP" dirty="0" smtClean="0"/>
          </a:p>
          <a:p>
            <a:pPr>
              <a:buNone/>
            </a:pPr>
            <a:r>
              <a:rPr lang="ja-JP" altLang="en-US" dirty="0" smtClean="0"/>
              <a:t>帰無仮説</a:t>
            </a:r>
            <a:r>
              <a:rPr lang="en-US" altLang="ja-JP" dirty="0" smtClean="0"/>
              <a:t>:</a:t>
            </a:r>
            <a:r>
              <a:rPr lang="ja-JP" altLang="en-US" dirty="0" smtClean="0"/>
              <a:t>  </a:t>
            </a:r>
            <a:r>
              <a:rPr lang="en-US" altLang="ja-JP" dirty="0" smtClean="0"/>
              <a:t>A</a:t>
            </a:r>
            <a:r>
              <a:rPr lang="ja-JP" altLang="en-US" dirty="0" smtClean="0"/>
              <a:t>と</a:t>
            </a:r>
            <a:r>
              <a:rPr lang="en-US" altLang="ja-JP" dirty="0" smtClean="0"/>
              <a:t>B</a:t>
            </a:r>
            <a:r>
              <a:rPr lang="ja-JP" altLang="en-US" dirty="0" smtClean="0"/>
              <a:t>の間に差はない．</a:t>
            </a:r>
            <a:endParaRPr lang="en-US" altLang="ja-JP" dirty="0" smtClean="0"/>
          </a:p>
          <a:p>
            <a:pPr>
              <a:buNone/>
            </a:pPr>
            <a:r>
              <a:rPr lang="ja-JP" altLang="en-US" dirty="0" smtClean="0"/>
              <a:t>対立仮説</a:t>
            </a:r>
            <a:r>
              <a:rPr lang="en-US" altLang="ja-JP" dirty="0" smtClean="0"/>
              <a:t>:  A</a:t>
            </a:r>
            <a:r>
              <a:rPr lang="ja-JP" altLang="en-US" dirty="0" smtClean="0"/>
              <a:t>は</a:t>
            </a:r>
            <a:r>
              <a:rPr lang="en-US" altLang="ja-JP" dirty="0" smtClean="0"/>
              <a:t>B</a:t>
            </a:r>
            <a:r>
              <a:rPr lang="ja-JP" altLang="en-US" dirty="0" smtClean="0"/>
              <a:t>より大きい．</a:t>
            </a:r>
            <a:r>
              <a:rPr lang="en-US" altLang="ja-JP" dirty="0" smtClean="0"/>
              <a:t>(A&gt;B )</a:t>
            </a:r>
          </a:p>
          <a:p>
            <a:pPr>
              <a:buNone/>
            </a:pPr>
            <a:endParaRPr kumimoji="1" lang="en-US" altLang="ja-JP" b="1" dirty="0" smtClean="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両側検定か片側検定か</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両側検定なのか，片側検定なのか．事前に検定する前に、決めておかなければならない．</a:t>
            </a:r>
            <a:endParaRPr kumimoji="1" lang="en-US" altLang="ja-JP" dirty="0" smtClean="0"/>
          </a:p>
          <a:p>
            <a:r>
              <a:rPr lang="ja-JP" altLang="en-US" dirty="0" smtClean="0"/>
              <a:t>片側検定のほうが有意差が出やすい．</a:t>
            </a:r>
            <a:endParaRPr kumimoji="1" lang="en-US" altLang="ja-JP" dirty="0" smtClean="0"/>
          </a:p>
          <a:p>
            <a:endParaRPr lang="en-US" altLang="ja-JP" dirty="0" smtClean="0"/>
          </a:p>
          <a:p>
            <a:endParaRPr kumimoji="1" lang="ja-JP" altLang="en-US" dirty="0"/>
          </a:p>
        </p:txBody>
      </p:sp>
      <p:pic>
        <p:nvPicPr>
          <p:cNvPr id="1026" name="Picture 2" descr="C:\Users\You Know\Pictures\無題.jpg"/>
          <p:cNvPicPr>
            <a:picLocks noChangeAspect="1" noChangeArrowheads="1"/>
          </p:cNvPicPr>
          <p:nvPr/>
        </p:nvPicPr>
        <p:blipFill>
          <a:blip r:embed="rId2" cstate="print"/>
          <a:srcRect/>
          <a:stretch>
            <a:fillRect/>
          </a:stretch>
        </p:blipFill>
        <p:spPr bwMode="auto">
          <a:xfrm>
            <a:off x="395536" y="2964135"/>
            <a:ext cx="8658226" cy="3705225"/>
          </a:xfrm>
          <a:prstGeom prst="rect">
            <a:avLst/>
          </a:prstGeom>
          <a:noFill/>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過誤率</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α</a:t>
            </a:r>
            <a:r>
              <a:rPr kumimoji="1" lang="ja-JP" altLang="en-US" dirty="0" smtClean="0"/>
              <a:t>過誤率</a:t>
            </a:r>
            <a:endParaRPr kumimoji="1" lang="en-US" altLang="ja-JP" dirty="0" smtClean="0"/>
          </a:p>
          <a:p>
            <a:r>
              <a:rPr lang="ja-JP" altLang="en-US" dirty="0" smtClean="0"/>
              <a:t>帰無仮説が実際には真であるのに棄却してしまう確率。</a:t>
            </a:r>
            <a:endParaRPr lang="en-US" altLang="ja-JP" dirty="0" smtClean="0"/>
          </a:p>
          <a:p>
            <a:r>
              <a:rPr lang="ja-JP" altLang="en-US" dirty="0" smtClean="0"/>
              <a:t>有意水準と同じ意味．</a:t>
            </a:r>
            <a:endParaRPr lang="en-US" altLang="ja-JP" dirty="0" smtClean="0"/>
          </a:p>
          <a:p>
            <a:endParaRPr lang="en-US" altLang="ja-JP" dirty="0" smtClean="0"/>
          </a:p>
          <a:p>
            <a:endParaRPr kumimoji="1" lang="en-US" altLang="ja-JP" dirty="0" smtClean="0"/>
          </a:p>
          <a:p>
            <a:endParaRPr lang="en-US" altLang="ja-JP" dirty="0" smtClean="0"/>
          </a:p>
          <a:p>
            <a:r>
              <a:rPr lang="en-US" altLang="ja-JP" dirty="0" smtClean="0"/>
              <a:t>β</a:t>
            </a:r>
            <a:r>
              <a:rPr kumimoji="1" lang="ja-JP" altLang="en-US" dirty="0" smtClean="0"/>
              <a:t>過誤率</a:t>
            </a:r>
            <a:endParaRPr kumimoji="1" lang="en-US" altLang="ja-JP" dirty="0" smtClean="0"/>
          </a:p>
          <a:p>
            <a:r>
              <a:rPr lang="ja-JP" altLang="en-US" dirty="0" smtClean="0"/>
              <a:t>対立仮説が実際には真であるのに帰無仮説を採用してしまう確率．</a:t>
            </a:r>
            <a:endParaRPr lang="en-US" altLang="ja-JP"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検出力</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検査したい差を求める力を検出力といい，</a:t>
            </a:r>
            <a:r>
              <a:rPr lang="en-US" altLang="ja-JP" dirty="0" smtClean="0"/>
              <a:t>1-β</a:t>
            </a:r>
            <a:r>
              <a:rPr lang="ja-JP" altLang="en-US" dirty="0" smtClean="0"/>
              <a:t>過誤率で表される．</a:t>
            </a:r>
            <a:endParaRPr lang="en-US" altLang="ja-JP" dirty="0" smtClean="0"/>
          </a:p>
          <a:p>
            <a:endParaRPr kumimoji="1" lang="en-US" altLang="ja-JP" dirty="0" smtClean="0"/>
          </a:p>
          <a:p>
            <a:endParaRPr lang="en-US" altLang="ja-JP" dirty="0" smtClean="0"/>
          </a:p>
          <a:p>
            <a:r>
              <a:rPr kumimoji="1" lang="ja-JP" altLang="en-US" dirty="0" smtClean="0"/>
              <a:t>つまり</a:t>
            </a:r>
            <a:r>
              <a:rPr kumimoji="1" lang="en-US" altLang="ja-JP" dirty="0" smtClean="0"/>
              <a:t>β</a:t>
            </a:r>
            <a:r>
              <a:rPr kumimoji="1" lang="ja-JP" altLang="en-US" dirty="0" smtClean="0"/>
              <a:t>過誤率は差を求めることに失敗する確率ということでもある．</a:t>
            </a:r>
            <a:endParaRPr kumimoji="1" lang="ja-JP" alt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β</a:t>
            </a:r>
            <a:r>
              <a:rPr kumimoji="1" lang="ja-JP" altLang="en-US" dirty="0" smtClean="0"/>
              <a:t>過誤率</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α</a:t>
            </a:r>
            <a:r>
              <a:rPr kumimoji="1" lang="ja-JP" altLang="en-US" dirty="0" smtClean="0"/>
              <a:t>過誤率は前もって</a:t>
            </a:r>
            <a:r>
              <a:rPr kumimoji="1" lang="en-US" altLang="ja-JP" dirty="0" smtClean="0"/>
              <a:t>5%</a:t>
            </a:r>
            <a:r>
              <a:rPr kumimoji="1" lang="ja-JP" altLang="en-US" dirty="0" smtClean="0"/>
              <a:t>と設定できる．</a:t>
            </a:r>
            <a:endParaRPr kumimoji="1" lang="en-US" altLang="ja-JP" dirty="0" smtClean="0"/>
          </a:p>
          <a:p>
            <a:endParaRPr lang="en-US" altLang="ja-JP" dirty="0" smtClean="0"/>
          </a:p>
          <a:p>
            <a:r>
              <a:rPr lang="ja-JP" altLang="en-US" dirty="0" smtClean="0"/>
              <a:t>しかし</a:t>
            </a:r>
            <a:r>
              <a:rPr lang="en-US" altLang="ja-JP" dirty="0" smtClean="0"/>
              <a:t>β</a:t>
            </a:r>
            <a:r>
              <a:rPr lang="ja-JP" altLang="en-US" dirty="0" smtClean="0"/>
              <a:t>過誤率は，一定の</a:t>
            </a:r>
            <a:r>
              <a:rPr lang="en-US" altLang="ja-JP" dirty="0" smtClean="0"/>
              <a:t>α</a:t>
            </a:r>
            <a:r>
              <a:rPr lang="ja-JP" altLang="en-US" dirty="0" smtClean="0"/>
              <a:t>過誤率と標本数の下ではデータにどの程度の差があるかによって変化する．</a:t>
            </a:r>
            <a:endParaRPr lang="en-US" altLang="ja-JP" dirty="0" smtClean="0"/>
          </a:p>
          <a:p>
            <a:endParaRPr lang="en-US" altLang="ja-JP" dirty="0" smtClean="0"/>
          </a:p>
          <a:p>
            <a:endParaRPr lang="en-US" altLang="ja-JP" dirty="0" smtClean="0"/>
          </a:p>
          <a:p>
            <a:r>
              <a:rPr lang="ja-JP" altLang="en-US" dirty="0" smtClean="0"/>
              <a:t>つまり前もって決められないものである．</a:t>
            </a:r>
            <a:endParaRPr lang="en-US" altLang="ja-JP" dirty="0" smtClean="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β</a:t>
            </a:r>
            <a:r>
              <a:rPr lang="ja-JP" altLang="en-US" dirty="0" smtClean="0"/>
              <a:t>過誤率</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一般的に検出力</a:t>
            </a:r>
            <a:r>
              <a:rPr lang="en-US" altLang="ja-JP" dirty="0" smtClean="0"/>
              <a:t>8</a:t>
            </a:r>
            <a:r>
              <a:rPr kumimoji="1" lang="en-US" altLang="ja-JP" dirty="0" smtClean="0"/>
              <a:t>0%</a:t>
            </a:r>
            <a:r>
              <a:rPr lang="ja-JP" altLang="en-US" dirty="0" err="1" smtClean="0"/>
              <a:t>，</a:t>
            </a:r>
            <a:r>
              <a:rPr kumimoji="1" lang="en-US" altLang="ja-JP" dirty="0" smtClean="0"/>
              <a:t>β</a:t>
            </a:r>
            <a:r>
              <a:rPr kumimoji="1" lang="ja-JP" altLang="en-US" dirty="0" smtClean="0"/>
              <a:t>過誤率は</a:t>
            </a:r>
            <a:r>
              <a:rPr kumimoji="1" lang="en-US" altLang="ja-JP" dirty="0" smtClean="0"/>
              <a:t>20%</a:t>
            </a:r>
            <a:r>
              <a:rPr kumimoji="1" lang="ja-JP" altLang="en-US" dirty="0" smtClean="0"/>
              <a:t>であるのがいいとされている．</a:t>
            </a:r>
            <a:endParaRPr kumimoji="1" lang="en-US" altLang="ja-JP" dirty="0" smtClean="0"/>
          </a:p>
          <a:p>
            <a:endParaRPr lang="en-US" altLang="ja-JP" dirty="0" smtClean="0"/>
          </a:p>
          <a:p>
            <a:r>
              <a:rPr kumimoji="1" lang="ja-JP" altLang="en-US" dirty="0" smtClean="0"/>
              <a:t>主な検出力低下の原因は標本数不足で</a:t>
            </a:r>
            <a:r>
              <a:rPr kumimoji="1" lang="ja-JP" altLang="en-US" dirty="0" smtClean="0"/>
              <a:t>ある．</a:t>
            </a:r>
            <a:endParaRPr kumimoji="1" lang="en-US" altLang="ja-JP" dirty="0" smtClean="0"/>
          </a:p>
          <a:p>
            <a:endParaRPr lang="en-US" altLang="ja-JP" dirty="0" smtClean="0"/>
          </a:p>
          <a:p>
            <a:r>
              <a:rPr lang="ja-JP" altLang="en-US" dirty="0" smtClean="0"/>
              <a:t>一定の検出力にするには</a:t>
            </a:r>
            <a:r>
              <a:rPr lang="ja-JP" altLang="en-US" u="sng" dirty="0" smtClean="0"/>
              <a:t>適正な標本数</a:t>
            </a:r>
            <a:r>
              <a:rPr lang="ja-JP" altLang="en-US" dirty="0" smtClean="0"/>
              <a:t>を設定するよう必要がある．</a:t>
            </a:r>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en-US" altLang="ja-JP" dirty="0" smtClean="0"/>
              <a:t>t</a:t>
            </a:r>
            <a:r>
              <a:rPr lang="ja-JP" altLang="en-US" dirty="0" smtClean="0"/>
              <a:t>検定で比較する場合の標本数の算出</a:t>
            </a:r>
            <a:endParaRPr kumimoji="1" lang="ja-JP" altLang="en-US" dirty="0"/>
          </a:p>
        </p:txBody>
      </p:sp>
      <p:sp>
        <p:nvSpPr>
          <p:cNvPr id="3" name="コンテンツ プレースホルダ 2"/>
          <p:cNvSpPr>
            <a:spLocks noGrp="1"/>
          </p:cNvSpPr>
          <p:nvPr>
            <p:ph sz="quarter" idx="1"/>
          </p:nvPr>
        </p:nvSpPr>
        <p:spPr/>
        <p:txBody>
          <a:bodyPr>
            <a:normAutofit lnSpcReduction="10000"/>
          </a:bodyPr>
          <a:lstStyle/>
          <a:p>
            <a:endParaRPr lang="en-US" altLang="ja-JP" dirty="0" smtClean="0"/>
          </a:p>
          <a:p>
            <a:endParaRPr lang="en-US" altLang="ja-JP" dirty="0" smtClean="0"/>
          </a:p>
          <a:p>
            <a:endParaRPr lang="en-US" altLang="ja-JP" dirty="0" smtClean="0"/>
          </a:p>
          <a:p>
            <a:endParaRPr lang="en-US" altLang="ja-JP" dirty="0" smtClean="0"/>
          </a:p>
          <a:p>
            <a:endParaRPr lang="en-US" altLang="ja-JP" dirty="0" smtClean="0"/>
          </a:p>
          <a:p>
            <a:r>
              <a:rPr lang="en-US" altLang="ja-JP" dirty="0" smtClean="0"/>
              <a:t>n:</a:t>
            </a:r>
            <a:r>
              <a:rPr lang="ja-JP" altLang="en-US" dirty="0" smtClean="0"/>
              <a:t>　　　　</a:t>
            </a:r>
            <a:r>
              <a:rPr kumimoji="1" lang="ja-JP" altLang="en-US" dirty="0" smtClean="0"/>
              <a:t>標本数</a:t>
            </a:r>
            <a:endParaRPr kumimoji="1" lang="en-US" altLang="ja-JP" dirty="0" smtClean="0"/>
          </a:p>
          <a:p>
            <a:r>
              <a:rPr lang="en-US" altLang="ja-JP" dirty="0" smtClean="0"/>
              <a:t>z(α/2):</a:t>
            </a:r>
            <a:r>
              <a:rPr lang="ja-JP" altLang="en-US" dirty="0" smtClean="0"/>
              <a:t>　標準正規分布の上側下側</a:t>
            </a:r>
            <a:r>
              <a:rPr lang="en-US" altLang="ja-JP" dirty="0" smtClean="0"/>
              <a:t>α/2</a:t>
            </a:r>
            <a:r>
              <a:rPr lang="ja-JP" altLang="en-US" dirty="0" smtClean="0"/>
              <a:t>となる</a:t>
            </a:r>
            <a:r>
              <a:rPr lang="en-US" altLang="ja-JP" dirty="0" smtClean="0"/>
              <a:t>z</a:t>
            </a:r>
            <a:r>
              <a:rPr lang="ja-JP" altLang="en-US" dirty="0" smtClean="0"/>
              <a:t>値．</a:t>
            </a:r>
            <a:endParaRPr lang="en-US" altLang="ja-JP" dirty="0" smtClean="0"/>
          </a:p>
          <a:p>
            <a:r>
              <a:rPr kumimoji="1" lang="en-US" altLang="ja-JP" dirty="0" smtClean="0"/>
              <a:t>z(β):</a:t>
            </a:r>
            <a:r>
              <a:rPr kumimoji="1" lang="ja-JP" altLang="en-US" dirty="0" smtClean="0"/>
              <a:t>　　</a:t>
            </a:r>
            <a:r>
              <a:rPr kumimoji="1" lang="en-US" altLang="ja-JP" dirty="0" smtClean="0"/>
              <a:t>β</a:t>
            </a:r>
            <a:r>
              <a:rPr lang="ja-JP" altLang="en-US" dirty="0" smtClean="0"/>
              <a:t>過誤率が標準正規分布の片側</a:t>
            </a:r>
            <a:r>
              <a:rPr lang="en-US" altLang="ja-JP" dirty="0" smtClean="0"/>
              <a:t>β</a:t>
            </a:r>
            <a:r>
              <a:rPr lang="ja-JP" altLang="en-US" dirty="0" smtClean="0"/>
              <a:t>となる</a:t>
            </a:r>
            <a:r>
              <a:rPr lang="en-US" altLang="ja-JP" dirty="0" smtClean="0"/>
              <a:t>z</a:t>
            </a:r>
            <a:r>
              <a:rPr lang="ja-JP" altLang="en-US" dirty="0" smtClean="0"/>
              <a:t>値．</a:t>
            </a:r>
            <a:endParaRPr lang="en-US" altLang="ja-JP" dirty="0" smtClean="0"/>
          </a:p>
          <a:p>
            <a:r>
              <a:rPr lang="en-US" altLang="ja-JP" dirty="0" smtClean="0"/>
              <a:t>d:         (</a:t>
            </a:r>
            <a:r>
              <a:rPr lang="ja-JP" altLang="en-US" dirty="0" smtClean="0"/>
              <a:t>平均値の差</a:t>
            </a:r>
            <a:r>
              <a:rPr lang="en-US" altLang="ja-JP" dirty="0" smtClean="0"/>
              <a:t>÷</a:t>
            </a:r>
            <a:r>
              <a:rPr lang="ja-JP" altLang="en-US" dirty="0" smtClean="0"/>
              <a:t>標準偏差</a:t>
            </a:r>
            <a:r>
              <a:rPr lang="en-US" altLang="ja-JP" dirty="0" smtClean="0"/>
              <a:t>)</a:t>
            </a:r>
          </a:p>
          <a:p>
            <a:endParaRPr lang="en-US" altLang="ja-JP" dirty="0" smtClean="0"/>
          </a:p>
          <a:p>
            <a:r>
              <a:rPr lang="en-US" altLang="ja-JP" dirty="0" smtClean="0"/>
              <a:t>※</a:t>
            </a:r>
            <a:r>
              <a:rPr lang="ja-JP" altLang="en-US" dirty="0" smtClean="0"/>
              <a:t>通常第</a:t>
            </a:r>
            <a:r>
              <a:rPr lang="en-US" altLang="ja-JP" dirty="0" smtClean="0"/>
              <a:t>2</a:t>
            </a:r>
            <a:r>
              <a:rPr lang="ja-JP" altLang="en-US" dirty="0" smtClean="0"/>
              <a:t>項は≒</a:t>
            </a:r>
            <a:r>
              <a:rPr lang="en-US" altLang="ja-JP" dirty="0" smtClean="0"/>
              <a:t>1</a:t>
            </a:r>
            <a:r>
              <a:rPr lang="ja-JP" altLang="en-US" dirty="0" smtClean="0"/>
              <a:t>としてもよい．</a:t>
            </a:r>
            <a:endParaRPr lang="en-US" altLang="ja-JP" dirty="0" smtClean="0"/>
          </a:p>
          <a:p>
            <a:endParaRPr lang="en-US" altLang="ja-JP" dirty="0" smtClean="0"/>
          </a:p>
          <a:p>
            <a:endParaRPr lang="en-US" altLang="ja-JP" dirty="0" smtClean="0"/>
          </a:p>
          <a:p>
            <a:endParaRPr kumimoji="1" lang="en-US" altLang="ja-JP" dirty="0" smtClean="0"/>
          </a:p>
          <a:p>
            <a:endParaRPr kumimoji="1" lang="ja-JP" altLang="en-US" dirty="0"/>
          </a:p>
        </p:txBody>
      </p:sp>
      <p:pic>
        <p:nvPicPr>
          <p:cNvPr id="6" name="図 5" descr="標本数算出数式.png"/>
          <p:cNvPicPr>
            <a:picLocks noChangeAspect="1"/>
          </p:cNvPicPr>
          <p:nvPr/>
        </p:nvPicPr>
        <p:blipFill>
          <a:blip r:embed="rId2" cstate="print"/>
          <a:stretch>
            <a:fillRect/>
          </a:stretch>
        </p:blipFill>
        <p:spPr>
          <a:xfrm>
            <a:off x="2306699" y="1772816"/>
            <a:ext cx="4353533" cy="952633"/>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例題</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2</a:t>
            </a:r>
            <a:r>
              <a:rPr kumimoji="1" lang="ja-JP" altLang="en-US" dirty="0" smtClean="0"/>
              <a:t>群の血圧の平均値の差が</a:t>
            </a:r>
            <a:r>
              <a:rPr kumimoji="1" lang="en-US" altLang="ja-JP" dirty="0" smtClean="0"/>
              <a:t>35mmHg</a:t>
            </a:r>
            <a:r>
              <a:rPr lang="ja-JP" altLang="en-US" dirty="0" err="1" smtClean="0"/>
              <a:t>，</a:t>
            </a:r>
            <a:r>
              <a:rPr kumimoji="1" lang="ja-JP" altLang="en-US" dirty="0" smtClean="0"/>
              <a:t>標準偏差が</a:t>
            </a:r>
            <a:r>
              <a:rPr kumimoji="1" lang="en-US" altLang="ja-JP" dirty="0" smtClean="0"/>
              <a:t>50</a:t>
            </a:r>
            <a:r>
              <a:rPr lang="en-US" altLang="ja-JP" dirty="0" smtClean="0"/>
              <a:t>mmHg</a:t>
            </a:r>
            <a:r>
              <a:rPr lang="ja-JP" altLang="en-US" dirty="0" smtClean="0"/>
              <a:t>と予想される．</a:t>
            </a:r>
            <a:endParaRPr lang="en-US" altLang="ja-JP" dirty="0" smtClean="0"/>
          </a:p>
          <a:p>
            <a:r>
              <a:rPr kumimoji="1" lang="el-GR" altLang="ja-JP" dirty="0" smtClean="0"/>
              <a:t>Α</a:t>
            </a:r>
            <a:r>
              <a:rPr kumimoji="1" lang="ja-JP" altLang="en-US" dirty="0" smtClean="0"/>
              <a:t>過誤率が</a:t>
            </a:r>
            <a:r>
              <a:rPr kumimoji="1" lang="en-US" altLang="ja-JP" dirty="0" smtClean="0"/>
              <a:t>5%β</a:t>
            </a:r>
            <a:r>
              <a:rPr kumimoji="1" lang="ja-JP" altLang="en-US" dirty="0" smtClean="0"/>
              <a:t>過誤率が</a:t>
            </a:r>
            <a:r>
              <a:rPr kumimoji="1" lang="en-US" altLang="ja-JP" dirty="0" smtClean="0"/>
              <a:t>10%</a:t>
            </a:r>
            <a:r>
              <a:rPr kumimoji="1" lang="ja-JP" altLang="en-US" dirty="0" smtClean="0"/>
              <a:t>で</a:t>
            </a:r>
            <a:r>
              <a:rPr kumimoji="1" lang="en-US" altLang="ja-JP" dirty="0" smtClean="0"/>
              <a:t>t</a:t>
            </a:r>
            <a:r>
              <a:rPr kumimoji="1" lang="ja-JP" altLang="en-US" dirty="0" smtClean="0"/>
              <a:t>検定を行う場合の標本数は各群何例ずつか</a:t>
            </a:r>
            <a:r>
              <a:rPr kumimoji="1" lang="en-US" altLang="ja-JP" dirty="0" smtClean="0"/>
              <a:t>?</a:t>
            </a:r>
          </a:p>
          <a:p>
            <a:endParaRPr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lang="en-US" altLang="ja-JP" dirty="0" smtClean="0"/>
          </a:p>
          <a:p>
            <a:endParaRPr kumimoji="1" lang="en-US" altLang="ja-JP" dirty="0" smtClean="0"/>
          </a:p>
          <a:p>
            <a:endParaRPr kumimoji="1" lang="ja-JP" altLang="en-US"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例題</a:t>
            </a:r>
            <a:endParaRPr kumimoji="1" lang="ja-JP" altLang="en-US" dirty="0"/>
          </a:p>
        </p:txBody>
      </p:sp>
      <p:sp>
        <p:nvSpPr>
          <p:cNvPr id="3" name="コンテンツ プレースホルダ 2"/>
          <p:cNvSpPr>
            <a:spLocks noGrp="1"/>
          </p:cNvSpPr>
          <p:nvPr>
            <p:ph sz="quarter" idx="1"/>
          </p:nvPr>
        </p:nvSpPr>
        <p:spPr/>
        <p:txBody>
          <a:bodyPr/>
          <a:lstStyle/>
          <a:p>
            <a:r>
              <a:rPr lang="en-US" altLang="ja-JP" dirty="0" smtClean="0"/>
              <a:t>d=</a:t>
            </a:r>
            <a:r>
              <a:rPr lang="ja-JP" altLang="en-US" dirty="0" smtClean="0"/>
              <a:t>平均値差</a:t>
            </a:r>
            <a:r>
              <a:rPr lang="en-US" altLang="ja-JP" dirty="0" smtClean="0"/>
              <a:t>/</a:t>
            </a:r>
            <a:r>
              <a:rPr lang="ja-JP" altLang="en-US" dirty="0" smtClean="0"/>
              <a:t>標準偏差</a:t>
            </a:r>
            <a:r>
              <a:rPr lang="en-US" altLang="ja-JP" dirty="0" smtClean="0"/>
              <a:t>=0.7</a:t>
            </a:r>
          </a:p>
          <a:p>
            <a:r>
              <a:rPr lang="en-US" altLang="ja-JP" dirty="0" smtClean="0"/>
              <a:t>Z(α)=1.96</a:t>
            </a:r>
          </a:p>
          <a:p>
            <a:r>
              <a:rPr lang="en-US" altLang="ja-JP" dirty="0" smtClean="0"/>
              <a:t>Z(β)=1.282</a:t>
            </a:r>
          </a:p>
          <a:p>
            <a:endParaRPr lang="en-US" altLang="ja-JP" dirty="0" smtClean="0"/>
          </a:p>
          <a:p>
            <a:endParaRPr lang="en-US" altLang="ja-JP" dirty="0" smtClean="0"/>
          </a:p>
          <a:p>
            <a:endParaRPr lang="en-US" altLang="ja-JP" dirty="0" smtClean="0"/>
          </a:p>
          <a:p>
            <a:endParaRPr lang="en-US" altLang="ja-JP" dirty="0" smtClean="0"/>
          </a:p>
          <a:p>
            <a:pPr>
              <a:buNone/>
            </a:pPr>
            <a:r>
              <a:rPr lang="en-US" altLang="ja-JP" dirty="0" smtClean="0"/>
              <a:t>n=43.887</a:t>
            </a:r>
          </a:p>
          <a:p>
            <a:pPr>
              <a:buNone/>
            </a:pPr>
            <a:r>
              <a:rPr lang="ja-JP" altLang="en-US" dirty="0" smtClean="0"/>
              <a:t>各群</a:t>
            </a:r>
            <a:r>
              <a:rPr lang="en-US" altLang="ja-JP" dirty="0" smtClean="0"/>
              <a:t>44</a:t>
            </a:r>
            <a:r>
              <a:rPr lang="ja-JP" altLang="en-US" dirty="0" smtClean="0"/>
              <a:t>列，両群で</a:t>
            </a:r>
            <a:r>
              <a:rPr lang="en-US" altLang="ja-JP" dirty="0" smtClean="0"/>
              <a:t>88</a:t>
            </a:r>
            <a:r>
              <a:rPr lang="ja-JP" altLang="en-US" dirty="0" smtClean="0"/>
              <a:t>例の標本数が必要である．</a:t>
            </a:r>
            <a:endParaRPr lang="en-US" altLang="ja-JP" dirty="0" smtClean="0"/>
          </a:p>
          <a:p>
            <a:endParaRPr lang="en-US" altLang="ja-JP" dirty="0" smtClean="0"/>
          </a:p>
          <a:p>
            <a:endParaRPr lang="en-US" altLang="ja-JP" dirty="0" smtClean="0"/>
          </a:p>
          <a:p>
            <a:endParaRPr lang="en-US" altLang="ja-JP" dirty="0" smtClean="0"/>
          </a:p>
          <a:p>
            <a:endParaRPr kumimoji="1" lang="ja-JP" altLang="en-US" dirty="0"/>
          </a:p>
        </p:txBody>
      </p:sp>
      <p:pic>
        <p:nvPicPr>
          <p:cNvPr id="5" name="図 4" descr="標本数算出数式2.png"/>
          <p:cNvPicPr>
            <a:picLocks noChangeAspect="1"/>
          </p:cNvPicPr>
          <p:nvPr/>
        </p:nvPicPr>
        <p:blipFill>
          <a:blip r:embed="rId2" cstate="print"/>
          <a:stretch>
            <a:fillRect/>
          </a:stretch>
        </p:blipFill>
        <p:spPr>
          <a:xfrm>
            <a:off x="1957022" y="2952683"/>
            <a:ext cx="5229955" cy="952633"/>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en-US" altLang="ja-JP" dirty="0" smtClean="0"/>
              <a:t>X</a:t>
            </a:r>
            <a:r>
              <a:rPr lang="ja-JP" altLang="en-US" dirty="0" smtClean="0"/>
              <a:t> 検定で比較する場合の標本数の算出</a:t>
            </a:r>
            <a:endParaRPr kumimoji="1" lang="ja-JP" altLang="en-US" dirty="0"/>
          </a:p>
        </p:txBody>
      </p:sp>
      <p:sp>
        <p:nvSpPr>
          <p:cNvPr id="3" name="コンテンツ プレースホルダ 2"/>
          <p:cNvSpPr>
            <a:spLocks noGrp="1"/>
          </p:cNvSpPr>
          <p:nvPr>
            <p:ph sz="quarter" idx="1"/>
          </p:nvPr>
        </p:nvSpPr>
        <p:spPr/>
        <p:txBody>
          <a:bodyPr/>
          <a:lstStyle/>
          <a:p>
            <a:endParaRPr kumimoji="1" lang="en-US" altLang="ja-JP" dirty="0" smtClean="0"/>
          </a:p>
          <a:p>
            <a:r>
              <a:rPr kumimoji="1" lang="ja-JP" altLang="en-US" dirty="0" smtClean="0"/>
              <a:t>Ｘ　分布で比較する場合でも，新たに</a:t>
            </a:r>
            <a:r>
              <a:rPr lang="en-US" altLang="ja-JP" dirty="0" smtClean="0"/>
              <a:t>2</a:t>
            </a:r>
            <a:r>
              <a:rPr lang="ja-JP" altLang="en-US" dirty="0" smtClean="0"/>
              <a:t>群間の</a:t>
            </a:r>
            <a:r>
              <a:rPr kumimoji="1" lang="ja-JP" altLang="en-US" dirty="0" smtClean="0"/>
              <a:t>比率の差</a:t>
            </a:r>
            <a:r>
              <a:rPr kumimoji="1" lang="en-US" altLang="ja-JP" dirty="0" smtClean="0"/>
              <a:t>p1-p2</a:t>
            </a:r>
            <a:r>
              <a:rPr lang="ja-JP" altLang="en-US" dirty="0" smtClean="0"/>
              <a:t>を</a:t>
            </a:r>
            <a:r>
              <a:rPr kumimoji="1" lang="ja-JP" altLang="en-US" dirty="0" smtClean="0"/>
              <a:t>設定すれば，求めることができる．</a:t>
            </a:r>
            <a:endParaRPr kumimoji="1" lang="en-US" altLang="ja-JP" dirty="0" smtClean="0"/>
          </a:p>
          <a:p>
            <a:endParaRPr lang="en-US" altLang="ja-JP" dirty="0" smtClean="0"/>
          </a:p>
          <a:p>
            <a:endParaRPr kumimoji="1" lang="ja-JP" altLang="en-US" dirty="0"/>
          </a:p>
        </p:txBody>
      </p:sp>
      <p:sp>
        <p:nvSpPr>
          <p:cNvPr id="4" name="テキスト ボックス 3"/>
          <p:cNvSpPr txBox="1"/>
          <p:nvPr/>
        </p:nvSpPr>
        <p:spPr>
          <a:xfrm>
            <a:off x="971600" y="1547500"/>
            <a:ext cx="360040" cy="369332"/>
          </a:xfrm>
          <a:prstGeom prst="rect">
            <a:avLst/>
          </a:prstGeom>
          <a:noFill/>
        </p:spPr>
        <p:txBody>
          <a:bodyPr wrap="square" rtlCol="0">
            <a:spAutoFit/>
          </a:bodyPr>
          <a:lstStyle/>
          <a:p>
            <a:r>
              <a:rPr kumimoji="1" lang="en-US" altLang="ja-JP" dirty="0" smtClean="0"/>
              <a:t>2</a:t>
            </a:r>
            <a:endParaRPr kumimoji="1" lang="ja-JP" altLang="en-US" dirty="0"/>
          </a:p>
        </p:txBody>
      </p:sp>
      <p:pic>
        <p:nvPicPr>
          <p:cNvPr id="5" name="図 4" descr="2条標本数算出数式2.png"/>
          <p:cNvPicPr>
            <a:picLocks noChangeAspect="1"/>
          </p:cNvPicPr>
          <p:nvPr/>
        </p:nvPicPr>
        <p:blipFill>
          <a:blip r:embed="rId2" cstate="print"/>
          <a:stretch>
            <a:fillRect/>
          </a:stretch>
        </p:blipFill>
        <p:spPr>
          <a:xfrm>
            <a:off x="1043608" y="3263131"/>
            <a:ext cx="6792273" cy="885949"/>
          </a:xfrm>
          <a:prstGeom prst="rect">
            <a:avLst/>
          </a:prstGeom>
        </p:spPr>
      </p:pic>
      <p:sp>
        <p:nvSpPr>
          <p:cNvPr id="6" name="テキスト ボックス 5"/>
          <p:cNvSpPr txBox="1"/>
          <p:nvPr/>
        </p:nvSpPr>
        <p:spPr>
          <a:xfrm>
            <a:off x="755576" y="404664"/>
            <a:ext cx="300082" cy="369332"/>
          </a:xfrm>
          <a:prstGeom prst="rect">
            <a:avLst/>
          </a:prstGeom>
          <a:noFill/>
        </p:spPr>
        <p:txBody>
          <a:bodyPr wrap="none" rtlCol="0">
            <a:spAutoFit/>
          </a:bodyPr>
          <a:lstStyle/>
          <a:p>
            <a:r>
              <a:rPr kumimoji="1" lang="en-US" altLang="ja-JP" dirty="0" smtClean="0"/>
              <a:t>2</a:t>
            </a:r>
            <a:endParaRPr kumimoji="1" lang="ja-JP" alt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まとめ</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帰無仮説，対立仮説を立てて検定を行う．</a:t>
            </a:r>
            <a:endParaRPr kumimoji="1" lang="en-US" altLang="ja-JP" dirty="0" smtClean="0"/>
          </a:p>
          <a:p>
            <a:endParaRPr lang="en-US" altLang="ja-JP" dirty="0" smtClean="0"/>
          </a:p>
          <a:p>
            <a:endParaRPr kumimoji="1" lang="en-US" altLang="ja-JP" dirty="0" smtClean="0"/>
          </a:p>
          <a:p>
            <a:r>
              <a:rPr lang="ja-JP" altLang="en-US" dirty="0" smtClean="0"/>
              <a:t>有意差水準を設定し，検定統計量</a:t>
            </a:r>
            <a:r>
              <a:rPr lang="en-US" altLang="ja-JP" dirty="0" smtClean="0"/>
              <a:t>(z</a:t>
            </a:r>
            <a:r>
              <a:rPr lang="ja-JP" altLang="en-US" dirty="0" smtClean="0"/>
              <a:t>値</a:t>
            </a:r>
            <a:r>
              <a:rPr lang="en-US" altLang="ja-JP" dirty="0" smtClean="0"/>
              <a:t>)</a:t>
            </a:r>
            <a:r>
              <a:rPr lang="ja-JP" altLang="en-US" dirty="0" smtClean="0"/>
              <a:t>が棄却域に入っているかどうかを調べて得られた結果が稀か否かを判断する．</a:t>
            </a:r>
            <a:endParaRPr lang="en-US" altLang="ja-JP" dirty="0" smtClean="0"/>
          </a:p>
          <a:p>
            <a:endParaRPr kumimoji="1" lang="en-US" altLang="ja-JP" dirty="0" smtClean="0"/>
          </a:p>
          <a:p>
            <a:endParaRPr lang="en-US" altLang="ja-JP" dirty="0" smtClean="0"/>
          </a:p>
          <a:p>
            <a:r>
              <a:rPr kumimoji="1" lang="ja-JP" altLang="en-US" dirty="0" smtClean="0"/>
              <a:t>十分な検出力が得られるように、必要最低限の標本数を前もって計算しておく．</a:t>
            </a:r>
            <a:endParaRPr kumimoji="1" lang="ja-JP" altLang="en-US"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1052</TotalTime>
  <Words>874</Words>
  <Application>Microsoft Office PowerPoint</Application>
  <PresentationFormat>画面に合わせる (4:3)</PresentationFormat>
  <Paragraphs>207</Paragraphs>
  <Slides>24</Slides>
  <Notes>0</Notes>
  <HiddenSlides>2</HiddenSlides>
  <MMClips>0</MMClips>
  <ScaleCrop>false</ScaleCrop>
  <HeadingPairs>
    <vt:vector size="4" baseType="variant">
      <vt:variant>
        <vt:lpstr>テーマ</vt:lpstr>
      </vt:variant>
      <vt:variant>
        <vt:i4>1</vt:i4>
      </vt:variant>
      <vt:variant>
        <vt:lpstr>スライド タイトル</vt:lpstr>
      </vt:variant>
      <vt:variant>
        <vt:i4>24</vt:i4>
      </vt:variant>
    </vt:vector>
  </HeadingPairs>
  <TitlesOfParts>
    <vt:vector size="25" baseType="lpstr">
      <vt:lpstr>アース</vt:lpstr>
      <vt:lpstr>統計的仮説検定</vt:lpstr>
      <vt:lpstr>資料</vt:lpstr>
      <vt:lpstr>ありそうな仮説、ありそうでない仮説</vt:lpstr>
      <vt:lpstr>仮説検定の手順</vt:lpstr>
      <vt:lpstr>有意差検定</vt:lpstr>
      <vt:lpstr>帰無仮説と対立仮説</vt:lpstr>
      <vt:lpstr>１,２仮説を立てて検定を決める</vt:lpstr>
      <vt:lpstr>３検定統計量 (μ値)の計算</vt:lpstr>
      <vt:lpstr>検定統計量がどの辺に位置するか</vt:lpstr>
      <vt:lpstr>標準正規分布表</vt:lpstr>
      <vt:lpstr>有意差検定</vt:lpstr>
      <vt:lpstr>４棄却域に入っているか</vt:lpstr>
      <vt:lpstr>４棄却域に入っているか</vt:lpstr>
      <vt:lpstr>両側検定か片側検定か</vt:lpstr>
      <vt:lpstr>両側検定か片側検定か</vt:lpstr>
      <vt:lpstr>過誤率</vt:lpstr>
      <vt:lpstr>検出力</vt:lpstr>
      <vt:lpstr>β過誤率</vt:lpstr>
      <vt:lpstr>β過誤率</vt:lpstr>
      <vt:lpstr>t検定で比較する場合の標本数の算出</vt:lpstr>
      <vt:lpstr>例題</vt:lpstr>
      <vt:lpstr>例題</vt:lpstr>
      <vt:lpstr>X 検定で比較する場合の標本数の算出</vt:lpstr>
      <vt:lpstr>まとめ</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統計的仮説検定</dc:title>
  <dc:creator>You Know</dc:creator>
  <cp:lastModifiedBy>You Know</cp:lastModifiedBy>
  <cp:revision>87</cp:revision>
  <dcterms:created xsi:type="dcterms:W3CDTF">2013-11-09T05:49:42Z</dcterms:created>
  <dcterms:modified xsi:type="dcterms:W3CDTF">2013-11-14T17:00:02Z</dcterms:modified>
</cp:coreProperties>
</file>