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46"/>
  </p:notesMasterIdLst>
  <p:handoutMasterIdLst>
    <p:handoutMasterId r:id="rId47"/>
  </p:handoutMasterIdLst>
  <p:sldIdLst>
    <p:sldId id="256" r:id="rId2"/>
    <p:sldId id="389" r:id="rId3"/>
    <p:sldId id="419" r:id="rId4"/>
    <p:sldId id="446" r:id="rId5"/>
    <p:sldId id="391" r:id="rId6"/>
    <p:sldId id="392" r:id="rId7"/>
    <p:sldId id="393" r:id="rId8"/>
    <p:sldId id="422" r:id="rId9"/>
    <p:sldId id="426" r:id="rId10"/>
    <p:sldId id="427" r:id="rId11"/>
    <p:sldId id="396" r:id="rId12"/>
    <p:sldId id="397" r:id="rId13"/>
    <p:sldId id="398" r:id="rId14"/>
    <p:sldId id="399" r:id="rId15"/>
    <p:sldId id="428" r:id="rId16"/>
    <p:sldId id="401" r:id="rId17"/>
    <p:sldId id="402" r:id="rId18"/>
    <p:sldId id="429" r:id="rId19"/>
    <p:sldId id="430" r:id="rId20"/>
    <p:sldId id="380" r:id="rId21"/>
    <p:sldId id="377" r:id="rId22"/>
    <p:sldId id="379" r:id="rId23"/>
    <p:sldId id="436" r:id="rId24"/>
    <p:sldId id="437" r:id="rId25"/>
    <p:sldId id="442" r:id="rId26"/>
    <p:sldId id="443" r:id="rId27"/>
    <p:sldId id="444" r:id="rId28"/>
    <p:sldId id="420" r:id="rId29"/>
    <p:sldId id="421" r:id="rId30"/>
    <p:sldId id="347" r:id="rId31"/>
    <p:sldId id="431" r:id="rId32"/>
    <p:sldId id="387" r:id="rId33"/>
    <p:sldId id="348" r:id="rId34"/>
    <p:sldId id="330" r:id="rId35"/>
    <p:sldId id="441" r:id="rId36"/>
    <p:sldId id="358" r:id="rId37"/>
    <p:sldId id="365" r:id="rId38"/>
    <p:sldId id="329" r:id="rId39"/>
    <p:sldId id="334" r:id="rId40"/>
    <p:sldId id="424" r:id="rId41"/>
    <p:sldId id="425" r:id="rId42"/>
    <p:sldId id="438" r:id="rId43"/>
    <p:sldId id="439" r:id="rId44"/>
    <p:sldId id="440" r:id="rId45"/>
  </p:sldIdLst>
  <p:sldSz cx="9144000" cy="6858000" type="screen4x3"/>
  <p:notesSz cx="6858000" cy="9144000"/>
  <p:defaultTextStyle>
    <a:defPPr>
      <a:defRPr lang="ja-JP"/>
    </a:defPPr>
    <a:lvl1pPr algn="l" rtl="0" fontAlgn="base">
      <a:spcBef>
        <a:spcPct val="0"/>
      </a:spcBef>
      <a:spcAft>
        <a:spcPct val="0"/>
      </a:spcAft>
      <a:defRPr kumimoji="1" kern="1200">
        <a:solidFill>
          <a:schemeClr val="tx1"/>
        </a:solidFill>
        <a:latin typeface="Arial" charset="0"/>
        <a:ea typeface="ＭＳ Ｐゴシック"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DE8400"/>
    <a:srgbClr val="339933"/>
    <a:srgbClr val="00CC66"/>
    <a:srgbClr val="FF9393"/>
    <a:srgbClr val="FF9900"/>
    <a:srgbClr val="CC0099"/>
    <a:srgbClr val="81C5F3"/>
    <a:srgbClr val="FF0000"/>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淡色スタイル 3 - アクセント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34" autoAdjust="0"/>
    <p:restoredTop sz="67462" autoAdjust="0"/>
  </p:normalViewPr>
  <p:slideViewPr>
    <p:cSldViewPr>
      <p:cViewPr varScale="1">
        <p:scale>
          <a:sx n="47" d="100"/>
          <a:sy n="47" d="100"/>
        </p:scale>
        <p:origin x="-174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79" d="100"/>
          <a:sy n="79" d="100"/>
        </p:scale>
        <p:origin x="-3918" y="-102"/>
      </p:cViewPr>
      <p:guideLst>
        <p:guide orient="horz" pos="2880"/>
        <p:guide pos="2160"/>
      </p:guideLst>
    </p:cSldViewPr>
  </p:notesViewPr>
  <p:gridSpacing cx="45005" cy="45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5C39A3-3734-4AE2-9ECB-FEDA599CE67D}" type="doc">
      <dgm:prSet loTypeId="urn:microsoft.com/office/officeart/2005/8/layout/vList5" loCatId="list" qsTypeId="urn:microsoft.com/office/officeart/2005/8/quickstyle/simple2" qsCatId="simple" csTypeId="urn:microsoft.com/office/officeart/2005/8/colors/accent2_5" csCatId="accent2" phldr="1"/>
      <dgm:spPr/>
      <dgm:t>
        <a:bodyPr/>
        <a:lstStyle/>
        <a:p>
          <a:endParaRPr kumimoji="1" lang="ja-JP" altLang="en-US"/>
        </a:p>
      </dgm:t>
    </dgm:pt>
    <dgm:pt modelId="{89986779-8B11-48E7-ACBB-C23888A7FEC7}">
      <dgm:prSet phldrT="[テキスト]"/>
      <dgm:spPr/>
      <dgm:t>
        <a:bodyPr/>
        <a:lstStyle/>
        <a:p>
          <a:r>
            <a:rPr kumimoji="1" lang="ja-JP" altLang="en-US" b="0" cap="none" spc="0" dirty="0" smtClean="0">
              <a:ln w="18415" cmpd="sng">
                <a:solidFill>
                  <a:srgbClr val="FFFFFF"/>
                </a:solidFill>
                <a:prstDash val="solid"/>
              </a:ln>
              <a:solidFill>
                <a:srgbClr val="FFFFFF"/>
              </a:solidFill>
              <a:effectLst/>
            </a:rPr>
            <a:t>前処理</a:t>
          </a:r>
          <a:endParaRPr kumimoji="1" lang="en-US" altLang="ja-JP" b="0" cap="none" spc="0" dirty="0" smtClean="0">
            <a:ln w="18415" cmpd="sng">
              <a:solidFill>
                <a:srgbClr val="FFFFFF"/>
              </a:solidFill>
              <a:prstDash val="solid"/>
            </a:ln>
            <a:solidFill>
              <a:srgbClr val="FFFFFF"/>
            </a:solidFill>
            <a:effectLst/>
          </a:endParaRPr>
        </a:p>
      </dgm:t>
    </dgm:pt>
    <dgm:pt modelId="{7F07A0D0-1F97-4BB0-A586-78041E83F54B}" type="parTrans" cxnId="{38DF9DF2-823C-42BE-B9BA-73157C187D93}">
      <dgm:prSet/>
      <dgm:spPr/>
      <dgm:t>
        <a:bodyPr/>
        <a:lstStyle/>
        <a:p>
          <a:endParaRPr kumimoji="1" lang="ja-JP" altLang="en-US"/>
        </a:p>
      </dgm:t>
    </dgm:pt>
    <dgm:pt modelId="{D06C8640-E9A8-43EB-9720-042B8ED192C1}" type="sibTrans" cxnId="{38DF9DF2-823C-42BE-B9BA-73157C187D93}">
      <dgm:prSet/>
      <dgm:spPr/>
      <dgm:t>
        <a:bodyPr/>
        <a:lstStyle/>
        <a:p>
          <a:endParaRPr kumimoji="1" lang="ja-JP" altLang="en-US"/>
        </a:p>
      </dgm:t>
    </dgm:pt>
    <dgm:pt modelId="{E9FA56D8-730C-44F9-9093-86047BDBE66A}">
      <dgm:prSet phldrT="[テキスト]"/>
      <dgm:spPr/>
      <dgm:t>
        <a:bodyPr/>
        <a:lstStyle/>
        <a:p>
          <a:r>
            <a:rPr kumimoji="1" lang="ja-JP" altLang="en-US" dirty="0" smtClean="0"/>
            <a:t>時系列データの処理を行う</a:t>
          </a:r>
          <a:endParaRPr kumimoji="1" lang="ja-JP" altLang="en-US" dirty="0"/>
        </a:p>
      </dgm:t>
    </dgm:pt>
    <dgm:pt modelId="{3111C6B9-9EA3-44FA-8DF1-964A9CF63AF9}" type="parTrans" cxnId="{56475868-EBB8-4E10-ADD1-28E70FA4806B}">
      <dgm:prSet/>
      <dgm:spPr/>
      <dgm:t>
        <a:bodyPr/>
        <a:lstStyle/>
        <a:p>
          <a:endParaRPr kumimoji="1" lang="ja-JP" altLang="en-US"/>
        </a:p>
      </dgm:t>
    </dgm:pt>
    <dgm:pt modelId="{94CA5FC8-3CE1-40F2-843B-6E700A1EF8D5}" type="sibTrans" cxnId="{56475868-EBB8-4E10-ADD1-28E70FA4806B}">
      <dgm:prSet/>
      <dgm:spPr/>
      <dgm:t>
        <a:bodyPr/>
        <a:lstStyle/>
        <a:p>
          <a:endParaRPr kumimoji="1" lang="ja-JP" altLang="en-US"/>
        </a:p>
      </dgm:t>
    </dgm:pt>
    <dgm:pt modelId="{69611E5A-4659-4703-AFB5-9209487C2EDB}">
      <dgm:prSet phldrT="[テキスト]"/>
      <dgm:spPr/>
      <dgm:t>
        <a:bodyPr/>
        <a:lstStyle/>
        <a:p>
          <a:r>
            <a:rPr kumimoji="1" lang="ja-JP" altLang="en-US"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遅延相関分析</a:t>
          </a:r>
          <a:endParaRPr kumimoji="1" lang="ja-JP" altLang="en-US"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65726904-FE1F-44F4-91EB-4C33DCCC7463}" type="parTrans" cxnId="{0B113EF3-1A4B-491C-8C41-1219082850B4}">
      <dgm:prSet/>
      <dgm:spPr/>
      <dgm:t>
        <a:bodyPr/>
        <a:lstStyle/>
        <a:p>
          <a:endParaRPr kumimoji="1" lang="ja-JP" altLang="en-US"/>
        </a:p>
      </dgm:t>
    </dgm:pt>
    <dgm:pt modelId="{075487A7-F9C3-4799-BE80-CFAAD069A200}" type="sibTrans" cxnId="{0B113EF3-1A4B-491C-8C41-1219082850B4}">
      <dgm:prSet/>
      <dgm:spPr/>
      <dgm:t>
        <a:bodyPr/>
        <a:lstStyle/>
        <a:p>
          <a:endParaRPr kumimoji="1" lang="ja-JP" altLang="en-US"/>
        </a:p>
      </dgm:t>
    </dgm:pt>
    <dgm:pt modelId="{0C51F424-F2A7-4260-B237-4C08B673F916}">
      <dgm:prSet phldrT="[テキスト]"/>
      <dgm:spPr/>
      <dgm:t>
        <a:bodyPr/>
        <a:lstStyle/>
        <a:p>
          <a:r>
            <a:rPr kumimoji="1" lang="ja-JP" altLang="en-US" dirty="0" smtClean="0"/>
            <a:t>最大相関係数を求める</a:t>
          </a:r>
          <a:endParaRPr kumimoji="1" lang="ja-JP" altLang="en-US" dirty="0"/>
        </a:p>
      </dgm:t>
    </dgm:pt>
    <dgm:pt modelId="{1A38BB5A-6E35-49A8-B793-E2A3B330C63F}" type="parTrans" cxnId="{CD77B1BE-B22E-486B-95CD-89A42EC45B18}">
      <dgm:prSet/>
      <dgm:spPr/>
      <dgm:t>
        <a:bodyPr/>
        <a:lstStyle/>
        <a:p>
          <a:endParaRPr kumimoji="1" lang="ja-JP" altLang="en-US"/>
        </a:p>
      </dgm:t>
    </dgm:pt>
    <dgm:pt modelId="{665DA3F8-23C8-4A4F-8400-3E02D0F49510}" type="sibTrans" cxnId="{CD77B1BE-B22E-486B-95CD-89A42EC45B18}">
      <dgm:prSet/>
      <dgm:spPr/>
      <dgm:t>
        <a:bodyPr/>
        <a:lstStyle/>
        <a:p>
          <a:endParaRPr kumimoji="1" lang="ja-JP" altLang="en-US"/>
        </a:p>
      </dgm:t>
    </dgm:pt>
    <dgm:pt modelId="{E3EEF9FE-A3C3-4D1D-AE5F-5227C82EEDA6}">
      <dgm:prSet phldrT="[テキスト]"/>
      <dgm:spPr/>
      <dgm:t>
        <a:bodyPr/>
        <a:lstStyle/>
        <a:p>
          <a:r>
            <a:rPr kumimoji="1" lang="ja-JP" altLang="en-US"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後処理</a:t>
          </a:r>
          <a:endParaRPr kumimoji="1" lang="ja-JP" altLang="en-US"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F2E908AB-DF0E-444A-8ADC-10C1978342A3}" type="parTrans" cxnId="{570384C9-4340-4E24-9742-07A02F03C643}">
      <dgm:prSet/>
      <dgm:spPr/>
      <dgm:t>
        <a:bodyPr/>
        <a:lstStyle/>
        <a:p>
          <a:endParaRPr kumimoji="1" lang="ja-JP" altLang="en-US"/>
        </a:p>
      </dgm:t>
    </dgm:pt>
    <dgm:pt modelId="{CFFCF341-6E08-41CC-9E30-B249DF206BB9}" type="sibTrans" cxnId="{570384C9-4340-4E24-9742-07A02F03C643}">
      <dgm:prSet/>
      <dgm:spPr/>
      <dgm:t>
        <a:bodyPr/>
        <a:lstStyle/>
        <a:p>
          <a:endParaRPr kumimoji="1" lang="ja-JP" altLang="en-US"/>
        </a:p>
      </dgm:t>
    </dgm:pt>
    <dgm:pt modelId="{D91444FE-FF92-4147-BD0B-3317E56143C4}">
      <dgm:prSet/>
      <dgm:spPr/>
      <dgm:t>
        <a:bodyPr/>
        <a:lstStyle/>
        <a:p>
          <a:r>
            <a:rPr kumimoji="1" lang="ja-JP" altLang="en-US" dirty="0" smtClean="0"/>
            <a:t>検定を行う</a:t>
          </a:r>
          <a:endParaRPr kumimoji="1" lang="ja-JP" altLang="en-US" dirty="0"/>
        </a:p>
      </dgm:t>
    </dgm:pt>
    <dgm:pt modelId="{B10008F5-28C6-40F6-8AC4-D6FE1B5B1B77}" type="parTrans" cxnId="{8004C299-5BBE-43BD-BE72-95DE896BD2CD}">
      <dgm:prSet/>
      <dgm:spPr/>
      <dgm:t>
        <a:bodyPr/>
        <a:lstStyle/>
        <a:p>
          <a:endParaRPr kumimoji="1" lang="ja-JP" altLang="en-US"/>
        </a:p>
      </dgm:t>
    </dgm:pt>
    <dgm:pt modelId="{F3266025-A8DB-43B1-A6E2-6B92FB5CC405}" type="sibTrans" cxnId="{8004C299-5BBE-43BD-BE72-95DE896BD2CD}">
      <dgm:prSet/>
      <dgm:spPr/>
      <dgm:t>
        <a:bodyPr/>
        <a:lstStyle/>
        <a:p>
          <a:endParaRPr kumimoji="1" lang="ja-JP" altLang="en-US"/>
        </a:p>
      </dgm:t>
    </dgm:pt>
    <dgm:pt modelId="{A29A1B91-98F1-41E8-974C-5DC3E5E0686A}" type="pres">
      <dgm:prSet presAssocID="{F45C39A3-3734-4AE2-9ECB-FEDA599CE67D}" presName="Name0" presStyleCnt="0">
        <dgm:presLayoutVars>
          <dgm:dir/>
          <dgm:animLvl val="lvl"/>
          <dgm:resizeHandles val="exact"/>
        </dgm:presLayoutVars>
      </dgm:prSet>
      <dgm:spPr/>
      <dgm:t>
        <a:bodyPr/>
        <a:lstStyle/>
        <a:p>
          <a:endParaRPr kumimoji="1" lang="ja-JP" altLang="en-US"/>
        </a:p>
      </dgm:t>
    </dgm:pt>
    <dgm:pt modelId="{AE052F1F-FCCF-4863-9B05-CCDBA8569375}" type="pres">
      <dgm:prSet presAssocID="{89986779-8B11-48E7-ACBB-C23888A7FEC7}" presName="linNode" presStyleCnt="0"/>
      <dgm:spPr/>
    </dgm:pt>
    <dgm:pt modelId="{A85F67F5-11FB-4B6E-99CA-54A4B7126C8A}" type="pres">
      <dgm:prSet presAssocID="{89986779-8B11-48E7-ACBB-C23888A7FEC7}" presName="parentText" presStyleLbl="node1" presStyleIdx="0" presStyleCnt="3">
        <dgm:presLayoutVars>
          <dgm:chMax val="1"/>
          <dgm:bulletEnabled val="1"/>
        </dgm:presLayoutVars>
      </dgm:prSet>
      <dgm:spPr/>
      <dgm:t>
        <a:bodyPr/>
        <a:lstStyle/>
        <a:p>
          <a:endParaRPr kumimoji="1" lang="ja-JP" altLang="en-US"/>
        </a:p>
      </dgm:t>
    </dgm:pt>
    <dgm:pt modelId="{B6C1C71D-09EA-4973-94EE-3F259DF8C15A}" type="pres">
      <dgm:prSet presAssocID="{89986779-8B11-48E7-ACBB-C23888A7FEC7}" presName="descendantText" presStyleLbl="alignAccFollowNode1" presStyleIdx="0" presStyleCnt="3">
        <dgm:presLayoutVars>
          <dgm:bulletEnabled val="1"/>
        </dgm:presLayoutVars>
      </dgm:prSet>
      <dgm:spPr/>
      <dgm:t>
        <a:bodyPr/>
        <a:lstStyle/>
        <a:p>
          <a:endParaRPr kumimoji="1" lang="ja-JP" altLang="en-US"/>
        </a:p>
      </dgm:t>
    </dgm:pt>
    <dgm:pt modelId="{96F50B06-940A-426F-9B16-B341326F069F}" type="pres">
      <dgm:prSet presAssocID="{D06C8640-E9A8-43EB-9720-042B8ED192C1}" presName="sp" presStyleCnt="0"/>
      <dgm:spPr/>
    </dgm:pt>
    <dgm:pt modelId="{EB972972-F8CC-4729-8D7C-2F7105173C53}" type="pres">
      <dgm:prSet presAssocID="{69611E5A-4659-4703-AFB5-9209487C2EDB}" presName="linNode" presStyleCnt="0"/>
      <dgm:spPr/>
    </dgm:pt>
    <dgm:pt modelId="{64CFF22F-B8F3-4354-907D-849D1387F718}" type="pres">
      <dgm:prSet presAssocID="{69611E5A-4659-4703-AFB5-9209487C2EDB}" presName="parentText" presStyleLbl="node1" presStyleIdx="1" presStyleCnt="3">
        <dgm:presLayoutVars>
          <dgm:chMax val="1"/>
          <dgm:bulletEnabled val="1"/>
        </dgm:presLayoutVars>
      </dgm:prSet>
      <dgm:spPr/>
      <dgm:t>
        <a:bodyPr/>
        <a:lstStyle/>
        <a:p>
          <a:endParaRPr kumimoji="1" lang="ja-JP" altLang="en-US"/>
        </a:p>
      </dgm:t>
    </dgm:pt>
    <dgm:pt modelId="{6C2F3078-E6A6-45F0-8AC0-698FDA8202A6}" type="pres">
      <dgm:prSet presAssocID="{69611E5A-4659-4703-AFB5-9209487C2EDB}" presName="descendantText" presStyleLbl="alignAccFollowNode1" presStyleIdx="1" presStyleCnt="3">
        <dgm:presLayoutVars>
          <dgm:bulletEnabled val="1"/>
        </dgm:presLayoutVars>
      </dgm:prSet>
      <dgm:spPr/>
      <dgm:t>
        <a:bodyPr/>
        <a:lstStyle/>
        <a:p>
          <a:endParaRPr kumimoji="1" lang="ja-JP" altLang="en-US"/>
        </a:p>
      </dgm:t>
    </dgm:pt>
    <dgm:pt modelId="{D5A14883-1E55-4B51-926F-FE9EB4B96148}" type="pres">
      <dgm:prSet presAssocID="{075487A7-F9C3-4799-BE80-CFAAD069A200}" presName="sp" presStyleCnt="0"/>
      <dgm:spPr/>
    </dgm:pt>
    <dgm:pt modelId="{8F8792D4-2544-4BDF-839B-67D62A984CF4}" type="pres">
      <dgm:prSet presAssocID="{E3EEF9FE-A3C3-4D1D-AE5F-5227C82EEDA6}" presName="linNode" presStyleCnt="0"/>
      <dgm:spPr/>
    </dgm:pt>
    <dgm:pt modelId="{77BCD486-4AF4-4921-84F2-996F05A840F1}" type="pres">
      <dgm:prSet presAssocID="{E3EEF9FE-A3C3-4D1D-AE5F-5227C82EEDA6}" presName="parentText" presStyleLbl="node1" presStyleIdx="2" presStyleCnt="3">
        <dgm:presLayoutVars>
          <dgm:chMax val="1"/>
          <dgm:bulletEnabled val="1"/>
        </dgm:presLayoutVars>
      </dgm:prSet>
      <dgm:spPr/>
      <dgm:t>
        <a:bodyPr/>
        <a:lstStyle/>
        <a:p>
          <a:endParaRPr kumimoji="1" lang="ja-JP" altLang="en-US"/>
        </a:p>
      </dgm:t>
    </dgm:pt>
    <dgm:pt modelId="{86F3C0B1-CA85-465F-B126-337FCC1A247F}" type="pres">
      <dgm:prSet presAssocID="{E3EEF9FE-A3C3-4D1D-AE5F-5227C82EEDA6}" presName="descendantText" presStyleLbl="alignAccFollowNode1" presStyleIdx="2" presStyleCnt="3">
        <dgm:presLayoutVars>
          <dgm:bulletEnabled val="1"/>
        </dgm:presLayoutVars>
      </dgm:prSet>
      <dgm:spPr/>
      <dgm:t>
        <a:bodyPr/>
        <a:lstStyle/>
        <a:p>
          <a:endParaRPr kumimoji="1" lang="ja-JP" altLang="en-US"/>
        </a:p>
      </dgm:t>
    </dgm:pt>
  </dgm:ptLst>
  <dgm:cxnLst>
    <dgm:cxn modelId="{8004C299-5BBE-43BD-BE72-95DE896BD2CD}" srcId="{E3EEF9FE-A3C3-4D1D-AE5F-5227C82EEDA6}" destId="{D91444FE-FF92-4147-BD0B-3317E56143C4}" srcOrd="0" destOrd="0" parTransId="{B10008F5-28C6-40F6-8AC4-D6FE1B5B1B77}" sibTransId="{F3266025-A8DB-43B1-A6E2-6B92FB5CC405}"/>
    <dgm:cxn modelId="{CD77B1BE-B22E-486B-95CD-89A42EC45B18}" srcId="{69611E5A-4659-4703-AFB5-9209487C2EDB}" destId="{0C51F424-F2A7-4260-B237-4C08B673F916}" srcOrd="0" destOrd="0" parTransId="{1A38BB5A-6E35-49A8-B793-E2A3B330C63F}" sibTransId="{665DA3F8-23C8-4A4F-8400-3E02D0F49510}"/>
    <dgm:cxn modelId="{AF9D6D5C-D0DD-403F-A408-D1B707E72949}" type="presOf" srcId="{89986779-8B11-48E7-ACBB-C23888A7FEC7}" destId="{A85F67F5-11FB-4B6E-99CA-54A4B7126C8A}" srcOrd="0" destOrd="0" presId="urn:microsoft.com/office/officeart/2005/8/layout/vList5"/>
    <dgm:cxn modelId="{9747660F-FCA6-448B-B99A-A7564F1F753A}" type="presOf" srcId="{69611E5A-4659-4703-AFB5-9209487C2EDB}" destId="{64CFF22F-B8F3-4354-907D-849D1387F718}" srcOrd="0" destOrd="0" presId="urn:microsoft.com/office/officeart/2005/8/layout/vList5"/>
    <dgm:cxn modelId="{B36432EE-50AC-460D-9039-FC45E79B6ADF}" type="presOf" srcId="{F45C39A3-3734-4AE2-9ECB-FEDA599CE67D}" destId="{A29A1B91-98F1-41E8-974C-5DC3E5E0686A}" srcOrd="0" destOrd="0" presId="urn:microsoft.com/office/officeart/2005/8/layout/vList5"/>
    <dgm:cxn modelId="{0B113EF3-1A4B-491C-8C41-1219082850B4}" srcId="{F45C39A3-3734-4AE2-9ECB-FEDA599CE67D}" destId="{69611E5A-4659-4703-AFB5-9209487C2EDB}" srcOrd="1" destOrd="0" parTransId="{65726904-FE1F-44F4-91EB-4C33DCCC7463}" sibTransId="{075487A7-F9C3-4799-BE80-CFAAD069A200}"/>
    <dgm:cxn modelId="{74BA908F-31F4-4D83-9E15-61972CA9AE57}" type="presOf" srcId="{D91444FE-FF92-4147-BD0B-3317E56143C4}" destId="{86F3C0B1-CA85-465F-B126-337FCC1A247F}" srcOrd="0" destOrd="0" presId="urn:microsoft.com/office/officeart/2005/8/layout/vList5"/>
    <dgm:cxn modelId="{13B0775F-A626-4636-9554-C5E27A271124}" type="presOf" srcId="{0C51F424-F2A7-4260-B237-4C08B673F916}" destId="{6C2F3078-E6A6-45F0-8AC0-698FDA8202A6}" srcOrd="0" destOrd="0" presId="urn:microsoft.com/office/officeart/2005/8/layout/vList5"/>
    <dgm:cxn modelId="{570384C9-4340-4E24-9742-07A02F03C643}" srcId="{F45C39A3-3734-4AE2-9ECB-FEDA599CE67D}" destId="{E3EEF9FE-A3C3-4D1D-AE5F-5227C82EEDA6}" srcOrd="2" destOrd="0" parTransId="{F2E908AB-DF0E-444A-8ADC-10C1978342A3}" sibTransId="{CFFCF341-6E08-41CC-9E30-B249DF206BB9}"/>
    <dgm:cxn modelId="{38DF9DF2-823C-42BE-B9BA-73157C187D93}" srcId="{F45C39A3-3734-4AE2-9ECB-FEDA599CE67D}" destId="{89986779-8B11-48E7-ACBB-C23888A7FEC7}" srcOrd="0" destOrd="0" parTransId="{7F07A0D0-1F97-4BB0-A586-78041E83F54B}" sibTransId="{D06C8640-E9A8-43EB-9720-042B8ED192C1}"/>
    <dgm:cxn modelId="{DC559446-6951-4138-A7DF-7C2C59F92B82}" type="presOf" srcId="{E9FA56D8-730C-44F9-9093-86047BDBE66A}" destId="{B6C1C71D-09EA-4973-94EE-3F259DF8C15A}" srcOrd="0" destOrd="0" presId="urn:microsoft.com/office/officeart/2005/8/layout/vList5"/>
    <dgm:cxn modelId="{51FBA8E5-8798-4F0C-BC5C-2C907188D6AB}" type="presOf" srcId="{E3EEF9FE-A3C3-4D1D-AE5F-5227C82EEDA6}" destId="{77BCD486-4AF4-4921-84F2-996F05A840F1}" srcOrd="0" destOrd="0" presId="urn:microsoft.com/office/officeart/2005/8/layout/vList5"/>
    <dgm:cxn modelId="{56475868-EBB8-4E10-ADD1-28E70FA4806B}" srcId="{89986779-8B11-48E7-ACBB-C23888A7FEC7}" destId="{E9FA56D8-730C-44F9-9093-86047BDBE66A}" srcOrd="0" destOrd="0" parTransId="{3111C6B9-9EA3-44FA-8DF1-964A9CF63AF9}" sibTransId="{94CA5FC8-3CE1-40F2-843B-6E700A1EF8D5}"/>
    <dgm:cxn modelId="{58BF98B3-1378-471C-8E5F-1CA50F29E438}" type="presParOf" srcId="{A29A1B91-98F1-41E8-974C-5DC3E5E0686A}" destId="{AE052F1F-FCCF-4863-9B05-CCDBA8569375}" srcOrd="0" destOrd="0" presId="urn:microsoft.com/office/officeart/2005/8/layout/vList5"/>
    <dgm:cxn modelId="{A7377AB8-27FA-48B8-B601-C88A1A9CE33A}" type="presParOf" srcId="{AE052F1F-FCCF-4863-9B05-CCDBA8569375}" destId="{A85F67F5-11FB-4B6E-99CA-54A4B7126C8A}" srcOrd="0" destOrd="0" presId="urn:microsoft.com/office/officeart/2005/8/layout/vList5"/>
    <dgm:cxn modelId="{C241D425-5D07-4299-B943-2E417D2B457C}" type="presParOf" srcId="{AE052F1F-FCCF-4863-9B05-CCDBA8569375}" destId="{B6C1C71D-09EA-4973-94EE-3F259DF8C15A}" srcOrd="1" destOrd="0" presId="urn:microsoft.com/office/officeart/2005/8/layout/vList5"/>
    <dgm:cxn modelId="{77D5EDFA-9AB3-4E3F-A116-24856992DFC6}" type="presParOf" srcId="{A29A1B91-98F1-41E8-974C-5DC3E5E0686A}" destId="{96F50B06-940A-426F-9B16-B341326F069F}" srcOrd="1" destOrd="0" presId="urn:microsoft.com/office/officeart/2005/8/layout/vList5"/>
    <dgm:cxn modelId="{54CC5E42-F40D-42D3-9075-1077BC055F89}" type="presParOf" srcId="{A29A1B91-98F1-41E8-974C-5DC3E5E0686A}" destId="{EB972972-F8CC-4729-8D7C-2F7105173C53}" srcOrd="2" destOrd="0" presId="urn:microsoft.com/office/officeart/2005/8/layout/vList5"/>
    <dgm:cxn modelId="{CA604FC6-E8DD-4E54-884C-7647C59FF4DB}" type="presParOf" srcId="{EB972972-F8CC-4729-8D7C-2F7105173C53}" destId="{64CFF22F-B8F3-4354-907D-849D1387F718}" srcOrd="0" destOrd="0" presId="urn:microsoft.com/office/officeart/2005/8/layout/vList5"/>
    <dgm:cxn modelId="{26805F7A-F7AB-4F54-9CB7-54FA71BAF338}" type="presParOf" srcId="{EB972972-F8CC-4729-8D7C-2F7105173C53}" destId="{6C2F3078-E6A6-45F0-8AC0-698FDA8202A6}" srcOrd="1" destOrd="0" presId="urn:microsoft.com/office/officeart/2005/8/layout/vList5"/>
    <dgm:cxn modelId="{E047F923-DD1D-47DB-80EB-A59235D06537}" type="presParOf" srcId="{A29A1B91-98F1-41E8-974C-5DC3E5E0686A}" destId="{D5A14883-1E55-4B51-926F-FE9EB4B96148}" srcOrd="3" destOrd="0" presId="urn:microsoft.com/office/officeart/2005/8/layout/vList5"/>
    <dgm:cxn modelId="{BA80C499-B296-4FB6-AADE-01E923EAA8B4}" type="presParOf" srcId="{A29A1B91-98F1-41E8-974C-5DC3E5E0686A}" destId="{8F8792D4-2544-4BDF-839B-67D62A984CF4}" srcOrd="4" destOrd="0" presId="urn:microsoft.com/office/officeart/2005/8/layout/vList5"/>
    <dgm:cxn modelId="{5EF2F6B2-67ED-40CE-9036-392F162B8315}" type="presParOf" srcId="{8F8792D4-2544-4BDF-839B-67D62A984CF4}" destId="{77BCD486-4AF4-4921-84F2-996F05A840F1}" srcOrd="0" destOrd="0" presId="urn:microsoft.com/office/officeart/2005/8/layout/vList5"/>
    <dgm:cxn modelId="{401ACE79-E6D8-4892-B8CC-22D99893FC9D}" type="presParOf" srcId="{8F8792D4-2544-4BDF-839B-67D62A984CF4}" destId="{86F3C0B1-CA85-465F-B126-337FCC1A247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F45C39A3-3734-4AE2-9ECB-FEDA599CE67D}" type="doc">
      <dgm:prSet loTypeId="urn:microsoft.com/office/officeart/2005/8/layout/vList5" loCatId="list" qsTypeId="urn:microsoft.com/office/officeart/2005/8/quickstyle/simple2" qsCatId="simple" csTypeId="urn:microsoft.com/office/officeart/2005/8/colors/accent2_5" csCatId="accent2" phldr="1"/>
      <dgm:spPr/>
      <dgm:t>
        <a:bodyPr/>
        <a:lstStyle/>
        <a:p>
          <a:endParaRPr kumimoji="1" lang="ja-JP" altLang="en-US"/>
        </a:p>
      </dgm:t>
    </dgm:pt>
    <dgm:pt modelId="{89986779-8B11-48E7-ACBB-C23888A7FEC7}">
      <dgm:prSet phldrT="[テキスト]"/>
      <dgm:spPr/>
      <dgm:t>
        <a:bodyPr/>
        <a:lstStyle/>
        <a:p>
          <a:r>
            <a:rPr kumimoji="1" lang="ja-JP" altLang="en-US" b="0" cap="none" spc="0" dirty="0" smtClean="0">
              <a:ln w="18415" cmpd="sng">
                <a:solidFill>
                  <a:srgbClr val="FFFFFF"/>
                </a:solidFill>
                <a:prstDash val="solid"/>
              </a:ln>
              <a:solidFill>
                <a:srgbClr val="FFFFFF"/>
              </a:solidFill>
              <a:effectLst/>
            </a:rPr>
            <a:t>前処理</a:t>
          </a:r>
          <a:endParaRPr kumimoji="1" lang="en-US" altLang="ja-JP" b="0" cap="none" spc="0" dirty="0" smtClean="0">
            <a:ln w="18415" cmpd="sng">
              <a:solidFill>
                <a:srgbClr val="FFFFFF"/>
              </a:solidFill>
              <a:prstDash val="solid"/>
            </a:ln>
            <a:solidFill>
              <a:srgbClr val="FFFFFF"/>
            </a:solidFill>
            <a:effectLst/>
          </a:endParaRPr>
        </a:p>
      </dgm:t>
    </dgm:pt>
    <dgm:pt modelId="{7F07A0D0-1F97-4BB0-A586-78041E83F54B}" type="parTrans" cxnId="{38DF9DF2-823C-42BE-B9BA-73157C187D93}">
      <dgm:prSet/>
      <dgm:spPr/>
      <dgm:t>
        <a:bodyPr/>
        <a:lstStyle/>
        <a:p>
          <a:endParaRPr kumimoji="1" lang="ja-JP" altLang="en-US"/>
        </a:p>
      </dgm:t>
    </dgm:pt>
    <dgm:pt modelId="{D06C8640-E9A8-43EB-9720-042B8ED192C1}" type="sibTrans" cxnId="{38DF9DF2-823C-42BE-B9BA-73157C187D93}">
      <dgm:prSet/>
      <dgm:spPr/>
      <dgm:t>
        <a:bodyPr/>
        <a:lstStyle/>
        <a:p>
          <a:endParaRPr kumimoji="1" lang="ja-JP" altLang="en-US"/>
        </a:p>
      </dgm:t>
    </dgm:pt>
    <dgm:pt modelId="{E9FA56D8-730C-44F9-9093-86047BDBE66A}">
      <dgm:prSet phldrT="[テキスト]"/>
      <dgm:spPr/>
      <dgm:t>
        <a:bodyPr/>
        <a:lstStyle/>
        <a:p>
          <a:r>
            <a:rPr kumimoji="1" lang="ja-JP" altLang="en-US" dirty="0" smtClean="0"/>
            <a:t>時系列データの処理を行う</a:t>
          </a:r>
          <a:endParaRPr kumimoji="1" lang="ja-JP" altLang="en-US" dirty="0"/>
        </a:p>
      </dgm:t>
    </dgm:pt>
    <dgm:pt modelId="{3111C6B9-9EA3-44FA-8DF1-964A9CF63AF9}" type="parTrans" cxnId="{56475868-EBB8-4E10-ADD1-28E70FA4806B}">
      <dgm:prSet/>
      <dgm:spPr/>
      <dgm:t>
        <a:bodyPr/>
        <a:lstStyle/>
        <a:p>
          <a:endParaRPr kumimoji="1" lang="ja-JP" altLang="en-US"/>
        </a:p>
      </dgm:t>
    </dgm:pt>
    <dgm:pt modelId="{94CA5FC8-3CE1-40F2-843B-6E700A1EF8D5}" type="sibTrans" cxnId="{56475868-EBB8-4E10-ADD1-28E70FA4806B}">
      <dgm:prSet/>
      <dgm:spPr/>
      <dgm:t>
        <a:bodyPr/>
        <a:lstStyle/>
        <a:p>
          <a:endParaRPr kumimoji="1" lang="ja-JP" altLang="en-US"/>
        </a:p>
      </dgm:t>
    </dgm:pt>
    <dgm:pt modelId="{69611E5A-4659-4703-AFB5-9209487C2EDB}">
      <dgm:prSet phldrT="[テキスト]"/>
      <dgm:spPr/>
      <dgm:t>
        <a:bodyPr/>
        <a:lstStyle/>
        <a:p>
          <a:r>
            <a:rPr kumimoji="1" lang="ja-JP" altLang="en-US" b="0" cap="none" spc="0" dirty="0" smtClean="0">
              <a:ln w="18415" cmpd="sng">
                <a:solidFill>
                  <a:schemeClr val="bg1">
                    <a:lumMod val="65000"/>
                  </a:schemeClr>
                </a:solidFill>
                <a:prstDash val="solid"/>
              </a:ln>
              <a:solidFill>
                <a:schemeClr val="bg1">
                  <a:lumMod val="65000"/>
                </a:schemeClr>
              </a:solidFill>
              <a:effectLst/>
            </a:rPr>
            <a:t>遅延相関分析</a:t>
          </a:r>
          <a:endParaRPr kumimoji="1" lang="ja-JP" altLang="en-US" b="0" cap="none" spc="0" dirty="0">
            <a:ln w="18415" cmpd="sng">
              <a:solidFill>
                <a:schemeClr val="bg1">
                  <a:lumMod val="65000"/>
                </a:schemeClr>
              </a:solidFill>
              <a:prstDash val="solid"/>
            </a:ln>
            <a:solidFill>
              <a:schemeClr val="bg1">
                <a:lumMod val="65000"/>
              </a:schemeClr>
            </a:solidFill>
            <a:effectLst/>
          </a:endParaRPr>
        </a:p>
      </dgm:t>
    </dgm:pt>
    <dgm:pt modelId="{65726904-FE1F-44F4-91EB-4C33DCCC7463}" type="parTrans" cxnId="{0B113EF3-1A4B-491C-8C41-1219082850B4}">
      <dgm:prSet/>
      <dgm:spPr/>
      <dgm:t>
        <a:bodyPr/>
        <a:lstStyle/>
        <a:p>
          <a:endParaRPr kumimoji="1" lang="ja-JP" altLang="en-US"/>
        </a:p>
      </dgm:t>
    </dgm:pt>
    <dgm:pt modelId="{075487A7-F9C3-4799-BE80-CFAAD069A200}" type="sibTrans" cxnId="{0B113EF3-1A4B-491C-8C41-1219082850B4}">
      <dgm:prSet/>
      <dgm:spPr/>
      <dgm:t>
        <a:bodyPr/>
        <a:lstStyle/>
        <a:p>
          <a:endParaRPr kumimoji="1" lang="ja-JP" altLang="en-US"/>
        </a:p>
      </dgm:t>
    </dgm:pt>
    <dgm:pt modelId="{0C51F424-F2A7-4260-B237-4C08B673F916}">
      <dgm:prSet phldrT="[テキスト]"/>
      <dgm:spPr/>
      <dgm:t>
        <a:bodyPr/>
        <a:lstStyle/>
        <a:p>
          <a:r>
            <a:rPr kumimoji="1" lang="ja-JP" altLang="en-US" dirty="0" smtClean="0">
              <a:solidFill>
                <a:schemeClr val="bg1">
                  <a:lumMod val="65000"/>
                </a:schemeClr>
              </a:solidFill>
            </a:rPr>
            <a:t>最大相関係数を求める</a:t>
          </a:r>
          <a:endParaRPr kumimoji="1" lang="ja-JP" altLang="en-US" dirty="0">
            <a:solidFill>
              <a:schemeClr val="bg1">
                <a:lumMod val="65000"/>
              </a:schemeClr>
            </a:solidFill>
          </a:endParaRPr>
        </a:p>
      </dgm:t>
    </dgm:pt>
    <dgm:pt modelId="{1A38BB5A-6E35-49A8-B793-E2A3B330C63F}" type="parTrans" cxnId="{CD77B1BE-B22E-486B-95CD-89A42EC45B18}">
      <dgm:prSet/>
      <dgm:spPr/>
      <dgm:t>
        <a:bodyPr/>
        <a:lstStyle/>
        <a:p>
          <a:endParaRPr kumimoji="1" lang="ja-JP" altLang="en-US"/>
        </a:p>
      </dgm:t>
    </dgm:pt>
    <dgm:pt modelId="{665DA3F8-23C8-4A4F-8400-3E02D0F49510}" type="sibTrans" cxnId="{CD77B1BE-B22E-486B-95CD-89A42EC45B18}">
      <dgm:prSet/>
      <dgm:spPr/>
      <dgm:t>
        <a:bodyPr/>
        <a:lstStyle/>
        <a:p>
          <a:endParaRPr kumimoji="1" lang="ja-JP" altLang="en-US"/>
        </a:p>
      </dgm:t>
    </dgm:pt>
    <dgm:pt modelId="{E3EEF9FE-A3C3-4D1D-AE5F-5227C82EEDA6}">
      <dgm:prSet phldrT="[テキスト]"/>
      <dgm:spPr/>
      <dgm:t>
        <a:bodyPr/>
        <a:lstStyle/>
        <a:p>
          <a:r>
            <a:rPr kumimoji="1" lang="ja-JP" altLang="en-US" b="0" cap="none" spc="0" dirty="0" smtClean="0">
              <a:ln w="18415" cmpd="sng">
                <a:solidFill>
                  <a:schemeClr val="bg1">
                    <a:lumMod val="65000"/>
                  </a:schemeClr>
                </a:solidFill>
                <a:prstDash val="solid"/>
              </a:ln>
              <a:solidFill>
                <a:schemeClr val="bg1">
                  <a:lumMod val="65000"/>
                </a:schemeClr>
              </a:solidFill>
              <a:effectLst/>
            </a:rPr>
            <a:t>後処理</a:t>
          </a:r>
          <a:endParaRPr kumimoji="1" lang="ja-JP" altLang="en-US" b="0" cap="none" spc="0" dirty="0">
            <a:ln w="18415" cmpd="sng">
              <a:solidFill>
                <a:schemeClr val="bg1">
                  <a:lumMod val="65000"/>
                </a:schemeClr>
              </a:solidFill>
              <a:prstDash val="solid"/>
            </a:ln>
            <a:solidFill>
              <a:schemeClr val="bg1">
                <a:lumMod val="65000"/>
              </a:schemeClr>
            </a:solidFill>
            <a:effectLst/>
          </a:endParaRPr>
        </a:p>
      </dgm:t>
    </dgm:pt>
    <dgm:pt modelId="{F2E908AB-DF0E-444A-8ADC-10C1978342A3}" type="parTrans" cxnId="{570384C9-4340-4E24-9742-07A02F03C643}">
      <dgm:prSet/>
      <dgm:spPr/>
      <dgm:t>
        <a:bodyPr/>
        <a:lstStyle/>
        <a:p>
          <a:endParaRPr kumimoji="1" lang="ja-JP" altLang="en-US"/>
        </a:p>
      </dgm:t>
    </dgm:pt>
    <dgm:pt modelId="{CFFCF341-6E08-41CC-9E30-B249DF206BB9}" type="sibTrans" cxnId="{570384C9-4340-4E24-9742-07A02F03C643}">
      <dgm:prSet/>
      <dgm:spPr/>
      <dgm:t>
        <a:bodyPr/>
        <a:lstStyle/>
        <a:p>
          <a:endParaRPr kumimoji="1" lang="ja-JP" altLang="en-US"/>
        </a:p>
      </dgm:t>
    </dgm:pt>
    <dgm:pt modelId="{D91444FE-FF92-4147-BD0B-3317E56143C4}">
      <dgm:prSet/>
      <dgm:spPr/>
      <dgm:t>
        <a:bodyPr/>
        <a:lstStyle/>
        <a:p>
          <a:r>
            <a:rPr kumimoji="1" lang="ja-JP" altLang="en-US" dirty="0" smtClean="0">
              <a:solidFill>
                <a:schemeClr val="bg1">
                  <a:lumMod val="65000"/>
                </a:schemeClr>
              </a:solidFill>
            </a:rPr>
            <a:t>検定を行う</a:t>
          </a:r>
          <a:endParaRPr kumimoji="1" lang="ja-JP" altLang="en-US" dirty="0">
            <a:solidFill>
              <a:schemeClr val="bg1">
                <a:lumMod val="65000"/>
              </a:schemeClr>
            </a:solidFill>
          </a:endParaRPr>
        </a:p>
      </dgm:t>
    </dgm:pt>
    <dgm:pt modelId="{B10008F5-28C6-40F6-8AC4-D6FE1B5B1B77}" type="parTrans" cxnId="{8004C299-5BBE-43BD-BE72-95DE896BD2CD}">
      <dgm:prSet/>
      <dgm:spPr/>
      <dgm:t>
        <a:bodyPr/>
        <a:lstStyle/>
        <a:p>
          <a:endParaRPr kumimoji="1" lang="ja-JP" altLang="en-US"/>
        </a:p>
      </dgm:t>
    </dgm:pt>
    <dgm:pt modelId="{F3266025-A8DB-43B1-A6E2-6B92FB5CC405}" type="sibTrans" cxnId="{8004C299-5BBE-43BD-BE72-95DE896BD2CD}">
      <dgm:prSet/>
      <dgm:spPr/>
      <dgm:t>
        <a:bodyPr/>
        <a:lstStyle/>
        <a:p>
          <a:endParaRPr kumimoji="1" lang="ja-JP" altLang="en-US"/>
        </a:p>
      </dgm:t>
    </dgm:pt>
    <dgm:pt modelId="{A29A1B91-98F1-41E8-974C-5DC3E5E0686A}" type="pres">
      <dgm:prSet presAssocID="{F45C39A3-3734-4AE2-9ECB-FEDA599CE67D}" presName="Name0" presStyleCnt="0">
        <dgm:presLayoutVars>
          <dgm:dir/>
          <dgm:animLvl val="lvl"/>
          <dgm:resizeHandles val="exact"/>
        </dgm:presLayoutVars>
      </dgm:prSet>
      <dgm:spPr/>
      <dgm:t>
        <a:bodyPr/>
        <a:lstStyle/>
        <a:p>
          <a:endParaRPr kumimoji="1" lang="ja-JP" altLang="en-US"/>
        </a:p>
      </dgm:t>
    </dgm:pt>
    <dgm:pt modelId="{AE052F1F-FCCF-4863-9B05-CCDBA8569375}" type="pres">
      <dgm:prSet presAssocID="{89986779-8B11-48E7-ACBB-C23888A7FEC7}" presName="linNode" presStyleCnt="0"/>
      <dgm:spPr/>
    </dgm:pt>
    <dgm:pt modelId="{A85F67F5-11FB-4B6E-99CA-54A4B7126C8A}" type="pres">
      <dgm:prSet presAssocID="{89986779-8B11-48E7-ACBB-C23888A7FEC7}" presName="parentText" presStyleLbl="node1" presStyleIdx="0" presStyleCnt="3">
        <dgm:presLayoutVars>
          <dgm:chMax val="1"/>
          <dgm:bulletEnabled val="1"/>
        </dgm:presLayoutVars>
      </dgm:prSet>
      <dgm:spPr/>
      <dgm:t>
        <a:bodyPr/>
        <a:lstStyle/>
        <a:p>
          <a:endParaRPr kumimoji="1" lang="ja-JP" altLang="en-US"/>
        </a:p>
      </dgm:t>
    </dgm:pt>
    <dgm:pt modelId="{B6C1C71D-09EA-4973-94EE-3F259DF8C15A}" type="pres">
      <dgm:prSet presAssocID="{89986779-8B11-48E7-ACBB-C23888A7FEC7}" presName="descendantText" presStyleLbl="alignAccFollowNode1" presStyleIdx="0" presStyleCnt="3">
        <dgm:presLayoutVars>
          <dgm:bulletEnabled val="1"/>
        </dgm:presLayoutVars>
      </dgm:prSet>
      <dgm:spPr/>
      <dgm:t>
        <a:bodyPr/>
        <a:lstStyle/>
        <a:p>
          <a:endParaRPr kumimoji="1" lang="ja-JP" altLang="en-US"/>
        </a:p>
      </dgm:t>
    </dgm:pt>
    <dgm:pt modelId="{96F50B06-940A-426F-9B16-B341326F069F}" type="pres">
      <dgm:prSet presAssocID="{D06C8640-E9A8-43EB-9720-042B8ED192C1}" presName="sp" presStyleCnt="0"/>
      <dgm:spPr/>
    </dgm:pt>
    <dgm:pt modelId="{EB972972-F8CC-4729-8D7C-2F7105173C53}" type="pres">
      <dgm:prSet presAssocID="{69611E5A-4659-4703-AFB5-9209487C2EDB}" presName="linNode" presStyleCnt="0"/>
      <dgm:spPr/>
    </dgm:pt>
    <dgm:pt modelId="{64CFF22F-B8F3-4354-907D-849D1387F718}" type="pres">
      <dgm:prSet presAssocID="{69611E5A-4659-4703-AFB5-9209487C2EDB}" presName="parentText" presStyleLbl="node1" presStyleIdx="1" presStyleCnt="3">
        <dgm:presLayoutVars>
          <dgm:chMax val="1"/>
          <dgm:bulletEnabled val="1"/>
        </dgm:presLayoutVars>
      </dgm:prSet>
      <dgm:spPr/>
      <dgm:t>
        <a:bodyPr/>
        <a:lstStyle/>
        <a:p>
          <a:endParaRPr kumimoji="1" lang="ja-JP" altLang="en-US"/>
        </a:p>
      </dgm:t>
    </dgm:pt>
    <dgm:pt modelId="{6C2F3078-E6A6-45F0-8AC0-698FDA8202A6}" type="pres">
      <dgm:prSet presAssocID="{69611E5A-4659-4703-AFB5-9209487C2EDB}" presName="descendantText" presStyleLbl="alignAccFollowNode1" presStyleIdx="1" presStyleCnt="3">
        <dgm:presLayoutVars>
          <dgm:bulletEnabled val="1"/>
        </dgm:presLayoutVars>
      </dgm:prSet>
      <dgm:spPr/>
      <dgm:t>
        <a:bodyPr/>
        <a:lstStyle/>
        <a:p>
          <a:endParaRPr kumimoji="1" lang="ja-JP" altLang="en-US"/>
        </a:p>
      </dgm:t>
    </dgm:pt>
    <dgm:pt modelId="{D5A14883-1E55-4B51-926F-FE9EB4B96148}" type="pres">
      <dgm:prSet presAssocID="{075487A7-F9C3-4799-BE80-CFAAD069A200}" presName="sp" presStyleCnt="0"/>
      <dgm:spPr/>
    </dgm:pt>
    <dgm:pt modelId="{8F8792D4-2544-4BDF-839B-67D62A984CF4}" type="pres">
      <dgm:prSet presAssocID="{E3EEF9FE-A3C3-4D1D-AE5F-5227C82EEDA6}" presName="linNode" presStyleCnt="0"/>
      <dgm:spPr/>
    </dgm:pt>
    <dgm:pt modelId="{77BCD486-4AF4-4921-84F2-996F05A840F1}" type="pres">
      <dgm:prSet presAssocID="{E3EEF9FE-A3C3-4D1D-AE5F-5227C82EEDA6}" presName="parentText" presStyleLbl="node1" presStyleIdx="2" presStyleCnt="3">
        <dgm:presLayoutVars>
          <dgm:chMax val="1"/>
          <dgm:bulletEnabled val="1"/>
        </dgm:presLayoutVars>
      </dgm:prSet>
      <dgm:spPr/>
      <dgm:t>
        <a:bodyPr/>
        <a:lstStyle/>
        <a:p>
          <a:endParaRPr kumimoji="1" lang="ja-JP" altLang="en-US"/>
        </a:p>
      </dgm:t>
    </dgm:pt>
    <dgm:pt modelId="{86F3C0B1-CA85-465F-B126-337FCC1A247F}" type="pres">
      <dgm:prSet presAssocID="{E3EEF9FE-A3C3-4D1D-AE5F-5227C82EEDA6}" presName="descendantText" presStyleLbl="alignAccFollowNode1" presStyleIdx="2" presStyleCnt="3">
        <dgm:presLayoutVars>
          <dgm:bulletEnabled val="1"/>
        </dgm:presLayoutVars>
      </dgm:prSet>
      <dgm:spPr/>
      <dgm:t>
        <a:bodyPr/>
        <a:lstStyle/>
        <a:p>
          <a:endParaRPr kumimoji="1" lang="ja-JP" altLang="en-US"/>
        </a:p>
      </dgm:t>
    </dgm:pt>
  </dgm:ptLst>
  <dgm:cxnLst>
    <dgm:cxn modelId="{EB06C066-E07E-44E2-8924-B5C9F3F494A5}" type="presOf" srcId="{89986779-8B11-48E7-ACBB-C23888A7FEC7}" destId="{A85F67F5-11FB-4B6E-99CA-54A4B7126C8A}" srcOrd="0" destOrd="0" presId="urn:microsoft.com/office/officeart/2005/8/layout/vList5"/>
    <dgm:cxn modelId="{6E7484EB-AB74-4DBD-AD52-6D65211D1329}" type="presOf" srcId="{D91444FE-FF92-4147-BD0B-3317E56143C4}" destId="{86F3C0B1-CA85-465F-B126-337FCC1A247F}" srcOrd="0" destOrd="0" presId="urn:microsoft.com/office/officeart/2005/8/layout/vList5"/>
    <dgm:cxn modelId="{570384C9-4340-4E24-9742-07A02F03C643}" srcId="{F45C39A3-3734-4AE2-9ECB-FEDA599CE67D}" destId="{E3EEF9FE-A3C3-4D1D-AE5F-5227C82EEDA6}" srcOrd="2" destOrd="0" parTransId="{F2E908AB-DF0E-444A-8ADC-10C1978342A3}" sibTransId="{CFFCF341-6E08-41CC-9E30-B249DF206BB9}"/>
    <dgm:cxn modelId="{38DF9DF2-823C-42BE-B9BA-73157C187D93}" srcId="{F45C39A3-3734-4AE2-9ECB-FEDA599CE67D}" destId="{89986779-8B11-48E7-ACBB-C23888A7FEC7}" srcOrd="0" destOrd="0" parTransId="{7F07A0D0-1F97-4BB0-A586-78041E83F54B}" sibTransId="{D06C8640-E9A8-43EB-9720-042B8ED192C1}"/>
    <dgm:cxn modelId="{8004C299-5BBE-43BD-BE72-95DE896BD2CD}" srcId="{E3EEF9FE-A3C3-4D1D-AE5F-5227C82EEDA6}" destId="{D91444FE-FF92-4147-BD0B-3317E56143C4}" srcOrd="0" destOrd="0" parTransId="{B10008F5-28C6-40F6-8AC4-D6FE1B5B1B77}" sibTransId="{F3266025-A8DB-43B1-A6E2-6B92FB5CC405}"/>
    <dgm:cxn modelId="{10DB46FF-6E92-4767-9A86-62361D2996A7}" type="presOf" srcId="{0C51F424-F2A7-4260-B237-4C08B673F916}" destId="{6C2F3078-E6A6-45F0-8AC0-698FDA8202A6}" srcOrd="0" destOrd="0" presId="urn:microsoft.com/office/officeart/2005/8/layout/vList5"/>
    <dgm:cxn modelId="{758B0EFE-6F6A-43AF-AF8F-5D2780F43301}" type="presOf" srcId="{E3EEF9FE-A3C3-4D1D-AE5F-5227C82EEDA6}" destId="{77BCD486-4AF4-4921-84F2-996F05A840F1}" srcOrd="0" destOrd="0" presId="urn:microsoft.com/office/officeart/2005/8/layout/vList5"/>
    <dgm:cxn modelId="{56475868-EBB8-4E10-ADD1-28E70FA4806B}" srcId="{89986779-8B11-48E7-ACBB-C23888A7FEC7}" destId="{E9FA56D8-730C-44F9-9093-86047BDBE66A}" srcOrd="0" destOrd="0" parTransId="{3111C6B9-9EA3-44FA-8DF1-964A9CF63AF9}" sibTransId="{94CA5FC8-3CE1-40F2-843B-6E700A1EF8D5}"/>
    <dgm:cxn modelId="{CD77B1BE-B22E-486B-95CD-89A42EC45B18}" srcId="{69611E5A-4659-4703-AFB5-9209487C2EDB}" destId="{0C51F424-F2A7-4260-B237-4C08B673F916}" srcOrd="0" destOrd="0" parTransId="{1A38BB5A-6E35-49A8-B793-E2A3B330C63F}" sibTransId="{665DA3F8-23C8-4A4F-8400-3E02D0F49510}"/>
    <dgm:cxn modelId="{0B113EF3-1A4B-491C-8C41-1219082850B4}" srcId="{F45C39A3-3734-4AE2-9ECB-FEDA599CE67D}" destId="{69611E5A-4659-4703-AFB5-9209487C2EDB}" srcOrd="1" destOrd="0" parTransId="{65726904-FE1F-44F4-91EB-4C33DCCC7463}" sibTransId="{075487A7-F9C3-4799-BE80-CFAAD069A200}"/>
    <dgm:cxn modelId="{759B612A-CF0D-4983-BC95-097BE0B00177}" type="presOf" srcId="{69611E5A-4659-4703-AFB5-9209487C2EDB}" destId="{64CFF22F-B8F3-4354-907D-849D1387F718}" srcOrd="0" destOrd="0" presId="urn:microsoft.com/office/officeart/2005/8/layout/vList5"/>
    <dgm:cxn modelId="{814E80FF-A76E-41F4-9CA1-737AD20E3A08}" type="presOf" srcId="{E9FA56D8-730C-44F9-9093-86047BDBE66A}" destId="{B6C1C71D-09EA-4973-94EE-3F259DF8C15A}" srcOrd="0" destOrd="0" presId="urn:microsoft.com/office/officeart/2005/8/layout/vList5"/>
    <dgm:cxn modelId="{1DC6035D-1A59-4FDC-822C-31C7B4C89D3B}" type="presOf" srcId="{F45C39A3-3734-4AE2-9ECB-FEDA599CE67D}" destId="{A29A1B91-98F1-41E8-974C-5DC3E5E0686A}" srcOrd="0" destOrd="0" presId="urn:microsoft.com/office/officeart/2005/8/layout/vList5"/>
    <dgm:cxn modelId="{7BD7CC05-02E2-48F3-B195-D494CFCDB8BA}" type="presParOf" srcId="{A29A1B91-98F1-41E8-974C-5DC3E5E0686A}" destId="{AE052F1F-FCCF-4863-9B05-CCDBA8569375}" srcOrd="0" destOrd="0" presId="urn:microsoft.com/office/officeart/2005/8/layout/vList5"/>
    <dgm:cxn modelId="{B2AE663A-2919-436E-8FFA-B8F0CF90F267}" type="presParOf" srcId="{AE052F1F-FCCF-4863-9B05-CCDBA8569375}" destId="{A85F67F5-11FB-4B6E-99CA-54A4B7126C8A}" srcOrd="0" destOrd="0" presId="urn:microsoft.com/office/officeart/2005/8/layout/vList5"/>
    <dgm:cxn modelId="{7C975A92-3F02-455C-BE63-557034E6070A}" type="presParOf" srcId="{AE052F1F-FCCF-4863-9B05-CCDBA8569375}" destId="{B6C1C71D-09EA-4973-94EE-3F259DF8C15A}" srcOrd="1" destOrd="0" presId="urn:microsoft.com/office/officeart/2005/8/layout/vList5"/>
    <dgm:cxn modelId="{FA28CF9B-558C-474E-9C71-BF8AE850A2F5}" type="presParOf" srcId="{A29A1B91-98F1-41E8-974C-5DC3E5E0686A}" destId="{96F50B06-940A-426F-9B16-B341326F069F}" srcOrd="1" destOrd="0" presId="urn:microsoft.com/office/officeart/2005/8/layout/vList5"/>
    <dgm:cxn modelId="{60D95769-9647-4BD3-9B2C-7B4C32DE937F}" type="presParOf" srcId="{A29A1B91-98F1-41E8-974C-5DC3E5E0686A}" destId="{EB972972-F8CC-4729-8D7C-2F7105173C53}" srcOrd="2" destOrd="0" presId="urn:microsoft.com/office/officeart/2005/8/layout/vList5"/>
    <dgm:cxn modelId="{8E458BC4-3500-492A-9B05-3DF460FFFC57}" type="presParOf" srcId="{EB972972-F8CC-4729-8D7C-2F7105173C53}" destId="{64CFF22F-B8F3-4354-907D-849D1387F718}" srcOrd="0" destOrd="0" presId="urn:microsoft.com/office/officeart/2005/8/layout/vList5"/>
    <dgm:cxn modelId="{833A8913-484D-4994-9534-102E0D3D81B7}" type="presParOf" srcId="{EB972972-F8CC-4729-8D7C-2F7105173C53}" destId="{6C2F3078-E6A6-45F0-8AC0-698FDA8202A6}" srcOrd="1" destOrd="0" presId="urn:microsoft.com/office/officeart/2005/8/layout/vList5"/>
    <dgm:cxn modelId="{23AE9C79-6ADC-470C-BBE9-A68730BAC6FC}" type="presParOf" srcId="{A29A1B91-98F1-41E8-974C-5DC3E5E0686A}" destId="{D5A14883-1E55-4B51-926F-FE9EB4B96148}" srcOrd="3" destOrd="0" presId="urn:microsoft.com/office/officeart/2005/8/layout/vList5"/>
    <dgm:cxn modelId="{5C20D06B-1E7B-4588-A387-9DC8CCD6FDB5}" type="presParOf" srcId="{A29A1B91-98F1-41E8-974C-5DC3E5E0686A}" destId="{8F8792D4-2544-4BDF-839B-67D62A984CF4}" srcOrd="4" destOrd="0" presId="urn:microsoft.com/office/officeart/2005/8/layout/vList5"/>
    <dgm:cxn modelId="{4E0F0318-93CA-4B3A-ADBB-0A045427AF86}" type="presParOf" srcId="{8F8792D4-2544-4BDF-839B-67D62A984CF4}" destId="{77BCD486-4AF4-4921-84F2-996F05A840F1}" srcOrd="0" destOrd="0" presId="urn:microsoft.com/office/officeart/2005/8/layout/vList5"/>
    <dgm:cxn modelId="{2F1621DE-4F1E-4663-A644-111E508F613A}" type="presParOf" srcId="{8F8792D4-2544-4BDF-839B-67D62A984CF4}" destId="{86F3C0B1-CA85-465F-B126-337FCC1A247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F45C39A3-3734-4AE2-9ECB-FEDA599CE67D}" type="doc">
      <dgm:prSet loTypeId="urn:microsoft.com/office/officeart/2005/8/layout/vList5" loCatId="list" qsTypeId="urn:microsoft.com/office/officeart/2005/8/quickstyle/simple2" qsCatId="simple" csTypeId="urn:microsoft.com/office/officeart/2005/8/colors/accent2_5" csCatId="accent2" phldr="1"/>
      <dgm:spPr/>
      <dgm:t>
        <a:bodyPr/>
        <a:lstStyle/>
        <a:p>
          <a:endParaRPr kumimoji="1" lang="ja-JP" altLang="en-US"/>
        </a:p>
      </dgm:t>
    </dgm:pt>
    <dgm:pt modelId="{89986779-8B11-48E7-ACBB-C23888A7FEC7}">
      <dgm:prSet phldrT="[テキスト]"/>
      <dgm:spPr/>
      <dgm:t>
        <a:bodyPr/>
        <a:lstStyle/>
        <a:p>
          <a:r>
            <a:rPr kumimoji="1" lang="ja-JP" altLang="en-US" b="0" cap="none" spc="0" dirty="0" smtClean="0">
              <a:ln w="18415" cmpd="sng">
                <a:solidFill>
                  <a:schemeClr val="bg1">
                    <a:lumMod val="65000"/>
                  </a:schemeClr>
                </a:solidFill>
                <a:prstDash val="solid"/>
              </a:ln>
              <a:solidFill>
                <a:schemeClr val="bg1">
                  <a:lumMod val="65000"/>
                </a:schemeClr>
              </a:solidFill>
              <a:effectLst/>
            </a:rPr>
            <a:t>前処理</a:t>
          </a:r>
          <a:endParaRPr kumimoji="1" lang="en-US" altLang="ja-JP" b="0" cap="none" spc="0" dirty="0" smtClean="0">
            <a:ln w="18415" cmpd="sng">
              <a:solidFill>
                <a:schemeClr val="bg1">
                  <a:lumMod val="65000"/>
                </a:schemeClr>
              </a:solidFill>
              <a:prstDash val="solid"/>
            </a:ln>
            <a:solidFill>
              <a:schemeClr val="bg1">
                <a:lumMod val="65000"/>
              </a:schemeClr>
            </a:solidFill>
            <a:effectLst/>
          </a:endParaRPr>
        </a:p>
      </dgm:t>
    </dgm:pt>
    <dgm:pt modelId="{7F07A0D0-1F97-4BB0-A586-78041E83F54B}" type="parTrans" cxnId="{38DF9DF2-823C-42BE-B9BA-73157C187D93}">
      <dgm:prSet/>
      <dgm:spPr/>
      <dgm:t>
        <a:bodyPr/>
        <a:lstStyle/>
        <a:p>
          <a:endParaRPr kumimoji="1" lang="ja-JP" altLang="en-US"/>
        </a:p>
      </dgm:t>
    </dgm:pt>
    <dgm:pt modelId="{D06C8640-E9A8-43EB-9720-042B8ED192C1}" type="sibTrans" cxnId="{38DF9DF2-823C-42BE-B9BA-73157C187D93}">
      <dgm:prSet/>
      <dgm:spPr/>
      <dgm:t>
        <a:bodyPr/>
        <a:lstStyle/>
        <a:p>
          <a:endParaRPr kumimoji="1" lang="ja-JP" altLang="en-US"/>
        </a:p>
      </dgm:t>
    </dgm:pt>
    <dgm:pt modelId="{E9FA56D8-730C-44F9-9093-86047BDBE66A}">
      <dgm:prSet phldrT="[テキスト]"/>
      <dgm:spPr/>
      <dgm:t>
        <a:bodyPr/>
        <a:lstStyle/>
        <a:p>
          <a:r>
            <a:rPr kumimoji="1" lang="ja-JP" altLang="en-US" dirty="0" smtClean="0">
              <a:solidFill>
                <a:schemeClr val="bg1">
                  <a:lumMod val="65000"/>
                </a:schemeClr>
              </a:solidFill>
            </a:rPr>
            <a:t>時系列データの処理を行う</a:t>
          </a:r>
          <a:endParaRPr kumimoji="1" lang="ja-JP" altLang="en-US" dirty="0">
            <a:solidFill>
              <a:schemeClr val="bg1">
                <a:lumMod val="65000"/>
              </a:schemeClr>
            </a:solidFill>
          </a:endParaRPr>
        </a:p>
      </dgm:t>
    </dgm:pt>
    <dgm:pt modelId="{3111C6B9-9EA3-44FA-8DF1-964A9CF63AF9}" type="parTrans" cxnId="{56475868-EBB8-4E10-ADD1-28E70FA4806B}">
      <dgm:prSet/>
      <dgm:spPr/>
      <dgm:t>
        <a:bodyPr/>
        <a:lstStyle/>
        <a:p>
          <a:endParaRPr kumimoji="1" lang="ja-JP" altLang="en-US"/>
        </a:p>
      </dgm:t>
    </dgm:pt>
    <dgm:pt modelId="{94CA5FC8-3CE1-40F2-843B-6E700A1EF8D5}" type="sibTrans" cxnId="{56475868-EBB8-4E10-ADD1-28E70FA4806B}">
      <dgm:prSet/>
      <dgm:spPr/>
      <dgm:t>
        <a:bodyPr/>
        <a:lstStyle/>
        <a:p>
          <a:endParaRPr kumimoji="1" lang="ja-JP" altLang="en-US"/>
        </a:p>
      </dgm:t>
    </dgm:pt>
    <dgm:pt modelId="{69611E5A-4659-4703-AFB5-9209487C2EDB}">
      <dgm:prSet phldrT="[テキスト]"/>
      <dgm:spPr/>
      <dgm:t>
        <a:bodyPr/>
        <a:lstStyle/>
        <a:p>
          <a:r>
            <a:rPr kumimoji="1" lang="ja-JP" altLang="en-US"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遅延相関分析</a:t>
          </a:r>
          <a:endParaRPr kumimoji="1" lang="ja-JP" altLang="en-US"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65726904-FE1F-44F4-91EB-4C33DCCC7463}" type="parTrans" cxnId="{0B113EF3-1A4B-491C-8C41-1219082850B4}">
      <dgm:prSet/>
      <dgm:spPr/>
      <dgm:t>
        <a:bodyPr/>
        <a:lstStyle/>
        <a:p>
          <a:endParaRPr kumimoji="1" lang="ja-JP" altLang="en-US"/>
        </a:p>
      </dgm:t>
    </dgm:pt>
    <dgm:pt modelId="{075487A7-F9C3-4799-BE80-CFAAD069A200}" type="sibTrans" cxnId="{0B113EF3-1A4B-491C-8C41-1219082850B4}">
      <dgm:prSet/>
      <dgm:spPr/>
      <dgm:t>
        <a:bodyPr/>
        <a:lstStyle/>
        <a:p>
          <a:endParaRPr kumimoji="1" lang="ja-JP" altLang="en-US"/>
        </a:p>
      </dgm:t>
    </dgm:pt>
    <dgm:pt modelId="{0C51F424-F2A7-4260-B237-4C08B673F916}">
      <dgm:prSet phldrT="[テキスト]"/>
      <dgm:spPr/>
      <dgm:t>
        <a:bodyPr/>
        <a:lstStyle/>
        <a:p>
          <a:r>
            <a:rPr kumimoji="1" lang="ja-JP" altLang="en-US" dirty="0" smtClean="0"/>
            <a:t>最大相関係数を求める</a:t>
          </a:r>
          <a:endParaRPr kumimoji="1" lang="ja-JP" altLang="en-US" dirty="0"/>
        </a:p>
      </dgm:t>
    </dgm:pt>
    <dgm:pt modelId="{1A38BB5A-6E35-49A8-B793-E2A3B330C63F}" type="parTrans" cxnId="{CD77B1BE-B22E-486B-95CD-89A42EC45B18}">
      <dgm:prSet/>
      <dgm:spPr/>
      <dgm:t>
        <a:bodyPr/>
        <a:lstStyle/>
        <a:p>
          <a:endParaRPr kumimoji="1" lang="ja-JP" altLang="en-US"/>
        </a:p>
      </dgm:t>
    </dgm:pt>
    <dgm:pt modelId="{665DA3F8-23C8-4A4F-8400-3E02D0F49510}" type="sibTrans" cxnId="{CD77B1BE-B22E-486B-95CD-89A42EC45B18}">
      <dgm:prSet/>
      <dgm:spPr/>
      <dgm:t>
        <a:bodyPr/>
        <a:lstStyle/>
        <a:p>
          <a:endParaRPr kumimoji="1" lang="ja-JP" altLang="en-US"/>
        </a:p>
      </dgm:t>
    </dgm:pt>
    <dgm:pt modelId="{E3EEF9FE-A3C3-4D1D-AE5F-5227C82EEDA6}">
      <dgm:prSet phldrT="[テキスト]"/>
      <dgm:spPr/>
      <dgm:t>
        <a:bodyPr/>
        <a:lstStyle/>
        <a:p>
          <a:r>
            <a:rPr kumimoji="1" lang="ja-JP" altLang="en-US" b="0" cap="none" spc="0" dirty="0" smtClean="0">
              <a:ln w="18415" cmpd="sng">
                <a:solidFill>
                  <a:schemeClr val="bg1">
                    <a:lumMod val="65000"/>
                  </a:schemeClr>
                </a:solidFill>
                <a:prstDash val="solid"/>
              </a:ln>
              <a:solidFill>
                <a:schemeClr val="bg1">
                  <a:lumMod val="65000"/>
                </a:schemeClr>
              </a:solidFill>
              <a:effectLst>
                <a:outerShdw blurRad="63500" dir="3600000" algn="tl" rotWithShape="0">
                  <a:srgbClr val="000000">
                    <a:alpha val="70000"/>
                  </a:srgbClr>
                </a:outerShdw>
              </a:effectLst>
            </a:rPr>
            <a:t>後処理</a:t>
          </a:r>
          <a:endParaRPr kumimoji="1" lang="ja-JP" altLang="en-US" b="0" cap="none" spc="0" dirty="0">
            <a:ln w="18415" cmpd="sng">
              <a:solidFill>
                <a:schemeClr val="bg1">
                  <a:lumMod val="65000"/>
                </a:schemeClr>
              </a:solidFill>
              <a:prstDash val="solid"/>
            </a:ln>
            <a:solidFill>
              <a:schemeClr val="bg1">
                <a:lumMod val="65000"/>
              </a:schemeClr>
            </a:solidFill>
            <a:effectLst>
              <a:outerShdw blurRad="63500" dir="3600000" algn="tl" rotWithShape="0">
                <a:srgbClr val="000000">
                  <a:alpha val="70000"/>
                </a:srgbClr>
              </a:outerShdw>
            </a:effectLst>
          </a:endParaRPr>
        </a:p>
      </dgm:t>
    </dgm:pt>
    <dgm:pt modelId="{F2E908AB-DF0E-444A-8ADC-10C1978342A3}" type="parTrans" cxnId="{570384C9-4340-4E24-9742-07A02F03C643}">
      <dgm:prSet/>
      <dgm:spPr/>
      <dgm:t>
        <a:bodyPr/>
        <a:lstStyle/>
        <a:p>
          <a:endParaRPr kumimoji="1" lang="ja-JP" altLang="en-US"/>
        </a:p>
      </dgm:t>
    </dgm:pt>
    <dgm:pt modelId="{CFFCF341-6E08-41CC-9E30-B249DF206BB9}" type="sibTrans" cxnId="{570384C9-4340-4E24-9742-07A02F03C643}">
      <dgm:prSet/>
      <dgm:spPr/>
      <dgm:t>
        <a:bodyPr/>
        <a:lstStyle/>
        <a:p>
          <a:endParaRPr kumimoji="1" lang="ja-JP" altLang="en-US"/>
        </a:p>
      </dgm:t>
    </dgm:pt>
    <dgm:pt modelId="{D91444FE-FF92-4147-BD0B-3317E56143C4}">
      <dgm:prSet/>
      <dgm:spPr/>
      <dgm:t>
        <a:bodyPr/>
        <a:lstStyle/>
        <a:p>
          <a:r>
            <a:rPr kumimoji="1" lang="ja-JP" altLang="en-US" dirty="0" smtClean="0">
              <a:solidFill>
                <a:schemeClr val="bg1">
                  <a:lumMod val="65000"/>
                </a:schemeClr>
              </a:solidFill>
            </a:rPr>
            <a:t>検定を行う</a:t>
          </a:r>
          <a:endParaRPr kumimoji="1" lang="ja-JP" altLang="en-US" dirty="0">
            <a:solidFill>
              <a:schemeClr val="bg1">
                <a:lumMod val="65000"/>
              </a:schemeClr>
            </a:solidFill>
          </a:endParaRPr>
        </a:p>
      </dgm:t>
    </dgm:pt>
    <dgm:pt modelId="{B10008F5-28C6-40F6-8AC4-D6FE1B5B1B77}" type="parTrans" cxnId="{8004C299-5BBE-43BD-BE72-95DE896BD2CD}">
      <dgm:prSet/>
      <dgm:spPr/>
      <dgm:t>
        <a:bodyPr/>
        <a:lstStyle/>
        <a:p>
          <a:endParaRPr kumimoji="1" lang="ja-JP" altLang="en-US"/>
        </a:p>
      </dgm:t>
    </dgm:pt>
    <dgm:pt modelId="{F3266025-A8DB-43B1-A6E2-6B92FB5CC405}" type="sibTrans" cxnId="{8004C299-5BBE-43BD-BE72-95DE896BD2CD}">
      <dgm:prSet/>
      <dgm:spPr/>
      <dgm:t>
        <a:bodyPr/>
        <a:lstStyle/>
        <a:p>
          <a:endParaRPr kumimoji="1" lang="ja-JP" altLang="en-US"/>
        </a:p>
      </dgm:t>
    </dgm:pt>
    <dgm:pt modelId="{A29A1B91-98F1-41E8-974C-5DC3E5E0686A}" type="pres">
      <dgm:prSet presAssocID="{F45C39A3-3734-4AE2-9ECB-FEDA599CE67D}" presName="Name0" presStyleCnt="0">
        <dgm:presLayoutVars>
          <dgm:dir/>
          <dgm:animLvl val="lvl"/>
          <dgm:resizeHandles val="exact"/>
        </dgm:presLayoutVars>
      </dgm:prSet>
      <dgm:spPr/>
      <dgm:t>
        <a:bodyPr/>
        <a:lstStyle/>
        <a:p>
          <a:endParaRPr kumimoji="1" lang="ja-JP" altLang="en-US"/>
        </a:p>
      </dgm:t>
    </dgm:pt>
    <dgm:pt modelId="{AE052F1F-FCCF-4863-9B05-CCDBA8569375}" type="pres">
      <dgm:prSet presAssocID="{89986779-8B11-48E7-ACBB-C23888A7FEC7}" presName="linNode" presStyleCnt="0"/>
      <dgm:spPr/>
    </dgm:pt>
    <dgm:pt modelId="{A85F67F5-11FB-4B6E-99CA-54A4B7126C8A}" type="pres">
      <dgm:prSet presAssocID="{89986779-8B11-48E7-ACBB-C23888A7FEC7}" presName="parentText" presStyleLbl="node1" presStyleIdx="0" presStyleCnt="3">
        <dgm:presLayoutVars>
          <dgm:chMax val="1"/>
          <dgm:bulletEnabled val="1"/>
        </dgm:presLayoutVars>
      </dgm:prSet>
      <dgm:spPr/>
      <dgm:t>
        <a:bodyPr/>
        <a:lstStyle/>
        <a:p>
          <a:endParaRPr kumimoji="1" lang="ja-JP" altLang="en-US"/>
        </a:p>
      </dgm:t>
    </dgm:pt>
    <dgm:pt modelId="{B6C1C71D-09EA-4973-94EE-3F259DF8C15A}" type="pres">
      <dgm:prSet presAssocID="{89986779-8B11-48E7-ACBB-C23888A7FEC7}" presName="descendantText" presStyleLbl="alignAccFollowNode1" presStyleIdx="0" presStyleCnt="3">
        <dgm:presLayoutVars>
          <dgm:bulletEnabled val="1"/>
        </dgm:presLayoutVars>
      </dgm:prSet>
      <dgm:spPr/>
      <dgm:t>
        <a:bodyPr/>
        <a:lstStyle/>
        <a:p>
          <a:endParaRPr kumimoji="1" lang="ja-JP" altLang="en-US"/>
        </a:p>
      </dgm:t>
    </dgm:pt>
    <dgm:pt modelId="{96F50B06-940A-426F-9B16-B341326F069F}" type="pres">
      <dgm:prSet presAssocID="{D06C8640-E9A8-43EB-9720-042B8ED192C1}" presName="sp" presStyleCnt="0"/>
      <dgm:spPr/>
    </dgm:pt>
    <dgm:pt modelId="{EB972972-F8CC-4729-8D7C-2F7105173C53}" type="pres">
      <dgm:prSet presAssocID="{69611E5A-4659-4703-AFB5-9209487C2EDB}" presName="linNode" presStyleCnt="0"/>
      <dgm:spPr/>
    </dgm:pt>
    <dgm:pt modelId="{64CFF22F-B8F3-4354-907D-849D1387F718}" type="pres">
      <dgm:prSet presAssocID="{69611E5A-4659-4703-AFB5-9209487C2EDB}" presName="parentText" presStyleLbl="node1" presStyleIdx="1" presStyleCnt="3">
        <dgm:presLayoutVars>
          <dgm:chMax val="1"/>
          <dgm:bulletEnabled val="1"/>
        </dgm:presLayoutVars>
      </dgm:prSet>
      <dgm:spPr/>
      <dgm:t>
        <a:bodyPr/>
        <a:lstStyle/>
        <a:p>
          <a:endParaRPr kumimoji="1" lang="ja-JP" altLang="en-US"/>
        </a:p>
      </dgm:t>
    </dgm:pt>
    <dgm:pt modelId="{6C2F3078-E6A6-45F0-8AC0-698FDA8202A6}" type="pres">
      <dgm:prSet presAssocID="{69611E5A-4659-4703-AFB5-9209487C2EDB}" presName="descendantText" presStyleLbl="alignAccFollowNode1" presStyleIdx="1" presStyleCnt="3">
        <dgm:presLayoutVars>
          <dgm:bulletEnabled val="1"/>
        </dgm:presLayoutVars>
      </dgm:prSet>
      <dgm:spPr/>
      <dgm:t>
        <a:bodyPr/>
        <a:lstStyle/>
        <a:p>
          <a:endParaRPr kumimoji="1" lang="ja-JP" altLang="en-US"/>
        </a:p>
      </dgm:t>
    </dgm:pt>
    <dgm:pt modelId="{D5A14883-1E55-4B51-926F-FE9EB4B96148}" type="pres">
      <dgm:prSet presAssocID="{075487A7-F9C3-4799-BE80-CFAAD069A200}" presName="sp" presStyleCnt="0"/>
      <dgm:spPr/>
    </dgm:pt>
    <dgm:pt modelId="{8F8792D4-2544-4BDF-839B-67D62A984CF4}" type="pres">
      <dgm:prSet presAssocID="{E3EEF9FE-A3C3-4D1D-AE5F-5227C82EEDA6}" presName="linNode" presStyleCnt="0"/>
      <dgm:spPr/>
    </dgm:pt>
    <dgm:pt modelId="{77BCD486-4AF4-4921-84F2-996F05A840F1}" type="pres">
      <dgm:prSet presAssocID="{E3EEF9FE-A3C3-4D1D-AE5F-5227C82EEDA6}" presName="parentText" presStyleLbl="node1" presStyleIdx="2" presStyleCnt="3">
        <dgm:presLayoutVars>
          <dgm:chMax val="1"/>
          <dgm:bulletEnabled val="1"/>
        </dgm:presLayoutVars>
      </dgm:prSet>
      <dgm:spPr/>
      <dgm:t>
        <a:bodyPr/>
        <a:lstStyle/>
        <a:p>
          <a:endParaRPr kumimoji="1" lang="ja-JP" altLang="en-US"/>
        </a:p>
      </dgm:t>
    </dgm:pt>
    <dgm:pt modelId="{86F3C0B1-CA85-465F-B126-337FCC1A247F}" type="pres">
      <dgm:prSet presAssocID="{E3EEF9FE-A3C3-4D1D-AE5F-5227C82EEDA6}" presName="descendantText" presStyleLbl="alignAccFollowNode1" presStyleIdx="2" presStyleCnt="3">
        <dgm:presLayoutVars>
          <dgm:bulletEnabled val="1"/>
        </dgm:presLayoutVars>
      </dgm:prSet>
      <dgm:spPr/>
      <dgm:t>
        <a:bodyPr/>
        <a:lstStyle/>
        <a:p>
          <a:endParaRPr kumimoji="1" lang="ja-JP" altLang="en-US"/>
        </a:p>
      </dgm:t>
    </dgm:pt>
  </dgm:ptLst>
  <dgm:cxnLst>
    <dgm:cxn modelId="{8004C299-5BBE-43BD-BE72-95DE896BD2CD}" srcId="{E3EEF9FE-A3C3-4D1D-AE5F-5227C82EEDA6}" destId="{D91444FE-FF92-4147-BD0B-3317E56143C4}" srcOrd="0" destOrd="0" parTransId="{B10008F5-28C6-40F6-8AC4-D6FE1B5B1B77}" sibTransId="{F3266025-A8DB-43B1-A6E2-6B92FB5CC405}"/>
    <dgm:cxn modelId="{CD77B1BE-B22E-486B-95CD-89A42EC45B18}" srcId="{69611E5A-4659-4703-AFB5-9209487C2EDB}" destId="{0C51F424-F2A7-4260-B237-4C08B673F916}" srcOrd="0" destOrd="0" parTransId="{1A38BB5A-6E35-49A8-B793-E2A3B330C63F}" sibTransId="{665DA3F8-23C8-4A4F-8400-3E02D0F49510}"/>
    <dgm:cxn modelId="{8978CA25-F83A-4AE0-A251-A083AB750431}" type="presOf" srcId="{69611E5A-4659-4703-AFB5-9209487C2EDB}" destId="{64CFF22F-B8F3-4354-907D-849D1387F718}" srcOrd="0" destOrd="0" presId="urn:microsoft.com/office/officeart/2005/8/layout/vList5"/>
    <dgm:cxn modelId="{010A3047-A19F-4AE0-9F11-16ED73C22AB7}" type="presOf" srcId="{F45C39A3-3734-4AE2-9ECB-FEDA599CE67D}" destId="{A29A1B91-98F1-41E8-974C-5DC3E5E0686A}" srcOrd="0" destOrd="0" presId="urn:microsoft.com/office/officeart/2005/8/layout/vList5"/>
    <dgm:cxn modelId="{0B113EF3-1A4B-491C-8C41-1219082850B4}" srcId="{F45C39A3-3734-4AE2-9ECB-FEDA599CE67D}" destId="{69611E5A-4659-4703-AFB5-9209487C2EDB}" srcOrd="1" destOrd="0" parTransId="{65726904-FE1F-44F4-91EB-4C33DCCC7463}" sibTransId="{075487A7-F9C3-4799-BE80-CFAAD069A200}"/>
    <dgm:cxn modelId="{3FCE3ECD-56C3-4BD5-B3A4-749084661C55}" type="presOf" srcId="{D91444FE-FF92-4147-BD0B-3317E56143C4}" destId="{86F3C0B1-CA85-465F-B126-337FCC1A247F}" srcOrd="0" destOrd="0" presId="urn:microsoft.com/office/officeart/2005/8/layout/vList5"/>
    <dgm:cxn modelId="{A13DBDC0-96D2-4ADA-8221-BA87307E41D3}" type="presOf" srcId="{E9FA56D8-730C-44F9-9093-86047BDBE66A}" destId="{B6C1C71D-09EA-4973-94EE-3F259DF8C15A}" srcOrd="0" destOrd="0" presId="urn:microsoft.com/office/officeart/2005/8/layout/vList5"/>
    <dgm:cxn modelId="{E0B4B21E-58A2-430B-B697-33F2758E3330}" type="presOf" srcId="{89986779-8B11-48E7-ACBB-C23888A7FEC7}" destId="{A85F67F5-11FB-4B6E-99CA-54A4B7126C8A}" srcOrd="0" destOrd="0" presId="urn:microsoft.com/office/officeart/2005/8/layout/vList5"/>
    <dgm:cxn modelId="{570384C9-4340-4E24-9742-07A02F03C643}" srcId="{F45C39A3-3734-4AE2-9ECB-FEDA599CE67D}" destId="{E3EEF9FE-A3C3-4D1D-AE5F-5227C82EEDA6}" srcOrd="2" destOrd="0" parTransId="{F2E908AB-DF0E-444A-8ADC-10C1978342A3}" sibTransId="{CFFCF341-6E08-41CC-9E30-B249DF206BB9}"/>
    <dgm:cxn modelId="{38DF9DF2-823C-42BE-B9BA-73157C187D93}" srcId="{F45C39A3-3734-4AE2-9ECB-FEDA599CE67D}" destId="{89986779-8B11-48E7-ACBB-C23888A7FEC7}" srcOrd="0" destOrd="0" parTransId="{7F07A0D0-1F97-4BB0-A586-78041E83F54B}" sibTransId="{D06C8640-E9A8-43EB-9720-042B8ED192C1}"/>
    <dgm:cxn modelId="{D1FB7D2F-FFB6-4051-970E-55BFCF1F0BDA}" type="presOf" srcId="{E3EEF9FE-A3C3-4D1D-AE5F-5227C82EEDA6}" destId="{77BCD486-4AF4-4921-84F2-996F05A840F1}" srcOrd="0" destOrd="0" presId="urn:microsoft.com/office/officeart/2005/8/layout/vList5"/>
    <dgm:cxn modelId="{60C7183B-7179-4B3E-82D1-F1058273EFC1}" type="presOf" srcId="{0C51F424-F2A7-4260-B237-4C08B673F916}" destId="{6C2F3078-E6A6-45F0-8AC0-698FDA8202A6}" srcOrd="0" destOrd="0" presId="urn:microsoft.com/office/officeart/2005/8/layout/vList5"/>
    <dgm:cxn modelId="{56475868-EBB8-4E10-ADD1-28E70FA4806B}" srcId="{89986779-8B11-48E7-ACBB-C23888A7FEC7}" destId="{E9FA56D8-730C-44F9-9093-86047BDBE66A}" srcOrd="0" destOrd="0" parTransId="{3111C6B9-9EA3-44FA-8DF1-964A9CF63AF9}" sibTransId="{94CA5FC8-3CE1-40F2-843B-6E700A1EF8D5}"/>
    <dgm:cxn modelId="{23D17091-C699-408F-8875-C12320C1BAB7}" type="presParOf" srcId="{A29A1B91-98F1-41E8-974C-5DC3E5E0686A}" destId="{AE052F1F-FCCF-4863-9B05-CCDBA8569375}" srcOrd="0" destOrd="0" presId="urn:microsoft.com/office/officeart/2005/8/layout/vList5"/>
    <dgm:cxn modelId="{643CE6FD-6EF1-4FDE-91F8-A7110102DA3A}" type="presParOf" srcId="{AE052F1F-FCCF-4863-9B05-CCDBA8569375}" destId="{A85F67F5-11FB-4B6E-99CA-54A4B7126C8A}" srcOrd="0" destOrd="0" presId="urn:microsoft.com/office/officeart/2005/8/layout/vList5"/>
    <dgm:cxn modelId="{83F836F2-D8ED-44F3-B364-4496FDDF83A5}" type="presParOf" srcId="{AE052F1F-FCCF-4863-9B05-CCDBA8569375}" destId="{B6C1C71D-09EA-4973-94EE-3F259DF8C15A}" srcOrd="1" destOrd="0" presId="urn:microsoft.com/office/officeart/2005/8/layout/vList5"/>
    <dgm:cxn modelId="{9FCF6DCF-7763-427E-9D31-0DA4E83C1502}" type="presParOf" srcId="{A29A1B91-98F1-41E8-974C-5DC3E5E0686A}" destId="{96F50B06-940A-426F-9B16-B341326F069F}" srcOrd="1" destOrd="0" presId="urn:microsoft.com/office/officeart/2005/8/layout/vList5"/>
    <dgm:cxn modelId="{5F3A4D4C-1B0A-4F1A-B845-D53408593546}" type="presParOf" srcId="{A29A1B91-98F1-41E8-974C-5DC3E5E0686A}" destId="{EB972972-F8CC-4729-8D7C-2F7105173C53}" srcOrd="2" destOrd="0" presId="urn:microsoft.com/office/officeart/2005/8/layout/vList5"/>
    <dgm:cxn modelId="{80E9D639-1249-4E10-9A3B-2A1DE460D282}" type="presParOf" srcId="{EB972972-F8CC-4729-8D7C-2F7105173C53}" destId="{64CFF22F-B8F3-4354-907D-849D1387F718}" srcOrd="0" destOrd="0" presId="urn:microsoft.com/office/officeart/2005/8/layout/vList5"/>
    <dgm:cxn modelId="{6A97BE8A-A816-4C73-8B40-76D2CC8151F0}" type="presParOf" srcId="{EB972972-F8CC-4729-8D7C-2F7105173C53}" destId="{6C2F3078-E6A6-45F0-8AC0-698FDA8202A6}" srcOrd="1" destOrd="0" presId="urn:microsoft.com/office/officeart/2005/8/layout/vList5"/>
    <dgm:cxn modelId="{E0BFCCA3-BACA-4B5B-9428-3287577CEB0D}" type="presParOf" srcId="{A29A1B91-98F1-41E8-974C-5DC3E5E0686A}" destId="{D5A14883-1E55-4B51-926F-FE9EB4B96148}" srcOrd="3" destOrd="0" presId="urn:microsoft.com/office/officeart/2005/8/layout/vList5"/>
    <dgm:cxn modelId="{01AFD24B-10C4-40D7-B4F9-A10B5738A561}" type="presParOf" srcId="{A29A1B91-98F1-41E8-974C-5DC3E5E0686A}" destId="{8F8792D4-2544-4BDF-839B-67D62A984CF4}" srcOrd="4" destOrd="0" presId="urn:microsoft.com/office/officeart/2005/8/layout/vList5"/>
    <dgm:cxn modelId="{4D52B30E-FD1F-486E-BFF5-0ED09C0CAD3B}" type="presParOf" srcId="{8F8792D4-2544-4BDF-839B-67D62A984CF4}" destId="{77BCD486-4AF4-4921-84F2-996F05A840F1}" srcOrd="0" destOrd="0" presId="urn:microsoft.com/office/officeart/2005/8/layout/vList5"/>
    <dgm:cxn modelId="{C3EEF2CF-B19D-4D70-A25F-B20A33A05FC9}" type="presParOf" srcId="{8F8792D4-2544-4BDF-839B-67D62A984CF4}" destId="{86F3C0B1-CA85-465F-B126-337FCC1A247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F45C39A3-3734-4AE2-9ECB-FEDA599CE67D}" type="doc">
      <dgm:prSet loTypeId="urn:microsoft.com/office/officeart/2005/8/layout/vList5" loCatId="list" qsTypeId="urn:microsoft.com/office/officeart/2005/8/quickstyle/simple2" qsCatId="simple" csTypeId="urn:microsoft.com/office/officeart/2005/8/colors/accent2_5" csCatId="accent2" phldr="1"/>
      <dgm:spPr/>
      <dgm:t>
        <a:bodyPr/>
        <a:lstStyle/>
        <a:p>
          <a:endParaRPr kumimoji="1" lang="ja-JP" altLang="en-US"/>
        </a:p>
      </dgm:t>
    </dgm:pt>
    <dgm:pt modelId="{89986779-8B11-48E7-ACBB-C23888A7FEC7}">
      <dgm:prSet phldrT="[テキスト]"/>
      <dgm:spPr/>
      <dgm:t>
        <a:bodyPr/>
        <a:lstStyle/>
        <a:p>
          <a:r>
            <a:rPr kumimoji="1" lang="ja-JP" altLang="en-US" b="0" cap="none" spc="0" dirty="0" smtClean="0">
              <a:ln w="18415" cmpd="sng">
                <a:solidFill>
                  <a:schemeClr val="bg1">
                    <a:lumMod val="65000"/>
                  </a:schemeClr>
                </a:solidFill>
                <a:prstDash val="solid"/>
              </a:ln>
              <a:solidFill>
                <a:schemeClr val="bg1">
                  <a:lumMod val="65000"/>
                </a:schemeClr>
              </a:solidFill>
              <a:effectLst/>
            </a:rPr>
            <a:t>前処理</a:t>
          </a:r>
          <a:endParaRPr kumimoji="1" lang="en-US" altLang="ja-JP" b="0" cap="none" spc="0" dirty="0" smtClean="0">
            <a:ln w="18415" cmpd="sng">
              <a:solidFill>
                <a:schemeClr val="bg1">
                  <a:lumMod val="65000"/>
                </a:schemeClr>
              </a:solidFill>
              <a:prstDash val="solid"/>
            </a:ln>
            <a:solidFill>
              <a:schemeClr val="bg1">
                <a:lumMod val="65000"/>
              </a:schemeClr>
            </a:solidFill>
            <a:effectLst/>
          </a:endParaRPr>
        </a:p>
      </dgm:t>
    </dgm:pt>
    <dgm:pt modelId="{7F07A0D0-1F97-4BB0-A586-78041E83F54B}" type="parTrans" cxnId="{38DF9DF2-823C-42BE-B9BA-73157C187D93}">
      <dgm:prSet/>
      <dgm:spPr/>
      <dgm:t>
        <a:bodyPr/>
        <a:lstStyle/>
        <a:p>
          <a:endParaRPr kumimoji="1" lang="ja-JP" altLang="en-US"/>
        </a:p>
      </dgm:t>
    </dgm:pt>
    <dgm:pt modelId="{D06C8640-E9A8-43EB-9720-042B8ED192C1}" type="sibTrans" cxnId="{38DF9DF2-823C-42BE-B9BA-73157C187D93}">
      <dgm:prSet/>
      <dgm:spPr/>
      <dgm:t>
        <a:bodyPr/>
        <a:lstStyle/>
        <a:p>
          <a:endParaRPr kumimoji="1" lang="ja-JP" altLang="en-US"/>
        </a:p>
      </dgm:t>
    </dgm:pt>
    <dgm:pt modelId="{E9FA56D8-730C-44F9-9093-86047BDBE66A}">
      <dgm:prSet phldrT="[テキスト]"/>
      <dgm:spPr/>
      <dgm:t>
        <a:bodyPr/>
        <a:lstStyle/>
        <a:p>
          <a:r>
            <a:rPr kumimoji="1" lang="ja-JP" altLang="en-US" dirty="0" smtClean="0">
              <a:solidFill>
                <a:schemeClr val="bg1">
                  <a:lumMod val="65000"/>
                </a:schemeClr>
              </a:solidFill>
            </a:rPr>
            <a:t>時系列データの処理を行う</a:t>
          </a:r>
          <a:endParaRPr kumimoji="1" lang="ja-JP" altLang="en-US" dirty="0">
            <a:solidFill>
              <a:schemeClr val="bg1">
                <a:lumMod val="65000"/>
              </a:schemeClr>
            </a:solidFill>
          </a:endParaRPr>
        </a:p>
      </dgm:t>
    </dgm:pt>
    <dgm:pt modelId="{3111C6B9-9EA3-44FA-8DF1-964A9CF63AF9}" type="parTrans" cxnId="{56475868-EBB8-4E10-ADD1-28E70FA4806B}">
      <dgm:prSet/>
      <dgm:spPr/>
      <dgm:t>
        <a:bodyPr/>
        <a:lstStyle/>
        <a:p>
          <a:endParaRPr kumimoji="1" lang="ja-JP" altLang="en-US"/>
        </a:p>
      </dgm:t>
    </dgm:pt>
    <dgm:pt modelId="{94CA5FC8-3CE1-40F2-843B-6E700A1EF8D5}" type="sibTrans" cxnId="{56475868-EBB8-4E10-ADD1-28E70FA4806B}">
      <dgm:prSet/>
      <dgm:spPr/>
      <dgm:t>
        <a:bodyPr/>
        <a:lstStyle/>
        <a:p>
          <a:endParaRPr kumimoji="1" lang="ja-JP" altLang="en-US"/>
        </a:p>
      </dgm:t>
    </dgm:pt>
    <dgm:pt modelId="{69611E5A-4659-4703-AFB5-9209487C2EDB}">
      <dgm:prSet phldrT="[テキスト]"/>
      <dgm:spPr/>
      <dgm:t>
        <a:bodyPr/>
        <a:lstStyle/>
        <a:p>
          <a:r>
            <a:rPr kumimoji="1" lang="ja-JP" altLang="en-US" b="0" cap="none" spc="0" dirty="0" smtClean="0">
              <a:ln w="18415" cmpd="sng">
                <a:solidFill>
                  <a:schemeClr val="bg1">
                    <a:lumMod val="65000"/>
                  </a:schemeClr>
                </a:solidFill>
                <a:prstDash val="solid"/>
              </a:ln>
              <a:solidFill>
                <a:schemeClr val="bg1">
                  <a:lumMod val="65000"/>
                </a:schemeClr>
              </a:solidFill>
              <a:effectLst>
                <a:outerShdw blurRad="63500" dir="3600000" algn="tl" rotWithShape="0">
                  <a:srgbClr val="000000">
                    <a:alpha val="70000"/>
                  </a:srgbClr>
                </a:outerShdw>
              </a:effectLst>
            </a:rPr>
            <a:t>遅延相関分析</a:t>
          </a:r>
          <a:endParaRPr kumimoji="1" lang="ja-JP" altLang="en-US" b="0" cap="none" spc="0" dirty="0">
            <a:ln w="18415" cmpd="sng">
              <a:solidFill>
                <a:schemeClr val="bg1">
                  <a:lumMod val="65000"/>
                </a:schemeClr>
              </a:solidFill>
              <a:prstDash val="solid"/>
            </a:ln>
            <a:solidFill>
              <a:schemeClr val="bg1">
                <a:lumMod val="65000"/>
              </a:schemeClr>
            </a:solidFill>
            <a:effectLst>
              <a:outerShdw blurRad="63500" dir="3600000" algn="tl" rotWithShape="0">
                <a:srgbClr val="000000">
                  <a:alpha val="70000"/>
                </a:srgbClr>
              </a:outerShdw>
            </a:effectLst>
          </a:endParaRPr>
        </a:p>
      </dgm:t>
    </dgm:pt>
    <dgm:pt modelId="{65726904-FE1F-44F4-91EB-4C33DCCC7463}" type="parTrans" cxnId="{0B113EF3-1A4B-491C-8C41-1219082850B4}">
      <dgm:prSet/>
      <dgm:spPr/>
      <dgm:t>
        <a:bodyPr/>
        <a:lstStyle/>
        <a:p>
          <a:endParaRPr kumimoji="1" lang="ja-JP" altLang="en-US"/>
        </a:p>
      </dgm:t>
    </dgm:pt>
    <dgm:pt modelId="{075487A7-F9C3-4799-BE80-CFAAD069A200}" type="sibTrans" cxnId="{0B113EF3-1A4B-491C-8C41-1219082850B4}">
      <dgm:prSet/>
      <dgm:spPr/>
      <dgm:t>
        <a:bodyPr/>
        <a:lstStyle/>
        <a:p>
          <a:endParaRPr kumimoji="1" lang="ja-JP" altLang="en-US"/>
        </a:p>
      </dgm:t>
    </dgm:pt>
    <dgm:pt modelId="{0C51F424-F2A7-4260-B237-4C08B673F916}">
      <dgm:prSet phldrT="[テキスト]"/>
      <dgm:spPr/>
      <dgm:t>
        <a:bodyPr/>
        <a:lstStyle/>
        <a:p>
          <a:r>
            <a:rPr kumimoji="1" lang="ja-JP" altLang="en-US" dirty="0" smtClean="0">
              <a:solidFill>
                <a:schemeClr val="bg1">
                  <a:lumMod val="65000"/>
                </a:schemeClr>
              </a:solidFill>
            </a:rPr>
            <a:t>最大相関係数を求める</a:t>
          </a:r>
          <a:endParaRPr kumimoji="1" lang="ja-JP" altLang="en-US" dirty="0">
            <a:solidFill>
              <a:schemeClr val="bg1">
                <a:lumMod val="65000"/>
              </a:schemeClr>
            </a:solidFill>
          </a:endParaRPr>
        </a:p>
      </dgm:t>
    </dgm:pt>
    <dgm:pt modelId="{1A38BB5A-6E35-49A8-B793-E2A3B330C63F}" type="parTrans" cxnId="{CD77B1BE-B22E-486B-95CD-89A42EC45B18}">
      <dgm:prSet/>
      <dgm:spPr/>
      <dgm:t>
        <a:bodyPr/>
        <a:lstStyle/>
        <a:p>
          <a:endParaRPr kumimoji="1" lang="ja-JP" altLang="en-US"/>
        </a:p>
      </dgm:t>
    </dgm:pt>
    <dgm:pt modelId="{665DA3F8-23C8-4A4F-8400-3E02D0F49510}" type="sibTrans" cxnId="{CD77B1BE-B22E-486B-95CD-89A42EC45B18}">
      <dgm:prSet/>
      <dgm:spPr/>
      <dgm:t>
        <a:bodyPr/>
        <a:lstStyle/>
        <a:p>
          <a:endParaRPr kumimoji="1" lang="ja-JP" altLang="en-US"/>
        </a:p>
      </dgm:t>
    </dgm:pt>
    <dgm:pt modelId="{E3EEF9FE-A3C3-4D1D-AE5F-5227C82EEDA6}">
      <dgm:prSet phldrT="[テキスト]"/>
      <dgm:spPr/>
      <dgm:t>
        <a:bodyPr/>
        <a:lstStyle/>
        <a:p>
          <a:r>
            <a:rPr kumimoji="1" lang="ja-JP" altLang="en-US"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後処理</a:t>
          </a:r>
          <a:endParaRPr kumimoji="1" lang="ja-JP" altLang="en-US"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F2E908AB-DF0E-444A-8ADC-10C1978342A3}" type="parTrans" cxnId="{570384C9-4340-4E24-9742-07A02F03C643}">
      <dgm:prSet/>
      <dgm:spPr/>
      <dgm:t>
        <a:bodyPr/>
        <a:lstStyle/>
        <a:p>
          <a:endParaRPr kumimoji="1" lang="ja-JP" altLang="en-US"/>
        </a:p>
      </dgm:t>
    </dgm:pt>
    <dgm:pt modelId="{CFFCF341-6E08-41CC-9E30-B249DF206BB9}" type="sibTrans" cxnId="{570384C9-4340-4E24-9742-07A02F03C643}">
      <dgm:prSet/>
      <dgm:spPr/>
      <dgm:t>
        <a:bodyPr/>
        <a:lstStyle/>
        <a:p>
          <a:endParaRPr kumimoji="1" lang="ja-JP" altLang="en-US"/>
        </a:p>
      </dgm:t>
    </dgm:pt>
    <dgm:pt modelId="{D91444FE-FF92-4147-BD0B-3317E56143C4}">
      <dgm:prSet/>
      <dgm:spPr/>
      <dgm:t>
        <a:bodyPr/>
        <a:lstStyle/>
        <a:p>
          <a:r>
            <a:rPr kumimoji="1" lang="ja-JP" altLang="en-US" dirty="0" smtClean="0"/>
            <a:t>検定を行う</a:t>
          </a:r>
          <a:endParaRPr kumimoji="1" lang="ja-JP" altLang="en-US" dirty="0"/>
        </a:p>
      </dgm:t>
    </dgm:pt>
    <dgm:pt modelId="{B10008F5-28C6-40F6-8AC4-D6FE1B5B1B77}" type="parTrans" cxnId="{8004C299-5BBE-43BD-BE72-95DE896BD2CD}">
      <dgm:prSet/>
      <dgm:spPr/>
      <dgm:t>
        <a:bodyPr/>
        <a:lstStyle/>
        <a:p>
          <a:endParaRPr kumimoji="1" lang="ja-JP" altLang="en-US"/>
        </a:p>
      </dgm:t>
    </dgm:pt>
    <dgm:pt modelId="{F3266025-A8DB-43B1-A6E2-6B92FB5CC405}" type="sibTrans" cxnId="{8004C299-5BBE-43BD-BE72-95DE896BD2CD}">
      <dgm:prSet/>
      <dgm:spPr/>
      <dgm:t>
        <a:bodyPr/>
        <a:lstStyle/>
        <a:p>
          <a:endParaRPr kumimoji="1" lang="ja-JP" altLang="en-US"/>
        </a:p>
      </dgm:t>
    </dgm:pt>
    <dgm:pt modelId="{A29A1B91-98F1-41E8-974C-5DC3E5E0686A}" type="pres">
      <dgm:prSet presAssocID="{F45C39A3-3734-4AE2-9ECB-FEDA599CE67D}" presName="Name0" presStyleCnt="0">
        <dgm:presLayoutVars>
          <dgm:dir/>
          <dgm:animLvl val="lvl"/>
          <dgm:resizeHandles val="exact"/>
        </dgm:presLayoutVars>
      </dgm:prSet>
      <dgm:spPr/>
      <dgm:t>
        <a:bodyPr/>
        <a:lstStyle/>
        <a:p>
          <a:endParaRPr kumimoji="1" lang="ja-JP" altLang="en-US"/>
        </a:p>
      </dgm:t>
    </dgm:pt>
    <dgm:pt modelId="{AE052F1F-FCCF-4863-9B05-CCDBA8569375}" type="pres">
      <dgm:prSet presAssocID="{89986779-8B11-48E7-ACBB-C23888A7FEC7}" presName="linNode" presStyleCnt="0"/>
      <dgm:spPr/>
    </dgm:pt>
    <dgm:pt modelId="{A85F67F5-11FB-4B6E-99CA-54A4B7126C8A}" type="pres">
      <dgm:prSet presAssocID="{89986779-8B11-48E7-ACBB-C23888A7FEC7}" presName="parentText" presStyleLbl="node1" presStyleIdx="0" presStyleCnt="3">
        <dgm:presLayoutVars>
          <dgm:chMax val="1"/>
          <dgm:bulletEnabled val="1"/>
        </dgm:presLayoutVars>
      </dgm:prSet>
      <dgm:spPr/>
      <dgm:t>
        <a:bodyPr/>
        <a:lstStyle/>
        <a:p>
          <a:endParaRPr kumimoji="1" lang="ja-JP" altLang="en-US"/>
        </a:p>
      </dgm:t>
    </dgm:pt>
    <dgm:pt modelId="{B6C1C71D-09EA-4973-94EE-3F259DF8C15A}" type="pres">
      <dgm:prSet presAssocID="{89986779-8B11-48E7-ACBB-C23888A7FEC7}" presName="descendantText" presStyleLbl="alignAccFollowNode1" presStyleIdx="0" presStyleCnt="3">
        <dgm:presLayoutVars>
          <dgm:bulletEnabled val="1"/>
        </dgm:presLayoutVars>
      </dgm:prSet>
      <dgm:spPr/>
      <dgm:t>
        <a:bodyPr/>
        <a:lstStyle/>
        <a:p>
          <a:endParaRPr kumimoji="1" lang="ja-JP" altLang="en-US"/>
        </a:p>
      </dgm:t>
    </dgm:pt>
    <dgm:pt modelId="{96F50B06-940A-426F-9B16-B341326F069F}" type="pres">
      <dgm:prSet presAssocID="{D06C8640-E9A8-43EB-9720-042B8ED192C1}" presName="sp" presStyleCnt="0"/>
      <dgm:spPr/>
    </dgm:pt>
    <dgm:pt modelId="{EB972972-F8CC-4729-8D7C-2F7105173C53}" type="pres">
      <dgm:prSet presAssocID="{69611E5A-4659-4703-AFB5-9209487C2EDB}" presName="linNode" presStyleCnt="0"/>
      <dgm:spPr/>
    </dgm:pt>
    <dgm:pt modelId="{64CFF22F-B8F3-4354-907D-849D1387F718}" type="pres">
      <dgm:prSet presAssocID="{69611E5A-4659-4703-AFB5-9209487C2EDB}" presName="parentText" presStyleLbl="node1" presStyleIdx="1" presStyleCnt="3">
        <dgm:presLayoutVars>
          <dgm:chMax val="1"/>
          <dgm:bulletEnabled val="1"/>
        </dgm:presLayoutVars>
      </dgm:prSet>
      <dgm:spPr/>
      <dgm:t>
        <a:bodyPr/>
        <a:lstStyle/>
        <a:p>
          <a:endParaRPr kumimoji="1" lang="ja-JP" altLang="en-US"/>
        </a:p>
      </dgm:t>
    </dgm:pt>
    <dgm:pt modelId="{6C2F3078-E6A6-45F0-8AC0-698FDA8202A6}" type="pres">
      <dgm:prSet presAssocID="{69611E5A-4659-4703-AFB5-9209487C2EDB}" presName="descendantText" presStyleLbl="alignAccFollowNode1" presStyleIdx="1" presStyleCnt="3">
        <dgm:presLayoutVars>
          <dgm:bulletEnabled val="1"/>
        </dgm:presLayoutVars>
      </dgm:prSet>
      <dgm:spPr/>
      <dgm:t>
        <a:bodyPr/>
        <a:lstStyle/>
        <a:p>
          <a:endParaRPr kumimoji="1" lang="ja-JP" altLang="en-US"/>
        </a:p>
      </dgm:t>
    </dgm:pt>
    <dgm:pt modelId="{D5A14883-1E55-4B51-926F-FE9EB4B96148}" type="pres">
      <dgm:prSet presAssocID="{075487A7-F9C3-4799-BE80-CFAAD069A200}" presName="sp" presStyleCnt="0"/>
      <dgm:spPr/>
    </dgm:pt>
    <dgm:pt modelId="{8F8792D4-2544-4BDF-839B-67D62A984CF4}" type="pres">
      <dgm:prSet presAssocID="{E3EEF9FE-A3C3-4D1D-AE5F-5227C82EEDA6}" presName="linNode" presStyleCnt="0"/>
      <dgm:spPr/>
    </dgm:pt>
    <dgm:pt modelId="{77BCD486-4AF4-4921-84F2-996F05A840F1}" type="pres">
      <dgm:prSet presAssocID="{E3EEF9FE-A3C3-4D1D-AE5F-5227C82EEDA6}" presName="parentText" presStyleLbl="node1" presStyleIdx="2" presStyleCnt="3">
        <dgm:presLayoutVars>
          <dgm:chMax val="1"/>
          <dgm:bulletEnabled val="1"/>
        </dgm:presLayoutVars>
      </dgm:prSet>
      <dgm:spPr/>
      <dgm:t>
        <a:bodyPr/>
        <a:lstStyle/>
        <a:p>
          <a:endParaRPr kumimoji="1" lang="ja-JP" altLang="en-US"/>
        </a:p>
      </dgm:t>
    </dgm:pt>
    <dgm:pt modelId="{86F3C0B1-CA85-465F-B126-337FCC1A247F}" type="pres">
      <dgm:prSet presAssocID="{E3EEF9FE-A3C3-4D1D-AE5F-5227C82EEDA6}" presName="descendantText" presStyleLbl="alignAccFollowNode1" presStyleIdx="2" presStyleCnt="3">
        <dgm:presLayoutVars>
          <dgm:bulletEnabled val="1"/>
        </dgm:presLayoutVars>
      </dgm:prSet>
      <dgm:spPr/>
      <dgm:t>
        <a:bodyPr/>
        <a:lstStyle/>
        <a:p>
          <a:endParaRPr kumimoji="1" lang="ja-JP" altLang="en-US"/>
        </a:p>
      </dgm:t>
    </dgm:pt>
  </dgm:ptLst>
  <dgm:cxnLst>
    <dgm:cxn modelId="{DB86ABE1-B54B-4FA4-B015-2A45FFAAA5A1}" type="presOf" srcId="{0C51F424-F2A7-4260-B237-4C08B673F916}" destId="{6C2F3078-E6A6-45F0-8AC0-698FDA8202A6}" srcOrd="0" destOrd="0" presId="urn:microsoft.com/office/officeart/2005/8/layout/vList5"/>
    <dgm:cxn modelId="{8004C299-5BBE-43BD-BE72-95DE896BD2CD}" srcId="{E3EEF9FE-A3C3-4D1D-AE5F-5227C82EEDA6}" destId="{D91444FE-FF92-4147-BD0B-3317E56143C4}" srcOrd="0" destOrd="0" parTransId="{B10008F5-28C6-40F6-8AC4-D6FE1B5B1B77}" sibTransId="{F3266025-A8DB-43B1-A6E2-6B92FB5CC405}"/>
    <dgm:cxn modelId="{CD77B1BE-B22E-486B-95CD-89A42EC45B18}" srcId="{69611E5A-4659-4703-AFB5-9209487C2EDB}" destId="{0C51F424-F2A7-4260-B237-4C08B673F916}" srcOrd="0" destOrd="0" parTransId="{1A38BB5A-6E35-49A8-B793-E2A3B330C63F}" sibTransId="{665DA3F8-23C8-4A4F-8400-3E02D0F49510}"/>
    <dgm:cxn modelId="{0B113EF3-1A4B-491C-8C41-1219082850B4}" srcId="{F45C39A3-3734-4AE2-9ECB-FEDA599CE67D}" destId="{69611E5A-4659-4703-AFB5-9209487C2EDB}" srcOrd="1" destOrd="0" parTransId="{65726904-FE1F-44F4-91EB-4C33DCCC7463}" sibTransId="{075487A7-F9C3-4799-BE80-CFAAD069A200}"/>
    <dgm:cxn modelId="{54BEF09F-A575-4431-AA1E-99B88E4863DE}" type="presOf" srcId="{89986779-8B11-48E7-ACBB-C23888A7FEC7}" destId="{A85F67F5-11FB-4B6E-99CA-54A4B7126C8A}" srcOrd="0" destOrd="0" presId="urn:microsoft.com/office/officeart/2005/8/layout/vList5"/>
    <dgm:cxn modelId="{45F875CF-5C24-4C23-A2E0-7A5D0DDBB22E}" type="presOf" srcId="{69611E5A-4659-4703-AFB5-9209487C2EDB}" destId="{64CFF22F-B8F3-4354-907D-849D1387F718}" srcOrd="0" destOrd="0" presId="urn:microsoft.com/office/officeart/2005/8/layout/vList5"/>
    <dgm:cxn modelId="{570384C9-4340-4E24-9742-07A02F03C643}" srcId="{F45C39A3-3734-4AE2-9ECB-FEDA599CE67D}" destId="{E3EEF9FE-A3C3-4D1D-AE5F-5227C82EEDA6}" srcOrd="2" destOrd="0" parTransId="{F2E908AB-DF0E-444A-8ADC-10C1978342A3}" sibTransId="{CFFCF341-6E08-41CC-9E30-B249DF206BB9}"/>
    <dgm:cxn modelId="{38DF9DF2-823C-42BE-B9BA-73157C187D93}" srcId="{F45C39A3-3734-4AE2-9ECB-FEDA599CE67D}" destId="{89986779-8B11-48E7-ACBB-C23888A7FEC7}" srcOrd="0" destOrd="0" parTransId="{7F07A0D0-1F97-4BB0-A586-78041E83F54B}" sibTransId="{D06C8640-E9A8-43EB-9720-042B8ED192C1}"/>
    <dgm:cxn modelId="{32CD493A-B39A-4368-8695-DA4F876B6A48}" type="presOf" srcId="{E3EEF9FE-A3C3-4D1D-AE5F-5227C82EEDA6}" destId="{77BCD486-4AF4-4921-84F2-996F05A840F1}" srcOrd="0" destOrd="0" presId="urn:microsoft.com/office/officeart/2005/8/layout/vList5"/>
    <dgm:cxn modelId="{F6110B94-BC6E-4BDE-BF22-CC2813F2239B}" type="presOf" srcId="{E9FA56D8-730C-44F9-9093-86047BDBE66A}" destId="{B6C1C71D-09EA-4973-94EE-3F259DF8C15A}" srcOrd="0" destOrd="0" presId="urn:microsoft.com/office/officeart/2005/8/layout/vList5"/>
    <dgm:cxn modelId="{C7E2C5AB-C4DC-497A-B8B5-33038C398C8C}" type="presOf" srcId="{D91444FE-FF92-4147-BD0B-3317E56143C4}" destId="{86F3C0B1-CA85-465F-B126-337FCC1A247F}" srcOrd="0" destOrd="0" presId="urn:microsoft.com/office/officeart/2005/8/layout/vList5"/>
    <dgm:cxn modelId="{05829B80-A59D-4C18-AC70-4FE77DB717B7}" type="presOf" srcId="{F45C39A3-3734-4AE2-9ECB-FEDA599CE67D}" destId="{A29A1B91-98F1-41E8-974C-5DC3E5E0686A}" srcOrd="0" destOrd="0" presId="urn:microsoft.com/office/officeart/2005/8/layout/vList5"/>
    <dgm:cxn modelId="{56475868-EBB8-4E10-ADD1-28E70FA4806B}" srcId="{89986779-8B11-48E7-ACBB-C23888A7FEC7}" destId="{E9FA56D8-730C-44F9-9093-86047BDBE66A}" srcOrd="0" destOrd="0" parTransId="{3111C6B9-9EA3-44FA-8DF1-964A9CF63AF9}" sibTransId="{94CA5FC8-3CE1-40F2-843B-6E700A1EF8D5}"/>
    <dgm:cxn modelId="{FE654A5C-BADA-4BA4-A366-EC961FB7D6B7}" type="presParOf" srcId="{A29A1B91-98F1-41E8-974C-5DC3E5E0686A}" destId="{AE052F1F-FCCF-4863-9B05-CCDBA8569375}" srcOrd="0" destOrd="0" presId="urn:microsoft.com/office/officeart/2005/8/layout/vList5"/>
    <dgm:cxn modelId="{2069E1FA-555E-476B-AFE2-EEDB88B22D27}" type="presParOf" srcId="{AE052F1F-FCCF-4863-9B05-CCDBA8569375}" destId="{A85F67F5-11FB-4B6E-99CA-54A4B7126C8A}" srcOrd="0" destOrd="0" presId="urn:microsoft.com/office/officeart/2005/8/layout/vList5"/>
    <dgm:cxn modelId="{E2BEC3B9-E65B-4D71-95C8-3F1E4C868A07}" type="presParOf" srcId="{AE052F1F-FCCF-4863-9B05-CCDBA8569375}" destId="{B6C1C71D-09EA-4973-94EE-3F259DF8C15A}" srcOrd="1" destOrd="0" presId="urn:microsoft.com/office/officeart/2005/8/layout/vList5"/>
    <dgm:cxn modelId="{20A86509-4F1A-494B-A022-3AE2A7B5BCF5}" type="presParOf" srcId="{A29A1B91-98F1-41E8-974C-5DC3E5E0686A}" destId="{96F50B06-940A-426F-9B16-B341326F069F}" srcOrd="1" destOrd="0" presId="urn:microsoft.com/office/officeart/2005/8/layout/vList5"/>
    <dgm:cxn modelId="{AB4C9F50-DFC9-4D44-8C17-81F97B17696C}" type="presParOf" srcId="{A29A1B91-98F1-41E8-974C-5DC3E5E0686A}" destId="{EB972972-F8CC-4729-8D7C-2F7105173C53}" srcOrd="2" destOrd="0" presId="urn:microsoft.com/office/officeart/2005/8/layout/vList5"/>
    <dgm:cxn modelId="{4E7BBE46-F283-464E-8826-603B51C556C2}" type="presParOf" srcId="{EB972972-F8CC-4729-8D7C-2F7105173C53}" destId="{64CFF22F-B8F3-4354-907D-849D1387F718}" srcOrd="0" destOrd="0" presId="urn:microsoft.com/office/officeart/2005/8/layout/vList5"/>
    <dgm:cxn modelId="{689C7299-77AF-4706-8985-D05E5B923B49}" type="presParOf" srcId="{EB972972-F8CC-4729-8D7C-2F7105173C53}" destId="{6C2F3078-E6A6-45F0-8AC0-698FDA8202A6}" srcOrd="1" destOrd="0" presId="urn:microsoft.com/office/officeart/2005/8/layout/vList5"/>
    <dgm:cxn modelId="{901B63FE-525A-40A5-AA99-02A3DAA286FB}" type="presParOf" srcId="{A29A1B91-98F1-41E8-974C-5DC3E5E0686A}" destId="{D5A14883-1E55-4B51-926F-FE9EB4B96148}" srcOrd="3" destOrd="0" presId="urn:microsoft.com/office/officeart/2005/8/layout/vList5"/>
    <dgm:cxn modelId="{5AB1C468-A4AB-4DA9-A96A-0B09CB826C68}" type="presParOf" srcId="{A29A1B91-98F1-41E8-974C-5DC3E5E0686A}" destId="{8F8792D4-2544-4BDF-839B-67D62A984CF4}" srcOrd="4" destOrd="0" presId="urn:microsoft.com/office/officeart/2005/8/layout/vList5"/>
    <dgm:cxn modelId="{9290026F-256C-49C8-9EA9-CDC9DFBC8978}" type="presParOf" srcId="{8F8792D4-2544-4BDF-839B-67D62A984CF4}" destId="{77BCD486-4AF4-4921-84F2-996F05A840F1}" srcOrd="0" destOrd="0" presId="urn:microsoft.com/office/officeart/2005/8/layout/vList5"/>
    <dgm:cxn modelId="{09844F05-5CE4-472B-96AC-02417B6F41FD}" type="presParOf" srcId="{8F8792D4-2544-4BDF-839B-67D62A984CF4}" destId="{86F3C0B1-CA85-465F-B126-337FCC1A247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5.xml><?xml version="1.0" encoding="utf-8"?>
<dgm:dataModel xmlns:dgm="http://schemas.openxmlformats.org/drawingml/2006/diagram" xmlns:a="http://schemas.openxmlformats.org/drawingml/2006/main">
  <dgm:ptLst>
    <dgm:pt modelId="{35FF8683-FA75-4178-820B-C121595B970E}" type="doc">
      <dgm:prSet loTypeId="urn:microsoft.com/office/officeart/2005/8/layout/process1" loCatId="process" qsTypeId="urn:microsoft.com/office/officeart/2005/8/quickstyle/simple1" qsCatId="simple" csTypeId="urn:microsoft.com/office/officeart/2005/8/colors/accent2_2" csCatId="accent2" phldr="1"/>
      <dgm:spPr/>
    </dgm:pt>
    <dgm:pt modelId="{6D14069D-0AD9-4DCD-8ABF-147B3DAA27FF}">
      <dgm:prSet phldrT="[テキスト]"/>
      <dgm:spPr/>
      <dgm:t>
        <a:bodyPr/>
        <a:lstStyle/>
        <a:p>
          <a:r>
            <a:rPr kumimoji="1" lang="ja-JP" altLang="en-US" dirty="0" smtClean="0"/>
            <a:t>宣言部増加</a:t>
          </a:r>
          <a:endParaRPr kumimoji="1" lang="ja-JP" altLang="en-US" dirty="0"/>
        </a:p>
      </dgm:t>
    </dgm:pt>
    <dgm:pt modelId="{A07C002A-3764-43C6-8DFC-566948D894F3}" type="parTrans" cxnId="{5E43361F-D60A-4D91-8F37-4291F5EAC133}">
      <dgm:prSet/>
      <dgm:spPr/>
      <dgm:t>
        <a:bodyPr/>
        <a:lstStyle/>
        <a:p>
          <a:endParaRPr kumimoji="1" lang="ja-JP" altLang="en-US"/>
        </a:p>
      </dgm:t>
    </dgm:pt>
    <dgm:pt modelId="{38B144D1-FA82-4EC8-824D-9A48A27E814C}" type="sibTrans" cxnId="{5E43361F-D60A-4D91-8F37-4291F5EAC133}">
      <dgm:prSet/>
      <dgm:spPr/>
      <dgm:t>
        <a:bodyPr/>
        <a:lstStyle/>
        <a:p>
          <a:endParaRPr kumimoji="1" lang="ja-JP" altLang="en-US"/>
        </a:p>
      </dgm:t>
    </dgm:pt>
    <dgm:pt modelId="{4FFE9B4B-FFA1-467B-9D2A-AE67C2A2BFB2}">
      <dgm:prSet phldrT="[テキスト]"/>
      <dgm:spPr/>
      <dgm:t>
        <a:bodyPr/>
        <a:lstStyle/>
        <a:p>
          <a:r>
            <a:rPr kumimoji="1" lang="ja-JP" altLang="en-US" dirty="0" smtClean="0"/>
            <a:t>複雑度上昇</a:t>
          </a:r>
          <a:endParaRPr kumimoji="1" lang="ja-JP" altLang="en-US" dirty="0"/>
        </a:p>
      </dgm:t>
    </dgm:pt>
    <dgm:pt modelId="{3184E727-7254-4C65-81FC-376A75A78306}" type="parTrans" cxnId="{C5049961-18CB-452F-9B3E-121BC560A120}">
      <dgm:prSet/>
      <dgm:spPr/>
      <dgm:t>
        <a:bodyPr/>
        <a:lstStyle/>
        <a:p>
          <a:endParaRPr kumimoji="1" lang="ja-JP" altLang="en-US"/>
        </a:p>
      </dgm:t>
    </dgm:pt>
    <dgm:pt modelId="{8D6F6B48-8693-4FCF-8EC4-2C2ABB21B137}" type="sibTrans" cxnId="{C5049961-18CB-452F-9B3E-121BC560A120}">
      <dgm:prSet/>
      <dgm:spPr/>
      <dgm:t>
        <a:bodyPr/>
        <a:lstStyle/>
        <a:p>
          <a:endParaRPr kumimoji="1" lang="ja-JP" altLang="en-US"/>
        </a:p>
      </dgm:t>
    </dgm:pt>
    <dgm:pt modelId="{83BC0B0B-A41C-4793-BD6B-962121699E98}">
      <dgm:prSet phldrT="[テキスト]"/>
      <dgm:spPr/>
      <dgm:t>
        <a:bodyPr/>
        <a:lstStyle/>
        <a:p>
          <a:r>
            <a:rPr kumimoji="1" lang="ja-JP" altLang="en-US" dirty="0" smtClean="0"/>
            <a:t>修正者数・</a:t>
          </a:r>
          <a:endParaRPr kumimoji="1" lang="en-US" altLang="ja-JP" dirty="0" smtClean="0"/>
        </a:p>
        <a:p>
          <a:r>
            <a:rPr kumimoji="1" lang="ja-JP" altLang="en-US" dirty="0" smtClean="0"/>
            <a:t>コミッタ数増加</a:t>
          </a:r>
          <a:endParaRPr kumimoji="1" lang="ja-JP" altLang="en-US" dirty="0"/>
        </a:p>
      </dgm:t>
    </dgm:pt>
    <dgm:pt modelId="{FE7AAF3A-AFE4-4FC6-802B-313A17168E6B}" type="parTrans" cxnId="{E4175EDC-0361-4AC9-AC67-E88DC545B3F4}">
      <dgm:prSet/>
      <dgm:spPr/>
      <dgm:t>
        <a:bodyPr/>
        <a:lstStyle/>
        <a:p>
          <a:endParaRPr kumimoji="1" lang="ja-JP" altLang="en-US"/>
        </a:p>
      </dgm:t>
    </dgm:pt>
    <dgm:pt modelId="{6CADC227-8892-4E5C-88C0-59BF7D104EAF}" type="sibTrans" cxnId="{E4175EDC-0361-4AC9-AC67-E88DC545B3F4}">
      <dgm:prSet/>
      <dgm:spPr/>
      <dgm:t>
        <a:bodyPr/>
        <a:lstStyle/>
        <a:p>
          <a:endParaRPr kumimoji="1" lang="ja-JP" altLang="en-US"/>
        </a:p>
      </dgm:t>
    </dgm:pt>
    <dgm:pt modelId="{80F7BDAF-EC74-4B8C-880F-790345D67054}" type="pres">
      <dgm:prSet presAssocID="{35FF8683-FA75-4178-820B-C121595B970E}" presName="Name0" presStyleCnt="0">
        <dgm:presLayoutVars>
          <dgm:dir/>
          <dgm:resizeHandles val="exact"/>
        </dgm:presLayoutVars>
      </dgm:prSet>
      <dgm:spPr/>
    </dgm:pt>
    <dgm:pt modelId="{40EE5DE9-8C7D-4A80-9C02-A9F4DFCC4CA8}" type="pres">
      <dgm:prSet presAssocID="{83BC0B0B-A41C-4793-BD6B-962121699E98}" presName="node" presStyleLbl="node1" presStyleIdx="0" presStyleCnt="3">
        <dgm:presLayoutVars>
          <dgm:bulletEnabled val="1"/>
        </dgm:presLayoutVars>
      </dgm:prSet>
      <dgm:spPr/>
      <dgm:t>
        <a:bodyPr/>
        <a:lstStyle/>
        <a:p>
          <a:endParaRPr kumimoji="1" lang="ja-JP" altLang="en-US"/>
        </a:p>
      </dgm:t>
    </dgm:pt>
    <dgm:pt modelId="{90A89CE1-0657-4513-B70E-D826978C39C3}" type="pres">
      <dgm:prSet presAssocID="{6CADC227-8892-4E5C-88C0-59BF7D104EAF}" presName="sibTrans" presStyleLbl="sibTrans2D1" presStyleIdx="0" presStyleCnt="2"/>
      <dgm:spPr/>
      <dgm:t>
        <a:bodyPr/>
        <a:lstStyle/>
        <a:p>
          <a:endParaRPr kumimoji="1" lang="ja-JP" altLang="en-US"/>
        </a:p>
      </dgm:t>
    </dgm:pt>
    <dgm:pt modelId="{1C9D1FA5-FB1F-4192-85F8-1F15883D90C9}" type="pres">
      <dgm:prSet presAssocID="{6CADC227-8892-4E5C-88C0-59BF7D104EAF}" presName="connectorText" presStyleLbl="sibTrans2D1" presStyleIdx="0" presStyleCnt="2"/>
      <dgm:spPr/>
      <dgm:t>
        <a:bodyPr/>
        <a:lstStyle/>
        <a:p>
          <a:endParaRPr kumimoji="1" lang="ja-JP" altLang="en-US"/>
        </a:p>
      </dgm:t>
    </dgm:pt>
    <dgm:pt modelId="{C7D4D597-6A69-4E59-AE19-19F8951356AC}" type="pres">
      <dgm:prSet presAssocID="{6D14069D-0AD9-4DCD-8ABF-147B3DAA27FF}" presName="node" presStyleLbl="node1" presStyleIdx="1" presStyleCnt="3">
        <dgm:presLayoutVars>
          <dgm:bulletEnabled val="1"/>
        </dgm:presLayoutVars>
      </dgm:prSet>
      <dgm:spPr/>
      <dgm:t>
        <a:bodyPr/>
        <a:lstStyle/>
        <a:p>
          <a:endParaRPr kumimoji="1" lang="ja-JP" altLang="en-US"/>
        </a:p>
      </dgm:t>
    </dgm:pt>
    <dgm:pt modelId="{82AB1FDE-6DD9-4022-9EE0-9AE1F9D0A2C6}" type="pres">
      <dgm:prSet presAssocID="{38B144D1-FA82-4EC8-824D-9A48A27E814C}" presName="sibTrans" presStyleLbl="sibTrans2D1" presStyleIdx="1" presStyleCnt="2"/>
      <dgm:spPr/>
      <dgm:t>
        <a:bodyPr/>
        <a:lstStyle/>
        <a:p>
          <a:endParaRPr kumimoji="1" lang="ja-JP" altLang="en-US"/>
        </a:p>
      </dgm:t>
    </dgm:pt>
    <dgm:pt modelId="{6996EFBB-96FF-4C74-BBFF-D1CB42F2E00E}" type="pres">
      <dgm:prSet presAssocID="{38B144D1-FA82-4EC8-824D-9A48A27E814C}" presName="connectorText" presStyleLbl="sibTrans2D1" presStyleIdx="1" presStyleCnt="2"/>
      <dgm:spPr/>
      <dgm:t>
        <a:bodyPr/>
        <a:lstStyle/>
        <a:p>
          <a:endParaRPr kumimoji="1" lang="ja-JP" altLang="en-US"/>
        </a:p>
      </dgm:t>
    </dgm:pt>
    <dgm:pt modelId="{D922F774-589C-41CE-851A-C1D9EDFD4B30}" type="pres">
      <dgm:prSet presAssocID="{4FFE9B4B-FFA1-467B-9D2A-AE67C2A2BFB2}" presName="node" presStyleLbl="node1" presStyleIdx="2" presStyleCnt="3">
        <dgm:presLayoutVars>
          <dgm:bulletEnabled val="1"/>
        </dgm:presLayoutVars>
      </dgm:prSet>
      <dgm:spPr/>
      <dgm:t>
        <a:bodyPr/>
        <a:lstStyle/>
        <a:p>
          <a:endParaRPr kumimoji="1" lang="ja-JP" altLang="en-US"/>
        </a:p>
      </dgm:t>
    </dgm:pt>
  </dgm:ptLst>
  <dgm:cxnLst>
    <dgm:cxn modelId="{31C50683-F238-4E84-9A69-8297C1BD86F6}" type="presOf" srcId="{38B144D1-FA82-4EC8-824D-9A48A27E814C}" destId="{6996EFBB-96FF-4C74-BBFF-D1CB42F2E00E}" srcOrd="1" destOrd="0" presId="urn:microsoft.com/office/officeart/2005/8/layout/process1"/>
    <dgm:cxn modelId="{53B1A8D2-E714-4252-9B69-073149D82DAC}" type="presOf" srcId="{4FFE9B4B-FFA1-467B-9D2A-AE67C2A2BFB2}" destId="{D922F774-589C-41CE-851A-C1D9EDFD4B30}" srcOrd="0" destOrd="0" presId="urn:microsoft.com/office/officeart/2005/8/layout/process1"/>
    <dgm:cxn modelId="{A8FC19D8-503A-4238-BD82-724DF0BE8A8B}" type="presOf" srcId="{6CADC227-8892-4E5C-88C0-59BF7D104EAF}" destId="{1C9D1FA5-FB1F-4192-85F8-1F15883D90C9}" srcOrd="1" destOrd="0" presId="urn:microsoft.com/office/officeart/2005/8/layout/process1"/>
    <dgm:cxn modelId="{677D94CB-1654-422F-A847-4B571168322D}" type="presOf" srcId="{35FF8683-FA75-4178-820B-C121595B970E}" destId="{80F7BDAF-EC74-4B8C-880F-790345D67054}" srcOrd="0" destOrd="0" presId="urn:microsoft.com/office/officeart/2005/8/layout/process1"/>
    <dgm:cxn modelId="{C5049961-18CB-452F-9B3E-121BC560A120}" srcId="{35FF8683-FA75-4178-820B-C121595B970E}" destId="{4FFE9B4B-FFA1-467B-9D2A-AE67C2A2BFB2}" srcOrd="2" destOrd="0" parTransId="{3184E727-7254-4C65-81FC-376A75A78306}" sibTransId="{8D6F6B48-8693-4FCF-8EC4-2C2ABB21B137}"/>
    <dgm:cxn modelId="{5E43361F-D60A-4D91-8F37-4291F5EAC133}" srcId="{35FF8683-FA75-4178-820B-C121595B970E}" destId="{6D14069D-0AD9-4DCD-8ABF-147B3DAA27FF}" srcOrd="1" destOrd="0" parTransId="{A07C002A-3764-43C6-8DFC-566948D894F3}" sibTransId="{38B144D1-FA82-4EC8-824D-9A48A27E814C}"/>
    <dgm:cxn modelId="{E4175EDC-0361-4AC9-AC67-E88DC545B3F4}" srcId="{35FF8683-FA75-4178-820B-C121595B970E}" destId="{83BC0B0B-A41C-4793-BD6B-962121699E98}" srcOrd="0" destOrd="0" parTransId="{FE7AAF3A-AFE4-4FC6-802B-313A17168E6B}" sibTransId="{6CADC227-8892-4E5C-88C0-59BF7D104EAF}"/>
    <dgm:cxn modelId="{3F0381FE-B050-41EA-BDA0-34CAD4488584}" type="presOf" srcId="{83BC0B0B-A41C-4793-BD6B-962121699E98}" destId="{40EE5DE9-8C7D-4A80-9C02-A9F4DFCC4CA8}" srcOrd="0" destOrd="0" presId="urn:microsoft.com/office/officeart/2005/8/layout/process1"/>
    <dgm:cxn modelId="{5B21F66F-A255-4B80-B2B9-6A7E8B108733}" type="presOf" srcId="{6D14069D-0AD9-4DCD-8ABF-147B3DAA27FF}" destId="{C7D4D597-6A69-4E59-AE19-19F8951356AC}" srcOrd="0" destOrd="0" presId="urn:microsoft.com/office/officeart/2005/8/layout/process1"/>
    <dgm:cxn modelId="{D8291761-E3A9-4A0E-AF2F-4484321FD37A}" type="presOf" srcId="{38B144D1-FA82-4EC8-824D-9A48A27E814C}" destId="{82AB1FDE-6DD9-4022-9EE0-9AE1F9D0A2C6}" srcOrd="0" destOrd="0" presId="urn:microsoft.com/office/officeart/2005/8/layout/process1"/>
    <dgm:cxn modelId="{AEE960B9-D8C5-48D2-8FE8-15266B1B125F}" type="presOf" srcId="{6CADC227-8892-4E5C-88C0-59BF7D104EAF}" destId="{90A89CE1-0657-4513-B70E-D826978C39C3}" srcOrd="0" destOrd="0" presId="urn:microsoft.com/office/officeart/2005/8/layout/process1"/>
    <dgm:cxn modelId="{E4397C8C-1A45-4AFA-A8B7-256BF6C67220}" type="presParOf" srcId="{80F7BDAF-EC74-4B8C-880F-790345D67054}" destId="{40EE5DE9-8C7D-4A80-9C02-A9F4DFCC4CA8}" srcOrd="0" destOrd="0" presId="urn:microsoft.com/office/officeart/2005/8/layout/process1"/>
    <dgm:cxn modelId="{EDFDCBF1-33C4-4876-A120-8F1E063E5F31}" type="presParOf" srcId="{80F7BDAF-EC74-4B8C-880F-790345D67054}" destId="{90A89CE1-0657-4513-B70E-D826978C39C3}" srcOrd="1" destOrd="0" presId="urn:microsoft.com/office/officeart/2005/8/layout/process1"/>
    <dgm:cxn modelId="{C415BE2C-80B2-4E18-835C-6C6D6A434516}" type="presParOf" srcId="{90A89CE1-0657-4513-B70E-D826978C39C3}" destId="{1C9D1FA5-FB1F-4192-85F8-1F15883D90C9}" srcOrd="0" destOrd="0" presId="urn:microsoft.com/office/officeart/2005/8/layout/process1"/>
    <dgm:cxn modelId="{166FC851-E410-43CC-962B-8F67C3966DA2}" type="presParOf" srcId="{80F7BDAF-EC74-4B8C-880F-790345D67054}" destId="{C7D4D597-6A69-4E59-AE19-19F8951356AC}" srcOrd="2" destOrd="0" presId="urn:microsoft.com/office/officeart/2005/8/layout/process1"/>
    <dgm:cxn modelId="{DF4F7C15-0864-484B-A6E4-6F11102AD13C}" type="presParOf" srcId="{80F7BDAF-EC74-4B8C-880F-790345D67054}" destId="{82AB1FDE-6DD9-4022-9EE0-9AE1F9D0A2C6}" srcOrd="3" destOrd="0" presId="urn:microsoft.com/office/officeart/2005/8/layout/process1"/>
    <dgm:cxn modelId="{7EBB6B37-64BF-4763-9045-3A3339C6FFB4}" type="presParOf" srcId="{82AB1FDE-6DD9-4022-9EE0-9AE1F9D0A2C6}" destId="{6996EFBB-96FF-4C74-BBFF-D1CB42F2E00E}" srcOrd="0" destOrd="0" presId="urn:microsoft.com/office/officeart/2005/8/layout/process1"/>
    <dgm:cxn modelId="{4C9C6436-B650-4C04-A037-D52D67BDF89F}" type="presParOf" srcId="{80F7BDAF-EC74-4B8C-880F-790345D67054}" destId="{D922F774-589C-41CE-851A-C1D9EDFD4B30}"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34D31C7-512C-4D8B-B54D-94CA51D06991}" type="doc">
      <dgm:prSet loTypeId="urn:microsoft.com/office/officeart/2005/8/layout/process5" loCatId="process" qsTypeId="urn:microsoft.com/office/officeart/2005/8/quickstyle/simple2" qsCatId="simple" csTypeId="urn:microsoft.com/office/officeart/2005/8/colors/accent2_5" csCatId="accent2" phldr="1"/>
      <dgm:spPr/>
      <dgm:t>
        <a:bodyPr/>
        <a:lstStyle/>
        <a:p>
          <a:endParaRPr kumimoji="1" lang="ja-JP" altLang="en-US"/>
        </a:p>
      </dgm:t>
    </dgm:pt>
    <dgm:pt modelId="{26BC7FC3-0704-4206-8606-F6C59FFA0D68}">
      <dgm:prSet/>
      <dgm:spPr/>
      <dgm:t>
        <a:bodyPr/>
        <a:lstStyle/>
        <a:p>
          <a:pPr rtl="0"/>
          <a:r>
            <a:rPr kumimoji="1" lang="ja-JP" altLang="en-US" dirty="0" smtClean="0"/>
            <a:t>議論が盛んに</a:t>
          </a:r>
          <a:endParaRPr kumimoji="1" lang="en-US" altLang="ja-JP" dirty="0" smtClean="0"/>
        </a:p>
        <a:p>
          <a:pPr rtl="0"/>
          <a:r>
            <a:rPr kumimoji="1" lang="ja-JP" altLang="en-US" dirty="0" smtClean="0"/>
            <a:t>行われる</a:t>
          </a:r>
          <a:endParaRPr kumimoji="1" lang="en-US" altLang="ja-JP" dirty="0" smtClean="0"/>
        </a:p>
      </dgm:t>
    </dgm:pt>
    <dgm:pt modelId="{46B254EE-0A16-4A18-B0A2-1D9006DFE21F}" type="parTrans" cxnId="{3B5FBE22-C9C1-4F69-8AFE-BD9500B3399E}">
      <dgm:prSet/>
      <dgm:spPr/>
      <dgm:t>
        <a:bodyPr/>
        <a:lstStyle/>
        <a:p>
          <a:endParaRPr kumimoji="1" lang="ja-JP" altLang="en-US"/>
        </a:p>
      </dgm:t>
    </dgm:pt>
    <dgm:pt modelId="{ED4BA2D1-E3F8-44CB-A6C7-8DB94C01A710}" type="sibTrans" cxnId="{3B5FBE22-C9C1-4F69-8AFE-BD9500B3399E}">
      <dgm:prSet/>
      <dgm:spPr/>
      <dgm:t>
        <a:bodyPr/>
        <a:lstStyle/>
        <a:p>
          <a:endParaRPr kumimoji="1" lang="ja-JP" altLang="en-US"/>
        </a:p>
      </dgm:t>
    </dgm:pt>
    <dgm:pt modelId="{8AF289B8-465A-4484-B574-5AB28E3D3FEF}">
      <dgm:prSet/>
      <dgm:spPr/>
      <dgm:t>
        <a:bodyPr/>
        <a:lstStyle/>
        <a:p>
          <a:pPr rtl="0"/>
          <a:r>
            <a:rPr lang="ja-JP" altLang="en-US" dirty="0" smtClean="0"/>
            <a:t>規模が</a:t>
          </a:r>
          <a:endParaRPr lang="en-US" altLang="ja-JP" dirty="0" smtClean="0"/>
        </a:p>
        <a:p>
          <a:pPr rtl="0"/>
          <a:r>
            <a:rPr lang="ja-JP" altLang="en-US" dirty="0" smtClean="0"/>
            <a:t>大きくなる</a:t>
          </a:r>
          <a:endParaRPr lang="ja-JP" dirty="0"/>
        </a:p>
      </dgm:t>
    </dgm:pt>
    <dgm:pt modelId="{A5354ED8-3977-4CE6-84E7-430C5C82B11C}" type="parTrans" cxnId="{3EE749A2-DEC5-4F8F-A9CD-9155AE4C3816}">
      <dgm:prSet/>
      <dgm:spPr/>
      <dgm:t>
        <a:bodyPr/>
        <a:lstStyle/>
        <a:p>
          <a:endParaRPr kumimoji="1" lang="ja-JP" altLang="en-US"/>
        </a:p>
      </dgm:t>
    </dgm:pt>
    <dgm:pt modelId="{43B84A52-4C76-43A8-99AA-18FB9748135F}" type="sibTrans" cxnId="{3EE749A2-DEC5-4F8F-A9CD-9155AE4C3816}">
      <dgm:prSet/>
      <dgm:spPr/>
      <dgm:t>
        <a:bodyPr/>
        <a:lstStyle/>
        <a:p>
          <a:endParaRPr kumimoji="1" lang="ja-JP" altLang="en-US"/>
        </a:p>
      </dgm:t>
    </dgm:pt>
    <dgm:pt modelId="{41143AD2-8DCC-49F3-9FC7-14B6A6A1C5CB}" type="pres">
      <dgm:prSet presAssocID="{434D31C7-512C-4D8B-B54D-94CA51D06991}" presName="diagram" presStyleCnt="0">
        <dgm:presLayoutVars>
          <dgm:dir/>
          <dgm:resizeHandles val="exact"/>
        </dgm:presLayoutVars>
      </dgm:prSet>
      <dgm:spPr/>
      <dgm:t>
        <a:bodyPr/>
        <a:lstStyle/>
        <a:p>
          <a:endParaRPr kumimoji="1" lang="ja-JP" altLang="en-US"/>
        </a:p>
      </dgm:t>
    </dgm:pt>
    <dgm:pt modelId="{F9A9FD36-147E-4912-9402-CFB5854E1B73}" type="pres">
      <dgm:prSet presAssocID="{26BC7FC3-0704-4206-8606-F6C59FFA0D68}" presName="node" presStyleLbl="node1" presStyleIdx="0" presStyleCnt="2">
        <dgm:presLayoutVars>
          <dgm:bulletEnabled val="1"/>
        </dgm:presLayoutVars>
      </dgm:prSet>
      <dgm:spPr/>
      <dgm:t>
        <a:bodyPr/>
        <a:lstStyle/>
        <a:p>
          <a:endParaRPr kumimoji="1" lang="ja-JP" altLang="en-US"/>
        </a:p>
      </dgm:t>
    </dgm:pt>
    <dgm:pt modelId="{26902B69-2897-4384-A562-460A24CDDA67}" type="pres">
      <dgm:prSet presAssocID="{ED4BA2D1-E3F8-44CB-A6C7-8DB94C01A710}" presName="sibTrans" presStyleLbl="sibTrans2D1" presStyleIdx="0" presStyleCnt="1"/>
      <dgm:spPr/>
      <dgm:t>
        <a:bodyPr/>
        <a:lstStyle/>
        <a:p>
          <a:endParaRPr kumimoji="1" lang="ja-JP" altLang="en-US"/>
        </a:p>
      </dgm:t>
    </dgm:pt>
    <dgm:pt modelId="{1549E82E-46A9-49FB-8314-E246E50CE921}" type="pres">
      <dgm:prSet presAssocID="{ED4BA2D1-E3F8-44CB-A6C7-8DB94C01A710}" presName="connectorText" presStyleLbl="sibTrans2D1" presStyleIdx="0" presStyleCnt="1"/>
      <dgm:spPr/>
      <dgm:t>
        <a:bodyPr/>
        <a:lstStyle/>
        <a:p>
          <a:endParaRPr kumimoji="1" lang="ja-JP" altLang="en-US"/>
        </a:p>
      </dgm:t>
    </dgm:pt>
    <dgm:pt modelId="{54B36089-DAAA-48EE-BE7C-D6E4D651C53F}" type="pres">
      <dgm:prSet presAssocID="{8AF289B8-465A-4484-B574-5AB28E3D3FEF}" presName="node" presStyleLbl="node1" presStyleIdx="1" presStyleCnt="2">
        <dgm:presLayoutVars>
          <dgm:bulletEnabled val="1"/>
        </dgm:presLayoutVars>
      </dgm:prSet>
      <dgm:spPr/>
      <dgm:t>
        <a:bodyPr/>
        <a:lstStyle/>
        <a:p>
          <a:endParaRPr kumimoji="1" lang="ja-JP" altLang="en-US"/>
        </a:p>
      </dgm:t>
    </dgm:pt>
  </dgm:ptLst>
  <dgm:cxnLst>
    <dgm:cxn modelId="{3B5FBE22-C9C1-4F69-8AFE-BD9500B3399E}" srcId="{434D31C7-512C-4D8B-B54D-94CA51D06991}" destId="{26BC7FC3-0704-4206-8606-F6C59FFA0D68}" srcOrd="0" destOrd="0" parTransId="{46B254EE-0A16-4A18-B0A2-1D9006DFE21F}" sibTransId="{ED4BA2D1-E3F8-44CB-A6C7-8DB94C01A710}"/>
    <dgm:cxn modelId="{8AF45573-B1B5-4831-BF34-D679A36A77C3}" type="presOf" srcId="{ED4BA2D1-E3F8-44CB-A6C7-8DB94C01A710}" destId="{1549E82E-46A9-49FB-8314-E246E50CE921}" srcOrd="1" destOrd="0" presId="urn:microsoft.com/office/officeart/2005/8/layout/process5"/>
    <dgm:cxn modelId="{517661BB-E233-4C3D-A56F-2385B6DBE840}" type="presOf" srcId="{8AF289B8-465A-4484-B574-5AB28E3D3FEF}" destId="{54B36089-DAAA-48EE-BE7C-D6E4D651C53F}" srcOrd="0" destOrd="0" presId="urn:microsoft.com/office/officeart/2005/8/layout/process5"/>
    <dgm:cxn modelId="{1D610C3E-8CD4-4769-9640-3ECAFA390F1F}" type="presOf" srcId="{26BC7FC3-0704-4206-8606-F6C59FFA0D68}" destId="{F9A9FD36-147E-4912-9402-CFB5854E1B73}" srcOrd="0" destOrd="0" presId="urn:microsoft.com/office/officeart/2005/8/layout/process5"/>
    <dgm:cxn modelId="{3EE749A2-DEC5-4F8F-A9CD-9155AE4C3816}" srcId="{434D31C7-512C-4D8B-B54D-94CA51D06991}" destId="{8AF289B8-465A-4484-B574-5AB28E3D3FEF}" srcOrd="1" destOrd="0" parTransId="{A5354ED8-3977-4CE6-84E7-430C5C82B11C}" sibTransId="{43B84A52-4C76-43A8-99AA-18FB9748135F}"/>
    <dgm:cxn modelId="{C7CD19B9-B926-4D77-B1B3-4B4B0522A835}" type="presOf" srcId="{ED4BA2D1-E3F8-44CB-A6C7-8DB94C01A710}" destId="{26902B69-2897-4384-A562-460A24CDDA67}" srcOrd="0" destOrd="0" presId="urn:microsoft.com/office/officeart/2005/8/layout/process5"/>
    <dgm:cxn modelId="{67E2B038-0C43-41A4-BE80-EC7D6837A6E3}" type="presOf" srcId="{434D31C7-512C-4D8B-B54D-94CA51D06991}" destId="{41143AD2-8DCC-49F3-9FC7-14B6A6A1C5CB}" srcOrd="0" destOrd="0" presId="urn:microsoft.com/office/officeart/2005/8/layout/process5"/>
    <dgm:cxn modelId="{77D7A516-6179-46AC-8132-DF4563A055AF}" type="presParOf" srcId="{41143AD2-8DCC-49F3-9FC7-14B6A6A1C5CB}" destId="{F9A9FD36-147E-4912-9402-CFB5854E1B73}" srcOrd="0" destOrd="0" presId="urn:microsoft.com/office/officeart/2005/8/layout/process5"/>
    <dgm:cxn modelId="{8D24E8FE-945C-4109-BE7E-DA19B90CDEB6}" type="presParOf" srcId="{41143AD2-8DCC-49F3-9FC7-14B6A6A1C5CB}" destId="{26902B69-2897-4384-A562-460A24CDDA67}" srcOrd="1" destOrd="0" presId="urn:microsoft.com/office/officeart/2005/8/layout/process5"/>
    <dgm:cxn modelId="{F0391CD9-99AF-4933-A3AD-E071D06A5570}" type="presParOf" srcId="{26902B69-2897-4384-A562-460A24CDDA67}" destId="{1549E82E-46A9-49FB-8314-E246E50CE921}" srcOrd="0" destOrd="0" presId="urn:microsoft.com/office/officeart/2005/8/layout/process5"/>
    <dgm:cxn modelId="{8F8C4980-7694-4F5C-AE98-C4767AF3BF55}" type="presParOf" srcId="{41143AD2-8DCC-49F3-9FC7-14B6A6A1C5CB}" destId="{54B36089-DAAA-48EE-BE7C-D6E4D651C53F}" srcOrd="2"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C1C71D-09EA-4973-94EE-3F259DF8C15A}">
      <dsp:nvSpPr>
        <dsp:cNvPr id="0" name=""/>
        <dsp:cNvSpPr/>
      </dsp:nvSpPr>
      <dsp:spPr>
        <a:xfrm rot="5400000">
          <a:off x="5318499" y="-2170401"/>
          <a:ext cx="848881" cy="5405120"/>
        </a:xfrm>
        <a:prstGeom prst="round2Same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62865" rIns="125730" bIns="62865" numCol="1" spcCol="1270" anchor="ctr" anchorCtr="0">
          <a:noAutofit/>
        </a:bodyPr>
        <a:lstStyle/>
        <a:p>
          <a:pPr marL="285750" lvl="1" indent="-285750" algn="l" defTabSz="1466850">
            <a:lnSpc>
              <a:spcPct val="90000"/>
            </a:lnSpc>
            <a:spcBef>
              <a:spcPct val="0"/>
            </a:spcBef>
            <a:spcAft>
              <a:spcPct val="15000"/>
            </a:spcAft>
            <a:buChar char="••"/>
          </a:pPr>
          <a:r>
            <a:rPr kumimoji="1" lang="ja-JP" altLang="en-US" sz="3300" kern="1200" dirty="0" smtClean="0"/>
            <a:t>時系列データの処理を行う</a:t>
          </a:r>
          <a:endParaRPr kumimoji="1" lang="ja-JP" altLang="en-US" sz="3300" kern="1200" dirty="0"/>
        </a:p>
      </dsp:txBody>
      <dsp:txXfrm rot="-5400000">
        <a:off x="3040380" y="149157"/>
        <a:ext cx="5363681" cy="766003"/>
      </dsp:txXfrm>
    </dsp:sp>
    <dsp:sp modelId="{A85F67F5-11FB-4B6E-99CA-54A4B7126C8A}">
      <dsp:nvSpPr>
        <dsp:cNvPr id="0" name=""/>
        <dsp:cNvSpPr/>
      </dsp:nvSpPr>
      <dsp:spPr>
        <a:xfrm>
          <a:off x="0" y="1607"/>
          <a:ext cx="3040380" cy="1061101"/>
        </a:xfrm>
        <a:prstGeom prst="roundRect">
          <a:avLst/>
        </a:prstGeom>
        <a:solidFill>
          <a:schemeClr val="accent2">
            <a:alpha val="9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kumimoji="1" lang="ja-JP" altLang="en-US" sz="3500" b="0" kern="1200" cap="none" spc="0" dirty="0" smtClean="0">
              <a:ln w="18415" cmpd="sng">
                <a:solidFill>
                  <a:srgbClr val="FFFFFF"/>
                </a:solidFill>
                <a:prstDash val="solid"/>
              </a:ln>
              <a:solidFill>
                <a:srgbClr val="FFFFFF"/>
              </a:solidFill>
              <a:effectLst/>
            </a:rPr>
            <a:t>前処理</a:t>
          </a:r>
          <a:endParaRPr kumimoji="1" lang="en-US" altLang="ja-JP" sz="3500" b="0" kern="1200" cap="none" spc="0" dirty="0" smtClean="0">
            <a:ln w="18415" cmpd="sng">
              <a:solidFill>
                <a:srgbClr val="FFFFFF"/>
              </a:solidFill>
              <a:prstDash val="solid"/>
            </a:ln>
            <a:solidFill>
              <a:srgbClr val="FFFFFF"/>
            </a:solidFill>
            <a:effectLst/>
          </a:endParaRPr>
        </a:p>
      </dsp:txBody>
      <dsp:txXfrm>
        <a:off x="51799" y="53406"/>
        <a:ext cx="2936782" cy="957503"/>
      </dsp:txXfrm>
    </dsp:sp>
    <dsp:sp modelId="{6C2F3078-E6A6-45F0-8AC0-698FDA8202A6}">
      <dsp:nvSpPr>
        <dsp:cNvPr id="0" name=""/>
        <dsp:cNvSpPr/>
      </dsp:nvSpPr>
      <dsp:spPr>
        <a:xfrm rot="5400000">
          <a:off x="5318499" y="-1056245"/>
          <a:ext cx="848881" cy="5405120"/>
        </a:xfrm>
        <a:prstGeom prst="round2Same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62865" rIns="125730" bIns="62865" numCol="1" spcCol="1270" anchor="ctr" anchorCtr="0">
          <a:noAutofit/>
        </a:bodyPr>
        <a:lstStyle/>
        <a:p>
          <a:pPr marL="285750" lvl="1" indent="-285750" algn="l" defTabSz="1466850">
            <a:lnSpc>
              <a:spcPct val="90000"/>
            </a:lnSpc>
            <a:spcBef>
              <a:spcPct val="0"/>
            </a:spcBef>
            <a:spcAft>
              <a:spcPct val="15000"/>
            </a:spcAft>
            <a:buChar char="••"/>
          </a:pPr>
          <a:r>
            <a:rPr kumimoji="1" lang="ja-JP" altLang="en-US" sz="3300" kern="1200" dirty="0" smtClean="0"/>
            <a:t>最大相関係数を求める</a:t>
          </a:r>
          <a:endParaRPr kumimoji="1" lang="ja-JP" altLang="en-US" sz="3300" kern="1200" dirty="0"/>
        </a:p>
      </dsp:txBody>
      <dsp:txXfrm rot="-5400000">
        <a:off x="3040380" y="1263313"/>
        <a:ext cx="5363681" cy="766003"/>
      </dsp:txXfrm>
    </dsp:sp>
    <dsp:sp modelId="{64CFF22F-B8F3-4354-907D-849D1387F718}">
      <dsp:nvSpPr>
        <dsp:cNvPr id="0" name=""/>
        <dsp:cNvSpPr/>
      </dsp:nvSpPr>
      <dsp:spPr>
        <a:xfrm>
          <a:off x="0" y="1115764"/>
          <a:ext cx="3040380" cy="1061101"/>
        </a:xfrm>
        <a:prstGeom prst="roundRect">
          <a:avLst/>
        </a:prstGeom>
        <a:solidFill>
          <a:schemeClr val="accent2">
            <a:alpha val="90000"/>
            <a:hueOff val="0"/>
            <a:satOff val="0"/>
            <a:lumOff val="0"/>
            <a:alphaOff val="-2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kumimoji="1" lang="ja-JP" altLang="en-US" sz="3500" b="0" kern="120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遅延相関分析</a:t>
          </a:r>
          <a:endParaRPr kumimoji="1" lang="ja-JP" altLang="en-US" sz="3500" b="0" kern="120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dsp:txBody>
      <dsp:txXfrm>
        <a:off x="51799" y="1167563"/>
        <a:ext cx="2936782" cy="957503"/>
      </dsp:txXfrm>
    </dsp:sp>
    <dsp:sp modelId="{86F3C0B1-CA85-465F-B126-337FCC1A247F}">
      <dsp:nvSpPr>
        <dsp:cNvPr id="0" name=""/>
        <dsp:cNvSpPr/>
      </dsp:nvSpPr>
      <dsp:spPr>
        <a:xfrm rot="5400000">
          <a:off x="5318499" y="57911"/>
          <a:ext cx="848881" cy="5405120"/>
        </a:xfrm>
        <a:prstGeom prst="round2Same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62865" rIns="125730" bIns="62865" numCol="1" spcCol="1270" anchor="ctr" anchorCtr="0">
          <a:noAutofit/>
        </a:bodyPr>
        <a:lstStyle/>
        <a:p>
          <a:pPr marL="285750" lvl="1" indent="-285750" algn="l" defTabSz="1466850">
            <a:lnSpc>
              <a:spcPct val="90000"/>
            </a:lnSpc>
            <a:spcBef>
              <a:spcPct val="0"/>
            </a:spcBef>
            <a:spcAft>
              <a:spcPct val="15000"/>
            </a:spcAft>
            <a:buChar char="••"/>
          </a:pPr>
          <a:r>
            <a:rPr kumimoji="1" lang="ja-JP" altLang="en-US" sz="3300" kern="1200" dirty="0" smtClean="0"/>
            <a:t>検定を行う</a:t>
          </a:r>
          <a:endParaRPr kumimoji="1" lang="ja-JP" altLang="en-US" sz="3300" kern="1200" dirty="0"/>
        </a:p>
      </dsp:txBody>
      <dsp:txXfrm rot="-5400000">
        <a:off x="3040380" y="2377470"/>
        <a:ext cx="5363681" cy="766003"/>
      </dsp:txXfrm>
    </dsp:sp>
    <dsp:sp modelId="{77BCD486-4AF4-4921-84F2-996F05A840F1}">
      <dsp:nvSpPr>
        <dsp:cNvPr id="0" name=""/>
        <dsp:cNvSpPr/>
      </dsp:nvSpPr>
      <dsp:spPr>
        <a:xfrm>
          <a:off x="0" y="2229920"/>
          <a:ext cx="3040380" cy="1061101"/>
        </a:xfrm>
        <a:prstGeom prst="roundRect">
          <a:avLst/>
        </a:prstGeom>
        <a:solidFill>
          <a:schemeClr val="accent2">
            <a:alpha val="90000"/>
            <a:hueOff val="0"/>
            <a:satOff val="0"/>
            <a:lumOff val="0"/>
            <a:alphaOff val="-4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kumimoji="1" lang="ja-JP" altLang="en-US" sz="3500" b="0" kern="120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後処理</a:t>
          </a:r>
          <a:endParaRPr kumimoji="1" lang="ja-JP" altLang="en-US" sz="3500" b="0" kern="120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dsp:txBody>
      <dsp:txXfrm>
        <a:off x="51799" y="2281719"/>
        <a:ext cx="2936782" cy="9575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C1C71D-09EA-4973-94EE-3F259DF8C15A}">
      <dsp:nvSpPr>
        <dsp:cNvPr id="0" name=""/>
        <dsp:cNvSpPr/>
      </dsp:nvSpPr>
      <dsp:spPr>
        <a:xfrm rot="5400000">
          <a:off x="5318499" y="-2170401"/>
          <a:ext cx="848881" cy="5405120"/>
        </a:xfrm>
        <a:prstGeom prst="round2Same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62865" rIns="125730" bIns="62865" numCol="1" spcCol="1270" anchor="ctr" anchorCtr="0">
          <a:noAutofit/>
        </a:bodyPr>
        <a:lstStyle/>
        <a:p>
          <a:pPr marL="285750" lvl="1" indent="-285750" algn="l" defTabSz="1466850">
            <a:lnSpc>
              <a:spcPct val="90000"/>
            </a:lnSpc>
            <a:spcBef>
              <a:spcPct val="0"/>
            </a:spcBef>
            <a:spcAft>
              <a:spcPct val="15000"/>
            </a:spcAft>
            <a:buChar char="••"/>
          </a:pPr>
          <a:r>
            <a:rPr kumimoji="1" lang="ja-JP" altLang="en-US" sz="3300" kern="1200" dirty="0" smtClean="0"/>
            <a:t>時系列データの処理を行う</a:t>
          </a:r>
          <a:endParaRPr kumimoji="1" lang="ja-JP" altLang="en-US" sz="3300" kern="1200" dirty="0"/>
        </a:p>
      </dsp:txBody>
      <dsp:txXfrm rot="-5400000">
        <a:off x="3040380" y="149157"/>
        <a:ext cx="5363681" cy="766003"/>
      </dsp:txXfrm>
    </dsp:sp>
    <dsp:sp modelId="{A85F67F5-11FB-4B6E-99CA-54A4B7126C8A}">
      <dsp:nvSpPr>
        <dsp:cNvPr id="0" name=""/>
        <dsp:cNvSpPr/>
      </dsp:nvSpPr>
      <dsp:spPr>
        <a:xfrm>
          <a:off x="0" y="1607"/>
          <a:ext cx="3040380" cy="1061101"/>
        </a:xfrm>
        <a:prstGeom prst="roundRect">
          <a:avLst/>
        </a:prstGeom>
        <a:solidFill>
          <a:schemeClr val="accent2">
            <a:alpha val="9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kumimoji="1" lang="ja-JP" altLang="en-US" sz="3500" b="0" kern="1200" cap="none" spc="0" dirty="0" smtClean="0">
              <a:ln w="18415" cmpd="sng">
                <a:solidFill>
                  <a:srgbClr val="FFFFFF"/>
                </a:solidFill>
                <a:prstDash val="solid"/>
              </a:ln>
              <a:solidFill>
                <a:srgbClr val="FFFFFF"/>
              </a:solidFill>
              <a:effectLst/>
            </a:rPr>
            <a:t>前処理</a:t>
          </a:r>
          <a:endParaRPr kumimoji="1" lang="en-US" altLang="ja-JP" sz="3500" b="0" kern="1200" cap="none" spc="0" dirty="0" smtClean="0">
            <a:ln w="18415" cmpd="sng">
              <a:solidFill>
                <a:srgbClr val="FFFFFF"/>
              </a:solidFill>
              <a:prstDash val="solid"/>
            </a:ln>
            <a:solidFill>
              <a:srgbClr val="FFFFFF"/>
            </a:solidFill>
            <a:effectLst/>
          </a:endParaRPr>
        </a:p>
      </dsp:txBody>
      <dsp:txXfrm>
        <a:off x="51799" y="53406"/>
        <a:ext cx="2936782" cy="957503"/>
      </dsp:txXfrm>
    </dsp:sp>
    <dsp:sp modelId="{6C2F3078-E6A6-45F0-8AC0-698FDA8202A6}">
      <dsp:nvSpPr>
        <dsp:cNvPr id="0" name=""/>
        <dsp:cNvSpPr/>
      </dsp:nvSpPr>
      <dsp:spPr>
        <a:xfrm rot="5400000">
          <a:off x="5318499" y="-1056245"/>
          <a:ext cx="848881" cy="5405120"/>
        </a:xfrm>
        <a:prstGeom prst="round2Same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62865" rIns="125730" bIns="62865" numCol="1" spcCol="1270" anchor="ctr" anchorCtr="0">
          <a:noAutofit/>
        </a:bodyPr>
        <a:lstStyle/>
        <a:p>
          <a:pPr marL="285750" lvl="1" indent="-285750" algn="l" defTabSz="1466850">
            <a:lnSpc>
              <a:spcPct val="90000"/>
            </a:lnSpc>
            <a:spcBef>
              <a:spcPct val="0"/>
            </a:spcBef>
            <a:spcAft>
              <a:spcPct val="15000"/>
            </a:spcAft>
            <a:buChar char="••"/>
          </a:pPr>
          <a:r>
            <a:rPr kumimoji="1" lang="ja-JP" altLang="en-US" sz="3300" kern="1200" dirty="0" smtClean="0">
              <a:solidFill>
                <a:schemeClr val="bg1">
                  <a:lumMod val="65000"/>
                </a:schemeClr>
              </a:solidFill>
            </a:rPr>
            <a:t>最大相関係数を求める</a:t>
          </a:r>
          <a:endParaRPr kumimoji="1" lang="ja-JP" altLang="en-US" sz="3300" kern="1200" dirty="0">
            <a:solidFill>
              <a:schemeClr val="bg1">
                <a:lumMod val="65000"/>
              </a:schemeClr>
            </a:solidFill>
          </a:endParaRPr>
        </a:p>
      </dsp:txBody>
      <dsp:txXfrm rot="-5400000">
        <a:off x="3040380" y="1263313"/>
        <a:ext cx="5363681" cy="766003"/>
      </dsp:txXfrm>
    </dsp:sp>
    <dsp:sp modelId="{64CFF22F-B8F3-4354-907D-849D1387F718}">
      <dsp:nvSpPr>
        <dsp:cNvPr id="0" name=""/>
        <dsp:cNvSpPr/>
      </dsp:nvSpPr>
      <dsp:spPr>
        <a:xfrm>
          <a:off x="0" y="1115764"/>
          <a:ext cx="3040380" cy="1061101"/>
        </a:xfrm>
        <a:prstGeom prst="roundRect">
          <a:avLst/>
        </a:prstGeom>
        <a:solidFill>
          <a:schemeClr val="accent2">
            <a:alpha val="90000"/>
            <a:hueOff val="0"/>
            <a:satOff val="0"/>
            <a:lumOff val="0"/>
            <a:alphaOff val="-2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kumimoji="1" lang="ja-JP" altLang="en-US" sz="3500" b="0" kern="1200" cap="none" spc="0" dirty="0" smtClean="0">
              <a:ln w="18415" cmpd="sng">
                <a:solidFill>
                  <a:schemeClr val="bg1">
                    <a:lumMod val="65000"/>
                  </a:schemeClr>
                </a:solidFill>
                <a:prstDash val="solid"/>
              </a:ln>
              <a:solidFill>
                <a:schemeClr val="bg1">
                  <a:lumMod val="65000"/>
                </a:schemeClr>
              </a:solidFill>
              <a:effectLst/>
            </a:rPr>
            <a:t>遅延相関分析</a:t>
          </a:r>
          <a:endParaRPr kumimoji="1" lang="ja-JP" altLang="en-US" sz="3500" b="0" kern="1200" cap="none" spc="0" dirty="0">
            <a:ln w="18415" cmpd="sng">
              <a:solidFill>
                <a:schemeClr val="bg1">
                  <a:lumMod val="65000"/>
                </a:schemeClr>
              </a:solidFill>
              <a:prstDash val="solid"/>
            </a:ln>
            <a:solidFill>
              <a:schemeClr val="bg1">
                <a:lumMod val="65000"/>
              </a:schemeClr>
            </a:solidFill>
            <a:effectLst/>
          </a:endParaRPr>
        </a:p>
      </dsp:txBody>
      <dsp:txXfrm>
        <a:off x="51799" y="1167563"/>
        <a:ext cx="2936782" cy="957503"/>
      </dsp:txXfrm>
    </dsp:sp>
    <dsp:sp modelId="{86F3C0B1-CA85-465F-B126-337FCC1A247F}">
      <dsp:nvSpPr>
        <dsp:cNvPr id="0" name=""/>
        <dsp:cNvSpPr/>
      </dsp:nvSpPr>
      <dsp:spPr>
        <a:xfrm rot="5400000">
          <a:off x="5318499" y="57911"/>
          <a:ext cx="848881" cy="5405120"/>
        </a:xfrm>
        <a:prstGeom prst="round2Same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62865" rIns="125730" bIns="62865" numCol="1" spcCol="1270" anchor="ctr" anchorCtr="0">
          <a:noAutofit/>
        </a:bodyPr>
        <a:lstStyle/>
        <a:p>
          <a:pPr marL="285750" lvl="1" indent="-285750" algn="l" defTabSz="1466850">
            <a:lnSpc>
              <a:spcPct val="90000"/>
            </a:lnSpc>
            <a:spcBef>
              <a:spcPct val="0"/>
            </a:spcBef>
            <a:spcAft>
              <a:spcPct val="15000"/>
            </a:spcAft>
            <a:buChar char="••"/>
          </a:pPr>
          <a:r>
            <a:rPr kumimoji="1" lang="ja-JP" altLang="en-US" sz="3300" kern="1200" dirty="0" smtClean="0">
              <a:solidFill>
                <a:schemeClr val="bg1">
                  <a:lumMod val="65000"/>
                </a:schemeClr>
              </a:solidFill>
            </a:rPr>
            <a:t>検定を行う</a:t>
          </a:r>
          <a:endParaRPr kumimoji="1" lang="ja-JP" altLang="en-US" sz="3300" kern="1200" dirty="0">
            <a:solidFill>
              <a:schemeClr val="bg1">
                <a:lumMod val="65000"/>
              </a:schemeClr>
            </a:solidFill>
          </a:endParaRPr>
        </a:p>
      </dsp:txBody>
      <dsp:txXfrm rot="-5400000">
        <a:off x="3040380" y="2377470"/>
        <a:ext cx="5363681" cy="766003"/>
      </dsp:txXfrm>
    </dsp:sp>
    <dsp:sp modelId="{77BCD486-4AF4-4921-84F2-996F05A840F1}">
      <dsp:nvSpPr>
        <dsp:cNvPr id="0" name=""/>
        <dsp:cNvSpPr/>
      </dsp:nvSpPr>
      <dsp:spPr>
        <a:xfrm>
          <a:off x="0" y="2229920"/>
          <a:ext cx="3040380" cy="1061101"/>
        </a:xfrm>
        <a:prstGeom prst="roundRect">
          <a:avLst/>
        </a:prstGeom>
        <a:solidFill>
          <a:schemeClr val="accent2">
            <a:alpha val="90000"/>
            <a:hueOff val="0"/>
            <a:satOff val="0"/>
            <a:lumOff val="0"/>
            <a:alphaOff val="-4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kumimoji="1" lang="ja-JP" altLang="en-US" sz="3500" b="0" kern="1200" cap="none" spc="0" dirty="0" smtClean="0">
              <a:ln w="18415" cmpd="sng">
                <a:solidFill>
                  <a:schemeClr val="bg1">
                    <a:lumMod val="65000"/>
                  </a:schemeClr>
                </a:solidFill>
                <a:prstDash val="solid"/>
              </a:ln>
              <a:solidFill>
                <a:schemeClr val="bg1">
                  <a:lumMod val="65000"/>
                </a:schemeClr>
              </a:solidFill>
              <a:effectLst/>
            </a:rPr>
            <a:t>後処理</a:t>
          </a:r>
          <a:endParaRPr kumimoji="1" lang="ja-JP" altLang="en-US" sz="3500" b="0" kern="1200" cap="none" spc="0" dirty="0">
            <a:ln w="18415" cmpd="sng">
              <a:solidFill>
                <a:schemeClr val="bg1">
                  <a:lumMod val="65000"/>
                </a:schemeClr>
              </a:solidFill>
              <a:prstDash val="solid"/>
            </a:ln>
            <a:solidFill>
              <a:schemeClr val="bg1">
                <a:lumMod val="65000"/>
              </a:schemeClr>
            </a:solidFill>
            <a:effectLst/>
          </a:endParaRPr>
        </a:p>
      </dsp:txBody>
      <dsp:txXfrm>
        <a:off x="51799" y="2281719"/>
        <a:ext cx="2936782" cy="9575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C1C71D-09EA-4973-94EE-3F259DF8C15A}">
      <dsp:nvSpPr>
        <dsp:cNvPr id="0" name=""/>
        <dsp:cNvSpPr/>
      </dsp:nvSpPr>
      <dsp:spPr>
        <a:xfrm rot="5400000">
          <a:off x="5318499" y="-2170401"/>
          <a:ext cx="848881" cy="5405120"/>
        </a:xfrm>
        <a:prstGeom prst="round2Same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62865" rIns="125730" bIns="62865" numCol="1" spcCol="1270" anchor="ctr" anchorCtr="0">
          <a:noAutofit/>
        </a:bodyPr>
        <a:lstStyle/>
        <a:p>
          <a:pPr marL="285750" lvl="1" indent="-285750" algn="l" defTabSz="1466850">
            <a:lnSpc>
              <a:spcPct val="90000"/>
            </a:lnSpc>
            <a:spcBef>
              <a:spcPct val="0"/>
            </a:spcBef>
            <a:spcAft>
              <a:spcPct val="15000"/>
            </a:spcAft>
            <a:buChar char="••"/>
          </a:pPr>
          <a:r>
            <a:rPr kumimoji="1" lang="ja-JP" altLang="en-US" sz="3300" kern="1200" dirty="0" smtClean="0">
              <a:solidFill>
                <a:schemeClr val="bg1">
                  <a:lumMod val="65000"/>
                </a:schemeClr>
              </a:solidFill>
            </a:rPr>
            <a:t>時系列データの処理を行う</a:t>
          </a:r>
          <a:endParaRPr kumimoji="1" lang="ja-JP" altLang="en-US" sz="3300" kern="1200" dirty="0">
            <a:solidFill>
              <a:schemeClr val="bg1">
                <a:lumMod val="65000"/>
              </a:schemeClr>
            </a:solidFill>
          </a:endParaRPr>
        </a:p>
      </dsp:txBody>
      <dsp:txXfrm rot="-5400000">
        <a:off x="3040380" y="149157"/>
        <a:ext cx="5363681" cy="766003"/>
      </dsp:txXfrm>
    </dsp:sp>
    <dsp:sp modelId="{A85F67F5-11FB-4B6E-99CA-54A4B7126C8A}">
      <dsp:nvSpPr>
        <dsp:cNvPr id="0" name=""/>
        <dsp:cNvSpPr/>
      </dsp:nvSpPr>
      <dsp:spPr>
        <a:xfrm>
          <a:off x="0" y="1607"/>
          <a:ext cx="3040380" cy="1061101"/>
        </a:xfrm>
        <a:prstGeom prst="roundRect">
          <a:avLst/>
        </a:prstGeom>
        <a:solidFill>
          <a:schemeClr val="accent2">
            <a:alpha val="9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kumimoji="1" lang="ja-JP" altLang="en-US" sz="3500" b="0" kern="1200" cap="none" spc="0" dirty="0" smtClean="0">
              <a:ln w="18415" cmpd="sng">
                <a:solidFill>
                  <a:schemeClr val="bg1">
                    <a:lumMod val="65000"/>
                  </a:schemeClr>
                </a:solidFill>
                <a:prstDash val="solid"/>
              </a:ln>
              <a:solidFill>
                <a:schemeClr val="bg1">
                  <a:lumMod val="65000"/>
                </a:schemeClr>
              </a:solidFill>
              <a:effectLst/>
            </a:rPr>
            <a:t>前処理</a:t>
          </a:r>
          <a:endParaRPr kumimoji="1" lang="en-US" altLang="ja-JP" sz="3500" b="0" kern="1200" cap="none" spc="0" dirty="0" smtClean="0">
            <a:ln w="18415" cmpd="sng">
              <a:solidFill>
                <a:schemeClr val="bg1">
                  <a:lumMod val="65000"/>
                </a:schemeClr>
              </a:solidFill>
              <a:prstDash val="solid"/>
            </a:ln>
            <a:solidFill>
              <a:schemeClr val="bg1">
                <a:lumMod val="65000"/>
              </a:schemeClr>
            </a:solidFill>
            <a:effectLst/>
          </a:endParaRPr>
        </a:p>
      </dsp:txBody>
      <dsp:txXfrm>
        <a:off x="51799" y="53406"/>
        <a:ext cx="2936782" cy="957503"/>
      </dsp:txXfrm>
    </dsp:sp>
    <dsp:sp modelId="{6C2F3078-E6A6-45F0-8AC0-698FDA8202A6}">
      <dsp:nvSpPr>
        <dsp:cNvPr id="0" name=""/>
        <dsp:cNvSpPr/>
      </dsp:nvSpPr>
      <dsp:spPr>
        <a:xfrm rot="5400000">
          <a:off x="5318499" y="-1056245"/>
          <a:ext cx="848881" cy="5405120"/>
        </a:xfrm>
        <a:prstGeom prst="round2Same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62865" rIns="125730" bIns="62865" numCol="1" spcCol="1270" anchor="ctr" anchorCtr="0">
          <a:noAutofit/>
        </a:bodyPr>
        <a:lstStyle/>
        <a:p>
          <a:pPr marL="285750" lvl="1" indent="-285750" algn="l" defTabSz="1466850">
            <a:lnSpc>
              <a:spcPct val="90000"/>
            </a:lnSpc>
            <a:spcBef>
              <a:spcPct val="0"/>
            </a:spcBef>
            <a:spcAft>
              <a:spcPct val="15000"/>
            </a:spcAft>
            <a:buChar char="••"/>
          </a:pPr>
          <a:r>
            <a:rPr kumimoji="1" lang="ja-JP" altLang="en-US" sz="3300" kern="1200" dirty="0" smtClean="0"/>
            <a:t>最大相関係数を求める</a:t>
          </a:r>
          <a:endParaRPr kumimoji="1" lang="ja-JP" altLang="en-US" sz="3300" kern="1200" dirty="0"/>
        </a:p>
      </dsp:txBody>
      <dsp:txXfrm rot="-5400000">
        <a:off x="3040380" y="1263313"/>
        <a:ext cx="5363681" cy="766003"/>
      </dsp:txXfrm>
    </dsp:sp>
    <dsp:sp modelId="{64CFF22F-B8F3-4354-907D-849D1387F718}">
      <dsp:nvSpPr>
        <dsp:cNvPr id="0" name=""/>
        <dsp:cNvSpPr/>
      </dsp:nvSpPr>
      <dsp:spPr>
        <a:xfrm>
          <a:off x="0" y="1115764"/>
          <a:ext cx="3040380" cy="1061101"/>
        </a:xfrm>
        <a:prstGeom prst="roundRect">
          <a:avLst/>
        </a:prstGeom>
        <a:solidFill>
          <a:schemeClr val="accent2">
            <a:alpha val="90000"/>
            <a:hueOff val="0"/>
            <a:satOff val="0"/>
            <a:lumOff val="0"/>
            <a:alphaOff val="-2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kumimoji="1" lang="ja-JP" altLang="en-US" sz="3500" b="0" kern="120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遅延相関分析</a:t>
          </a:r>
          <a:endParaRPr kumimoji="1" lang="ja-JP" altLang="en-US" sz="3500" b="0" kern="120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dsp:txBody>
      <dsp:txXfrm>
        <a:off x="51799" y="1167563"/>
        <a:ext cx="2936782" cy="957503"/>
      </dsp:txXfrm>
    </dsp:sp>
    <dsp:sp modelId="{86F3C0B1-CA85-465F-B126-337FCC1A247F}">
      <dsp:nvSpPr>
        <dsp:cNvPr id="0" name=""/>
        <dsp:cNvSpPr/>
      </dsp:nvSpPr>
      <dsp:spPr>
        <a:xfrm rot="5400000">
          <a:off x="5318499" y="57911"/>
          <a:ext cx="848881" cy="5405120"/>
        </a:xfrm>
        <a:prstGeom prst="round2Same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62865" rIns="125730" bIns="62865" numCol="1" spcCol="1270" anchor="ctr" anchorCtr="0">
          <a:noAutofit/>
        </a:bodyPr>
        <a:lstStyle/>
        <a:p>
          <a:pPr marL="285750" lvl="1" indent="-285750" algn="l" defTabSz="1466850">
            <a:lnSpc>
              <a:spcPct val="90000"/>
            </a:lnSpc>
            <a:spcBef>
              <a:spcPct val="0"/>
            </a:spcBef>
            <a:spcAft>
              <a:spcPct val="15000"/>
            </a:spcAft>
            <a:buChar char="••"/>
          </a:pPr>
          <a:r>
            <a:rPr kumimoji="1" lang="ja-JP" altLang="en-US" sz="3300" kern="1200" dirty="0" smtClean="0">
              <a:solidFill>
                <a:schemeClr val="bg1">
                  <a:lumMod val="65000"/>
                </a:schemeClr>
              </a:solidFill>
            </a:rPr>
            <a:t>検定を行う</a:t>
          </a:r>
          <a:endParaRPr kumimoji="1" lang="ja-JP" altLang="en-US" sz="3300" kern="1200" dirty="0">
            <a:solidFill>
              <a:schemeClr val="bg1">
                <a:lumMod val="65000"/>
              </a:schemeClr>
            </a:solidFill>
          </a:endParaRPr>
        </a:p>
      </dsp:txBody>
      <dsp:txXfrm rot="-5400000">
        <a:off x="3040380" y="2377470"/>
        <a:ext cx="5363681" cy="766003"/>
      </dsp:txXfrm>
    </dsp:sp>
    <dsp:sp modelId="{77BCD486-4AF4-4921-84F2-996F05A840F1}">
      <dsp:nvSpPr>
        <dsp:cNvPr id="0" name=""/>
        <dsp:cNvSpPr/>
      </dsp:nvSpPr>
      <dsp:spPr>
        <a:xfrm>
          <a:off x="0" y="2229920"/>
          <a:ext cx="3040380" cy="1061101"/>
        </a:xfrm>
        <a:prstGeom prst="roundRect">
          <a:avLst/>
        </a:prstGeom>
        <a:solidFill>
          <a:schemeClr val="accent2">
            <a:alpha val="90000"/>
            <a:hueOff val="0"/>
            <a:satOff val="0"/>
            <a:lumOff val="0"/>
            <a:alphaOff val="-4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kumimoji="1" lang="ja-JP" altLang="en-US" sz="3500" b="0" kern="1200" cap="none" spc="0" dirty="0" smtClean="0">
              <a:ln w="18415" cmpd="sng">
                <a:solidFill>
                  <a:schemeClr val="bg1">
                    <a:lumMod val="65000"/>
                  </a:schemeClr>
                </a:solidFill>
                <a:prstDash val="solid"/>
              </a:ln>
              <a:solidFill>
                <a:schemeClr val="bg1">
                  <a:lumMod val="65000"/>
                </a:schemeClr>
              </a:solidFill>
              <a:effectLst>
                <a:outerShdw blurRad="63500" dir="3600000" algn="tl" rotWithShape="0">
                  <a:srgbClr val="000000">
                    <a:alpha val="70000"/>
                  </a:srgbClr>
                </a:outerShdw>
              </a:effectLst>
            </a:rPr>
            <a:t>後処理</a:t>
          </a:r>
          <a:endParaRPr kumimoji="1" lang="ja-JP" altLang="en-US" sz="3500" b="0" kern="1200" cap="none" spc="0" dirty="0">
            <a:ln w="18415" cmpd="sng">
              <a:solidFill>
                <a:schemeClr val="bg1">
                  <a:lumMod val="65000"/>
                </a:schemeClr>
              </a:solidFill>
              <a:prstDash val="solid"/>
            </a:ln>
            <a:solidFill>
              <a:schemeClr val="bg1">
                <a:lumMod val="65000"/>
              </a:schemeClr>
            </a:solidFill>
            <a:effectLst>
              <a:outerShdw blurRad="63500" dir="3600000" algn="tl" rotWithShape="0">
                <a:srgbClr val="000000">
                  <a:alpha val="70000"/>
                </a:srgbClr>
              </a:outerShdw>
            </a:effectLst>
          </a:endParaRPr>
        </a:p>
      </dsp:txBody>
      <dsp:txXfrm>
        <a:off x="51799" y="2281719"/>
        <a:ext cx="2936782" cy="9575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C1C71D-09EA-4973-94EE-3F259DF8C15A}">
      <dsp:nvSpPr>
        <dsp:cNvPr id="0" name=""/>
        <dsp:cNvSpPr/>
      </dsp:nvSpPr>
      <dsp:spPr>
        <a:xfrm rot="5400000">
          <a:off x="5318499" y="-2170401"/>
          <a:ext cx="848881" cy="5405120"/>
        </a:xfrm>
        <a:prstGeom prst="round2Same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62865" rIns="125730" bIns="62865" numCol="1" spcCol="1270" anchor="ctr" anchorCtr="0">
          <a:noAutofit/>
        </a:bodyPr>
        <a:lstStyle/>
        <a:p>
          <a:pPr marL="285750" lvl="1" indent="-285750" algn="l" defTabSz="1466850">
            <a:lnSpc>
              <a:spcPct val="90000"/>
            </a:lnSpc>
            <a:spcBef>
              <a:spcPct val="0"/>
            </a:spcBef>
            <a:spcAft>
              <a:spcPct val="15000"/>
            </a:spcAft>
            <a:buChar char="••"/>
          </a:pPr>
          <a:r>
            <a:rPr kumimoji="1" lang="ja-JP" altLang="en-US" sz="3300" kern="1200" dirty="0" smtClean="0">
              <a:solidFill>
                <a:schemeClr val="bg1">
                  <a:lumMod val="65000"/>
                </a:schemeClr>
              </a:solidFill>
            </a:rPr>
            <a:t>時系列データの処理を行う</a:t>
          </a:r>
          <a:endParaRPr kumimoji="1" lang="ja-JP" altLang="en-US" sz="3300" kern="1200" dirty="0">
            <a:solidFill>
              <a:schemeClr val="bg1">
                <a:lumMod val="65000"/>
              </a:schemeClr>
            </a:solidFill>
          </a:endParaRPr>
        </a:p>
      </dsp:txBody>
      <dsp:txXfrm rot="-5400000">
        <a:off x="3040380" y="149157"/>
        <a:ext cx="5363681" cy="766003"/>
      </dsp:txXfrm>
    </dsp:sp>
    <dsp:sp modelId="{A85F67F5-11FB-4B6E-99CA-54A4B7126C8A}">
      <dsp:nvSpPr>
        <dsp:cNvPr id="0" name=""/>
        <dsp:cNvSpPr/>
      </dsp:nvSpPr>
      <dsp:spPr>
        <a:xfrm>
          <a:off x="0" y="1607"/>
          <a:ext cx="3040380" cy="1061101"/>
        </a:xfrm>
        <a:prstGeom prst="roundRect">
          <a:avLst/>
        </a:prstGeom>
        <a:solidFill>
          <a:schemeClr val="accent2">
            <a:alpha val="9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kumimoji="1" lang="ja-JP" altLang="en-US" sz="3500" b="0" kern="1200" cap="none" spc="0" dirty="0" smtClean="0">
              <a:ln w="18415" cmpd="sng">
                <a:solidFill>
                  <a:schemeClr val="bg1">
                    <a:lumMod val="65000"/>
                  </a:schemeClr>
                </a:solidFill>
                <a:prstDash val="solid"/>
              </a:ln>
              <a:solidFill>
                <a:schemeClr val="bg1">
                  <a:lumMod val="65000"/>
                </a:schemeClr>
              </a:solidFill>
              <a:effectLst/>
            </a:rPr>
            <a:t>前処理</a:t>
          </a:r>
          <a:endParaRPr kumimoji="1" lang="en-US" altLang="ja-JP" sz="3500" b="0" kern="1200" cap="none" spc="0" dirty="0" smtClean="0">
            <a:ln w="18415" cmpd="sng">
              <a:solidFill>
                <a:schemeClr val="bg1">
                  <a:lumMod val="65000"/>
                </a:schemeClr>
              </a:solidFill>
              <a:prstDash val="solid"/>
            </a:ln>
            <a:solidFill>
              <a:schemeClr val="bg1">
                <a:lumMod val="65000"/>
              </a:schemeClr>
            </a:solidFill>
            <a:effectLst/>
          </a:endParaRPr>
        </a:p>
      </dsp:txBody>
      <dsp:txXfrm>
        <a:off x="51799" y="53406"/>
        <a:ext cx="2936782" cy="957503"/>
      </dsp:txXfrm>
    </dsp:sp>
    <dsp:sp modelId="{6C2F3078-E6A6-45F0-8AC0-698FDA8202A6}">
      <dsp:nvSpPr>
        <dsp:cNvPr id="0" name=""/>
        <dsp:cNvSpPr/>
      </dsp:nvSpPr>
      <dsp:spPr>
        <a:xfrm rot="5400000">
          <a:off x="5318499" y="-1056245"/>
          <a:ext cx="848881" cy="5405120"/>
        </a:xfrm>
        <a:prstGeom prst="round2Same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62865" rIns="125730" bIns="62865" numCol="1" spcCol="1270" anchor="ctr" anchorCtr="0">
          <a:noAutofit/>
        </a:bodyPr>
        <a:lstStyle/>
        <a:p>
          <a:pPr marL="285750" lvl="1" indent="-285750" algn="l" defTabSz="1466850">
            <a:lnSpc>
              <a:spcPct val="90000"/>
            </a:lnSpc>
            <a:spcBef>
              <a:spcPct val="0"/>
            </a:spcBef>
            <a:spcAft>
              <a:spcPct val="15000"/>
            </a:spcAft>
            <a:buChar char="••"/>
          </a:pPr>
          <a:r>
            <a:rPr kumimoji="1" lang="ja-JP" altLang="en-US" sz="3300" kern="1200" dirty="0" smtClean="0">
              <a:solidFill>
                <a:schemeClr val="bg1">
                  <a:lumMod val="65000"/>
                </a:schemeClr>
              </a:solidFill>
            </a:rPr>
            <a:t>最大相関係数を求める</a:t>
          </a:r>
          <a:endParaRPr kumimoji="1" lang="ja-JP" altLang="en-US" sz="3300" kern="1200" dirty="0">
            <a:solidFill>
              <a:schemeClr val="bg1">
                <a:lumMod val="65000"/>
              </a:schemeClr>
            </a:solidFill>
          </a:endParaRPr>
        </a:p>
      </dsp:txBody>
      <dsp:txXfrm rot="-5400000">
        <a:off x="3040380" y="1263313"/>
        <a:ext cx="5363681" cy="766003"/>
      </dsp:txXfrm>
    </dsp:sp>
    <dsp:sp modelId="{64CFF22F-B8F3-4354-907D-849D1387F718}">
      <dsp:nvSpPr>
        <dsp:cNvPr id="0" name=""/>
        <dsp:cNvSpPr/>
      </dsp:nvSpPr>
      <dsp:spPr>
        <a:xfrm>
          <a:off x="0" y="1115764"/>
          <a:ext cx="3040380" cy="1061101"/>
        </a:xfrm>
        <a:prstGeom prst="roundRect">
          <a:avLst/>
        </a:prstGeom>
        <a:solidFill>
          <a:schemeClr val="accent2">
            <a:alpha val="90000"/>
            <a:hueOff val="0"/>
            <a:satOff val="0"/>
            <a:lumOff val="0"/>
            <a:alphaOff val="-2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kumimoji="1" lang="ja-JP" altLang="en-US" sz="3500" b="0" kern="1200" cap="none" spc="0" dirty="0" smtClean="0">
              <a:ln w="18415" cmpd="sng">
                <a:solidFill>
                  <a:schemeClr val="bg1">
                    <a:lumMod val="65000"/>
                  </a:schemeClr>
                </a:solidFill>
                <a:prstDash val="solid"/>
              </a:ln>
              <a:solidFill>
                <a:schemeClr val="bg1">
                  <a:lumMod val="65000"/>
                </a:schemeClr>
              </a:solidFill>
              <a:effectLst>
                <a:outerShdw blurRad="63500" dir="3600000" algn="tl" rotWithShape="0">
                  <a:srgbClr val="000000">
                    <a:alpha val="70000"/>
                  </a:srgbClr>
                </a:outerShdw>
              </a:effectLst>
            </a:rPr>
            <a:t>遅延相関分析</a:t>
          </a:r>
          <a:endParaRPr kumimoji="1" lang="ja-JP" altLang="en-US" sz="3500" b="0" kern="1200" cap="none" spc="0" dirty="0">
            <a:ln w="18415" cmpd="sng">
              <a:solidFill>
                <a:schemeClr val="bg1">
                  <a:lumMod val="65000"/>
                </a:schemeClr>
              </a:solidFill>
              <a:prstDash val="solid"/>
            </a:ln>
            <a:solidFill>
              <a:schemeClr val="bg1">
                <a:lumMod val="65000"/>
              </a:schemeClr>
            </a:solidFill>
            <a:effectLst>
              <a:outerShdw blurRad="63500" dir="3600000" algn="tl" rotWithShape="0">
                <a:srgbClr val="000000">
                  <a:alpha val="70000"/>
                </a:srgbClr>
              </a:outerShdw>
            </a:effectLst>
          </a:endParaRPr>
        </a:p>
      </dsp:txBody>
      <dsp:txXfrm>
        <a:off x="51799" y="1167563"/>
        <a:ext cx="2936782" cy="957503"/>
      </dsp:txXfrm>
    </dsp:sp>
    <dsp:sp modelId="{86F3C0B1-CA85-465F-B126-337FCC1A247F}">
      <dsp:nvSpPr>
        <dsp:cNvPr id="0" name=""/>
        <dsp:cNvSpPr/>
      </dsp:nvSpPr>
      <dsp:spPr>
        <a:xfrm rot="5400000">
          <a:off x="5318499" y="57911"/>
          <a:ext cx="848881" cy="5405120"/>
        </a:xfrm>
        <a:prstGeom prst="round2Same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62865" rIns="125730" bIns="62865" numCol="1" spcCol="1270" anchor="ctr" anchorCtr="0">
          <a:noAutofit/>
        </a:bodyPr>
        <a:lstStyle/>
        <a:p>
          <a:pPr marL="285750" lvl="1" indent="-285750" algn="l" defTabSz="1466850">
            <a:lnSpc>
              <a:spcPct val="90000"/>
            </a:lnSpc>
            <a:spcBef>
              <a:spcPct val="0"/>
            </a:spcBef>
            <a:spcAft>
              <a:spcPct val="15000"/>
            </a:spcAft>
            <a:buChar char="••"/>
          </a:pPr>
          <a:r>
            <a:rPr kumimoji="1" lang="ja-JP" altLang="en-US" sz="3300" kern="1200" dirty="0" smtClean="0"/>
            <a:t>検定を行う</a:t>
          </a:r>
          <a:endParaRPr kumimoji="1" lang="ja-JP" altLang="en-US" sz="3300" kern="1200" dirty="0"/>
        </a:p>
      </dsp:txBody>
      <dsp:txXfrm rot="-5400000">
        <a:off x="3040380" y="2377470"/>
        <a:ext cx="5363681" cy="766003"/>
      </dsp:txXfrm>
    </dsp:sp>
    <dsp:sp modelId="{77BCD486-4AF4-4921-84F2-996F05A840F1}">
      <dsp:nvSpPr>
        <dsp:cNvPr id="0" name=""/>
        <dsp:cNvSpPr/>
      </dsp:nvSpPr>
      <dsp:spPr>
        <a:xfrm>
          <a:off x="0" y="2229920"/>
          <a:ext cx="3040380" cy="1061101"/>
        </a:xfrm>
        <a:prstGeom prst="roundRect">
          <a:avLst/>
        </a:prstGeom>
        <a:solidFill>
          <a:schemeClr val="accent2">
            <a:alpha val="90000"/>
            <a:hueOff val="0"/>
            <a:satOff val="0"/>
            <a:lumOff val="0"/>
            <a:alphaOff val="-4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kumimoji="1" lang="ja-JP" altLang="en-US" sz="3500" b="0" kern="120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後処理</a:t>
          </a:r>
          <a:endParaRPr kumimoji="1" lang="ja-JP" altLang="en-US" sz="3500" b="0" kern="120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dsp:txBody>
      <dsp:txXfrm>
        <a:off x="51799" y="2281719"/>
        <a:ext cx="2936782" cy="95750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EE5DE9-8C7D-4A80-9C02-A9F4DFCC4CA8}">
      <dsp:nvSpPr>
        <dsp:cNvPr id="0" name=""/>
        <dsp:cNvSpPr/>
      </dsp:nvSpPr>
      <dsp:spPr>
        <a:xfrm>
          <a:off x="7199" y="997168"/>
          <a:ext cx="2151713" cy="1291028"/>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kumimoji="1" lang="ja-JP" altLang="en-US" sz="2400" kern="1200" dirty="0" smtClean="0"/>
            <a:t>修正者数・</a:t>
          </a:r>
          <a:endParaRPr kumimoji="1" lang="en-US" altLang="ja-JP" sz="2400" kern="1200" dirty="0" smtClean="0"/>
        </a:p>
        <a:p>
          <a:pPr lvl="0" algn="ctr" defTabSz="1066800">
            <a:lnSpc>
              <a:spcPct val="90000"/>
            </a:lnSpc>
            <a:spcBef>
              <a:spcPct val="0"/>
            </a:spcBef>
            <a:spcAft>
              <a:spcPct val="35000"/>
            </a:spcAft>
          </a:pPr>
          <a:r>
            <a:rPr kumimoji="1" lang="ja-JP" altLang="en-US" sz="2400" kern="1200" dirty="0" smtClean="0"/>
            <a:t>コミッタ数増加</a:t>
          </a:r>
          <a:endParaRPr kumimoji="1" lang="ja-JP" altLang="en-US" sz="2400" kern="1200" dirty="0"/>
        </a:p>
      </dsp:txBody>
      <dsp:txXfrm>
        <a:off x="45012" y="1034981"/>
        <a:ext cx="2076087" cy="1215402"/>
      </dsp:txXfrm>
    </dsp:sp>
    <dsp:sp modelId="{90A89CE1-0657-4513-B70E-D826978C39C3}">
      <dsp:nvSpPr>
        <dsp:cNvPr id="0" name=""/>
        <dsp:cNvSpPr/>
      </dsp:nvSpPr>
      <dsp:spPr>
        <a:xfrm>
          <a:off x="2374084" y="1375870"/>
          <a:ext cx="456163" cy="533624"/>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kumimoji="1" lang="ja-JP" altLang="en-US" sz="1900" kern="1200"/>
        </a:p>
      </dsp:txBody>
      <dsp:txXfrm>
        <a:off x="2374084" y="1482595"/>
        <a:ext cx="319314" cy="320174"/>
      </dsp:txXfrm>
    </dsp:sp>
    <dsp:sp modelId="{C7D4D597-6A69-4E59-AE19-19F8951356AC}">
      <dsp:nvSpPr>
        <dsp:cNvPr id="0" name=""/>
        <dsp:cNvSpPr/>
      </dsp:nvSpPr>
      <dsp:spPr>
        <a:xfrm>
          <a:off x="3019598" y="997168"/>
          <a:ext cx="2151713" cy="1291028"/>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kumimoji="1" lang="ja-JP" altLang="en-US" sz="2400" kern="1200" dirty="0" smtClean="0"/>
            <a:t>宣言部増加</a:t>
          </a:r>
          <a:endParaRPr kumimoji="1" lang="ja-JP" altLang="en-US" sz="2400" kern="1200" dirty="0"/>
        </a:p>
      </dsp:txBody>
      <dsp:txXfrm>
        <a:off x="3057411" y="1034981"/>
        <a:ext cx="2076087" cy="1215402"/>
      </dsp:txXfrm>
    </dsp:sp>
    <dsp:sp modelId="{82AB1FDE-6DD9-4022-9EE0-9AE1F9D0A2C6}">
      <dsp:nvSpPr>
        <dsp:cNvPr id="0" name=""/>
        <dsp:cNvSpPr/>
      </dsp:nvSpPr>
      <dsp:spPr>
        <a:xfrm>
          <a:off x="5386483" y="1375870"/>
          <a:ext cx="456163" cy="533624"/>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kumimoji="1" lang="ja-JP" altLang="en-US" sz="1900" kern="1200"/>
        </a:p>
      </dsp:txBody>
      <dsp:txXfrm>
        <a:off x="5386483" y="1482595"/>
        <a:ext cx="319314" cy="320174"/>
      </dsp:txXfrm>
    </dsp:sp>
    <dsp:sp modelId="{D922F774-589C-41CE-851A-C1D9EDFD4B30}">
      <dsp:nvSpPr>
        <dsp:cNvPr id="0" name=""/>
        <dsp:cNvSpPr/>
      </dsp:nvSpPr>
      <dsp:spPr>
        <a:xfrm>
          <a:off x="6031997" y="997168"/>
          <a:ext cx="2151713" cy="1291028"/>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kumimoji="1" lang="ja-JP" altLang="en-US" sz="2400" kern="1200" dirty="0" smtClean="0"/>
            <a:t>複雑度上昇</a:t>
          </a:r>
          <a:endParaRPr kumimoji="1" lang="ja-JP" altLang="en-US" sz="2400" kern="1200" dirty="0"/>
        </a:p>
      </dsp:txBody>
      <dsp:txXfrm>
        <a:off x="6069810" y="1034981"/>
        <a:ext cx="2076087" cy="121540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1E33425-59AA-4556-B4A2-8764BEEDF387}" type="datetimeFigureOut">
              <a:rPr kumimoji="1" lang="ja-JP" altLang="en-US" smtClean="0"/>
              <a:pPr/>
              <a:t>2013/7/17</a:t>
            </a:fld>
            <a:endParaRPr kumimoji="1" lang="ja-JP" altLang="en-US"/>
          </a:p>
        </p:txBody>
      </p:sp>
      <p:sp>
        <p:nvSpPr>
          <p:cNvPr id="4" name="フッター プレースホル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A52F821-7FA2-40D1-9A95-9B88DA117622}" type="slidenum">
              <a:rPr kumimoji="1" lang="ja-JP" altLang="en-US" smtClean="0"/>
              <a:pPr/>
              <a:t>‹#›</a:t>
            </a:fld>
            <a:endParaRPr kumimoji="1" lang="ja-JP" altLang="en-US"/>
          </a:p>
        </p:txBody>
      </p:sp>
    </p:spTree>
    <p:extLst>
      <p:ext uri="{BB962C8B-B14F-4D97-AF65-F5344CB8AC3E}">
        <p14:creationId xmlns:p14="http://schemas.microsoft.com/office/powerpoint/2010/main" val="15727986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8CAF8E-A5D0-41BB-85DC-DEB6E9C2C65E}" type="datetimeFigureOut">
              <a:rPr kumimoji="1" lang="ja-JP" altLang="en-US" smtClean="0"/>
              <a:pPr/>
              <a:t>2013/7/17</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7728FC-DDC2-4BEC-B35A-0B04C71F13A6}" type="slidenum">
              <a:rPr kumimoji="1" lang="ja-JP" altLang="en-US" smtClean="0"/>
              <a:pPr/>
              <a:t>‹#›</a:t>
            </a:fld>
            <a:endParaRPr kumimoji="1" lang="ja-JP" altLang="en-US"/>
          </a:p>
        </p:txBody>
      </p:sp>
    </p:spTree>
    <p:extLst>
      <p:ext uri="{BB962C8B-B14F-4D97-AF65-F5344CB8AC3E}">
        <p14:creationId xmlns:p14="http://schemas.microsoft.com/office/powerpoint/2010/main" val="247066993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a:t>
            </a:r>
            <a:r>
              <a:rPr kumimoji="1" lang="en-US" altLang="ja-JP" dirty="0" smtClean="0"/>
              <a:t>OSS</a:t>
            </a:r>
            <a:r>
              <a:rPr kumimoji="1" lang="ja-JP" altLang="en-US" dirty="0" smtClean="0"/>
              <a:t>システムとコミュニティの共進化の理解を目的としたデータマイニング手法」と題しまして和歌山大学の山谷が発表させていただきます。</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0</a:t>
            </a:fld>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近年、スマートフォンに</a:t>
            </a:r>
            <a:r>
              <a:rPr kumimoji="1" lang="en-US" altLang="ja-JP" dirty="0" smtClean="0"/>
              <a:t>Android</a:t>
            </a:r>
            <a:r>
              <a:rPr kumimoji="1" lang="ja-JP" altLang="en-US" dirty="0" smtClean="0"/>
              <a:t>が搭載されるなど、オープンソースソフトウェアを活用したソフトウェア開発が主流となりつつあります。</a:t>
            </a:r>
            <a:endParaRPr kumimoji="1" lang="en-US" altLang="ja-JP" dirty="0" smtClean="0"/>
          </a:p>
          <a:p>
            <a:r>
              <a:rPr kumimoji="1" lang="ja-JP" altLang="en-US" dirty="0" smtClean="0"/>
              <a:t>しかし、</a:t>
            </a:r>
            <a:r>
              <a:rPr kumimoji="1" lang="en-US" altLang="ja-JP" dirty="0" smtClean="0"/>
              <a:t>OSS</a:t>
            </a:r>
            <a:r>
              <a:rPr kumimoji="1" lang="ja-JP" altLang="en-US" dirty="0" smtClean="0"/>
              <a:t>は世界中に点在するボランティアの開発者によって開発および保守が行われているため、</a:t>
            </a:r>
            <a:endParaRPr kumimoji="1" lang="en-US" altLang="ja-JP" dirty="0" smtClean="0"/>
          </a:p>
          <a:p>
            <a:r>
              <a:rPr kumimoji="1" lang="ja-JP" altLang="en-US" dirty="0" smtClean="0"/>
              <a:t>「開発者が時期によって異なることから</a:t>
            </a:r>
            <a:r>
              <a:rPr kumimoji="1" lang="en-US" altLang="ja-JP" dirty="0" smtClean="0"/>
              <a:t>OSS</a:t>
            </a:r>
            <a:r>
              <a:rPr kumimoji="1" lang="ja-JP" altLang="en-US" dirty="0" smtClean="0"/>
              <a:t>の品質が一定ではないこと」　や、</a:t>
            </a:r>
            <a:endParaRPr kumimoji="1" lang="en-US" altLang="ja-JP" dirty="0" smtClean="0"/>
          </a:p>
          <a:p>
            <a:r>
              <a:rPr kumimoji="1" lang="ja-JP" altLang="en-US" dirty="0" smtClean="0"/>
              <a:t>「方向性の違いからプロジェクトが解散・分裂してしまうこと」　がしばしば起こります。</a:t>
            </a:r>
            <a:endParaRPr kumimoji="1" lang="en-US" altLang="ja-JP" dirty="0" smtClean="0"/>
          </a:p>
          <a:p>
            <a:r>
              <a:rPr kumimoji="1" lang="ja-JP" altLang="en-US" dirty="0" smtClean="0"/>
              <a:t>そこで、</a:t>
            </a:r>
            <a:r>
              <a:rPr kumimoji="1" lang="en-US" altLang="ja-JP" dirty="0" smtClean="0"/>
              <a:t>OSS</a:t>
            </a:r>
            <a:r>
              <a:rPr kumimoji="1" lang="ja-JP" altLang="en-US" dirty="0" smtClean="0"/>
              <a:t>の品質を向上させることや、成功するプロジェクトの要因を明らかにするために</a:t>
            </a:r>
            <a:endParaRPr kumimoji="1" lang="en-US" altLang="ja-JP" dirty="0" smtClean="0"/>
          </a:p>
          <a:p>
            <a:r>
              <a:rPr kumimoji="1" lang="en-US" altLang="ja-JP" dirty="0" smtClean="0"/>
              <a:t>OSS</a:t>
            </a:r>
            <a:r>
              <a:rPr kumimoji="1" lang="ja-JP" altLang="en-US" dirty="0" smtClean="0"/>
              <a:t>の進化に関する研究が盛んに行われてきました。</a:t>
            </a:r>
            <a:endParaRPr kumimoji="1" lang="en-US" altLang="ja-JP" dirty="0" smtClean="0"/>
          </a:p>
          <a:p>
            <a:r>
              <a:rPr kumimoji="1" lang="en-US" altLang="ja-JP" dirty="0" smtClean="0"/>
              <a:t>OSS</a:t>
            </a:r>
            <a:r>
              <a:rPr kumimoji="1" lang="ja-JP" altLang="en-US" dirty="0" smtClean="0"/>
              <a:t>の進化とは、外部環境やユーザのニーズに合わせて</a:t>
            </a:r>
            <a:r>
              <a:rPr kumimoji="1" lang="en-US" altLang="ja-JP" dirty="0" smtClean="0"/>
              <a:t>OSS</a:t>
            </a:r>
            <a:r>
              <a:rPr kumimoji="1" lang="ja-JP" altLang="en-US" dirty="0" smtClean="0"/>
              <a:t>が変化していくことを指します。</a:t>
            </a:r>
            <a:endParaRPr kumimoji="1" lang="en-US" altLang="ja-JP" dirty="0" smtClean="0"/>
          </a:p>
          <a:p>
            <a:r>
              <a:rPr kumimoji="1" lang="ja-JP" altLang="en-US" dirty="0" smtClean="0"/>
              <a:t>次に、</a:t>
            </a:r>
            <a:r>
              <a:rPr kumimoji="1" lang="en-US" altLang="ja-JP" dirty="0" smtClean="0"/>
              <a:t>OSS</a:t>
            </a:r>
            <a:r>
              <a:rPr kumimoji="1" lang="ja-JP" altLang="en-US" dirty="0" smtClean="0"/>
              <a:t>の進化に関する既存研究を紹介します。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1</a:t>
            </a:fld>
            <a:endParaRPr kumimoji="1" lang="ja-JP" altLang="en-US"/>
          </a:p>
        </p:txBody>
      </p:sp>
    </p:spTree>
    <p:extLst>
      <p:ext uri="{BB962C8B-B14F-4D97-AF65-F5344CB8AC3E}">
        <p14:creationId xmlns:p14="http://schemas.microsoft.com/office/powerpoint/2010/main" val="3792977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これまでの</a:t>
            </a:r>
            <a:r>
              <a:rPr kumimoji="1" lang="en-US" altLang="ja-JP" dirty="0" smtClean="0"/>
              <a:t>OSS</a:t>
            </a:r>
            <a:r>
              <a:rPr kumimoji="1" lang="ja-JP" altLang="en-US" dirty="0" smtClean="0"/>
              <a:t>の進化に関する研究は</a:t>
            </a:r>
            <a:r>
              <a:rPr kumimoji="1" lang="en-US" altLang="ja-JP" dirty="0" smtClean="0"/>
              <a:t>3</a:t>
            </a:r>
            <a:r>
              <a:rPr kumimoji="1" lang="ja-JP" altLang="en-US" dirty="0" err="1" smtClean="0"/>
              <a:t>つの</a:t>
            </a:r>
            <a:r>
              <a:rPr kumimoji="1" lang="ja-JP" altLang="en-US" dirty="0" smtClean="0"/>
              <a:t>系統に大別することができます。</a:t>
            </a:r>
            <a:endParaRPr kumimoji="1" lang="en-US" altLang="ja-JP" dirty="0" smtClean="0"/>
          </a:p>
          <a:p>
            <a:endParaRPr kumimoji="1" lang="en-US" altLang="ja-JP" dirty="0" smtClean="0"/>
          </a:p>
          <a:p>
            <a:r>
              <a:rPr kumimoji="1" lang="ja-JP" altLang="en-US" dirty="0" smtClean="0"/>
              <a:t>一つ目はアーティファクトの進化に関する研究です。</a:t>
            </a:r>
            <a:endParaRPr kumimoji="1" lang="en-US" altLang="ja-JP" dirty="0" smtClean="0"/>
          </a:p>
          <a:p>
            <a:r>
              <a:rPr kumimoji="1" lang="ja-JP" altLang="en-US" dirty="0" smtClean="0"/>
              <a:t>アーティファクトとは、ソースコードやドキュメントなどのプロダクトを指し、アーティファクトの進化とは、ソースコードの規模が増えるなどといったことを指します。</a:t>
            </a:r>
            <a:endParaRPr kumimoji="1" lang="en-US" altLang="ja-JP" dirty="0" smtClean="0"/>
          </a:p>
          <a:p>
            <a:r>
              <a:rPr kumimoji="1" lang="ja-JP" altLang="en-US" dirty="0" smtClean="0"/>
              <a:t>アーティファクトの進化に関する研究として、</a:t>
            </a:r>
            <a:r>
              <a:rPr kumimoji="1" lang="en-US" altLang="ja-JP" dirty="0" smtClean="0"/>
              <a:t>Linux</a:t>
            </a:r>
            <a:r>
              <a:rPr kumimoji="1" lang="ja-JP" altLang="en-US" dirty="0" smtClean="0"/>
              <a:t>カーネルのサブシステムの規模遷移から、どのサブシステムが発展しているかを明らかにした研究が挙げられます。</a:t>
            </a:r>
            <a:endParaRPr kumimoji="1" lang="en-US" altLang="ja-JP" dirty="0" smtClean="0"/>
          </a:p>
          <a:p>
            <a:endParaRPr kumimoji="1" lang="en-US" altLang="ja-JP" dirty="0" smtClean="0"/>
          </a:p>
          <a:p>
            <a:r>
              <a:rPr kumimoji="1" lang="ja-JP" altLang="en-US" dirty="0" smtClean="0"/>
              <a:t>二つ目は開発者の進化に関する研究です。</a:t>
            </a:r>
            <a:endParaRPr kumimoji="1" lang="en-US" altLang="ja-JP" dirty="0" smtClean="0"/>
          </a:p>
          <a:p>
            <a:r>
              <a:rPr kumimoji="1" lang="ja-JP" altLang="en-US" dirty="0" smtClean="0"/>
              <a:t>開発者の進化とは、開発者自身のスキルや知識を身につけていくことなどを指します。</a:t>
            </a:r>
            <a:endParaRPr kumimoji="1" lang="en-US" altLang="ja-JP" dirty="0" smtClean="0"/>
          </a:p>
          <a:p>
            <a:r>
              <a:rPr kumimoji="1" lang="ja-JP" altLang="en-US" dirty="0" smtClean="0"/>
              <a:t>開発者の進化に関する研究として、開発者の活動からコミッタに昇格する要因を明らかにした研究が挙げられます。</a:t>
            </a:r>
            <a:endParaRPr kumimoji="1" lang="en-US" altLang="ja-JP" dirty="0" smtClean="0"/>
          </a:p>
          <a:p>
            <a:r>
              <a:rPr kumimoji="1" lang="ja-JP" altLang="en-US" dirty="0" smtClean="0"/>
              <a:t>コミッタとは、ソースコードを書き換えることのできる権限を持つ開発者のことを指します。</a:t>
            </a:r>
            <a:endParaRPr kumimoji="1" lang="en-US" altLang="ja-JP" dirty="0" smtClean="0"/>
          </a:p>
          <a:p>
            <a:endParaRPr kumimoji="1" lang="en-US" altLang="ja-JP" dirty="0" smtClean="0"/>
          </a:p>
          <a:p>
            <a:r>
              <a:rPr kumimoji="1" lang="ja-JP" altLang="en-US" dirty="0" smtClean="0"/>
              <a:t>三つめはコミュニティの進化に関する研究です。</a:t>
            </a:r>
            <a:endParaRPr kumimoji="1" lang="en-US" altLang="ja-JP" dirty="0" smtClean="0"/>
          </a:p>
          <a:p>
            <a:r>
              <a:rPr kumimoji="1" lang="ja-JP" altLang="en-US" dirty="0" smtClean="0"/>
              <a:t>コミュニティの進化とは、開発者が増加し、コミュニティの組織構造が複雑になっていくことなどを指します。</a:t>
            </a:r>
            <a:endParaRPr kumimoji="1" lang="en-US" altLang="ja-JP" dirty="0" smtClean="0"/>
          </a:p>
          <a:p>
            <a:r>
              <a:rPr kumimoji="1" lang="ja-JP" altLang="en-US" dirty="0" smtClean="0"/>
              <a:t>コミュニティの進化に関する研究として、コミュニティの組織構造から</a:t>
            </a:r>
            <a:r>
              <a:rPr kumimoji="1" lang="en-US" altLang="ja-JP" dirty="0" smtClean="0"/>
              <a:t>OSS</a:t>
            </a:r>
            <a:r>
              <a:rPr kumimoji="1" lang="ja-JP" altLang="en-US" dirty="0" smtClean="0"/>
              <a:t>の成功および失敗の要因を明らかにした研究が挙げられます。</a:t>
            </a:r>
            <a:endParaRPr kumimoji="1" lang="en-US" altLang="ja-JP" dirty="0" smtClean="0"/>
          </a:p>
          <a:p>
            <a:endParaRPr kumimoji="1" lang="en-US" altLang="ja-JP" dirty="0" smtClean="0"/>
          </a:p>
          <a:p>
            <a:r>
              <a:rPr kumimoji="1" lang="ja-JP" altLang="en-US" dirty="0" smtClean="0"/>
              <a:t>このように既存研究では、各系統の進化は他の系統の進化に影響を与えるものではないとされてきました。</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2</a:t>
            </a:fld>
            <a:endParaRPr kumimoji="1" lang="ja-JP" altLang="en-US"/>
          </a:p>
        </p:txBody>
      </p:sp>
    </p:spTree>
    <p:extLst>
      <p:ext uri="{BB962C8B-B14F-4D97-AF65-F5344CB8AC3E}">
        <p14:creationId xmlns:p14="http://schemas.microsoft.com/office/powerpoint/2010/main" val="3111195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これまでの</a:t>
            </a:r>
            <a:r>
              <a:rPr kumimoji="1" lang="en-US" altLang="ja-JP" dirty="0" smtClean="0"/>
              <a:t>OSS</a:t>
            </a:r>
            <a:r>
              <a:rPr kumimoji="1" lang="ja-JP" altLang="en-US" dirty="0" smtClean="0"/>
              <a:t>の進化に関する研究は</a:t>
            </a:r>
            <a:r>
              <a:rPr kumimoji="1" lang="en-US" altLang="ja-JP" dirty="0" smtClean="0"/>
              <a:t>3</a:t>
            </a:r>
            <a:r>
              <a:rPr kumimoji="1" lang="ja-JP" altLang="en-US" dirty="0" err="1" smtClean="0"/>
              <a:t>つの</a:t>
            </a:r>
            <a:r>
              <a:rPr kumimoji="1" lang="ja-JP" altLang="en-US" dirty="0" smtClean="0"/>
              <a:t>系統に大別することができます。</a:t>
            </a:r>
            <a:endParaRPr kumimoji="1" lang="en-US" altLang="ja-JP" dirty="0" smtClean="0"/>
          </a:p>
          <a:p>
            <a:endParaRPr kumimoji="1" lang="en-US" altLang="ja-JP" dirty="0" smtClean="0"/>
          </a:p>
          <a:p>
            <a:r>
              <a:rPr kumimoji="1" lang="ja-JP" altLang="en-US" dirty="0" smtClean="0"/>
              <a:t>一つ目はアーティファクトの進化に関する研究です。</a:t>
            </a:r>
            <a:endParaRPr kumimoji="1" lang="en-US" altLang="ja-JP" dirty="0" smtClean="0"/>
          </a:p>
          <a:p>
            <a:r>
              <a:rPr kumimoji="1" lang="ja-JP" altLang="en-US" dirty="0" smtClean="0"/>
              <a:t>アーティファクトとは、ソースコードやドキュメントなどのプロダクトを指し、アーティファクトの進化とは、ソースコードの規模が増えるなどといったことを指します。</a:t>
            </a:r>
            <a:endParaRPr kumimoji="1" lang="en-US" altLang="ja-JP" dirty="0" smtClean="0"/>
          </a:p>
          <a:p>
            <a:r>
              <a:rPr kumimoji="1" lang="ja-JP" altLang="en-US" dirty="0" smtClean="0"/>
              <a:t>アーティファクトの進化に関する研究として、</a:t>
            </a:r>
            <a:r>
              <a:rPr kumimoji="1" lang="en-US" altLang="ja-JP" dirty="0" smtClean="0"/>
              <a:t>Linux</a:t>
            </a:r>
            <a:r>
              <a:rPr kumimoji="1" lang="ja-JP" altLang="en-US" dirty="0" smtClean="0"/>
              <a:t>カーネルのサブシステムの規模遷移から、どのサブシステムが発展しているかを明らかにした研究が挙げられます。</a:t>
            </a:r>
            <a:endParaRPr kumimoji="1" lang="en-US" altLang="ja-JP" dirty="0" smtClean="0"/>
          </a:p>
          <a:p>
            <a:endParaRPr kumimoji="1" lang="en-US" altLang="ja-JP" dirty="0" smtClean="0"/>
          </a:p>
          <a:p>
            <a:r>
              <a:rPr kumimoji="1" lang="ja-JP" altLang="en-US" dirty="0" smtClean="0"/>
              <a:t>二つ目は開発者の進化に関する研究です。</a:t>
            </a:r>
            <a:endParaRPr kumimoji="1" lang="en-US" altLang="ja-JP" dirty="0" smtClean="0"/>
          </a:p>
          <a:p>
            <a:r>
              <a:rPr kumimoji="1" lang="ja-JP" altLang="en-US" dirty="0" smtClean="0"/>
              <a:t>開発者の進化とは、開発者自身のスキルや知識を身につけていくことなどを指します。</a:t>
            </a:r>
            <a:endParaRPr kumimoji="1" lang="en-US" altLang="ja-JP" dirty="0" smtClean="0"/>
          </a:p>
          <a:p>
            <a:r>
              <a:rPr kumimoji="1" lang="ja-JP" altLang="en-US" dirty="0" smtClean="0"/>
              <a:t>開発者の進化に関する研究として、開発者の活動からコミッタに昇格する要因を明らかにした研究が挙げられます。</a:t>
            </a:r>
            <a:endParaRPr kumimoji="1" lang="en-US" altLang="ja-JP" dirty="0" smtClean="0"/>
          </a:p>
          <a:p>
            <a:r>
              <a:rPr kumimoji="1" lang="ja-JP" altLang="en-US" dirty="0" smtClean="0"/>
              <a:t>コミッタとは、ソースコードを書き換えることのできる権限を持つ開発者のことを指します。</a:t>
            </a:r>
            <a:endParaRPr kumimoji="1" lang="en-US" altLang="ja-JP" dirty="0" smtClean="0"/>
          </a:p>
          <a:p>
            <a:endParaRPr kumimoji="1" lang="en-US" altLang="ja-JP" dirty="0" smtClean="0"/>
          </a:p>
          <a:p>
            <a:r>
              <a:rPr kumimoji="1" lang="ja-JP" altLang="en-US" dirty="0" smtClean="0"/>
              <a:t>三つめはコミュニティの進化に関する研究です。</a:t>
            </a:r>
            <a:endParaRPr kumimoji="1" lang="en-US" altLang="ja-JP" dirty="0" smtClean="0"/>
          </a:p>
          <a:p>
            <a:r>
              <a:rPr kumimoji="1" lang="ja-JP" altLang="en-US" dirty="0" smtClean="0"/>
              <a:t>コミュニティの進化とは、開発者が増加し、コミュニティの組織構造が複雑になっていくことなどを指します。</a:t>
            </a:r>
            <a:endParaRPr kumimoji="1" lang="en-US" altLang="ja-JP" dirty="0" smtClean="0"/>
          </a:p>
          <a:p>
            <a:r>
              <a:rPr kumimoji="1" lang="ja-JP" altLang="en-US" dirty="0" smtClean="0"/>
              <a:t>コミュニティの進化に関する研究として、コミュニティの組織構造から</a:t>
            </a:r>
            <a:r>
              <a:rPr kumimoji="1" lang="en-US" altLang="ja-JP" dirty="0" smtClean="0"/>
              <a:t>OSS</a:t>
            </a:r>
            <a:r>
              <a:rPr kumimoji="1" lang="ja-JP" altLang="en-US" dirty="0" smtClean="0"/>
              <a:t>の成功および失敗の要因を明らかにした研究が挙げられます。</a:t>
            </a:r>
            <a:endParaRPr kumimoji="1" lang="en-US" altLang="ja-JP" dirty="0" smtClean="0"/>
          </a:p>
          <a:p>
            <a:endParaRPr kumimoji="1" lang="en-US" altLang="ja-JP" dirty="0" smtClean="0"/>
          </a:p>
          <a:p>
            <a:r>
              <a:rPr kumimoji="1" lang="ja-JP" altLang="en-US" dirty="0" smtClean="0"/>
              <a:t>このように既存研究では、各系統の進化は他の系統の進化に影響を与えるものではないとされてきました。</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3</a:t>
            </a:fld>
            <a:endParaRPr kumimoji="1" lang="ja-JP" altLang="en-US"/>
          </a:p>
        </p:txBody>
      </p:sp>
    </p:spTree>
    <p:extLst>
      <p:ext uri="{BB962C8B-B14F-4D97-AF65-F5344CB8AC3E}">
        <p14:creationId xmlns:p14="http://schemas.microsoft.com/office/powerpoint/2010/main" val="31111957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しかし、</a:t>
            </a:r>
            <a:r>
              <a:rPr kumimoji="1" lang="en-US" altLang="ja-JP" dirty="0" smtClean="0"/>
              <a:t>Ye</a:t>
            </a:r>
            <a:r>
              <a:rPr kumimoji="1" lang="ja-JP" altLang="en-US" dirty="0" err="1" smtClean="0"/>
              <a:t>らや</a:t>
            </a:r>
            <a:r>
              <a:rPr kumimoji="1" lang="en-US" altLang="ja-JP" dirty="0" err="1" smtClean="0"/>
              <a:t>Mittermeir</a:t>
            </a:r>
            <a:r>
              <a:rPr kumimoji="1" lang="ja-JP" altLang="en-US" dirty="0" smtClean="0"/>
              <a:t>は、</a:t>
            </a:r>
            <a:r>
              <a:rPr kumimoji="1" lang="en-US" altLang="ja-JP" dirty="0" smtClean="0"/>
              <a:t>OSS</a:t>
            </a:r>
            <a:r>
              <a:rPr kumimoji="1" lang="ja-JP" altLang="en-US" dirty="0" smtClean="0"/>
              <a:t>の進化をより正確に捉えるためには、各系統の進化が共進化の関係にあることに注目すべきだと主張しました。</a:t>
            </a:r>
            <a:endParaRPr kumimoji="1" lang="en-US" altLang="ja-JP" dirty="0" smtClean="0"/>
          </a:p>
          <a:p>
            <a:r>
              <a:rPr kumimoji="1" lang="en-US" altLang="ja-JP" dirty="0" smtClean="0"/>
              <a:t>OSS</a:t>
            </a:r>
            <a:r>
              <a:rPr kumimoji="1" lang="ja-JP" altLang="en-US" dirty="0" smtClean="0"/>
              <a:t>開発における共進化とは、コミュニティが進化することによってアーティファクトが進化し、</a:t>
            </a:r>
            <a:endParaRPr kumimoji="1" lang="en-US" altLang="ja-JP" dirty="0" smtClean="0"/>
          </a:p>
          <a:p>
            <a:r>
              <a:rPr kumimoji="1" lang="ja-JP" altLang="en-US" dirty="0" smtClean="0"/>
              <a:t>アーティファクトが進化することによって開発者進化していくことなど、各系統が相互作用し進化することを指します。</a:t>
            </a:r>
            <a:endParaRPr kumimoji="1" lang="en-US" altLang="ja-JP" dirty="0" smtClean="0"/>
          </a:p>
          <a:p>
            <a:r>
              <a:rPr kumimoji="1" lang="en-US" altLang="ja-JP" dirty="0" smtClean="0"/>
              <a:t>Ye</a:t>
            </a:r>
            <a:r>
              <a:rPr kumimoji="1" lang="ja-JP" altLang="en-US" dirty="0" err="1" smtClean="0"/>
              <a:t>らや</a:t>
            </a:r>
            <a:r>
              <a:rPr kumimoji="1" lang="en-US" altLang="ja-JP" dirty="0" err="1" smtClean="0"/>
              <a:t>Mittermeir</a:t>
            </a:r>
            <a:r>
              <a:rPr kumimoji="1" lang="ja-JP" altLang="en-US" dirty="0" smtClean="0"/>
              <a:t>は</a:t>
            </a:r>
            <a:r>
              <a:rPr kumimoji="1" lang="en-US" altLang="ja-JP" dirty="0" smtClean="0"/>
              <a:t>OSS</a:t>
            </a:r>
            <a:r>
              <a:rPr kumimoji="1" lang="ja-JP" altLang="en-US" dirty="0" err="1" smtClean="0"/>
              <a:t>の共</a:t>
            </a:r>
            <a:r>
              <a:rPr kumimoji="1" lang="ja-JP" altLang="en-US" dirty="0" smtClean="0"/>
              <a:t>進化の定性的なモデルを示したものの、定量的な分析は行っていません。</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4</a:t>
            </a:fld>
            <a:endParaRPr kumimoji="1" lang="ja-JP" altLang="en-US"/>
          </a:p>
        </p:txBody>
      </p:sp>
    </p:spTree>
    <p:extLst>
      <p:ext uri="{BB962C8B-B14F-4D97-AF65-F5344CB8AC3E}">
        <p14:creationId xmlns:p14="http://schemas.microsoft.com/office/powerpoint/2010/main" val="26448966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そこで本研究は、</a:t>
            </a:r>
            <a:r>
              <a:rPr kumimoji="1" lang="en-US" altLang="ja-JP" dirty="0" smtClean="0"/>
              <a:t>OSS</a:t>
            </a:r>
            <a:r>
              <a:rPr kumimoji="1" lang="ja-JP" altLang="en-US" dirty="0" smtClean="0"/>
              <a:t>開発における共進化を理解するための手法を提案することを目的とします。</a:t>
            </a:r>
            <a:endParaRPr kumimoji="1" lang="en-US" altLang="ja-JP" dirty="0" smtClean="0"/>
          </a:p>
          <a:p>
            <a:r>
              <a:rPr kumimoji="1" lang="ja-JP" altLang="en-US" dirty="0" smtClean="0"/>
              <a:t>共進化という現象はすぐに起きるのではなく、</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5</a:t>
            </a:fld>
            <a:endParaRPr kumimoji="1" lang="ja-JP" altLang="en-US"/>
          </a:p>
        </p:txBody>
      </p:sp>
    </p:spTree>
    <p:extLst>
      <p:ext uri="{BB962C8B-B14F-4D97-AF65-F5344CB8AC3E}">
        <p14:creationId xmlns:p14="http://schemas.microsoft.com/office/powerpoint/2010/main" val="4150749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一定期間後に起きるものであると考えられます。</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そこで、我々は「一定期間後」というものを「遅延」ととらえ、</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遅延を考慮した相関分析である遅延相関分析を用います。</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6</a:t>
            </a:fld>
            <a:endParaRPr kumimoji="1" lang="ja-JP" altLang="en-US"/>
          </a:p>
        </p:txBody>
      </p:sp>
    </p:spTree>
    <p:extLst>
      <p:ext uri="{BB962C8B-B14F-4D97-AF65-F5344CB8AC3E}">
        <p14:creationId xmlns:p14="http://schemas.microsoft.com/office/powerpoint/2010/main" val="4150749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遅延相関分析の概念について説明します。</a:t>
            </a:r>
            <a:endParaRPr kumimoji="1" lang="en-US" altLang="ja-JP" dirty="0" smtClean="0"/>
          </a:p>
          <a:p>
            <a:r>
              <a:rPr kumimoji="1" lang="ja-JP" altLang="en-US" dirty="0" smtClean="0"/>
              <a:t>遅延相関分析は、時系列データ間の遅延を考慮した相関分析であり、</a:t>
            </a:r>
            <a:endParaRPr kumimoji="1" lang="en-US" altLang="ja-JP" dirty="0" smtClean="0"/>
          </a:p>
          <a:p>
            <a:r>
              <a:rPr kumimoji="1" lang="ja-JP" altLang="en-US" dirty="0" smtClean="0"/>
              <a:t>竹内らによって提案され、さまざまな分野に用いられています。</a:t>
            </a:r>
            <a:endParaRPr kumimoji="1" lang="en-US" altLang="ja-JP" dirty="0" smtClean="0"/>
          </a:p>
          <a:p>
            <a:r>
              <a:rPr kumimoji="1" lang="ja-JP" altLang="en-US" dirty="0" smtClean="0"/>
              <a:t>また、遅延相関分析の概念図はこのようになっており、</a:t>
            </a:r>
            <a:endParaRPr kumimoji="1" lang="en-US" altLang="ja-JP" dirty="0" smtClean="0"/>
          </a:p>
          <a:p>
            <a:r>
              <a:rPr kumimoji="1" lang="ja-JP" altLang="en-US" dirty="0" smtClean="0"/>
              <a:t>説明変数の累積が遅延し、目的変数の変化に影響を与えるということを表現しています。</a:t>
            </a:r>
            <a:endParaRPr kumimoji="1" lang="en-US" altLang="ja-JP" dirty="0" smtClean="0"/>
          </a:p>
          <a:p>
            <a:r>
              <a:rPr kumimoji="1" lang="ja-JP" altLang="en-US" dirty="0" smtClean="0"/>
              <a:t>なぜこのようなことを表現しているのかを説明するために、摂取カロリーと体重の関係を考えることにします。</a:t>
            </a:r>
            <a:endParaRPr kumimoji="1" lang="en-US" altLang="ja-JP" dirty="0" smtClean="0"/>
          </a:p>
          <a:p>
            <a:r>
              <a:rPr kumimoji="1" lang="ja-JP" altLang="en-US" dirty="0" smtClean="0"/>
              <a:t>摂取カロリーが多い日が</a:t>
            </a:r>
            <a:r>
              <a:rPr kumimoji="1" lang="en-US" altLang="ja-JP" dirty="0" smtClean="0"/>
              <a:t>1</a:t>
            </a:r>
            <a:r>
              <a:rPr kumimoji="1" lang="ja-JP" altLang="en-US" dirty="0" smtClean="0"/>
              <a:t>日だけでは体重の変化には影響を与えるとは考えにくく、</a:t>
            </a:r>
            <a:endParaRPr kumimoji="1" lang="en-US" altLang="ja-JP" dirty="0" smtClean="0"/>
          </a:p>
          <a:p>
            <a:r>
              <a:rPr kumimoji="1" lang="ja-JP" altLang="en-US" dirty="0" smtClean="0"/>
              <a:t>摂取カロリーが多い日が続くことで体重の変化に影響を与えると考えられるため、</a:t>
            </a:r>
            <a:endParaRPr kumimoji="1" lang="en-US" altLang="ja-JP" dirty="0" smtClean="0"/>
          </a:p>
          <a:p>
            <a:r>
              <a:rPr kumimoji="1" lang="ja-JP" altLang="en-US" dirty="0" smtClean="0"/>
              <a:t>摂取カロリーの累積値をとる必要があります。</a:t>
            </a:r>
            <a:endParaRPr kumimoji="1" lang="en-US" altLang="ja-JP" dirty="0" smtClean="0"/>
          </a:p>
          <a:p>
            <a:r>
              <a:rPr kumimoji="1" lang="ja-JP" altLang="en-US" dirty="0" smtClean="0"/>
              <a:t>また、摂取カロリーがすぐに体重に影響を与えるとは考えにくく、影響を与えるまでの期間を考慮する必要があります。</a:t>
            </a:r>
            <a:endParaRPr kumimoji="1" lang="en-US" altLang="ja-JP" dirty="0" smtClean="0"/>
          </a:p>
          <a:p>
            <a:r>
              <a:rPr kumimoji="1" lang="ja-JP" altLang="en-US" dirty="0" smtClean="0"/>
              <a:t>さらに、摂取カロリーによって体重が変化することから、体重の変化を表現する必要があります。</a:t>
            </a:r>
            <a:endParaRPr kumimoji="1" lang="en-US" altLang="ja-JP" dirty="0" smtClean="0"/>
          </a:p>
          <a:p>
            <a:r>
              <a:rPr kumimoji="1" lang="ja-JP" altLang="en-US" dirty="0" smtClean="0"/>
              <a:t>このようなことから、説明変数の累積が遅延し、目的変数の変化に影響を与えることを表現できる遅延相関分析をもちいることにします。</a:t>
            </a:r>
            <a:endParaRPr kumimoji="1" lang="en-US" altLang="ja-JP" dirty="0" smtClean="0"/>
          </a:p>
          <a:p>
            <a:r>
              <a:rPr kumimoji="1" lang="ja-JP" altLang="en-US" dirty="0" smtClean="0"/>
              <a:t>次に、遅延相関分析にもとづく提案手法について説明します。</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7</a:t>
            </a:fld>
            <a:endParaRPr kumimoji="1" lang="ja-JP" altLang="en-US"/>
          </a:p>
        </p:txBody>
      </p:sp>
    </p:spTree>
    <p:extLst>
      <p:ext uri="{BB962C8B-B14F-4D97-AF65-F5344CB8AC3E}">
        <p14:creationId xmlns:p14="http://schemas.microsoft.com/office/powerpoint/2010/main" val="32539903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提案する手法は、前処理、遅延相関分析、後処理の</a:t>
            </a:r>
            <a:r>
              <a:rPr kumimoji="1" lang="en-US" altLang="ja-JP" dirty="0" smtClean="0"/>
              <a:t>3</a:t>
            </a:r>
            <a:r>
              <a:rPr kumimoji="1" lang="ja-JP" altLang="en-US" dirty="0" err="1" smtClean="0"/>
              <a:t>つの</a:t>
            </a:r>
            <a:r>
              <a:rPr kumimoji="1" lang="ja-JP" altLang="en-US" dirty="0" smtClean="0"/>
              <a:t>ステップを踏んでいます。</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8</a:t>
            </a:fld>
            <a:endParaRPr kumimoji="1" lang="ja-JP" altLang="en-US"/>
          </a:p>
        </p:txBody>
      </p:sp>
    </p:spTree>
    <p:extLst>
      <p:ext uri="{BB962C8B-B14F-4D97-AF65-F5344CB8AC3E}">
        <p14:creationId xmlns:p14="http://schemas.microsoft.com/office/powerpoint/2010/main" val="3592595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提案する手法は、前処理、遅延相関分析、後処理の</a:t>
            </a:r>
            <a:r>
              <a:rPr kumimoji="1" lang="en-US" altLang="ja-JP" dirty="0" smtClean="0"/>
              <a:t>3</a:t>
            </a:r>
            <a:r>
              <a:rPr kumimoji="1" lang="ja-JP" altLang="en-US" dirty="0" err="1" smtClean="0"/>
              <a:t>つの</a:t>
            </a:r>
            <a:r>
              <a:rPr kumimoji="1" lang="ja-JP" altLang="en-US" dirty="0" smtClean="0"/>
              <a:t>ステップを踏んでいます。</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9</a:t>
            </a:fld>
            <a:endParaRPr kumimoji="1" lang="ja-JP" altLang="en-US"/>
          </a:p>
        </p:txBody>
      </p:sp>
    </p:spTree>
    <p:extLst>
      <p:ext uri="{BB962C8B-B14F-4D97-AF65-F5344CB8AC3E}">
        <p14:creationId xmlns:p14="http://schemas.microsoft.com/office/powerpoint/2010/main" val="3592595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まず、メーリングリストの参加者数およびソースコードの行数を時系列データとして表します。</a:t>
            </a:r>
            <a:endParaRPr kumimoji="1" lang="en-US" altLang="ja-JP" dirty="0" smtClean="0"/>
          </a:p>
          <a:p>
            <a:endParaRPr kumimoji="1" lang="en-US" altLang="ja-JP" dirty="0" smtClean="0"/>
          </a:p>
          <a:p>
            <a:r>
              <a:rPr kumimoji="1" lang="ja-JP" altLang="en-US" dirty="0" smtClean="0"/>
              <a:t>次に、一定期間でのメーリングリストの参加者数を表現するためにメーリングリストの参加者数を加算し、加算した期間を加算係数とします。</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加算係数を３とした場合</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10</a:t>
            </a:fld>
            <a:endParaRPr kumimoji="1" lang="ja-JP" altLang="en-US"/>
          </a:p>
        </p:txBody>
      </p:sp>
    </p:spTree>
    <p:extLst>
      <p:ext uri="{BB962C8B-B14F-4D97-AF65-F5344CB8AC3E}">
        <p14:creationId xmlns:p14="http://schemas.microsoft.com/office/powerpoint/2010/main" val="18820376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時系列データはこのように変換されます。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11</a:t>
            </a:fld>
            <a:endParaRPr kumimoji="1" lang="ja-JP" altLang="en-US"/>
          </a:p>
        </p:txBody>
      </p:sp>
    </p:spTree>
    <p:extLst>
      <p:ext uri="{BB962C8B-B14F-4D97-AF65-F5344CB8AC3E}">
        <p14:creationId xmlns:p14="http://schemas.microsoft.com/office/powerpoint/2010/main" val="18820376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また、ソースコードの行数の変化を表現するために、ソースコードの行数の差分をとり、差分をとった期間を差分係数とします。</a:t>
            </a:r>
            <a:endParaRPr kumimoji="1" lang="en-US" altLang="ja-JP" dirty="0" smtClean="0"/>
          </a:p>
          <a:p>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差分係数を２とした場合</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12</a:t>
            </a:fld>
            <a:endParaRPr kumimoji="1" lang="ja-JP" altLang="en-US"/>
          </a:p>
        </p:txBody>
      </p:sp>
    </p:spTree>
    <p:extLst>
      <p:ext uri="{BB962C8B-B14F-4D97-AF65-F5344CB8AC3E}">
        <p14:creationId xmlns:p14="http://schemas.microsoft.com/office/powerpoint/2010/main" val="18820376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時系列データはこのように変換されます。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13</a:t>
            </a:fld>
            <a:endParaRPr kumimoji="1" lang="ja-JP" altLang="en-US"/>
          </a:p>
        </p:txBody>
      </p:sp>
    </p:spTree>
    <p:extLst>
      <p:ext uri="{BB962C8B-B14F-4D97-AF65-F5344CB8AC3E}">
        <p14:creationId xmlns:p14="http://schemas.microsoft.com/office/powerpoint/2010/main" val="18820376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提案する手法は、前処理、遅延相関分析、後処理の</a:t>
            </a:r>
            <a:r>
              <a:rPr kumimoji="1" lang="en-US" altLang="ja-JP" dirty="0" smtClean="0"/>
              <a:t>3</a:t>
            </a:r>
            <a:r>
              <a:rPr kumimoji="1" lang="ja-JP" altLang="en-US" dirty="0" err="1" smtClean="0"/>
              <a:t>つの</a:t>
            </a:r>
            <a:r>
              <a:rPr kumimoji="1" lang="ja-JP" altLang="en-US" dirty="0" smtClean="0"/>
              <a:t>ステップを踏んでいます。</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14</a:t>
            </a:fld>
            <a:endParaRPr kumimoji="1" lang="ja-JP" altLang="en-US"/>
          </a:p>
        </p:txBody>
      </p:sp>
    </p:spTree>
    <p:extLst>
      <p:ext uri="{BB962C8B-B14F-4D97-AF65-F5344CB8AC3E}">
        <p14:creationId xmlns:p14="http://schemas.microsoft.com/office/powerpoint/2010/main" val="3592595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前処理のステップで変換された時系列データに対して、相関分析を行います。</a:t>
            </a:r>
            <a:endParaRPr kumimoji="1" lang="en-US" altLang="ja-JP" dirty="0" smtClean="0"/>
          </a:p>
          <a:p>
            <a:endParaRPr kumimoji="1" lang="en-US" altLang="ja-JP" dirty="0" smtClean="0"/>
          </a:p>
          <a:p>
            <a:r>
              <a:rPr kumimoji="1" lang="ja-JP" altLang="en-US" dirty="0" smtClean="0"/>
              <a:t>メーリングリストの参加者数が増えると、遅延をもってソースコードの行数が増えるということを表現するために遅延する期間を遅延係数とします。</a:t>
            </a:r>
            <a:endParaRPr kumimoji="1" lang="en-US" altLang="ja-JP" dirty="0" smtClean="0"/>
          </a:p>
          <a:p>
            <a:r>
              <a:rPr kumimoji="1" lang="ja-JP" altLang="en-US" dirty="0" smtClean="0"/>
              <a:t>遅延係数を</a:t>
            </a:r>
            <a:r>
              <a:rPr kumimoji="1" lang="en-US" altLang="ja-JP" dirty="0" smtClean="0"/>
              <a:t>2</a:t>
            </a:r>
            <a:r>
              <a:rPr kumimoji="1" lang="ja-JP" altLang="en-US" dirty="0" smtClean="0"/>
              <a:t>とした場合は、図のように説明変数と目的変数のペアが生成され、そのペアについて相関分析を行います。</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15</a:t>
            </a:fld>
            <a:endParaRPr kumimoji="1" lang="ja-JP" altLang="en-US"/>
          </a:p>
        </p:txBody>
      </p:sp>
    </p:spTree>
    <p:extLst>
      <p:ext uri="{BB962C8B-B14F-4D97-AF65-F5344CB8AC3E}">
        <p14:creationId xmlns:p14="http://schemas.microsoft.com/office/powerpoint/2010/main" val="34089311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先ほどの例では、加算係数を３、差分係数を２、遅延係数を２とした場合での遅延相関分析を行いましたが、</a:t>
            </a:r>
            <a:endParaRPr kumimoji="1" lang="en-US" altLang="ja-JP" dirty="0" smtClean="0"/>
          </a:p>
          <a:p>
            <a:r>
              <a:rPr kumimoji="1" lang="ja-JP" altLang="en-US" dirty="0" smtClean="0"/>
              <a:t>提案手法では、この３つのパラメータのそれぞれの値を変化させたすべての組み合わせ（今回では</a:t>
            </a:r>
            <a:r>
              <a:rPr kumimoji="1" lang="en-US" altLang="ja-JP" dirty="0" smtClean="0"/>
              <a:t>2028</a:t>
            </a:r>
            <a:r>
              <a:rPr kumimoji="1" lang="ja-JP" altLang="en-US" dirty="0" smtClean="0"/>
              <a:t>通り）について遅延相関分析を行います。</a:t>
            </a:r>
            <a:endParaRPr kumimoji="1" lang="en-US" altLang="ja-JP" dirty="0" smtClean="0"/>
          </a:p>
          <a:p>
            <a:r>
              <a:rPr kumimoji="1" lang="ja-JP" altLang="en-US" dirty="0" smtClean="0"/>
              <a:t>その</a:t>
            </a:r>
            <a:r>
              <a:rPr kumimoji="1" lang="en-US" altLang="ja-JP" dirty="0" smtClean="0"/>
              <a:t>2028</a:t>
            </a:r>
            <a:r>
              <a:rPr kumimoji="1" lang="ja-JP" altLang="en-US" dirty="0" smtClean="0"/>
              <a:t>通りのうちの、相関係数が最大となる際の相関係数および各パラメータの値を抽出します。</a:t>
            </a:r>
            <a:endParaRPr kumimoji="1" lang="en-US" altLang="ja-JP" dirty="0" smtClean="0"/>
          </a:p>
          <a:p>
            <a:endParaRPr kumimoji="1" lang="en-US" altLang="ja-JP" dirty="0" smtClean="0"/>
          </a:p>
          <a:p>
            <a:r>
              <a:rPr kumimoji="1" lang="ja-JP" altLang="en-US" dirty="0" smtClean="0"/>
              <a:t>つまり、この例では、</a:t>
            </a:r>
            <a:r>
              <a:rPr kumimoji="1" lang="en-US" altLang="ja-JP" dirty="0" smtClean="0"/>
              <a:t>2</a:t>
            </a:r>
            <a:r>
              <a:rPr kumimoji="1" lang="ja-JP" altLang="en-US" dirty="0" smtClean="0"/>
              <a:t>カ月間のメーリングリストに参加する開発者が１カ月の遅延をもって１カ月のソースコードの変化に影響を与えるということがわかりました。</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16</a:t>
            </a:fld>
            <a:endParaRPr kumimoji="1" lang="ja-JP" altLang="en-US"/>
          </a:p>
        </p:txBody>
      </p:sp>
    </p:spTree>
    <p:extLst>
      <p:ext uri="{BB962C8B-B14F-4D97-AF65-F5344CB8AC3E}">
        <p14:creationId xmlns:p14="http://schemas.microsoft.com/office/powerpoint/2010/main" val="36451728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提案する手法は、前処理、遅延相関分析、後処理の</a:t>
            </a:r>
            <a:r>
              <a:rPr kumimoji="1" lang="en-US" altLang="ja-JP" dirty="0" smtClean="0"/>
              <a:t>3</a:t>
            </a:r>
            <a:r>
              <a:rPr kumimoji="1" lang="ja-JP" altLang="en-US" dirty="0" err="1" smtClean="0"/>
              <a:t>つの</a:t>
            </a:r>
            <a:r>
              <a:rPr kumimoji="1" lang="ja-JP" altLang="en-US" dirty="0" smtClean="0"/>
              <a:t>ステップを踏んでいます。</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17</a:t>
            </a:fld>
            <a:endParaRPr kumimoji="1" lang="ja-JP" altLang="en-US"/>
          </a:p>
        </p:txBody>
      </p:sp>
    </p:spTree>
    <p:extLst>
      <p:ext uri="{BB962C8B-B14F-4D97-AF65-F5344CB8AC3E}">
        <p14:creationId xmlns:p14="http://schemas.microsoft.com/office/powerpoint/2010/main" val="3592595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後処理のステップでは、</a:t>
            </a:r>
            <a:endParaRPr kumimoji="1" lang="ja-JP" altLang="en-US" dirty="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18</a:t>
            </a:fld>
            <a:endParaRPr kumimoji="1" lang="ja-JP" altLang="en-US"/>
          </a:p>
        </p:txBody>
      </p:sp>
    </p:spTree>
    <p:extLst>
      <p:ext uri="{BB962C8B-B14F-4D97-AF65-F5344CB8AC3E}">
        <p14:creationId xmlns:p14="http://schemas.microsoft.com/office/powerpoint/2010/main" val="29673420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19</a:t>
            </a:fld>
            <a:endParaRPr kumimoji="1" lang="ja-JP" altLang="en-US"/>
          </a:p>
        </p:txBody>
      </p:sp>
    </p:spTree>
    <p:extLst>
      <p:ext uri="{BB962C8B-B14F-4D97-AF65-F5344CB8AC3E}">
        <p14:creationId xmlns:p14="http://schemas.microsoft.com/office/powerpoint/2010/main" val="36329048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ちゃんと</a:t>
            </a:r>
            <a:r>
              <a:rPr kumimoji="1" lang="en-US" altLang="ja-JP" dirty="0" smtClean="0"/>
              <a:t>2028</a:t>
            </a:r>
            <a:r>
              <a:rPr kumimoji="1" lang="ja-JP" altLang="en-US" dirty="0" smtClean="0"/>
              <a:t>通りの</a:t>
            </a:r>
            <a:r>
              <a:rPr kumimoji="1" lang="ja-JP" altLang="en-US" dirty="0" err="1" smtClean="0"/>
              <a:t>ぱらめ</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分析結果について説明します。</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分析結果はこのようになり、コミッタに昇格する人数と承認されるパッチの数との間にやや強い相関がみられました。</a:t>
            </a:r>
            <a:endParaRPr kumimoji="1" lang="en-US" altLang="ja-JP" dirty="0" smtClean="0"/>
          </a:p>
          <a:p>
            <a:r>
              <a:rPr kumimoji="1" lang="ja-JP" altLang="en-US" dirty="0" smtClean="0"/>
              <a:t>この結果から遅延係数に注目すると、</a:t>
            </a:r>
            <a:endParaRPr kumimoji="1" lang="en-US" altLang="ja-JP" dirty="0" smtClean="0"/>
          </a:p>
          <a:p>
            <a:r>
              <a:rPr kumimoji="1" lang="ja-JP" altLang="en-US" dirty="0" smtClean="0"/>
              <a:t>コミッタ昇格が盛んに行われると</a:t>
            </a:r>
            <a:endParaRPr kumimoji="1" lang="en-US" altLang="ja-JP" dirty="0" smtClean="0"/>
          </a:p>
          <a:p>
            <a:r>
              <a:rPr kumimoji="1" lang="en-US" altLang="ja-JP" dirty="0" smtClean="0"/>
              <a:t>Apache HTTP Server</a:t>
            </a:r>
            <a:r>
              <a:rPr kumimoji="1" lang="ja-JP" altLang="en-US" dirty="0" smtClean="0"/>
              <a:t>プロジェクトでは５か月後に、</a:t>
            </a:r>
            <a:endParaRPr kumimoji="1" lang="en-US" altLang="ja-JP" dirty="0" smtClean="0"/>
          </a:p>
          <a:p>
            <a:r>
              <a:rPr kumimoji="1" lang="en-US" altLang="ja-JP" dirty="0" smtClean="0"/>
              <a:t>Eclipse Platform</a:t>
            </a:r>
            <a:r>
              <a:rPr kumimoji="1" lang="ja-JP" altLang="en-US" baseline="0" dirty="0" smtClean="0"/>
              <a:t>プロジェクトでは</a:t>
            </a:r>
            <a:r>
              <a:rPr kumimoji="1" lang="en-US" altLang="ja-JP" baseline="0" dirty="0" smtClean="0"/>
              <a:t>3</a:t>
            </a:r>
            <a:r>
              <a:rPr kumimoji="1" lang="ja-JP" altLang="en-US" baseline="0" dirty="0" smtClean="0"/>
              <a:t>か月後に承認されるパッチの数が増加する傾向があるとわかりました。</a:t>
            </a:r>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22</a:t>
            </a:fld>
            <a:endParaRPr kumimoji="1" lang="ja-JP" altLang="en-US"/>
          </a:p>
        </p:txBody>
      </p:sp>
    </p:spTree>
    <p:extLst>
      <p:ext uri="{BB962C8B-B14F-4D97-AF65-F5344CB8AC3E}">
        <p14:creationId xmlns:p14="http://schemas.microsoft.com/office/powerpoint/2010/main" val="29677085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ちゃんと</a:t>
            </a:r>
            <a:r>
              <a:rPr kumimoji="1" lang="en-US" altLang="ja-JP" dirty="0" smtClean="0"/>
              <a:t>2028</a:t>
            </a:r>
            <a:r>
              <a:rPr kumimoji="1" lang="ja-JP" altLang="en-US" dirty="0" smtClean="0"/>
              <a:t>通りの</a:t>
            </a:r>
            <a:r>
              <a:rPr kumimoji="1" lang="ja-JP" altLang="en-US" dirty="0" err="1" smtClean="0"/>
              <a:t>ぱらめ</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分析結果について説明します。</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分析結果はこのようになり、コミッタに昇格する人数と承認されるパッチの数との間にやや強い相関がみられました。</a:t>
            </a:r>
            <a:endParaRPr kumimoji="1" lang="en-US" altLang="ja-JP" dirty="0" smtClean="0"/>
          </a:p>
          <a:p>
            <a:r>
              <a:rPr kumimoji="1" lang="ja-JP" altLang="en-US" dirty="0" smtClean="0"/>
              <a:t>この結果から遅延係数に注目すると、</a:t>
            </a:r>
            <a:endParaRPr kumimoji="1" lang="en-US" altLang="ja-JP" dirty="0" smtClean="0"/>
          </a:p>
          <a:p>
            <a:r>
              <a:rPr kumimoji="1" lang="ja-JP" altLang="en-US" dirty="0" smtClean="0"/>
              <a:t>コミッタ昇格が盛んに行われると</a:t>
            </a:r>
            <a:endParaRPr kumimoji="1" lang="en-US" altLang="ja-JP" dirty="0" smtClean="0"/>
          </a:p>
          <a:p>
            <a:r>
              <a:rPr kumimoji="1" lang="en-US" altLang="ja-JP" dirty="0" smtClean="0"/>
              <a:t>Apache HTTP Server</a:t>
            </a:r>
            <a:r>
              <a:rPr kumimoji="1" lang="ja-JP" altLang="en-US" dirty="0" smtClean="0"/>
              <a:t>プロジェクトでは５か月後に、</a:t>
            </a:r>
            <a:endParaRPr kumimoji="1" lang="en-US" altLang="ja-JP" dirty="0" smtClean="0"/>
          </a:p>
          <a:p>
            <a:r>
              <a:rPr kumimoji="1" lang="en-US" altLang="ja-JP" dirty="0" smtClean="0"/>
              <a:t>Eclipse Platform</a:t>
            </a:r>
            <a:r>
              <a:rPr kumimoji="1" lang="ja-JP" altLang="en-US" baseline="0" dirty="0" smtClean="0"/>
              <a:t>プロジェクトでは</a:t>
            </a:r>
            <a:r>
              <a:rPr kumimoji="1" lang="en-US" altLang="ja-JP" baseline="0" dirty="0" smtClean="0"/>
              <a:t>3</a:t>
            </a:r>
            <a:r>
              <a:rPr kumimoji="1" lang="ja-JP" altLang="en-US" baseline="0" dirty="0" smtClean="0"/>
              <a:t>か月後に承認されるパッチの数が増加する傾向があるとわかりました。</a:t>
            </a:r>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23</a:t>
            </a:fld>
            <a:endParaRPr kumimoji="1" lang="ja-JP" altLang="en-US"/>
          </a:p>
        </p:txBody>
      </p:sp>
    </p:spTree>
    <p:extLst>
      <p:ext uri="{BB962C8B-B14F-4D97-AF65-F5344CB8AC3E}">
        <p14:creationId xmlns:p14="http://schemas.microsoft.com/office/powerpoint/2010/main" val="29677085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ちゃんと</a:t>
            </a:r>
            <a:r>
              <a:rPr kumimoji="1" lang="en-US" altLang="ja-JP" dirty="0" smtClean="0"/>
              <a:t>2028</a:t>
            </a:r>
            <a:r>
              <a:rPr kumimoji="1" lang="ja-JP" altLang="en-US" dirty="0" smtClean="0"/>
              <a:t>通りの</a:t>
            </a:r>
            <a:r>
              <a:rPr kumimoji="1" lang="ja-JP" altLang="en-US" dirty="0" err="1" smtClean="0"/>
              <a:t>ぱらめ</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分析結果について説明します。</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分析結果はこのようになり、コミッタに昇格する人数と承認されるパッチの数との間にやや強い相関がみられました。</a:t>
            </a:r>
            <a:endParaRPr kumimoji="1" lang="en-US" altLang="ja-JP" dirty="0" smtClean="0"/>
          </a:p>
          <a:p>
            <a:r>
              <a:rPr kumimoji="1" lang="ja-JP" altLang="en-US" dirty="0" smtClean="0"/>
              <a:t>この結果から遅延係数に注目すると、</a:t>
            </a:r>
            <a:endParaRPr kumimoji="1" lang="en-US" altLang="ja-JP" dirty="0" smtClean="0"/>
          </a:p>
          <a:p>
            <a:r>
              <a:rPr kumimoji="1" lang="ja-JP" altLang="en-US" dirty="0" smtClean="0"/>
              <a:t>コミッタ昇格が盛んに行われると</a:t>
            </a:r>
            <a:endParaRPr kumimoji="1" lang="en-US" altLang="ja-JP" dirty="0" smtClean="0"/>
          </a:p>
          <a:p>
            <a:r>
              <a:rPr kumimoji="1" lang="en-US" altLang="ja-JP" dirty="0" smtClean="0"/>
              <a:t>Apache HTTP Server</a:t>
            </a:r>
            <a:r>
              <a:rPr kumimoji="1" lang="ja-JP" altLang="en-US" dirty="0" smtClean="0"/>
              <a:t>プロジェクトでは５か月後に、</a:t>
            </a:r>
            <a:endParaRPr kumimoji="1" lang="en-US" altLang="ja-JP" dirty="0" smtClean="0"/>
          </a:p>
          <a:p>
            <a:r>
              <a:rPr kumimoji="1" lang="en-US" altLang="ja-JP" dirty="0" smtClean="0"/>
              <a:t>Eclipse Platform</a:t>
            </a:r>
            <a:r>
              <a:rPr kumimoji="1" lang="ja-JP" altLang="en-US" baseline="0" dirty="0" smtClean="0"/>
              <a:t>プロジェクトでは</a:t>
            </a:r>
            <a:r>
              <a:rPr kumimoji="1" lang="en-US" altLang="ja-JP" baseline="0" dirty="0" smtClean="0"/>
              <a:t>3</a:t>
            </a:r>
            <a:r>
              <a:rPr kumimoji="1" lang="ja-JP" altLang="en-US" baseline="0" dirty="0" smtClean="0"/>
              <a:t>か月後に承認されるパッチの数が増加する傾向があるとわかりました。</a:t>
            </a:r>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24</a:t>
            </a:fld>
            <a:endParaRPr kumimoji="1" lang="ja-JP" altLang="en-US"/>
          </a:p>
        </p:txBody>
      </p:sp>
    </p:spTree>
    <p:extLst>
      <p:ext uri="{BB962C8B-B14F-4D97-AF65-F5344CB8AC3E}">
        <p14:creationId xmlns:p14="http://schemas.microsoft.com/office/powerpoint/2010/main" val="29677085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ちゃんと</a:t>
            </a:r>
            <a:r>
              <a:rPr kumimoji="1" lang="en-US" altLang="ja-JP" dirty="0" smtClean="0"/>
              <a:t>2028</a:t>
            </a:r>
            <a:r>
              <a:rPr kumimoji="1" lang="ja-JP" altLang="en-US" dirty="0" smtClean="0"/>
              <a:t>通りの</a:t>
            </a:r>
            <a:r>
              <a:rPr kumimoji="1" lang="ja-JP" altLang="en-US" dirty="0" err="1" smtClean="0"/>
              <a:t>ぱらめ</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分析結果について説明します。</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分析結果はこのようになり、コミッタに昇格する人数と承認されるパッチの数との間にやや強い相関がみられました。</a:t>
            </a:r>
            <a:endParaRPr kumimoji="1" lang="en-US" altLang="ja-JP" dirty="0" smtClean="0"/>
          </a:p>
          <a:p>
            <a:r>
              <a:rPr kumimoji="1" lang="ja-JP" altLang="en-US" dirty="0" smtClean="0"/>
              <a:t>この結果から遅延係数に注目すると、</a:t>
            </a:r>
            <a:endParaRPr kumimoji="1" lang="en-US" altLang="ja-JP" dirty="0" smtClean="0"/>
          </a:p>
          <a:p>
            <a:r>
              <a:rPr kumimoji="1" lang="ja-JP" altLang="en-US" dirty="0" smtClean="0"/>
              <a:t>コミッタ昇格が盛んに行われると</a:t>
            </a:r>
            <a:endParaRPr kumimoji="1" lang="en-US" altLang="ja-JP" dirty="0" smtClean="0"/>
          </a:p>
          <a:p>
            <a:r>
              <a:rPr kumimoji="1" lang="en-US" altLang="ja-JP" dirty="0" smtClean="0"/>
              <a:t>Apache HTTP Server</a:t>
            </a:r>
            <a:r>
              <a:rPr kumimoji="1" lang="ja-JP" altLang="en-US" dirty="0" smtClean="0"/>
              <a:t>プロジェクトでは５か月後に、</a:t>
            </a:r>
            <a:endParaRPr kumimoji="1" lang="en-US" altLang="ja-JP" dirty="0" smtClean="0"/>
          </a:p>
          <a:p>
            <a:r>
              <a:rPr kumimoji="1" lang="en-US" altLang="ja-JP" dirty="0" smtClean="0"/>
              <a:t>Eclipse Platform</a:t>
            </a:r>
            <a:r>
              <a:rPr kumimoji="1" lang="ja-JP" altLang="en-US" baseline="0" dirty="0" smtClean="0"/>
              <a:t>プロジェクトでは</a:t>
            </a:r>
            <a:r>
              <a:rPr kumimoji="1" lang="en-US" altLang="ja-JP" baseline="0" dirty="0" smtClean="0"/>
              <a:t>3</a:t>
            </a:r>
            <a:r>
              <a:rPr kumimoji="1" lang="ja-JP" altLang="en-US" baseline="0" dirty="0" smtClean="0"/>
              <a:t>か月後に承認されるパッチの数が増加する傾向があるとわかりました。</a:t>
            </a:r>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25</a:t>
            </a:fld>
            <a:endParaRPr kumimoji="1" lang="ja-JP" altLang="en-US"/>
          </a:p>
        </p:txBody>
      </p:sp>
    </p:spTree>
    <p:extLst>
      <p:ext uri="{BB962C8B-B14F-4D97-AF65-F5344CB8AC3E}">
        <p14:creationId xmlns:p14="http://schemas.microsoft.com/office/powerpoint/2010/main" val="29677085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分析結果から考察を行います。</a:t>
            </a:r>
            <a:endParaRPr kumimoji="1" lang="en-US" altLang="ja-JP" dirty="0" smtClean="0"/>
          </a:p>
          <a:p>
            <a:r>
              <a:rPr kumimoji="1" lang="ja-JP" altLang="en-US" dirty="0" smtClean="0"/>
              <a:t>今回実験を行う目的は提案手法の有用性を確かめることでした。</a:t>
            </a:r>
            <a:endParaRPr kumimoji="1" lang="en-US" altLang="ja-JP" dirty="0" smtClean="0"/>
          </a:p>
          <a:p>
            <a:r>
              <a:rPr kumimoji="1" lang="ja-JP" altLang="en-US" dirty="0" smtClean="0"/>
              <a:t>そのため、開発者の昇格プロセスに関連する</a:t>
            </a:r>
            <a:r>
              <a:rPr kumimoji="1" lang="en-US" altLang="ja-JP" dirty="0" smtClean="0"/>
              <a:t>3</a:t>
            </a:r>
            <a:r>
              <a:rPr kumimoji="1" lang="ja-JP" altLang="en-US" dirty="0" smtClean="0"/>
              <a:t>種類の限られたメトリクスや</a:t>
            </a:r>
            <a:endParaRPr kumimoji="1" lang="en-US" altLang="ja-JP" dirty="0" smtClean="0"/>
          </a:p>
          <a:p>
            <a:r>
              <a:rPr kumimoji="1" lang="en-US" altLang="ja-JP" dirty="0" smtClean="0"/>
              <a:t>4</a:t>
            </a:r>
            <a:r>
              <a:rPr kumimoji="1" lang="ja-JP" altLang="en-US" dirty="0" smtClean="0"/>
              <a:t>から</a:t>
            </a:r>
            <a:r>
              <a:rPr kumimoji="1" lang="en-US" altLang="ja-JP" dirty="0" smtClean="0"/>
              <a:t>6</a:t>
            </a:r>
            <a:r>
              <a:rPr kumimoji="1" lang="ja-JP" altLang="en-US" dirty="0" smtClean="0"/>
              <a:t>年という比較的短い期間のデータを用いることによって実験を行いました。</a:t>
            </a:r>
            <a:endParaRPr kumimoji="1" lang="en-US" altLang="ja-JP" dirty="0" smtClean="0"/>
          </a:p>
          <a:p>
            <a:r>
              <a:rPr kumimoji="1" lang="ja-JP" altLang="en-US" dirty="0" smtClean="0"/>
              <a:t>限られたメトリクスや短い期間のデータであっても、</a:t>
            </a:r>
            <a:endParaRPr kumimoji="1" lang="en-US" altLang="ja-JP" dirty="0" smtClean="0"/>
          </a:p>
          <a:p>
            <a:r>
              <a:rPr kumimoji="1" lang="ja-JP" altLang="en-US" dirty="0" smtClean="0"/>
              <a:t>中程度の相関でありましたが、提案手法によって共進化の傾向を捉えることができました。</a:t>
            </a:r>
            <a:endParaRPr kumimoji="1" lang="en-US" altLang="ja-JP" dirty="0" smtClean="0"/>
          </a:p>
          <a:p>
            <a:r>
              <a:rPr kumimoji="1" lang="ja-JP" altLang="en-US" dirty="0" smtClean="0"/>
              <a:t>したがって、メトリクスを増やすことやデータセットの期間を延ばすことによって</a:t>
            </a:r>
            <a:endParaRPr kumimoji="1" lang="en-US" altLang="ja-JP" dirty="0" smtClean="0"/>
          </a:p>
          <a:p>
            <a:r>
              <a:rPr kumimoji="1" lang="ja-JP" altLang="en-US" dirty="0" smtClean="0"/>
              <a:t>さらなる共進化の傾向を捉えることができると期待できます。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27</a:t>
            </a:fld>
            <a:endParaRPr kumimoji="1" lang="ja-JP" altLang="en-US"/>
          </a:p>
        </p:txBody>
      </p:sp>
    </p:spTree>
    <p:extLst>
      <p:ext uri="{BB962C8B-B14F-4D97-AF65-F5344CB8AC3E}">
        <p14:creationId xmlns:p14="http://schemas.microsoft.com/office/powerpoint/2010/main" val="1371524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また、ソフトウェア工学の分野において提案されているメトリクスは膨大な数に上ります。</a:t>
            </a:r>
            <a:endParaRPr kumimoji="1" lang="en-US" altLang="ja-JP" dirty="0" smtClean="0"/>
          </a:p>
          <a:p>
            <a:r>
              <a:rPr kumimoji="1" lang="ja-JP" altLang="en-US" dirty="0" smtClean="0"/>
              <a:t>アーティファクトに関するメトリクス、いわゆるプロダクトメトリクスには、</a:t>
            </a:r>
            <a:endParaRPr kumimoji="1" lang="en-US" altLang="ja-JP" dirty="0" smtClean="0"/>
          </a:p>
          <a:p>
            <a:r>
              <a:rPr kumimoji="1" lang="ja-JP" altLang="en-US" dirty="0" smtClean="0"/>
              <a:t>ファンクションポイントや複雑度などが考えられ、</a:t>
            </a:r>
            <a:endParaRPr kumimoji="1" lang="en-US" altLang="ja-JP" dirty="0" smtClean="0"/>
          </a:p>
          <a:p>
            <a:r>
              <a:rPr kumimoji="1" lang="ja-JP" altLang="en-US" dirty="0" smtClean="0"/>
              <a:t>プログラミング言語ごとに数１０件から数１００件存在するとされています。</a:t>
            </a:r>
            <a:endParaRPr kumimoji="1" lang="en-US" altLang="ja-JP" dirty="0" smtClean="0"/>
          </a:p>
          <a:p>
            <a:r>
              <a:rPr kumimoji="1" lang="ja-JP" altLang="en-US" dirty="0" smtClean="0"/>
              <a:t>また開発者に関するメトリクス、いわゆるリソースメトリクスには、</a:t>
            </a:r>
            <a:endParaRPr kumimoji="1" lang="en-US" altLang="ja-JP" dirty="0" smtClean="0"/>
          </a:p>
          <a:p>
            <a:r>
              <a:rPr kumimoji="1" lang="ja-JP" altLang="en-US" dirty="0" smtClean="0"/>
              <a:t>開発要員の生産性や経験年数などが考えられ、数１０件存在するとされています。</a:t>
            </a:r>
            <a:endParaRPr kumimoji="1" lang="en-US" altLang="ja-JP" dirty="0" smtClean="0"/>
          </a:p>
          <a:p>
            <a:r>
              <a:rPr kumimoji="1" lang="ja-JP" altLang="en-US" dirty="0" smtClean="0"/>
              <a:t>さらに、コミュニティに関するメトリクス、いわゆるプロセスメトリクスには、</a:t>
            </a:r>
            <a:endParaRPr kumimoji="1" lang="en-US" altLang="ja-JP" dirty="0" smtClean="0"/>
          </a:p>
          <a:p>
            <a:r>
              <a:rPr kumimoji="1" lang="ja-JP" altLang="en-US" dirty="0" smtClean="0"/>
              <a:t>工数や、仕様変更回数などが考えられ、数１００件存在するとされています。</a:t>
            </a:r>
            <a:endParaRPr kumimoji="1" lang="en-US" altLang="ja-JP" dirty="0" smtClean="0"/>
          </a:p>
          <a:p>
            <a:endParaRPr kumimoji="1" lang="en-US" altLang="ja-JP" dirty="0" smtClean="0"/>
          </a:p>
          <a:p>
            <a:r>
              <a:rPr kumimoji="1" lang="ja-JP" altLang="en-US" dirty="0" smtClean="0"/>
              <a:t>そのため、多数のメトリクスを用いて遅延相関分析を行う場合には、</a:t>
            </a:r>
            <a:endParaRPr kumimoji="1" lang="en-US" altLang="ja-JP" dirty="0" smtClean="0"/>
          </a:p>
          <a:p>
            <a:r>
              <a:rPr kumimoji="1" lang="ja-JP" altLang="en-US" dirty="0" smtClean="0"/>
              <a:t>膨大な組み合わせができてしまいます。</a:t>
            </a:r>
            <a:endParaRPr kumimoji="1" lang="en-US" altLang="ja-JP" dirty="0" smtClean="0"/>
          </a:p>
          <a:p>
            <a:r>
              <a:rPr kumimoji="1" lang="ja-JP" altLang="en-US" dirty="0" smtClean="0"/>
              <a:t>そこですべてのメトリクスおよびパラメータの組み合わせを自動的に処理できる本提案手法がさらに役立つものと考えられます。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28</a:t>
            </a:fld>
            <a:endParaRPr kumimoji="1" lang="ja-JP" altLang="en-US"/>
          </a:p>
        </p:txBody>
      </p:sp>
    </p:spTree>
    <p:extLst>
      <p:ext uri="{BB962C8B-B14F-4D97-AF65-F5344CB8AC3E}">
        <p14:creationId xmlns:p14="http://schemas.microsoft.com/office/powerpoint/2010/main" val="31507884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まとめといたしまして、</a:t>
            </a:r>
            <a:endParaRPr kumimoji="1" lang="en-US" altLang="ja-JP" dirty="0" smtClean="0"/>
          </a:p>
          <a:p>
            <a:r>
              <a:rPr kumimoji="1" lang="ja-JP" altLang="en-US" dirty="0" smtClean="0"/>
              <a:t>本研究では、</a:t>
            </a:r>
            <a:r>
              <a:rPr kumimoji="1" lang="en-US" altLang="ja-JP" dirty="0" smtClean="0"/>
              <a:t>OSS</a:t>
            </a:r>
            <a:r>
              <a:rPr kumimoji="1" lang="ja-JP" altLang="en-US" dirty="0" smtClean="0"/>
              <a:t>開発における共進化の過程を理解するための手法を提案しました。</a:t>
            </a:r>
            <a:endParaRPr kumimoji="1" lang="en-US" altLang="ja-JP" dirty="0" smtClean="0"/>
          </a:p>
          <a:p>
            <a:r>
              <a:rPr kumimoji="1" lang="ja-JP" altLang="en-US" dirty="0" smtClean="0"/>
              <a:t>その結果、コミッタ昇格が盛んに行われると</a:t>
            </a:r>
            <a:r>
              <a:rPr kumimoji="1" lang="en-US" altLang="ja-JP" dirty="0" smtClean="0"/>
              <a:t>3</a:t>
            </a:r>
            <a:r>
              <a:rPr kumimoji="1" lang="ja-JP" altLang="en-US" dirty="0" smtClean="0"/>
              <a:t>から</a:t>
            </a:r>
            <a:r>
              <a:rPr kumimoji="1" lang="en-US" altLang="ja-JP" dirty="0" smtClean="0"/>
              <a:t>5</a:t>
            </a:r>
            <a:r>
              <a:rPr kumimoji="1" lang="ja-JP" altLang="en-US" dirty="0" smtClean="0"/>
              <a:t>カ月後に承認されるパッチの数が増加する傾向にあることがわかりました。</a:t>
            </a:r>
            <a:endParaRPr kumimoji="1" lang="en-US" altLang="ja-JP" dirty="0" smtClean="0"/>
          </a:p>
          <a:p>
            <a:r>
              <a:rPr kumimoji="1" lang="en-US" altLang="ja-JP" dirty="0" smtClean="0"/>
              <a:t>	</a:t>
            </a:r>
          </a:p>
          <a:p>
            <a:r>
              <a:rPr kumimoji="1" lang="ja-JP" altLang="en-US" dirty="0" smtClean="0"/>
              <a:t>今後の課題といたしまして、</a:t>
            </a:r>
            <a:endParaRPr kumimoji="1" lang="en-US" altLang="ja-JP" dirty="0" smtClean="0"/>
          </a:p>
          <a:p>
            <a:r>
              <a:rPr kumimoji="1" lang="ja-JP" altLang="en-US" dirty="0" smtClean="0"/>
              <a:t>各系統の進化を表現するメトリクスや対象とするプロジェクトを増やし、分析を行うことです。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29</a:t>
            </a:fld>
            <a:endParaRPr kumimoji="1" lang="ja-JP" altLang="en-US"/>
          </a:p>
        </p:txBody>
      </p:sp>
    </p:spTree>
    <p:extLst>
      <p:ext uri="{BB962C8B-B14F-4D97-AF65-F5344CB8AC3E}">
        <p14:creationId xmlns:p14="http://schemas.microsoft.com/office/powerpoint/2010/main" val="17043456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2D7728FC-DDC2-4BEC-B35A-0B04C71F13A6}" type="slidenum">
              <a:rPr kumimoji="1" lang="ja-JP" altLang="en-US" smtClean="0"/>
              <a:pPr/>
              <a:t>30</a:t>
            </a:fld>
            <a:endParaRPr kumimoji="1" lang="ja-JP" altLang="en-US"/>
          </a:p>
        </p:txBody>
      </p:sp>
    </p:spTree>
    <p:extLst>
      <p:ext uri="{BB962C8B-B14F-4D97-AF65-F5344CB8AC3E}">
        <p14:creationId xmlns:p14="http://schemas.microsoft.com/office/powerpoint/2010/main" val="444340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600200" y="1695450"/>
            <a:ext cx="6883400" cy="2222499"/>
          </a:xfrm>
        </p:spPr>
        <p:txBody>
          <a:bodyPr/>
          <a:lstStyle>
            <a:lvl1pPr>
              <a:defRPr sz="3600">
                <a:latin typeface="+mj-lt"/>
                <a:ea typeface="+mj-ea"/>
                <a:cs typeface="Times New Roman" pitchFamily="18" charset="0"/>
              </a:defRPr>
            </a:lvl1pPr>
          </a:lstStyle>
          <a:p>
            <a:r>
              <a:rPr lang="ja-JP" altLang="en-US" dirty="0" smtClean="0"/>
              <a:t>マスタ タイトルの書式設定</a:t>
            </a:r>
            <a:endParaRPr lang="ja-JP" altLang="en-US" dirty="0"/>
          </a:p>
        </p:txBody>
      </p:sp>
      <p:sp>
        <p:nvSpPr>
          <p:cNvPr id="3075" name="Rectangle 3"/>
          <p:cNvSpPr>
            <a:spLocks noGrp="1" noChangeArrowheads="1"/>
          </p:cNvSpPr>
          <p:nvPr>
            <p:ph type="subTitle" idx="1"/>
          </p:nvPr>
        </p:nvSpPr>
        <p:spPr>
          <a:xfrm>
            <a:off x="2168525" y="4540250"/>
            <a:ext cx="5648325" cy="1752600"/>
          </a:xfrm>
        </p:spPr>
        <p:txBody>
          <a:bodyPr/>
          <a:lstStyle>
            <a:lvl1pPr marL="0" indent="0" algn="ctr">
              <a:buFontTx/>
              <a:buNone/>
              <a:defRPr sz="2000">
                <a:latin typeface="+mn-lt"/>
                <a:ea typeface="+mn-ea"/>
                <a:cs typeface="Times New Roman" pitchFamily="18" charset="0"/>
              </a:defRPr>
            </a:lvl1pPr>
          </a:lstStyle>
          <a:p>
            <a:r>
              <a:rPr lang="ja-JP" altLang="en-US" dirty="0" smtClean="0"/>
              <a:t>マスタ サブタイトルの書式設定</a:t>
            </a:r>
            <a:endParaRPr lang="ja-JP" altLang="en-US" dirty="0"/>
          </a:p>
        </p:txBody>
      </p:sp>
      <p:sp>
        <p:nvSpPr>
          <p:cNvPr id="3076" name="Rectangle 4"/>
          <p:cNvSpPr>
            <a:spLocks noGrp="1" noChangeArrowheads="1"/>
          </p:cNvSpPr>
          <p:nvPr>
            <p:ph type="dt" sz="half" idx="2"/>
          </p:nvPr>
        </p:nvSpPr>
        <p:spPr>
          <a:xfrm>
            <a:off x="755650" y="6408738"/>
            <a:ext cx="1763713" cy="476250"/>
          </a:xfrm>
        </p:spPr>
        <p:txBody>
          <a:bodyPr/>
          <a:lstStyle>
            <a:lvl1pPr>
              <a:defRPr/>
            </a:lvl1pPr>
          </a:lstStyle>
          <a:p>
            <a:fld id="{D6469B1E-861B-40DC-B77E-F18F059E9843}" type="datetime1">
              <a:rPr lang="ja-JP" altLang="en-US" smtClean="0"/>
              <a:t>2013/7/17</a:t>
            </a:fld>
            <a:endParaRPr lang="en-US" altLang="ja-JP"/>
          </a:p>
        </p:txBody>
      </p:sp>
      <p:sp>
        <p:nvSpPr>
          <p:cNvPr id="3077" name="Rectangle 5"/>
          <p:cNvSpPr>
            <a:spLocks noGrp="1" noChangeArrowheads="1"/>
          </p:cNvSpPr>
          <p:nvPr>
            <p:ph type="ftr" sz="quarter" idx="3"/>
          </p:nvPr>
        </p:nvSpPr>
        <p:spPr>
          <a:xfrm>
            <a:off x="2803525" y="6408738"/>
            <a:ext cx="3889375" cy="476250"/>
          </a:xfrm>
        </p:spPr>
        <p:txBody>
          <a:bodyPr/>
          <a:lstStyle>
            <a:lvl1pPr>
              <a:defRPr/>
            </a:lvl1pPr>
          </a:lstStyle>
          <a:p>
            <a:r>
              <a:rPr lang="en-US" altLang="ja-JP" smtClean="0"/>
              <a:t>OSS</a:t>
            </a:r>
            <a:r>
              <a:rPr lang="ja-JP" altLang="en-US" smtClean="0"/>
              <a:t>開発における共進化プロセスの理解のための遅延相関分析</a:t>
            </a:r>
            <a:endParaRPr lang="en-US" altLang="ja-JP"/>
          </a:p>
        </p:txBody>
      </p:sp>
      <p:sp>
        <p:nvSpPr>
          <p:cNvPr id="3078" name="Rectangle 6"/>
          <p:cNvSpPr>
            <a:spLocks noGrp="1" noChangeArrowheads="1"/>
          </p:cNvSpPr>
          <p:nvPr>
            <p:ph type="sldNum" sz="quarter" idx="4"/>
          </p:nvPr>
        </p:nvSpPr>
        <p:spPr>
          <a:xfrm>
            <a:off x="6948488" y="6408738"/>
            <a:ext cx="2133600" cy="476250"/>
          </a:xfrm>
        </p:spPr>
        <p:txBody>
          <a:bodyPr/>
          <a:lstStyle>
            <a:lvl1pPr>
              <a:defRPr/>
            </a:lvl1pPr>
          </a:lstStyle>
          <a:p>
            <a:fld id="{63CE58A9-D097-4B19-8C0A-C6165E4DF986}" type="slidenum">
              <a:rPr lang="en-US" altLang="ja-JP"/>
              <a:pPr/>
              <a:t>‹#›</a:t>
            </a:fld>
            <a:endParaRPr lang="en-US" altLang="ja-JP"/>
          </a:p>
        </p:txBody>
      </p:sp>
      <p:sp>
        <p:nvSpPr>
          <p:cNvPr id="3083" name="Line 11"/>
          <p:cNvSpPr>
            <a:spLocks noChangeShapeType="1"/>
          </p:cNvSpPr>
          <p:nvPr/>
        </p:nvSpPr>
        <p:spPr bwMode="auto">
          <a:xfrm flipV="1">
            <a:off x="1346200" y="0"/>
            <a:ext cx="0" cy="6858000"/>
          </a:xfrm>
          <a:prstGeom prst="line">
            <a:avLst/>
          </a:prstGeom>
          <a:noFill/>
          <a:ln w="9525">
            <a:solidFill>
              <a:srgbClr val="6699FF"/>
            </a:solidFill>
            <a:round/>
            <a:headEnd/>
            <a:tailEnd/>
          </a:ln>
          <a:effectLst/>
        </p:spPr>
        <p:txBody>
          <a:bodyPr/>
          <a:lstStyle/>
          <a:p>
            <a:endParaRPr lang="ja-JP" altLang="en-US"/>
          </a:p>
        </p:txBody>
      </p:sp>
      <p:sp>
        <p:nvSpPr>
          <p:cNvPr id="3084" name="Line 12"/>
          <p:cNvSpPr>
            <a:spLocks noChangeShapeType="1"/>
          </p:cNvSpPr>
          <p:nvPr/>
        </p:nvSpPr>
        <p:spPr bwMode="auto">
          <a:xfrm>
            <a:off x="0" y="1335088"/>
            <a:ext cx="9144000" cy="0"/>
          </a:xfrm>
          <a:prstGeom prst="line">
            <a:avLst/>
          </a:prstGeom>
          <a:noFill/>
          <a:ln w="9525">
            <a:solidFill>
              <a:srgbClr val="6699FF"/>
            </a:solidFill>
            <a:round/>
            <a:headEnd/>
            <a:tailEnd/>
          </a:ln>
          <a:effectLst/>
        </p:spPr>
        <p:txBody>
          <a:bodyPr/>
          <a:lstStyle/>
          <a:p>
            <a:endParaRPr lang="ja-JP" altLang="en-US"/>
          </a:p>
        </p:txBody>
      </p:sp>
      <p:sp>
        <p:nvSpPr>
          <p:cNvPr id="3085" name="Oval 13"/>
          <p:cNvSpPr>
            <a:spLocks noChangeArrowheads="1"/>
          </p:cNvSpPr>
          <p:nvPr/>
        </p:nvSpPr>
        <p:spPr bwMode="auto">
          <a:xfrm>
            <a:off x="8170863" y="126365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3086" name="Oval 14"/>
          <p:cNvSpPr>
            <a:spLocks noChangeArrowheads="1"/>
          </p:cNvSpPr>
          <p:nvPr/>
        </p:nvSpPr>
        <p:spPr bwMode="auto">
          <a:xfrm>
            <a:off x="8386763" y="104775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3087" name="Oval 15"/>
          <p:cNvSpPr>
            <a:spLocks noChangeArrowheads="1"/>
          </p:cNvSpPr>
          <p:nvPr/>
        </p:nvSpPr>
        <p:spPr bwMode="auto">
          <a:xfrm>
            <a:off x="8675688" y="112077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3088" name="Oval 16"/>
          <p:cNvSpPr>
            <a:spLocks noChangeArrowheads="1"/>
          </p:cNvSpPr>
          <p:nvPr/>
        </p:nvSpPr>
        <p:spPr bwMode="auto">
          <a:xfrm>
            <a:off x="120332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3089" name="Oval 17"/>
          <p:cNvSpPr>
            <a:spLocks noChangeArrowheads="1"/>
          </p:cNvSpPr>
          <p:nvPr/>
        </p:nvSpPr>
        <p:spPr bwMode="auto">
          <a:xfrm>
            <a:off x="140970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3090" name="Oval 18"/>
          <p:cNvSpPr>
            <a:spLocks noChangeArrowheads="1"/>
          </p:cNvSpPr>
          <p:nvPr/>
        </p:nvSpPr>
        <p:spPr bwMode="auto">
          <a:xfrm>
            <a:off x="127476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3091" name="Oval 19"/>
          <p:cNvSpPr>
            <a:spLocks noChangeArrowheads="1"/>
          </p:cNvSpPr>
          <p:nvPr/>
        </p:nvSpPr>
        <p:spPr bwMode="auto">
          <a:xfrm>
            <a:off x="105886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3092" name="Oval 20"/>
          <p:cNvSpPr>
            <a:spLocks noChangeArrowheads="1"/>
          </p:cNvSpPr>
          <p:nvPr/>
        </p:nvSpPr>
        <p:spPr bwMode="auto">
          <a:xfrm>
            <a:off x="1058862" y="984250"/>
            <a:ext cx="863600" cy="863600"/>
          </a:xfrm>
          <a:prstGeom prst="ellipse">
            <a:avLst/>
          </a:prstGeom>
          <a:solidFill>
            <a:srgbClr val="99CCFF"/>
          </a:solidFill>
          <a:ln w="9525">
            <a:noFill/>
            <a:round/>
            <a:headEnd/>
            <a:tailEnd/>
          </a:ln>
          <a:effectLst/>
        </p:spPr>
        <p:txBody>
          <a:bodyPr wrap="none" anchor="ctr"/>
          <a:lstStyle/>
          <a:p>
            <a:endParaRPr lang="ja-JP" altLang="en-US"/>
          </a:p>
        </p:txBody>
      </p:sp>
      <p:sp>
        <p:nvSpPr>
          <p:cNvPr id="3093" name="Oval 21"/>
          <p:cNvSpPr>
            <a:spLocks noChangeArrowheads="1"/>
          </p:cNvSpPr>
          <p:nvPr/>
        </p:nvSpPr>
        <p:spPr bwMode="auto">
          <a:xfrm>
            <a:off x="1706562" y="1489075"/>
            <a:ext cx="287338" cy="287338"/>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13"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14"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6"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7"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7"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8"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2" name="タイトル 1"/>
          <p:cNvSpPr>
            <a:spLocks noGrp="1"/>
          </p:cNvSpPr>
          <p:nvPr>
            <p:ph type="title"/>
          </p:nvPr>
        </p:nvSpPr>
        <p:spPr/>
        <p:txBody>
          <a:bodyPr/>
          <a:lstStyle>
            <a:lvl1pPr>
              <a:defRPr b="0"/>
            </a:lvl1pPr>
          </a:lstStyle>
          <a:p>
            <a:r>
              <a:rPr lang="ja-JP" altLang="en-US" dirty="0" smtClean="0"/>
              <a:t>マスタ タイトルの書式設定</a:t>
            </a:r>
            <a:endParaRPr lang="ja-JP" altLang="en-US" dirty="0"/>
          </a:p>
        </p:txBody>
      </p:sp>
      <p:sp>
        <p:nvSpPr>
          <p:cNvPr id="3" name="コンテンツ プレースホルダ 2"/>
          <p:cNvSpPr>
            <a:spLocks noGrp="1"/>
          </p:cNvSpPr>
          <p:nvPr>
            <p:ph idx="1"/>
          </p:nvPr>
        </p:nvSpPr>
        <p:spPr/>
        <p:txBody>
          <a:bodyPr/>
          <a:lstStyle>
            <a:lvl1pPr algn="just">
              <a:defRPr/>
            </a:lvl1pPr>
            <a:lvl2pPr algn="just">
              <a:defRPr/>
            </a:lvl2pPr>
            <a:lvl3pPr algn="just">
              <a:defRPr/>
            </a:lvl3pPr>
            <a:lvl4pPr algn="just">
              <a:defRPr/>
            </a:lvl4pPr>
            <a:lvl5pPr algn="just">
              <a:defRPr/>
            </a:lvl5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日付プレースホルダ 3"/>
          <p:cNvSpPr>
            <a:spLocks noGrp="1"/>
          </p:cNvSpPr>
          <p:nvPr>
            <p:ph type="dt" sz="half" idx="10"/>
          </p:nvPr>
        </p:nvSpPr>
        <p:spPr/>
        <p:txBody>
          <a:bodyPr/>
          <a:lstStyle>
            <a:lvl1pPr>
              <a:defRPr/>
            </a:lvl1pPr>
          </a:lstStyle>
          <a:p>
            <a:fld id="{B178AB3B-5F8B-468C-A06E-6D767216E259}" type="datetime1">
              <a:rPr lang="ja-JP" altLang="en-US" smtClean="0"/>
              <a:t>2013/7/17</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A34FFC92-B155-4B7B-8074-C26DB6864491}" type="slidenum">
              <a:rPr lang="en-US" altLang="ja-JP"/>
              <a:pPr/>
              <a:t>‹#›</a:t>
            </a:fld>
            <a:endParaRPr lang="en-US" altLang="ja-JP"/>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45"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p:txBody>
          <a:bodyPr/>
          <a:lstStyle>
            <a:lvl1pPr>
              <a:defRPr/>
            </a:lvl1pPr>
          </a:lstStyle>
          <a:p>
            <a:fld id="{4CD27C6D-F157-4067-97CA-300A3CC80925}" type="datetime1">
              <a:rPr lang="ja-JP" altLang="en-US" smtClean="0"/>
              <a:t>2013/7/17</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開発における共進化プロセスの理解のための遅延相関分析</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fld id="{3AA2C218-90B2-4E3E-8CB1-DE65B762AB2C}" type="slidenum">
              <a:rPr lang="en-US" altLang="ja-JP"/>
              <a:pPr/>
              <a:t>‹#›</a:t>
            </a:fld>
            <a:endParaRPr lang="en-US" altLang="ja-JP"/>
          </a:p>
        </p:txBody>
      </p:sp>
      <p:sp>
        <p:nvSpPr>
          <p:cNvPr id="7"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8"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41"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42"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43"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44"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18"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38150" y="1028700"/>
            <a:ext cx="4178300" cy="54228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コンテンツ プレースホルダ 3"/>
          <p:cNvSpPr>
            <a:spLocks noGrp="1"/>
          </p:cNvSpPr>
          <p:nvPr>
            <p:ph sz="half" idx="2"/>
          </p:nvPr>
        </p:nvSpPr>
        <p:spPr>
          <a:xfrm>
            <a:off x="4660900" y="1028700"/>
            <a:ext cx="4222751" cy="5422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5" name="日付プレースホルダ 4"/>
          <p:cNvSpPr>
            <a:spLocks noGrp="1"/>
          </p:cNvSpPr>
          <p:nvPr>
            <p:ph type="dt" sz="half" idx="10"/>
          </p:nvPr>
        </p:nvSpPr>
        <p:spPr/>
        <p:txBody>
          <a:bodyPr/>
          <a:lstStyle>
            <a:lvl1pPr>
              <a:defRPr/>
            </a:lvl1pPr>
          </a:lstStyle>
          <a:p>
            <a:fld id="{B213647D-2184-4E6A-B8EC-FC02F077802A}" type="datetime1">
              <a:rPr lang="ja-JP" altLang="en-US" smtClean="0"/>
              <a:t>2013/7/17</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OSS</a:t>
            </a:r>
            <a:r>
              <a:rPr lang="ja-JP" altLang="en-US" smtClean="0"/>
              <a:t>開発における共進化プロセスの理解のための遅延相関分析</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C7FC0B26-EEB2-4051-BE46-A669373196A5}" type="slidenum">
              <a:rPr lang="en-US" altLang="ja-JP"/>
              <a:pPr/>
              <a:t>‹#›</a:t>
            </a:fld>
            <a:endParaRPr lang="en-US" altLang="ja-JP"/>
          </a:p>
        </p:txBody>
      </p:sp>
      <p:sp>
        <p:nvSpPr>
          <p:cNvPr id="8"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9"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10"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1"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3"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4"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6"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7"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0"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a:lstStyle>
            <a:lvl1pPr>
              <a:defRPr/>
            </a:lvl1pPr>
          </a:lstStyle>
          <a:p>
            <a:fld id="{344576D9-CA12-4963-ACC5-9B839FF07C3B}" type="datetime1">
              <a:rPr lang="ja-JP" altLang="en-US" smtClean="0"/>
              <a:t>2013/7/17</a:t>
            </a:fld>
            <a:endParaRPr lang="en-US" altLang="ja-JP"/>
          </a:p>
        </p:txBody>
      </p:sp>
      <p:sp>
        <p:nvSpPr>
          <p:cNvPr id="8" name="フッター プレースホルダ 7"/>
          <p:cNvSpPr>
            <a:spLocks noGrp="1"/>
          </p:cNvSpPr>
          <p:nvPr>
            <p:ph type="ftr" sz="quarter" idx="11"/>
          </p:nvPr>
        </p:nvSpPr>
        <p:spPr/>
        <p:txBody>
          <a:bodyPr/>
          <a:lstStyle>
            <a:lvl1pPr>
              <a:defRPr/>
            </a:lvl1pPr>
          </a:lstStyle>
          <a:p>
            <a:r>
              <a:rPr lang="en-US" altLang="ja-JP" smtClean="0"/>
              <a:t>OSS</a:t>
            </a:r>
            <a:r>
              <a:rPr lang="ja-JP" altLang="en-US" smtClean="0"/>
              <a:t>開発における共進化プロセスの理解のための遅延相関分析</a:t>
            </a:r>
            <a:endParaRPr lang="en-US" altLang="ja-JP"/>
          </a:p>
        </p:txBody>
      </p:sp>
      <p:sp>
        <p:nvSpPr>
          <p:cNvPr id="9" name="スライド番号プレースホルダ 8"/>
          <p:cNvSpPr>
            <a:spLocks noGrp="1"/>
          </p:cNvSpPr>
          <p:nvPr>
            <p:ph type="sldNum" sz="quarter" idx="12"/>
          </p:nvPr>
        </p:nvSpPr>
        <p:spPr/>
        <p:txBody>
          <a:bodyPr/>
          <a:lstStyle>
            <a:lvl1pPr>
              <a:defRPr/>
            </a:lvl1pPr>
          </a:lstStyle>
          <a:p>
            <a:fld id="{8FC637E6-3831-4C7F-B035-3C4E0A870BF8}" type="slidenum">
              <a:rPr lang="en-US" altLang="ja-JP"/>
              <a:pPr/>
              <a:t>‹#›</a:t>
            </a:fld>
            <a:endParaRPr lang="en-US" altLang="ja-JP"/>
          </a:p>
        </p:txBody>
      </p:sp>
      <p:sp>
        <p:nvSpPr>
          <p:cNvPr id="10"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11"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3"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4"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6"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7"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8"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9"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16"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p:txBody>
          <a:bodyPr/>
          <a:lstStyle>
            <a:lvl1pPr>
              <a:defRPr/>
            </a:lvl1pPr>
          </a:lstStyle>
          <a:p>
            <a:fld id="{F25D8C61-F47A-4630-B364-D685ADCB219D}" type="datetime1">
              <a:rPr lang="ja-JP" altLang="en-US" smtClean="0"/>
              <a:t>2013/7/17</a:t>
            </a:fld>
            <a:endParaRPr lang="en-US" altLang="ja-JP"/>
          </a:p>
        </p:txBody>
      </p:sp>
      <p:sp>
        <p:nvSpPr>
          <p:cNvPr id="4" name="フッター プレースホルダ 3"/>
          <p:cNvSpPr>
            <a:spLocks noGrp="1"/>
          </p:cNvSpPr>
          <p:nvPr>
            <p:ph type="ftr" sz="quarter" idx="11"/>
          </p:nvPr>
        </p:nvSpPr>
        <p:spPr/>
        <p:txBody>
          <a:bodyPr/>
          <a:lstStyle>
            <a:lvl1pPr>
              <a:defRPr/>
            </a:lvl1pPr>
          </a:lstStyle>
          <a:p>
            <a:r>
              <a:rPr lang="en-US" altLang="ja-JP" smtClean="0"/>
              <a:t>OSS</a:t>
            </a:r>
            <a:r>
              <a:rPr lang="ja-JP" altLang="en-US" smtClean="0"/>
              <a:t>開発における共進化プロセスの理解のための遅延相関分析</a:t>
            </a:r>
            <a:endParaRPr lang="en-US" altLang="ja-JP"/>
          </a:p>
        </p:txBody>
      </p:sp>
      <p:sp>
        <p:nvSpPr>
          <p:cNvPr id="5" name="スライド番号プレースホルダ 4"/>
          <p:cNvSpPr>
            <a:spLocks noGrp="1"/>
          </p:cNvSpPr>
          <p:nvPr>
            <p:ph type="sldNum" sz="quarter" idx="12"/>
          </p:nvPr>
        </p:nvSpPr>
        <p:spPr/>
        <p:txBody>
          <a:bodyPr/>
          <a:lstStyle>
            <a:lvl1pPr>
              <a:defRPr/>
            </a:lvl1pPr>
          </a:lstStyle>
          <a:p>
            <a:fld id="{3C03F5F3-CE1D-4F9B-86DD-DA01159B9948}" type="slidenum">
              <a:rPr lang="en-US" altLang="ja-JP"/>
              <a:pPr/>
              <a:t>‹#›</a:t>
            </a:fld>
            <a:endParaRPr lang="en-US" altLang="ja-JP"/>
          </a:p>
        </p:txBody>
      </p:sp>
      <p:sp>
        <p:nvSpPr>
          <p:cNvPr id="6"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7"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8"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9"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0"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2"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3"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4"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15"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日付プレースホルダ 1"/>
          <p:cNvSpPr>
            <a:spLocks noGrp="1"/>
          </p:cNvSpPr>
          <p:nvPr>
            <p:ph type="dt" sz="half" idx="10"/>
          </p:nvPr>
        </p:nvSpPr>
        <p:spPr/>
        <p:txBody>
          <a:bodyPr/>
          <a:lstStyle>
            <a:lvl1pPr>
              <a:defRPr/>
            </a:lvl1pPr>
          </a:lstStyle>
          <a:p>
            <a:fld id="{206B35C0-A6C5-4930-A2B9-C24E99540D70}" type="datetime1">
              <a:rPr lang="ja-JP" altLang="en-US" smtClean="0"/>
              <a:t>2013/7/17</a:t>
            </a:fld>
            <a:endParaRPr lang="en-US" altLang="ja-JP"/>
          </a:p>
        </p:txBody>
      </p:sp>
      <p:sp>
        <p:nvSpPr>
          <p:cNvPr id="3" name="フッター プレースホルダ 2"/>
          <p:cNvSpPr>
            <a:spLocks noGrp="1"/>
          </p:cNvSpPr>
          <p:nvPr>
            <p:ph type="ftr" sz="quarter" idx="11"/>
          </p:nvPr>
        </p:nvSpPr>
        <p:spPr/>
        <p:txBody>
          <a:bodyPr/>
          <a:lstStyle>
            <a:lvl1pPr>
              <a:defRPr/>
            </a:lvl1pPr>
          </a:lstStyle>
          <a:p>
            <a:r>
              <a:rPr lang="en-US" altLang="ja-JP" smtClean="0"/>
              <a:t>OSS</a:t>
            </a:r>
            <a:r>
              <a:rPr lang="ja-JP" altLang="en-US" smtClean="0"/>
              <a:t>開発における共進化プロセスの理解のための遅延相関分析</a:t>
            </a:r>
            <a:endParaRPr lang="en-US" altLang="ja-JP"/>
          </a:p>
        </p:txBody>
      </p:sp>
      <p:sp>
        <p:nvSpPr>
          <p:cNvPr id="4" name="スライド番号プレースホルダ 3"/>
          <p:cNvSpPr>
            <a:spLocks noGrp="1"/>
          </p:cNvSpPr>
          <p:nvPr>
            <p:ph type="sldNum" sz="quarter" idx="12"/>
          </p:nvPr>
        </p:nvSpPr>
        <p:spPr/>
        <p:txBody>
          <a:bodyPr/>
          <a:lstStyle>
            <a:lvl1pPr>
              <a:defRPr/>
            </a:lvl1pPr>
          </a:lstStyle>
          <a:p>
            <a:fld id="{0EB48950-06BA-4AEF-91E4-0B3B3C06F49F}" type="slidenum">
              <a:rPr lang="en-US" altLang="ja-JP"/>
              <a:pPr/>
              <a:t>‹#›</a:t>
            </a:fld>
            <a:endParaRPr lang="en-US" altLang="ja-JP"/>
          </a:p>
        </p:txBody>
      </p:sp>
      <p:sp>
        <p:nvSpPr>
          <p:cNvPr id="5"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6"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7"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8"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9"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0"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1"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3"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4"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12"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fld id="{0839CF84-CE75-4BFC-8DC7-47DE9A7FBFF0}" type="datetime1">
              <a:rPr lang="ja-JP" altLang="en-US" smtClean="0"/>
              <a:t>2013/7/17</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OSS</a:t>
            </a:r>
            <a:r>
              <a:rPr lang="ja-JP" altLang="en-US" smtClean="0"/>
              <a:t>開発における共進化プロセスの理解のための遅延相関分析</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02F74383-2B72-4CA9-8CB4-54B3DC802AB1}" type="slidenum">
              <a:rPr lang="en-US" altLang="ja-JP"/>
              <a:pPr/>
              <a:t>‹#›</a:t>
            </a:fld>
            <a:endParaRPr lang="en-US" altLang="ja-JP"/>
          </a:p>
        </p:txBody>
      </p:sp>
      <p:sp>
        <p:nvSpPr>
          <p:cNvPr id="8"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18"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fld id="{2EFF40EA-061D-4739-BDB7-004AB683846B}" type="datetime1">
              <a:rPr lang="ja-JP" altLang="en-US" smtClean="0"/>
              <a:t>2013/7/17</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OSS</a:t>
            </a:r>
            <a:r>
              <a:rPr lang="ja-JP" altLang="en-US" smtClean="0"/>
              <a:t>開発における共進化プロセスの理解のための遅延相関分析</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3AF17A4D-C178-4FE1-BE44-B4563DABAAC5}" type="slidenum">
              <a:rPr lang="en-US" altLang="ja-JP"/>
              <a:pPr/>
              <a:t>‹#›</a:t>
            </a:fld>
            <a:endParaRPr lang="en-US" altLang="ja-JP"/>
          </a:p>
        </p:txBody>
      </p:sp>
      <p:sp>
        <p:nvSpPr>
          <p:cNvPr id="8"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9"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10"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1"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3"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4"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6"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7"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17"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B34F34C0-4606-4AD4-A0E8-0F6F9F6BBE48}" type="datetime1">
              <a:rPr lang="ja-JP" altLang="en-US" smtClean="0"/>
              <a:t>2013/7/17</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2EDE6E8F-B346-49D1-A059-B02E58C61AFA}" type="slidenum">
              <a:rPr lang="en-US" altLang="ja-JP"/>
              <a:pPr/>
              <a:t>‹#›</a:t>
            </a:fld>
            <a:endParaRPr lang="en-US" altLang="ja-JP"/>
          </a:p>
        </p:txBody>
      </p:sp>
      <p:sp>
        <p:nvSpPr>
          <p:cNvPr id="7"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8"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3"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4"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5"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6"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17"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縦書きタイトル 1"/>
          <p:cNvSpPr>
            <a:spLocks noGrp="1"/>
          </p:cNvSpPr>
          <p:nvPr>
            <p:ph type="title" orient="vert"/>
          </p:nvPr>
        </p:nvSpPr>
        <p:spPr>
          <a:xfrm>
            <a:off x="6859588" y="222250"/>
            <a:ext cx="1928812" cy="5942013"/>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1073150" y="222250"/>
            <a:ext cx="5634038" cy="5942013"/>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CA92254D-091A-41D1-93E6-5E637E4B6CCF}" type="datetime1">
              <a:rPr lang="ja-JP" altLang="en-US" smtClean="0"/>
              <a:t>2013/7/17</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ED31F5EC-BE68-450C-9A7E-5A48F331F3F0}" type="slidenum">
              <a:rPr lang="en-US" altLang="ja-JP"/>
              <a:pPr/>
              <a:t>‹#›</a:t>
            </a:fld>
            <a:endParaRPr lang="en-US" altLang="ja-JP"/>
          </a:p>
        </p:txBody>
      </p:sp>
      <p:sp>
        <p:nvSpPr>
          <p:cNvPr id="7"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8"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3"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4"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5"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6"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38150" y="133350"/>
            <a:ext cx="8445500" cy="7175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dirty="0" smtClean="0"/>
              <a:t>マスタ タイトルの書式設定</a:t>
            </a:r>
          </a:p>
        </p:txBody>
      </p:sp>
      <p:sp>
        <p:nvSpPr>
          <p:cNvPr id="1027" name="Rectangle 3"/>
          <p:cNvSpPr>
            <a:spLocks noGrp="1" noChangeArrowheads="1"/>
          </p:cNvSpPr>
          <p:nvPr>
            <p:ph type="body" idx="1"/>
          </p:nvPr>
        </p:nvSpPr>
        <p:spPr bwMode="auto">
          <a:xfrm>
            <a:off x="438150" y="1028700"/>
            <a:ext cx="8445500" cy="542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p>
        </p:txBody>
      </p:sp>
      <p:sp>
        <p:nvSpPr>
          <p:cNvPr id="1035" name="Rectangle 11"/>
          <p:cNvSpPr>
            <a:spLocks noGrp="1" noChangeArrowheads="1"/>
          </p:cNvSpPr>
          <p:nvPr>
            <p:ph type="dt" sz="half" idx="2"/>
          </p:nvPr>
        </p:nvSpPr>
        <p:spPr bwMode="auto">
          <a:xfrm>
            <a:off x="438150" y="6540500"/>
            <a:ext cx="919163"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fld id="{5B5649EF-7CE6-431D-9E0E-12409AD46D0D}" type="datetime1">
              <a:rPr lang="ja-JP" altLang="en-US" smtClean="0"/>
              <a:t>2013/7/17</a:t>
            </a:fld>
            <a:endParaRPr lang="en-US" altLang="ja-JP" dirty="0"/>
          </a:p>
        </p:txBody>
      </p:sp>
      <p:sp>
        <p:nvSpPr>
          <p:cNvPr id="1036" name="Rectangle 12"/>
          <p:cNvSpPr>
            <a:spLocks noGrp="1" noChangeArrowheads="1"/>
          </p:cNvSpPr>
          <p:nvPr>
            <p:ph type="ftr" sz="quarter" idx="3"/>
          </p:nvPr>
        </p:nvSpPr>
        <p:spPr bwMode="auto">
          <a:xfrm>
            <a:off x="1416050" y="6540500"/>
            <a:ext cx="6756400"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b="0">
                <a:latin typeface="+mn-lt"/>
                <a:ea typeface="ＭＳ Ｐゴシック" pitchFamily="50" charset="-128"/>
              </a:defRPr>
            </a:lvl1pPr>
          </a:lstStyle>
          <a:p>
            <a:r>
              <a:rPr lang="en-US" altLang="ja-JP" smtClean="0"/>
              <a:t>OSS</a:t>
            </a:r>
            <a:r>
              <a:rPr lang="ja-JP" altLang="en-US" smtClean="0"/>
              <a:t>開発における共進化プロセスの理解のための遅延相関分析</a:t>
            </a:r>
            <a:endParaRPr lang="en-US" altLang="ja-JP" dirty="0"/>
          </a:p>
        </p:txBody>
      </p:sp>
      <p:sp>
        <p:nvSpPr>
          <p:cNvPr id="1037" name="Rectangle 13"/>
          <p:cNvSpPr>
            <a:spLocks noGrp="1" noChangeArrowheads="1"/>
          </p:cNvSpPr>
          <p:nvPr>
            <p:ph type="sldNum" sz="quarter" idx="4"/>
          </p:nvPr>
        </p:nvSpPr>
        <p:spPr bwMode="auto">
          <a:xfrm>
            <a:off x="8261350" y="6540500"/>
            <a:ext cx="622300"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fld id="{BD6DF968-50D1-4346-A5D6-444B4F59A262}" type="slidenum">
              <a:rPr lang="en-US" altLang="ja-JP" smtClean="0"/>
              <a:pPr/>
              <a:t>‹#›</a:t>
            </a:fld>
            <a:endParaRPr lang="en-US" altLang="ja-JP"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rtl="0" eaLnBrk="1" fontAlgn="base" hangingPunct="1">
        <a:spcBef>
          <a:spcPct val="0"/>
        </a:spcBef>
        <a:spcAft>
          <a:spcPct val="0"/>
        </a:spcAft>
        <a:defRPr kumimoji="1" sz="3200">
          <a:solidFill>
            <a:schemeClr val="tx2"/>
          </a:solidFill>
          <a:latin typeface="+mn-lt"/>
          <a:ea typeface="+mj-ea"/>
          <a:cs typeface="Times New Roman" pitchFamily="18" charset="0"/>
        </a:defRPr>
      </a:lvl1pPr>
      <a:lvl2pPr algn="ctr" rtl="0" eaLnBrk="1" fontAlgn="base" hangingPunct="1">
        <a:spcBef>
          <a:spcPct val="0"/>
        </a:spcBef>
        <a:spcAft>
          <a:spcPct val="0"/>
        </a:spcAft>
        <a:defRPr kumimoji="1" sz="4400">
          <a:solidFill>
            <a:schemeClr val="tx2"/>
          </a:solidFill>
          <a:latin typeface="Arial" charset="0"/>
          <a:ea typeface="ＭＳ Ｐゴシック" charset="-128"/>
        </a:defRPr>
      </a:lvl2pPr>
      <a:lvl3pPr algn="ctr" rtl="0" eaLnBrk="1" fontAlgn="base" hangingPunct="1">
        <a:spcBef>
          <a:spcPct val="0"/>
        </a:spcBef>
        <a:spcAft>
          <a:spcPct val="0"/>
        </a:spcAft>
        <a:defRPr kumimoji="1" sz="4400">
          <a:solidFill>
            <a:schemeClr val="tx2"/>
          </a:solidFill>
          <a:latin typeface="Arial" charset="0"/>
          <a:ea typeface="ＭＳ Ｐゴシック" charset="-128"/>
        </a:defRPr>
      </a:lvl3pPr>
      <a:lvl4pPr algn="ctr" rtl="0" eaLnBrk="1" fontAlgn="base" hangingPunct="1">
        <a:spcBef>
          <a:spcPct val="0"/>
        </a:spcBef>
        <a:spcAft>
          <a:spcPct val="0"/>
        </a:spcAft>
        <a:defRPr kumimoji="1" sz="4400">
          <a:solidFill>
            <a:schemeClr val="tx2"/>
          </a:solidFill>
          <a:latin typeface="Arial" charset="0"/>
          <a:ea typeface="ＭＳ Ｐゴシック" charset="-128"/>
        </a:defRPr>
      </a:lvl4pPr>
      <a:lvl5pPr algn="ctr" rtl="0" eaLnBrk="1" fontAlgn="base" hangingPunct="1">
        <a:spcBef>
          <a:spcPct val="0"/>
        </a:spcBef>
        <a:spcAft>
          <a:spcPct val="0"/>
        </a:spcAft>
        <a:defRPr kumimoji="1" sz="4400">
          <a:solidFill>
            <a:schemeClr val="tx2"/>
          </a:solidFill>
          <a:latin typeface="Arial" charset="0"/>
          <a:ea typeface="ＭＳ Ｐゴシック" charset="-128"/>
        </a:defRPr>
      </a:lvl5pPr>
      <a:lvl6pPr marL="457200" algn="ctr" rtl="0" eaLnBrk="1" fontAlgn="base" hangingPunct="1">
        <a:spcBef>
          <a:spcPct val="0"/>
        </a:spcBef>
        <a:spcAft>
          <a:spcPct val="0"/>
        </a:spcAft>
        <a:defRPr kumimoji="1" sz="4400">
          <a:solidFill>
            <a:schemeClr val="tx2"/>
          </a:solidFill>
          <a:latin typeface="Arial" charset="0"/>
          <a:ea typeface="ＭＳ Ｐゴシック" charset="-128"/>
        </a:defRPr>
      </a:lvl6pPr>
      <a:lvl7pPr marL="914400" algn="ctr" rtl="0" eaLnBrk="1" fontAlgn="base" hangingPunct="1">
        <a:spcBef>
          <a:spcPct val="0"/>
        </a:spcBef>
        <a:spcAft>
          <a:spcPct val="0"/>
        </a:spcAft>
        <a:defRPr kumimoji="1" sz="4400">
          <a:solidFill>
            <a:schemeClr val="tx2"/>
          </a:solidFill>
          <a:latin typeface="Arial" charset="0"/>
          <a:ea typeface="ＭＳ Ｐゴシック" charset="-128"/>
        </a:defRPr>
      </a:lvl7pPr>
      <a:lvl8pPr marL="1371600" algn="ctr" rtl="0" eaLnBrk="1" fontAlgn="base" hangingPunct="1">
        <a:spcBef>
          <a:spcPct val="0"/>
        </a:spcBef>
        <a:spcAft>
          <a:spcPct val="0"/>
        </a:spcAft>
        <a:defRPr kumimoji="1" sz="4400">
          <a:solidFill>
            <a:schemeClr val="tx2"/>
          </a:solidFill>
          <a:latin typeface="Arial" charset="0"/>
          <a:ea typeface="ＭＳ Ｐゴシック" charset="-128"/>
        </a:defRPr>
      </a:lvl8pPr>
      <a:lvl9pPr marL="1828800" algn="ctr" rtl="0" eaLnBrk="1" fontAlgn="base" hangingPunct="1">
        <a:spcBef>
          <a:spcPct val="0"/>
        </a:spcBef>
        <a:spcAft>
          <a:spcPct val="0"/>
        </a:spcAft>
        <a:defRPr kumimoji="1" sz="4400">
          <a:solidFill>
            <a:schemeClr val="tx2"/>
          </a:solidFill>
          <a:latin typeface="Arial" charset="0"/>
          <a:ea typeface="ＭＳ Ｐゴシック" charset="-128"/>
        </a:defRPr>
      </a:lvl9pPr>
    </p:titleStyle>
    <p:bodyStyle>
      <a:lvl1pPr marL="342900" indent="-342900" algn="l" rtl="0" eaLnBrk="1" fontAlgn="base" hangingPunct="1">
        <a:spcBef>
          <a:spcPct val="20000"/>
        </a:spcBef>
        <a:spcAft>
          <a:spcPct val="0"/>
        </a:spcAft>
        <a:buClr>
          <a:srgbClr val="216BFF"/>
        </a:buClr>
        <a:buFont typeface="Wingdings" pitchFamily="2" charset="2"/>
        <a:buChar char="l"/>
        <a:defRPr kumimoji="1" sz="2800">
          <a:solidFill>
            <a:schemeClr val="tx1"/>
          </a:solidFill>
          <a:latin typeface="+mn-lt"/>
          <a:ea typeface="+mn-ea"/>
          <a:cs typeface="Times New Roman" pitchFamily="18" charset="0"/>
        </a:defRPr>
      </a:lvl1pPr>
      <a:lvl2pPr marL="742950" indent="-285750" algn="l" rtl="0" eaLnBrk="1" fontAlgn="base" hangingPunct="1">
        <a:spcBef>
          <a:spcPct val="20000"/>
        </a:spcBef>
        <a:spcAft>
          <a:spcPct val="0"/>
        </a:spcAft>
        <a:buClr>
          <a:srgbClr val="216BFF"/>
        </a:buClr>
        <a:buFont typeface="Times New Roman" pitchFamily="18" charset="0"/>
        <a:buChar char="◘"/>
        <a:defRPr kumimoji="1" sz="2400">
          <a:solidFill>
            <a:schemeClr val="tx1"/>
          </a:solidFill>
          <a:latin typeface="+mn-lt"/>
          <a:ea typeface="+mn-ea"/>
          <a:cs typeface="Times New Roman" pitchFamily="18" charset="0"/>
        </a:defRPr>
      </a:lvl2pPr>
      <a:lvl3pPr marL="1143000" indent="-228600" algn="l" rtl="0" eaLnBrk="1" fontAlgn="base" hangingPunct="1">
        <a:spcBef>
          <a:spcPct val="20000"/>
        </a:spcBef>
        <a:spcAft>
          <a:spcPct val="0"/>
        </a:spcAft>
        <a:buClr>
          <a:srgbClr val="216BFF"/>
        </a:buClr>
        <a:buChar char="•"/>
        <a:defRPr kumimoji="1" sz="2000">
          <a:solidFill>
            <a:schemeClr val="tx1"/>
          </a:solidFill>
          <a:latin typeface="+mn-lt"/>
          <a:ea typeface="+mn-ea"/>
          <a:cs typeface="Times New Roman" pitchFamily="18" charset="0"/>
        </a:defRPr>
      </a:lvl3pPr>
      <a:lvl4pPr marL="1600200" indent="-228600" algn="l" rtl="0" eaLnBrk="1" fontAlgn="base" hangingPunct="1">
        <a:spcBef>
          <a:spcPct val="20000"/>
        </a:spcBef>
        <a:spcAft>
          <a:spcPct val="0"/>
        </a:spcAft>
        <a:buClr>
          <a:srgbClr val="216BFF"/>
        </a:buClr>
        <a:buChar char="–"/>
        <a:defRPr kumimoji="1" sz="1800">
          <a:solidFill>
            <a:schemeClr val="tx1"/>
          </a:solidFill>
          <a:latin typeface="+mn-lt"/>
          <a:ea typeface="+mn-ea"/>
          <a:cs typeface="Times New Roman" pitchFamily="18" charset="0"/>
        </a:defRPr>
      </a:lvl4pPr>
      <a:lvl5pPr marL="2057400" indent="-228600" algn="l" rtl="0" eaLnBrk="1" fontAlgn="base" hangingPunct="1">
        <a:spcBef>
          <a:spcPct val="20000"/>
        </a:spcBef>
        <a:spcAft>
          <a:spcPct val="0"/>
        </a:spcAft>
        <a:buClr>
          <a:srgbClr val="216BFF"/>
        </a:buClr>
        <a:buChar char="»"/>
        <a:defRPr kumimoji="1" sz="1600">
          <a:solidFill>
            <a:schemeClr val="tx1"/>
          </a:solidFill>
          <a:latin typeface="+mn-lt"/>
          <a:ea typeface="+mn-ea"/>
          <a:cs typeface="Times New Roman" pitchFamily="18" charset="0"/>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algn="ctr"/>
            <a:r>
              <a:rPr lang="en-US" altLang="ja-JP" dirty="0" smtClean="0"/>
              <a:t>OSS</a:t>
            </a:r>
            <a:r>
              <a:rPr lang="ja-JP" altLang="en-US" dirty="0" smtClean="0"/>
              <a:t>開発における共進化プロセスの理解のための遅延相関分析</a:t>
            </a:r>
            <a:endParaRPr lang="ja-JP" altLang="ja-JP" dirty="0"/>
          </a:p>
        </p:txBody>
      </p:sp>
      <p:sp>
        <p:nvSpPr>
          <p:cNvPr id="2051" name="Rectangle 3"/>
          <p:cNvSpPr>
            <a:spLocks noGrp="1" noChangeArrowheads="1"/>
          </p:cNvSpPr>
          <p:nvPr>
            <p:ph type="subTitle" idx="1"/>
          </p:nvPr>
        </p:nvSpPr>
        <p:spPr>
          <a:xfrm>
            <a:off x="1781690" y="4554125"/>
            <a:ext cx="6588940" cy="1752600"/>
          </a:xfrm>
        </p:spPr>
        <p:txBody>
          <a:bodyPr/>
          <a:lstStyle/>
          <a:p>
            <a:endParaRPr lang="en-US" altLang="ja-JP" b="1" dirty="0" smtClean="0">
              <a:latin typeface="+mj-ea"/>
              <a:ea typeface="+mj-ea"/>
            </a:endParaRPr>
          </a:p>
          <a:p>
            <a:r>
              <a:rPr lang="ja-JP" altLang="en-US" b="1" dirty="0" smtClean="0">
                <a:latin typeface="+mj-ea"/>
                <a:ea typeface="+mj-ea"/>
              </a:rPr>
              <a:t>和歌山大学</a:t>
            </a:r>
            <a:r>
              <a:rPr lang="ja-JP" altLang="en-US" b="1" dirty="0">
                <a:latin typeface="+mj-ea"/>
                <a:ea typeface="+mj-ea"/>
              </a:rPr>
              <a:t> </a:t>
            </a:r>
            <a:r>
              <a:rPr lang="ja-JP" altLang="en-US" b="1" dirty="0" smtClean="0">
                <a:latin typeface="+mj-ea"/>
                <a:ea typeface="+mj-ea"/>
              </a:rPr>
              <a:t> システム工学部  ◎</a:t>
            </a:r>
            <a:r>
              <a:rPr lang="ja-JP" altLang="en-US" b="1" u="sng" dirty="0" smtClean="0">
                <a:latin typeface="+mj-ea"/>
                <a:ea typeface="+mj-ea"/>
              </a:rPr>
              <a:t>山谷 </a:t>
            </a:r>
            <a:r>
              <a:rPr lang="ja-JP" altLang="en-US" b="1" u="sng" dirty="0">
                <a:latin typeface="+mj-ea"/>
                <a:ea typeface="+mj-ea"/>
              </a:rPr>
              <a:t>陽亮</a:t>
            </a:r>
            <a:endParaRPr lang="en-US" altLang="ja-JP" b="1" u="sng" dirty="0">
              <a:latin typeface="+mj-ea"/>
              <a:ea typeface="+mj-ea"/>
            </a:endParaRPr>
          </a:p>
          <a:p>
            <a:r>
              <a:rPr lang="ja-JP" altLang="en-US" b="1" dirty="0">
                <a:latin typeface="+mj-ea"/>
                <a:ea typeface="+mj-ea"/>
              </a:rPr>
              <a:t>和歌山</a:t>
            </a:r>
            <a:r>
              <a:rPr lang="ja-JP" altLang="en-US" b="1" dirty="0" smtClean="0">
                <a:latin typeface="+mj-ea"/>
                <a:ea typeface="+mj-ea"/>
              </a:rPr>
              <a:t>大学  システム工学部  大平 </a:t>
            </a:r>
            <a:r>
              <a:rPr lang="ja-JP" altLang="en-US" b="1" dirty="0">
                <a:latin typeface="+mj-ea"/>
                <a:ea typeface="+mj-ea"/>
              </a:rPr>
              <a:t>雅雄</a:t>
            </a:r>
            <a:endParaRPr lang="en-US" altLang="ja-JP" b="1" dirty="0">
              <a:latin typeface="+mj-ea"/>
              <a:ea typeface="+mj-ea"/>
            </a:endParaRPr>
          </a:p>
          <a:p>
            <a:r>
              <a:rPr lang="ja-JP" altLang="en-US" b="1" dirty="0" smtClean="0">
                <a:latin typeface="+mj-ea"/>
                <a:ea typeface="+mj-ea"/>
              </a:rPr>
              <a:t>奈良</a:t>
            </a:r>
            <a:r>
              <a:rPr lang="ja-JP" altLang="en-US" b="1" dirty="0">
                <a:latin typeface="+mj-ea"/>
                <a:ea typeface="+mj-ea"/>
              </a:rPr>
              <a:t>先端科学技術大学院大学　伊原 彰紀</a:t>
            </a:r>
          </a:p>
          <a:p>
            <a:endParaRPr lang="ja-JP" altLang="ja-JP" sz="200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オープンソースソフトウェア（</a:t>
            </a:r>
            <a:r>
              <a:rPr kumimoji="1" lang="en-US" altLang="ja-JP" dirty="0" smtClean="0"/>
              <a:t>OSS</a:t>
            </a:r>
            <a:r>
              <a:rPr lang="ja-JP" altLang="en-US" dirty="0" smtClean="0"/>
              <a:t>）を活用したソフトウェア開発が主流になりつつある</a:t>
            </a:r>
            <a:endParaRPr lang="en-US" altLang="ja-JP" dirty="0" smtClean="0"/>
          </a:p>
          <a:p>
            <a:pPr lvl="2"/>
            <a:endParaRPr lang="en-US" altLang="ja-JP" dirty="0" smtClean="0"/>
          </a:p>
          <a:p>
            <a:r>
              <a:rPr lang="en-US" altLang="ja-JP" dirty="0" smtClean="0"/>
              <a:t>OSS</a:t>
            </a:r>
            <a:r>
              <a:rPr lang="ja-JP" altLang="en-US" dirty="0" smtClean="0"/>
              <a:t>はボランティアの開発者によって開発・保守が行われている</a:t>
            </a:r>
            <a:endParaRPr lang="en-US" altLang="ja-JP" dirty="0" smtClean="0"/>
          </a:p>
          <a:p>
            <a:pPr lvl="1"/>
            <a:r>
              <a:rPr lang="ja-JP" altLang="en-US" dirty="0" smtClean="0"/>
              <a:t>品質が一定でない（開発者が時期によって異なる）</a:t>
            </a:r>
            <a:endParaRPr lang="en-US" altLang="ja-JP" dirty="0" smtClean="0"/>
          </a:p>
          <a:p>
            <a:pPr lvl="1"/>
            <a:r>
              <a:rPr lang="ja-JP" altLang="en-US" dirty="0" smtClean="0"/>
              <a:t>プロジェクトの</a:t>
            </a:r>
            <a:r>
              <a:rPr lang="ja-JP" altLang="en-US" dirty="0" smtClean="0">
                <a:solidFill>
                  <a:srgbClr val="FF0000"/>
                </a:solidFill>
              </a:rPr>
              <a:t>解散・分裂</a:t>
            </a:r>
            <a:r>
              <a:rPr lang="ja-JP" altLang="en-US" dirty="0" smtClean="0"/>
              <a:t>がしばしば起こる</a:t>
            </a:r>
            <a:endParaRPr lang="en-US" altLang="ja-JP" dirty="0"/>
          </a:p>
          <a:p>
            <a:endParaRPr lang="en-US" altLang="ja-JP" dirty="0" smtClean="0"/>
          </a:p>
          <a:p>
            <a:r>
              <a:rPr lang="en-US" altLang="ja-JP" u="sng" dirty="0" smtClean="0"/>
              <a:t>OSS</a:t>
            </a:r>
            <a:r>
              <a:rPr lang="ja-JP" altLang="en-US" u="sng" dirty="0" smtClean="0"/>
              <a:t>の進化</a:t>
            </a:r>
            <a:r>
              <a:rPr lang="ja-JP" altLang="en-US" dirty="0" smtClean="0"/>
              <a:t>に関する研究が盛んに行われてきた</a:t>
            </a:r>
            <a:endParaRPr lang="en-US" altLang="ja-JP" dirty="0" smtClean="0"/>
          </a:p>
          <a:p>
            <a:pPr lvl="1"/>
            <a:r>
              <a:rPr lang="en-US" altLang="ja-JP" dirty="0" smtClean="0"/>
              <a:t>OSS</a:t>
            </a:r>
            <a:r>
              <a:rPr lang="ja-JP" altLang="en-US" dirty="0" smtClean="0"/>
              <a:t>が外部環境やユーザのニーズに合わせて</a:t>
            </a:r>
            <a:r>
              <a:rPr lang="ja-JP" altLang="en-US" dirty="0" smtClean="0">
                <a:solidFill>
                  <a:srgbClr val="FF0000"/>
                </a:solidFill>
              </a:rPr>
              <a:t>変化していくこと </a:t>
            </a:r>
            <a:r>
              <a:rPr lang="en-US" altLang="ja-JP" sz="1800" dirty="0" smtClean="0"/>
              <a:t>[1]</a:t>
            </a:r>
            <a:endParaRPr lang="en-US" altLang="ja-JP" dirty="0"/>
          </a:p>
          <a:p>
            <a:endParaRPr lang="en-US" altLang="ja-JP" dirty="0" smtClean="0"/>
          </a:p>
          <a:p>
            <a:endParaRPr kumimoji="1" lang="en-US" altLang="ja-JP" dirty="0"/>
          </a:p>
        </p:txBody>
      </p:sp>
      <p:sp>
        <p:nvSpPr>
          <p:cNvPr id="4" name="日付プレースホルダー 3"/>
          <p:cNvSpPr>
            <a:spLocks noGrp="1"/>
          </p:cNvSpPr>
          <p:nvPr>
            <p:ph type="dt" sz="half" idx="10"/>
          </p:nvPr>
        </p:nvSpPr>
        <p:spPr/>
        <p:txBody>
          <a:bodyPr/>
          <a:lstStyle/>
          <a:p>
            <a:fld id="{6ED1216B-D312-415F-AE76-38CD6D4F977E}"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1</a:t>
            </a:fld>
            <a:endParaRPr lang="en-US" altLang="ja-JP"/>
          </a:p>
        </p:txBody>
      </p:sp>
      <p:sp>
        <p:nvSpPr>
          <p:cNvPr id="8" name="テキスト ボックス 7"/>
          <p:cNvSpPr txBox="1"/>
          <p:nvPr/>
        </p:nvSpPr>
        <p:spPr>
          <a:xfrm>
            <a:off x="0" y="6329463"/>
            <a:ext cx="9144000" cy="215444"/>
          </a:xfrm>
          <a:prstGeom prst="rect">
            <a:avLst/>
          </a:prstGeom>
          <a:noFill/>
        </p:spPr>
        <p:txBody>
          <a:bodyPr wrap="square" rtlCol="0">
            <a:spAutoFit/>
          </a:bodyPr>
          <a:lstStyle/>
          <a:p>
            <a:pPr algn="ctr"/>
            <a:r>
              <a:rPr kumimoji="1" lang="en-US" altLang="ja-JP" sz="800" dirty="0" smtClean="0">
                <a:latin typeface="+mn-ea"/>
              </a:rPr>
              <a:t>[1] </a:t>
            </a:r>
            <a:r>
              <a:rPr kumimoji="1" lang="ja-JP" altLang="en-US" sz="800" dirty="0" smtClean="0">
                <a:latin typeface="+mn-ea"/>
              </a:rPr>
              <a:t>ソフトウェア進化研究の分類と動向</a:t>
            </a:r>
            <a:r>
              <a:rPr kumimoji="1" lang="en-US" altLang="ja-JP" sz="800" dirty="0" smtClean="0">
                <a:latin typeface="+mn-ea"/>
              </a:rPr>
              <a:t>, </a:t>
            </a:r>
            <a:r>
              <a:rPr lang="zh-TW" altLang="en-US" sz="800" dirty="0" smtClean="0"/>
              <a:t>大森 </a:t>
            </a:r>
            <a:r>
              <a:rPr lang="zh-TW" altLang="en-US" sz="800" dirty="0"/>
              <a:t>隆行，丸山 勝久，林 晋平，沢田 </a:t>
            </a:r>
            <a:r>
              <a:rPr lang="zh-TW" altLang="en-US" sz="800" dirty="0" smtClean="0"/>
              <a:t>篤史</a:t>
            </a:r>
            <a:r>
              <a:rPr lang="en-US" altLang="zh-TW" sz="800" dirty="0" smtClean="0"/>
              <a:t>,</a:t>
            </a:r>
            <a:r>
              <a:rPr lang="ja-JP" altLang="en-US" sz="800" dirty="0"/>
              <a:t>日本ソフトウェア</a:t>
            </a:r>
            <a:r>
              <a:rPr lang="ja-JP" altLang="en-US" sz="800" dirty="0" smtClean="0"/>
              <a:t>科学会編</a:t>
            </a:r>
            <a:r>
              <a:rPr lang="en-US" altLang="ja-JP" sz="800" dirty="0" smtClean="0"/>
              <a:t>, </a:t>
            </a:r>
            <a:r>
              <a:rPr lang="ja-JP" altLang="en-US" sz="800" i="1" dirty="0" smtClean="0"/>
              <a:t>コンピュータソフトウェア</a:t>
            </a:r>
            <a:r>
              <a:rPr lang="en-US" altLang="ja-JP" sz="800" i="1" dirty="0" smtClean="0"/>
              <a:t>, </a:t>
            </a:r>
            <a:r>
              <a:rPr lang="ja-JP" altLang="en-US" sz="800" i="1" dirty="0"/>
              <a:t> </a:t>
            </a:r>
            <a:r>
              <a:rPr lang="en-US" altLang="ja-JP" sz="800" dirty="0"/>
              <a:t>Vol.29</a:t>
            </a:r>
            <a:r>
              <a:rPr lang="ja-JP" altLang="en-US" sz="800" dirty="0" err="1"/>
              <a:t>，</a:t>
            </a:r>
            <a:r>
              <a:rPr lang="en-US" altLang="ja-JP" sz="800" dirty="0"/>
              <a:t>No.3</a:t>
            </a:r>
            <a:r>
              <a:rPr lang="ja-JP" altLang="en-US" sz="800" dirty="0" err="1"/>
              <a:t>，</a:t>
            </a:r>
            <a:r>
              <a:rPr lang="en-US" altLang="ja-JP" sz="800" dirty="0"/>
              <a:t>pp. 3_3-3_28</a:t>
            </a:r>
            <a:r>
              <a:rPr lang="ja-JP" altLang="en-US" sz="800" dirty="0" err="1"/>
              <a:t>，</a:t>
            </a:r>
            <a:r>
              <a:rPr lang="ja-JP" altLang="en-US" sz="800" dirty="0"/>
              <a:t>岩波書店，</a:t>
            </a:r>
            <a:r>
              <a:rPr lang="en-US" altLang="ja-JP" sz="800" dirty="0"/>
              <a:t>August 2012</a:t>
            </a:r>
            <a:endParaRPr kumimoji="1" lang="ja-JP" altLang="en-US" sz="800" dirty="0">
              <a:latin typeface="+mn-ea"/>
            </a:endParaRPr>
          </a:p>
        </p:txBody>
      </p:sp>
    </p:spTree>
    <p:extLst>
      <p:ext uri="{BB962C8B-B14F-4D97-AF65-F5344CB8AC3E}">
        <p14:creationId xmlns:p14="http://schemas.microsoft.com/office/powerpoint/2010/main" val="13910474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これまでの</a:t>
            </a:r>
            <a:r>
              <a:rPr kumimoji="1" lang="en-US" altLang="ja-JP" dirty="0" smtClean="0"/>
              <a:t>OSS</a:t>
            </a:r>
            <a:r>
              <a:rPr kumimoji="1" lang="ja-JP" altLang="en-US" dirty="0" smtClean="0"/>
              <a:t>の進化に関する研究</a:t>
            </a:r>
            <a:endParaRPr kumimoji="1" lang="ja-JP" altLang="en-US" dirty="0"/>
          </a:p>
        </p:txBody>
      </p:sp>
      <p:sp>
        <p:nvSpPr>
          <p:cNvPr id="3" name="コンテンツ プレースホルダー 2"/>
          <p:cNvSpPr>
            <a:spLocks noGrp="1"/>
          </p:cNvSpPr>
          <p:nvPr>
            <p:ph idx="1"/>
          </p:nvPr>
        </p:nvSpPr>
        <p:spPr>
          <a:xfrm>
            <a:off x="438150" y="1028700"/>
            <a:ext cx="8445500" cy="5422900"/>
          </a:xfrm>
        </p:spPr>
        <p:txBody>
          <a:bodyPr>
            <a:normAutofit fontScale="92500" lnSpcReduction="10000"/>
          </a:bodyPr>
          <a:lstStyle/>
          <a:p>
            <a:r>
              <a:rPr kumimoji="1" lang="ja-JP" altLang="en-US" dirty="0" smtClean="0">
                <a:solidFill>
                  <a:srgbClr val="FF0000"/>
                </a:solidFill>
              </a:rPr>
              <a:t>アーティファクト</a:t>
            </a:r>
            <a:r>
              <a:rPr kumimoji="1" lang="ja-JP" altLang="en-US" dirty="0" smtClean="0"/>
              <a:t>（プロダクト）の進化</a:t>
            </a:r>
            <a:endParaRPr kumimoji="1" lang="en-US" altLang="ja-JP" dirty="0" smtClean="0"/>
          </a:p>
          <a:p>
            <a:pPr lvl="1"/>
            <a:r>
              <a:rPr lang="ja-JP" altLang="en-US" dirty="0" smtClean="0"/>
              <a:t>サブシステムの規模推移からサブシステムの発展を分析</a:t>
            </a:r>
            <a:r>
              <a:rPr lang="en-US" altLang="ja-JP" sz="1500" dirty="0" smtClean="0"/>
              <a:t>[2]</a:t>
            </a:r>
            <a:endParaRPr lang="en-US" altLang="ja-JP" dirty="0" smtClean="0"/>
          </a:p>
          <a:p>
            <a:pPr lvl="1"/>
            <a:endParaRPr kumimoji="1" lang="en-US" altLang="ja-JP" dirty="0" smtClean="0"/>
          </a:p>
          <a:p>
            <a:pPr lvl="1"/>
            <a:endParaRPr kumimoji="1" lang="en-US" altLang="ja-JP" dirty="0" smtClean="0"/>
          </a:p>
          <a:p>
            <a:r>
              <a:rPr lang="ja-JP" altLang="en-US" dirty="0" smtClean="0">
                <a:solidFill>
                  <a:srgbClr val="FF0000"/>
                </a:solidFill>
              </a:rPr>
              <a:t>開発者</a:t>
            </a:r>
            <a:r>
              <a:rPr lang="ja-JP" altLang="en-US" dirty="0" smtClean="0"/>
              <a:t>の進化</a:t>
            </a:r>
            <a:endParaRPr lang="en-US" altLang="ja-JP" dirty="0"/>
          </a:p>
          <a:p>
            <a:pPr lvl="1"/>
            <a:r>
              <a:rPr lang="ja-JP" altLang="en-US" dirty="0" smtClean="0"/>
              <a:t>開発者の活動からコミッタに昇格する要因を分析</a:t>
            </a:r>
            <a:r>
              <a:rPr lang="en-US" altLang="ja-JP" sz="1900" dirty="0" smtClean="0"/>
              <a:t>[3]</a:t>
            </a:r>
            <a:endParaRPr lang="en-US" altLang="ja-JP" dirty="0" smtClean="0"/>
          </a:p>
          <a:p>
            <a:endParaRPr lang="en-US" altLang="ja-JP" dirty="0" smtClean="0">
              <a:solidFill>
                <a:srgbClr val="FF0000"/>
              </a:solidFill>
            </a:endParaRPr>
          </a:p>
          <a:p>
            <a:endParaRPr lang="en-US" altLang="ja-JP" dirty="0" smtClean="0">
              <a:solidFill>
                <a:srgbClr val="FF0000"/>
              </a:solidFill>
            </a:endParaRPr>
          </a:p>
          <a:p>
            <a:r>
              <a:rPr lang="ja-JP" altLang="en-US" dirty="0" smtClean="0">
                <a:solidFill>
                  <a:srgbClr val="FF0000"/>
                </a:solidFill>
              </a:rPr>
              <a:t>コミュニティ</a:t>
            </a:r>
            <a:r>
              <a:rPr lang="ja-JP" altLang="en-US" dirty="0"/>
              <a:t>の</a:t>
            </a:r>
            <a:r>
              <a:rPr lang="ja-JP" altLang="en-US" dirty="0" smtClean="0"/>
              <a:t>進化</a:t>
            </a:r>
            <a:endParaRPr lang="en-US" altLang="ja-JP" dirty="0" smtClean="0"/>
          </a:p>
          <a:p>
            <a:pPr lvl="1"/>
            <a:r>
              <a:rPr lang="ja-JP" altLang="en-US" dirty="0" smtClean="0"/>
              <a:t>コミュニティの組織構造から成功・失敗の要因を分析</a:t>
            </a:r>
            <a:r>
              <a:rPr lang="en-US" altLang="ja-JP" sz="1900" dirty="0" smtClean="0"/>
              <a:t>[4]</a:t>
            </a:r>
            <a:endParaRPr lang="en-US" altLang="ja-JP" dirty="0" smtClean="0"/>
          </a:p>
          <a:p>
            <a:pPr lvl="1"/>
            <a:endParaRPr lang="en-US" altLang="ja-JP" dirty="0" smtClean="0"/>
          </a:p>
          <a:p>
            <a:pPr lvl="1"/>
            <a:endParaRPr lang="en-US" altLang="ja-JP" dirty="0"/>
          </a:p>
          <a:p>
            <a:pPr lvl="8"/>
            <a:r>
              <a:rPr lang="en-US" altLang="ja-JP" dirty="0" smtClean="0">
                <a:solidFill>
                  <a:schemeClr val="bg1"/>
                </a:solidFill>
              </a:rPr>
              <a:t>a</a:t>
            </a:r>
          </a:p>
          <a:p>
            <a:pPr lvl="1"/>
            <a:endParaRPr lang="en-US" altLang="ja-JP" dirty="0"/>
          </a:p>
          <a:p>
            <a:pPr lvl="1"/>
            <a:endParaRPr lang="en-US" altLang="ja-JP" dirty="0" smtClean="0"/>
          </a:p>
          <a:p>
            <a:pPr lvl="1"/>
            <a:endParaRPr lang="en-US" altLang="ja-JP" dirty="0"/>
          </a:p>
          <a:p>
            <a:endParaRPr kumimoji="1" lang="en-US" altLang="ja-JP" dirty="0" smtClean="0"/>
          </a:p>
          <a:p>
            <a:endParaRPr lang="en-US" altLang="ja-JP" dirty="0"/>
          </a:p>
          <a:p>
            <a:endParaRPr kumimoji="1" lang="en-US" altLang="ja-JP" dirty="0" smtClean="0"/>
          </a:p>
          <a:p>
            <a:endParaRPr kumimoji="1" lang="en-US" altLang="ja-JP" dirty="0" smtClean="0"/>
          </a:p>
          <a:p>
            <a:endParaRPr lang="en-US" altLang="ja-JP" dirty="0"/>
          </a:p>
          <a:p>
            <a:endParaRPr kumimoji="1" lang="ja-JP" altLang="en-US" dirty="0"/>
          </a:p>
        </p:txBody>
      </p:sp>
      <p:sp>
        <p:nvSpPr>
          <p:cNvPr id="4" name="日付プレースホルダー 3"/>
          <p:cNvSpPr>
            <a:spLocks noGrp="1"/>
          </p:cNvSpPr>
          <p:nvPr>
            <p:ph type="dt" sz="half" idx="10"/>
          </p:nvPr>
        </p:nvSpPr>
        <p:spPr/>
        <p:txBody>
          <a:bodyPr/>
          <a:lstStyle/>
          <a:p>
            <a:fld id="{C969D70B-FD64-4A2C-9F20-69A84E876D92}"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2</a:t>
            </a:fld>
            <a:endParaRPr lang="en-US" altLang="ja-JP"/>
          </a:p>
        </p:txBody>
      </p:sp>
      <p:grpSp>
        <p:nvGrpSpPr>
          <p:cNvPr id="1045" name="グループ化 1044"/>
          <p:cNvGrpSpPr/>
          <p:nvPr/>
        </p:nvGrpSpPr>
        <p:grpSpPr>
          <a:xfrm>
            <a:off x="2501770" y="1853825"/>
            <a:ext cx="4230470" cy="620434"/>
            <a:chOff x="2411760" y="1853825"/>
            <a:chExt cx="4230470" cy="620434"/>
          </a:xfrm>
        </p:grpSpPr>
        <p:sp>
          <p:nvSpPr>
            <p:cNvPr id="18" name="フローチャート : 磁気ディスク 17"/>
            <p:cNvSpPr/>
            <p:nvPr/>
          </p:nvSpPr>
          <p:spPr>
            <a:xfrm>
              <a:off x="5899476" y="1853825"/>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5" name="フローチャート : 複数書類 24"/>
            <p:cNvSpPr>
              <a:spLocks noChangeAspect="1"/>
            </p:cNvSpPr>
            <p:nvPr/>
          </p:nvSpPr>
          <p:spPr>
            <a:xfrm>
              <a:off x="6338353" y="2123854"/>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フローチャート : 複数書類 7"/>
            <p:cNvSpPr/>
            <p:nvPr/>
          </p:nvSpPr>
          <p:spPr>
            <a:xfrm>
              <a:off x="2411760" y="1956910"/>
              <a:ext cx="490809" cy="517348"/>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右矢印 9"/>
            <p:cNvSpPr/>
            <p:nvPr/>
          </p:nvSpPr>
          <p:spPr>
            <a:xfrm>
              <a:off x="3154514" y="212417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11" name="フローチャート : 磁気ディスク 10"/>
            <p:cNvSpPr/>
            <p:nvPr/>
          </p:nvSpPr>
          <p:spPr>
            <a:xfrm>
              <a:off x="3832681" y="1853826"/>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2" name="フローチャート : 複数書類 11"/>
            <p:cNvSpPr>
              <a:spLocks noChangeAspect="1"/>
            </p:cNvSpPr>
            <p:nvPr/>
          </p:nvSpPr>
          <p:spPr>
            <a:xfrm>
              <a:off x="3897269" y="2153343"/>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フローチャート : 複数書類 12"/>
            <p:cNvSpPr>
              <a:spLocks noChangeAspect="1"/>
            </p:cNvSpPr>
            <p:nvPr/>
          </p:nvSpPr>
          <p:spPr>
            <a:xfrm>
              <a:off x="4284793" y="2180571"/>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ローチャート : 複数書類 18"/>
            <p:cNvSpPr>
              <a:spLocks noChangeAspect="1"/>
            </p:cNvSpPr>
            <p:nvPr/>
          </p:nvSpPr>
          <p:spPr>
            <a:xfrm>
              <a:off x="5964059" y="215333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ローチャート : 複数書類 22"/>
            <p:cNvSpPr>
              <a:spLocks noChangeAspect="1"/>
            </p:cNvSpPr>
            <p:nvPr/>
          </p:nvSpPr>
          <p:spPr>
            <a:xfrm>
              <a:off x="6147173" y="216885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 name="直線矢印コネクタ 25"/>
            <p:cNvCxnSpPr/>
            <p:nvPr/>
          </p:nvCxnSpPr>
          <p:spPr>
            <a:xfrm>
              <a:off x="4769197" y="2196898"/>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grpSp>
        <p:nvGrpSpPr>
          <p:cNvPr id="46" name="グループ化 45"/>
          <p:cNvGrpSpPr/>
          <p:nvPr/>
        </p:nvGrpSpPr>
        <p:grpSpPr>
          <a:xfrm>
            <a:off x="2547119" y="3468408"/>
            <a:ext cx="558751" cy="675075"/>
            <a:chOff x="4384288" y="3609020"/>
            <a:chExt cx="558751" cy="675075"/>
          </a:xfrm>
        </p:grpSpPr>
        <p:sp>
          <p:nvSpPr>
            <p:cNvPr id="31" name="フローチャート : 抜出し 3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円/楕円 2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4" name="直線コネクタ 3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直線コネクタ 4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48" name="右矢印 47"/>
          <p:cNvSpPr/>
          <p:nvPr/>
        </p:nvSpPr>
        <p:spPr>
          <a:xfrm>
            <a:off x="3342436" y="3693433"/>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47" name="円/楕円 46"/>
          <p:cNvSpPr/>
          <p:nvPr/>
        </p:nvSpPr>
        <p:spPr>
          <a:xfrm>
            <a:off x="4013045" y="3531853"/>
            <a:ext cx="1574831" cy="50597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0" name="円/楕円 49"/>
          <p:cNvSpPr>
            <a:spLocks noChangeAspect="1"/>
          </p:cNvSpPr>
          <p:nvPr/>
        </p:nvSpPr>
        <p:spPr>
          <a:xfrm>
            <a:off x="4572344" y="3648428"/>
            <a:ext cx="881905" cy="28334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51" name="グループ化 50"/>
          <p:cNvGrpSpPr>
            <a:grpSpLocks noChangeAspect="1"/>
          </p:cNvGrpSpPr>
          <p:nvPr/>
        </p:nvGrpSpPr>
        <p:grpSpPr>
          <a:xfrm>
            <a:off x="4302314" y="3693433"/>
            <a:ext cx="150863" cy="182270"/>
            <a:chOff x="4384288" y="3609020"/>
            <a:chExt cx="558751" cy="675075"/>
          </a:xfrm>
        </p:grpSpPr>
        <p:sp>
          <p:nvSpPr>
            <p:cNvPr id="52" name="フローチャート : 抜出し 5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円/楕円 5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54" name="直線コネクタ 5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58" name="円/楕円 57"/>
          <p:cNvSpPr/>
          <p:nvPr/>
        </p:nvSpPr>
        <p:spPr>
          <a:xfrm>
            <a:off x="6912604" y="3558418"/>
            <a:ext cx="1574831" cy="50597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9" name="円/楕円 58"/>
          <p:cNvSpPr>
            <a:spLocks noChangeAspect="1"/>
          </p:cNvSpPr>
          <p:nvPr/>
        </p:nvSpPr>
        <p:spPr>
          <a:xfrm>
            <a:off x="7471903" y="3674993"/>
            <a:ext cx="881905" cy="28334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60" name="グループ化 59"/>
          <p:cNvGrpSpPr>
            <a:grpSpLocks noChangeAspect="1"/>
          </p:cNvGrpSpPr>
          <p:nvPr/>
        </p:nvGrpSpPr>
        <p:grpSpPr>
          <a:xfrm>
            <a:off x="7201873" y="3719998"/>
            <a:ext cx="150863" cy="182270"/>
            <a:chOff x="4384288" y="3609020"/>
            <a:chExt cx="558751" cy="675075"/>
          </a:xfrm>
          <a:effectLst>
            <a:glow rad="127000">
              <a:schemeClr val="bg1"/>
            </a:glow>
          </a:effectLst>
        </p:grpSpPr>
        <p:sp>
          <p:nvSpPr>
            <p:cNvPr id="61" name="フローチャート : 抜出し 60"/>
            <p:cNvSpPr/>
            <p:nvPr/>
          </p:nvSpPr>
          <p:spPr>
            <a:xfrm>
              <a:off x="4500682" y="3789040"/>
              <a:ext cx="320436" cy="320435"/>
            </a:xfrm>
            <a:prstGeom prst="flowChartExtra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2" name="円/楕円 61"/>
            <p:cNvSpPr>
              <a:spLocks noChangeAspect="1"/>
            </p:cNvSpPr>
            <p:nvPr/>
          </p:nvSpPr>
          <p:spPr>
            <a:xfrm>
              <a:off x="4520485" y="3609020"/>
              <a:ext cx="280831" cy="28083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cxnSp>
          <p:nvCxnSpPr>
            <p:cNvPr id="63" name="直線コネクタ 62"/>
            <p:cNvCxnSpPr/>
            <p:nvPr/>
          </p:nvCxnSpPr>
          <p:spPr>
            <a:xfrm>
              <a:off x="4384288" y="3744035"/>
              <a:ext cx="142707" cy="315035"/>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64" name="直線コネクタ 63"/>
            <p:cNvCxnSpPr/>
            <p:nvPr/>
          </p:nvCxnSpPr>
          <p:spPr>
            <a:xfrm flipH="1">
              <a:off x="4801316" y="3741807"/>
              <a:ext cx="141723" cy="321619"/>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65" name="直線コネクタ 64"/>
            <p:cNvCxnSpPr/>
            <p:nvPr/>
          </p:nvCxnSpPr>
          <p:spPr>
            <a:xfrm flipH="1">
              <a:off x="4540005" y="4111046"/>
              <a:ext cx="70860" cy="160810"/>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66" name="直線コネクタ 65"/>
            <p:cNvCxnSpPr/>
            <p:nvPr/>
          </p:nvCxnSpPr>
          <p:spPr>
            <a:xfrm>
              <a:off x="4746411" y="4114998"/>
              <a:ext cx="74707" cy="169097"/>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grpSp>
      <p:grpSp>
        <p:nvGrpSpPr>
          <p:cNvPr id="67" name="グループ化 66"/>
          <p:cNvGrpSpPr>
            <a:grpSpLocks noChangeAspect="1"/>
          </p:cNvGrpSpPr>
          <p:nvPr/>
        </p:nvGrpSpPr>
        <p:grpSpPr>
          <a:xfrm>
            <a:off x="7857365" y="3736188"/>
            <a:ext cx="150863" cy="182270"/>
            <a:chOff x="4384288" y="3609020"/>
            <a:chExt cx="558751" cy="675075"/>
          </a:xfrm>
        </p:grpSpPr>
        <p:sp>
          <p:nvSpPr>
            <p:cNvPr id="68" name="フローチャート : 抜出し 6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円/楕円 6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70" name="直線コネクタ 6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1" name="直線コネクタ 7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2" name="直線コネクタ 7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3" name="直線コネクタ 7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74" name="直線矢印コネクタ 73"/>
          <p:cNvCxnSpPr/>
          <p:nvPr/>
        </p:nvCxnSpPr>
        <p:spPr>
          <a:xfrm>
            <a:off x="5787479" y="3772541"/>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76" name="直線矢印コネクタ 75"/>
          <p:cNvCxnSpPr/>
          <p:nvPr/>
        </p:nvCxnSpPr>
        <p:spPr>
          <a:xfrm>
            <a:off x="7407315" y="3815385"/>
            <a:ext cx="405045" cy="13063"/>
          </a:xfrm>
          <a:prstGeom prst="straightConnector1">
            <a:avLst/>
          </a:prstGeom>
          <a:ln w="1270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1046" name="グループ化 1045"/>
          <p:cNvGrpSpPr/>
          <p:nvPr/>
        </p:nvGrpSpPr>
        <p:grpSpPr>
          <a:xfrm>
            <a:off x="2468537" y="5049180"/>
            <a:ext cx="4713753" cy="945105"/>
            <a:chOff x="2215892" y="5319210"/>
            <a:chExt cx="4713753" cy="945105"/>
          </a:xfrm>
        </p:grpSpPr>
        <p:grpSp>
          <p:nvGrpSpPr>
            <p:cNvPr id="79" name="グループ化 78"/>
            <p:cNvGrpSpPr>
              <a:grpSpLocks noChangeAspect="1"/>
            </p:cNvGrpSpPr>
            <p:nvPr/>
          </p:nvGrpSpPr>
          <p:grpSpPr>
            <a:xfrm>
              <a:off x="2215892" y="5586990"/>
              <a:ext cx="150863" cy="182270"/>
              <a:chOff x="4384288" y="3609020"/>
              <a:chExt cx="558751" cy="675075"/>
            </a:xfrm>
          </p:grpSpPr>
          <p:sp>
            <p:nvSpPr>
              <p:cNvPr id="80" name="フローチャート : 抜出し 79"/>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 name="円/楕円 80"/>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82" name="直線コネクタ 81"/>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3" name="直線コネクタ 82"/>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4" name="直線コネクタ 83"/>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5" name="直線コネクタ 84"/>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6" name="グループ化 85"/>
            <p:cNvGrpSpPr>
              <a:grpSpLocks noChangeAspect="1"/>
            </p:cNvGrpSpPr>
            <p:nvPr/>
          </p:nvGrpSpPr>
          <p:grpSpPr>
            <a:xfrm>
              <a:off x="2800957" y="5739390"/>
              <a:ext cx="150863" cy="182270"/>
              <a:chOff x="4384288" y="3609020"/>
              <a:chExt cx="558751" cy="675075"/>
            </a:xfrm>
          </p:grpSpPr>
          <p:sp>
            <p:nvSpPr>
              <p:cNvPr id="87" name="フローチャート : 抜出し 8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円/楕円 8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89" name="直線コネクタ 8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0" name="直線コネクタ 8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1" name="直線コネクタ 9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2" name="直線コネクタ 9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93" name="グループ化 92"/>
            <p:cNvGrpSpPr>
              <a:grpSpLocks noChangeAspect="1"/>
            </p:cNvGrpSpPr>
            <p:nvPr/>
          </p:nvGrpSpPr>
          <p:grpSpPr>
            <a:xfrm>
              <a:off x="2321750" y="5994285"/>
              <a:ext cx="150863" cy="182270"/>
              <a:chOff x="4384288" y="3609020"/>
              <a:chExt cx="558751" cy="675075"/>
            </a:xfrm>
          </p:grpSpPr>
          <p:sp>
            <p:nvSpPr>
              <p:cNvPr id="94" name="フローチャート : 抜出し 93"/>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円/楕円 94"/>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96" name="直線コネクタ 95"/>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7" name="直線コネクタ 96"/>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8" name="直線コネクタ 97"/>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9" name="直線コネクタ 98"/>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100" name="グループ化 99"/>
            <p:cNvGrpSpPr>
              <a:grpSpLocks noChangeAspect="1"/>
            </p:cNvGrpSpPr>
            <p:nvPr/>
          </p:nvGrpSpPr>
          <p:grpSpPr>
            <a:xfrm>
              <a:off x="2620937" y="5364215"/>
              <a:ext cx="150863" cy="182270"/>
              <a:chOff x="4384288" y="3609020"/>
              <a:chExt cx="558751" cy="675075"/>
            </a:xfrm>
          </p:grpSpPr>
          <p:sp>
            <p:nvSpPr>
              <p:cNvPr id="101" name="フローチャート : 抜出し 10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 name="円/楕円 10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03" name="直線コネクタ 10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4" name="直線コネクタ 10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5" name="直線コネクタ 10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6" name="直線コネクタ 10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107" name="グループ化 106"/>
            <p:cNvGrpSpPr>
              <a:grpSpLocks noChangeAspect="1"/>
            </p:cNvGrpSpPr>
            <p:nvPr/>
          </p:nvGrpSpPr>
          <p:grpSpPr>
            <a:xfrm>
              <a:off x="2665942" y="6082045"/>
              <a:ext cx="150863" cy="182270"/>
              <a:chOff x="4384288" y="3609020"/>
              <a:chExt cx="558751" cy="675075"/>
            </a:xfrm>
          </p:grpSpPr>
          <p:sp>
            <p:nvSpPr>
              <p:cNvPr id="108" name="フローチャート : 抜出し 10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9" name="円/楕円 10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10" name="直線コネクタ 10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1" name="直線コネクタ 11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2" name="直線コネクタ 11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3" name="直線コネクタ 11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114" name="グループ化 113"/>
            <p:cNvGrpSpPr>
              <a:grpSpLocks noChangeAspect="1"/>
            </p:cNvGrpSpPr>
            <p:nvPr/>
          </p:nvGrpSpPr>
          <p:grpSpPr>
            <a:xfrm>
              <a:off x="2485922" y="5739390"/>
              <a:ext cx="150863" cy="182270"/>
              <a:chOff x="4384288" y="3609020"/>
              <a:chExt cx="558751" cy="675075"/>
            </a:xfrm>
          </p:grpSpPr>
          <p:sp>
            <p:nvSpPr>
              <p:cNvPr id="115" name="フローチャート : 抜出し 11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円/楕円 11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17" name="直線コネクタ 11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8" name="直線コネクタ 11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9" name="直線コネクタ 11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0" name="直線コネクタ 11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121" name="直線コネクタ 120"/>
            <p:cNvCxnSpPr/>
            <p:nvPr/>
          </p:nvCxnSpPr>
          <p:spPr>
            <a:xfrm flipV="1">
              <a:off x="2396435" y="5465438"/>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6" name="直線コネクタ 125"/>
            <p:cNvCxnSpPr/>
            <p:nvPr/>
          </p:nvCxnSpPr>
          <p:spPr>
            <a:xfrm>
              <a:off x="2311666" y="5818660"/>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8" name="直線コネクタ 127"/>
            <p:cNvCxnSpPr/>
            <p:nvPr/>
          </p:nvCxnSpPr>
          <p:spPr>
            <a:xfrm>
              <a:off x="2797672" y="5531562"/>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0" name="直線コネクタ 129"/>
            <p:cNvCxnSpPr/>
            <p:nvPr/>
          </p:nvCxnSpPr>
          <p:spPr>
            <a:xfrm flipV="1">
              <a:off x="2472613" y="5921660"/>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4" name="直線コネクタ 133"/>
            <p:cNvCxnSpPr/>
            <p:nvPr/>
          </p:nvCxnSpPr>
          <p:spPr>
            <a:xfrm>
              <a:off x="2658410" y="5838078"/>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6" name="直線コネクタ 135"/>
            <p:cNvCxnSpPr/>
            <p:nvPr/>
          </p:nvCxnSpPr>
          <p:spPr>
            <a:xfrm>
              <a:off x="2620937" y="5949280"/>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9" name="直線コネクタ 138"/>
            <p:cNvCxnSpPr/>
            <p:nvPr/>
          </p:nvCxnSpPr>
          <p:spPr>
            <a:xfrm>
              <a:off x="2486934" y="6142821"/>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141" name="右矢印 140"/>
            <p:cNvSpPr/>
            <p:nvPr/>
          </p:nvSpPr>
          <p:spPr>
            <a:xfrm>
              <a:off x="3162072" y="572425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grpSp>
          <p:nvGrpSpPr>
            <p:cNvPr id="191" name="グループ化 190"/>
            <p:cNvGrpSpPr>
              <a:grpSpLocks noChangeAspect="1"/>
            </p:cNvGrpSpPr>
            <p:nvPr/>
          </p:nvGrpSpPr>
          <p:grpSpPr>
            <a:xfrm>
              <a:off x="6041317" y="5586990"/>
              <a:ext cx="150863" cy="182270"/>
              <a:chOff x="4384288" y="3609020"/>
              <a:chExt cx="558751" cy="675075"/>
            </a:xfrm>
          </p:grpSpPr>
          <p:sp>
            <p:nvSpPr>
              <p:cNvPr id="192" name="フローチャート : 抜出し 19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3" name="円/楕円 19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94" name="直線コネクタ 19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5" name="直線コネクタ 19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6" name="直線コネクタ 19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7" name="直線コネクタ 19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198" name="グループ化 197"/>
            <p:cNvGrpSpPr>
              <a:grpSpLocks noChangeAspect="1"/>
            </p:cNvGrpSpPr>
            <p:nvPr/>
          </p:nvGrpSpPr>
          <p:grpSpPr>
            <a:xfrm>
              <a:off x="6626382" y="5739390"/>
              <a:ext cx="150863" cy="182270"/>
              <a:chOff x="4384288" y="3609020"/>
              <a:chExt cx="558751" cy="675075"/>
            </a:xfrm>
          </p:grpSpPr>
          <p:sp>
            <p:nvSpPr>
              <p:cNvPr id="199" name="フローチャート : 抜出し 19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0" name="円/楕円 19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01" name="直線コネクタ 20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2" name="直線コネクタ 20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3" name="直線コネクタ 20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4" name="直線コネクタ 20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05" name="グループ化 204"/>
            <p:cNvGrpSpPr>
              <a:grpSpLocks noChangeAspect="1"/>
            </p:cNvGrpSpPr>
            <p:nvPr/>
          </p:nvGrpSpPr>
          <p:grpSpPr>
            <a:xfrm>
              <a:off x="6147175" y="5994285"/>
              <a:ext cx="150863" cy="182270"/>
              <a:chOff x="4384288" y="3609020"/>
              <a:chExt cx="558751" cy="675075"/>
            </a:xfrm>
          </p:grpSpPr>
          <p:sp>
            <p:nvSpPr>
              <p:cNvPr id="206" name="フローチャート : 抜出し 20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7" name="円/楕円 20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08" name="直線コネクタ 20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9" name="直線コネクタ 20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0" name="直線コネクタ 20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1" name="直線コネクタ 21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12" name="グループ化 211"/>
            <p:cNvGrpSpPr>
              <a:grpSpLocks noChangeAspect="1"/>
            </p:cNvGrpSpPr>
            <p:nvPr/>
          </p:nvGrpSpPr>
          <p:grpSpPr>
            <a:xfrm>
              <a:off x="6446362" y="5364215"/>
              <a:ext cx="150863" cy="182270"/>
              <a:chOff x="4384288" y="3609020"/>
              <a:chExt cx="558751" cy="675075"/>
            </a:xfrm>
          </p:grpSpPr>
          <p:sp>
            <p:nvSpPr>
              <p:cNvPr id="213" name="フローチャート : 抜出し 21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4" name="円/楕円 21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15" name="直線コネクタ 21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6" name="直線コネクタ 21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7" name="直線コネクタ 21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8" name="直線コネクタ 21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19" name="グループ化 218"/>
            <p:cNvGrpSpPr>
              <a:grpSpLocks noChangeAspect="1"/>
            </p:cNvGrpSpPr>
            <p:nvPr/>
          </p:nvGrpSpPr>
          <p:grpSpPr>
            <a:xfrm>
              <a:off x="6491367" y="6082045"/>
              <a:ext cx="150863" cy="182270"/>
              <a:chOff x="4384288" y="3609020"/>
              <a:chExt cx="558751" cy="675075"/>
            </a:xfrm>
          </p:grpSpPr>
          <p:sp>
            <p:nvSpPr>
              <p:cNvPr id="220" name="フローチャート : 抜出し 219"/>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1" name="円/楕円 220"/>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22" name="直線コネクタ 221"/>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3" name="直線コネクタ 222"/>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4" name="直線コネクタ 223"/>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5" name="直線コネクタ 224"/>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26" name="グループ化 225"/>
            <p:cNvGrpSpPr>
              <a:grpSpLocks noChangeAspect="1"/>
            </p:cNvGrpSpPr>
            <p:nvPr/>
          </p:nvGrpSpPr>
          <p:grpSpPr>
            <a:xfrm>
              <a:off x="6311347" y="5739390"/>
              <a:ext cx="150863" cy="182270"/>
              <a:chOff x="4384288" y="3609020"/>
              <a:chExt cx="558751" cy="675075"/>
            </a:xfrm>
          </p:grpSpPr>
          <p:sp>
            <p:nvSpPr>
              <p:cNvPr id="227" name="フローチャート : 抜出し 22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8" name="円/楕円 22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29" name="直線コネクタ 22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0" name="直線コネクタ 22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1" name="直線コネクタ 23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2" name="直線コネクタ 23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33" name="直線コネクタ 232"/>
            <p:cNvCxnSpPr/>
            <p:nvPr/>
          </p:nvCxnSpPr>
          <p:spPr>
            <a:xfrm flipV="1">
              <a:off x="6221860" y="5465438"/>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34" name="直線コネクタ 233"/>
            <p:cNvCxnSpPr/>
            <p:nvPr/>
          </p:nvCxnSpPr>
          <p:spPr>
            <a:xfrm>
              <a:off x="6137091" y="5818660"/>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35" name="直線コネクタ 234"/>
            <p:cNvCxnSpPr/>
            <p:nvPr/>
          </p:nvCxnSpPr>
          <p:spPr>
            <a:xfrm>
              <a:off x="6623097" y="5531562"/>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36" name="直線コネクタ 235"/>
            <p:cNvCxnSpPr/>
            <p:nvPr/>
          </p:nvCxnSpPr>
          <p:spPr>
            <a:xfrm flipV="1">
              <a:off x="6298038" y="5921660"/>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37" name="直線コネクタ 236"/>
            <p:cNvCxnSpPr/>
            <p:nvPr/>
          </p:nvCxnSpPr>
          <p:spPr>
            <a:xfrm>
              <a:off x="6483835" y="5838078"/>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38" name="直線コネクタ 237"/>
            <p:cNvCxnSpPr/>
            <p:nvPr/>
          </p:nvCxnSpPr>
          <p:spPr>
            <a:xfrm>
              <a:off x="6446362" y="5949280"/>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39" name="直線コネクタ 238"/>
            <p:cNvCxnSpPr/>
            <p:nvPr/>
          </p:nvCxnSpPr>
          <p:spPr>
            <a:xfrm>
              <a:off x="6312359" y="6142821"/>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40" name="直線矢印コネクタ 239"/>
            <p:cNvCxnSpPr/>
            <p:nvPr/>
          </p:nvCxnSpPr>
          <p:spPr>
            <a:xfrm>
              <a:off x="4842030" y="5803363"/>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241" name="グループ化 240"/>
            <p:cNvGrpSpPr>
              <a:grpSpLocks noChangeAspect="1"/>
            </p:cNvGrpSpPr>
            <p:nvPr/>
          </p:nvGrpSpPr>
          <p:grpSpPr>
            <a:xfrm>
              <a:off x="6732240" y="6037040"/>
              <a:ext cx="150863" cy="182270"/>
              <a:chOff x="4384288" y="3609020"/>
              <a:chExt cx="558751" cy="675075"/>
            </a:xfrm>
          </p:grpSpPr>
          <p:sp>
            <p:nvSpPr>
              <p:cNvPr id="242" name="フローチャート : 抜出し 24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3" name="円/楕円 24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44" name="直線コネクタ 24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5" name="直線コネクタ 24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6" name="直線コネクタ 24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7" name="直線コネクタ 24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48" name="グループ化 247"/>
            <p:cNvGrpSpPr>
              <a:grpSpLocks noChangeAspect="1"/>
            </p:cNvGrpSpPr>
            <p:nvPr/>
          </p:nvGrpSpPr>
          <p:grpSpPr>
            <a:xfrm>
              <a:off x="6778782" y="5496980"/>
              <a:ext cx="150863" cy="182270"/>
              <a:chOff x="4384288" y="3609020"/>
              <a:chExt cx="558751" cy="675075"/>
            </a:xfrm>
          </p:grpSpPr>
          <p:sp>
            <p:nvSpPr>
              <p:cNvPr id="249" name="フローチャート : 抜出し 24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0" name="円/楕円 24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51" name="直線コネクタ 25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2" name="直線コネクタ 25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3" name="直線コネクタ 25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4" name="直線コネクタ 25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55" name="グループ化 254"/>
            <p:cNvGrpSpPr>
              <a:grpSpLocks noChangeAspect="1"/>
            </p:cNvGrpSpPr>
            <p:nvPr/>
          </p:nvGrpSpPr>
          <p:grpSpPr>
            <a:xfrm>
              <a:off x="5877145" y="5859270"/>
              <a:ext cx="150863" cy="182270"/>
              <a:chOff x="4384288" y="3609020"/>
              <a:chExt cx="558751" cy="675075"/>
            </a:xfrm>
          </p:grpSpPr>
          <p:sp>
            <p:nvSpPr>
              <p:cNvPr id="256" name="フローチャート : 抜出し 25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7" name="円/楕円 25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58" name="直線コネクタ 25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9" name="直線コネクタ 25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60" name="直線コネクタ 25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61" name="直線コネクタ 26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62" name="グループ化 261"/>
            <p:cNvGrpSpPr>
              <a:grpSpLocks noChangeAspect="1"/>
            </p:cNvGrpSpPr>
            <p:nvPr/>
          </p:nvGrpSpPr>
          <p:grpSpPr>
            <a:xfrm>
              <a:off x="6131327" y="5319210"/>
              <a:ext cx="150863" cy="182270"/>
              <a:chOff x="4384288" y="3609020"/>
              <a:chExt cx="558751" cy="675075"/>
            </a:xfrm>
          </p:grpSpPr>
          <p:sp>
            <p:nvSpPr>
              <p:cNvPr id="263" name="フローチャート : 抜出し 26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4" name="円/楕円 26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65" name="直線コネクタ 26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66" name="直線コネクタ 26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67" name="直線コネクタ 26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68" name="直線コネクタ 26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69" name="直線コネクタ 268"/>
            <p:cNvCxnSpPr/>
            <p:nvPr/>
          </p:nvCxnSpPr>
          <p:spPr>
            <a:xfrm flipH="1">
              <a:off x="6830013" y="5705123"/>
              <a:ext cx="20724" cy="29076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71" name="直線コネクタ 270"/>
            <p:cNvCxnSpPr/>
            <p:nvPr/>
          </p:nvCxnSpPr>
          <p:spPr>
            <a:xfrm>
              <a:off x="6732240" y="5949280"/>
              <a:ext cx="20171" cy="5856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74" name="直線コネクタ 273"/>
            <p:cNvCxnSpPr/>
            <p:nvPr/>
          </p:nvCxnSpPr>
          <p:spPr>
            <a:xfrm>
              <a:off x="6298038" y="5400670"/>
              <a:ext cx="131253" cy="10403"/>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78" name="直線コネクタ 277"/>
            <p:cNvCxnSpPr/>
            <p:nvPr/>
          </p:nvCxnSpPr>
          <p:spPr>
            <a:xfrm>
              <a:off x="6042629" y="5974600"/>
              <a:ext cx="73373" cy="8847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80" name="直線コネクタ 279"/>
            <p:cNvCxnSpPr/>
            <p:nvPr/>
          </p:nvCxnSpPr>
          <p:spPr>
            <a:xfrm flipH="1">
              <a:off x="6012161" y="5765956"/>
              <a:ext cx="30468" cy="7817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83" name="直線コネクタ 282"/>
            <p:cNvCxnSpPr/>
            <p:nvPr/>
          </p:nvCxnSpPr>
          <p:spPr>
            <a:xfrm flipH="1">
              <a:off x="6116002" y="5486904"/>
              <a:ext cx="15325" cy="47988"/>
            </a:xfrm>
            <a:prstGeom prst="line">
              <a:avLst/>
            </a:prstGeom>
            <a:ln w="38100"/>
          </p:spPr>
          <p:style>
            <a:lnRef idx="1">
              <a:schemeClr val="accent2"/>
            </a:lnRef>
            <a:fillRef idx="0">
              <a:schemeClr val="accent2"/>
            </a:fillRef>
            <a:effectRef idx="0">
              <a:schemeClr val="accent2"/>
            </a:effectRef>
            <a:fontRef idx="minor">
              <a:schemeClr val="tx1"/>
            </a:fontRef>
          </p:style>
        </p:cxnSp>
        <p:grpSp>
          <p:nvGrpSpPr>
            <p:cNvPr id="287" name="グループ化 286"/>
            <p:cNvGrpSpPr>
              <a:grpSpLocks noChangeAspect="1"/>
            </p:cNvGrpSpPr>
            <p:nvPr/>
          </p:nvGrpSpPr>
          <p:grpSpPr>
            <a:xfrm>
              <a:off x="3941930" y="5586990"/>
              <a:ext cx="150863" cy="182270"/>
              <a:chOff x="4384288" y="3609020"/>
              <a:chExt cx="558751" cy="675075"/>
            </a:xfrm>
          </p:grpSpPr>
          <p:sp>
            <p:nvSpPr>
              <p:cNvPr id="288" name="フローチャート : 抜出し 28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9" name="円/楕円 28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90" name="直線コネクタ 28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1" name="直線コネクタ 29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2" name="直線コネクタ 29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3" name="直線コネクタ 29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94" name="グループ化 293"/>
            <p:cNvGrpSpPr>
              <a:grpSpLocks noChangeAspect="1"/>
            </p:cNvGrpSpPr>
            <p:nvPr/>
          </p:nvGrpSpPr>
          <p:grpSpPr>
            <a:xfrm>
              <a:off x="4526995" y="5739390"/>
              <a:ext cx="150863" cy="182270"/>
              <a:chOff x="4384288" y="3609020"/>
              <a:chExt cx="558751" cy="675075"/>
            </a:xfrm>
          </p:grpSpPr>
          <p:sp>
            <p:nvSpPr>
              <p:cNvPr id="295" name="フローチャート : 抜出し 29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6" name="円/楕円 29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97" name="直線コネクタ 29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8" name="直線コネクタ 29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9" name="直線コネクタ 29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0" name="直線コネクタ 29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01" name="グループ化 300"/>
            <p:cNvGrpSpPr>
              <a:grpSpLocks noChangeAspect="1"/>
            </p:cNvGrpSpPr>
            <p:nvPr/>
          </p:nvGrpSpPr>
          <p:grpSpPr>
            <a:xfrm>
              <a:off x="4047788" y="5994285"/>
              <a:ext cx="150863" cy="182270"/>
              <a:chOff x="4384288" y="3609020"/>
              <a:chExt cx="558751" cy="675075"/>
            </a:xfrm>
          </p:grpSpPr>
          <p:sp>
            <p:nvSpPr>
              <p:cNvPr id="302" name="フローチャート : 抜出し 30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3" name="円/楕円 30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04" name="直線コネクタ 30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5" name="直線コネクタ 30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6" name="直線コネクタ 30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7" name="直線コネクタ 30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08" name="グループ化 307"/>
            <p:cNvGrpSpPr>
              <a:grpSpLocks noChangeAspect="1"/>
            </p:cNvGrpSpPr>
            <p:nvPr/>
          </p:nvGrpSpPr>
          <p:grpSpPr>
            <a:xfrm>
              <a:off x="4346975" y="5364215"/>
              <a:ext cx="150863" cy="182270"/>
              <a:chOff x="4384288" y="3609020"/>
              <a:chExt cx="558751" cy="675075"/>
            </a:xfrm>
          </p:grpSpPr>
          <p:sp>
            <p:nvSpPr>
              <p:cNvPr id="309" name="フローチャート : 抜出し 30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0" name="円/楕円 30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11" name="直線コネクタ 31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2" name="直線コネクタ 31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3" name="直線コネクタ 31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4" name="直線コネクタ 31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15" name="グループ化 314"/>
            <p:cNvGrpSpPr>
              <a:grpSpLocks noChangeAspect="1"/>
            </p:cNvGrpSpPr>
            <p:nvPr/>
          </p:nvGrpSpPr>
          <p:grpSpPr>
            <a:xfrm>
              <a:off x="4391980" y="6082045"/>
              <a:ext cx="150863" cy="182270"/>
              <a:chOff x="4384288" y="3609020"/>
              <a:chExt cx="558751" cy="675075"/>
            </a:xfrm>
          </p:grpSpPr>
          <p:sp>
            <p:nvSpPr>
              <p:cNvPr id="316" name="フローチャート : 抜出し 31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7" name="円/楕円 31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18" name="直線コネクタ 31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9" name="直線コネクタ 31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0" name="直線コネクタ 31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1" name="直線コネクタ 32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22" name="グループ化 321"/>
            <p:cNvGrpSpPr>
              <a:grpSpLocks noChangeAspect="1"/>
            </p:cNvGrpSpPr>
            <p:nvPr/>
          </p:nvGrpSpPr>
          <p:grpSpPr>
            <a:xfrm>
              <a:off x="4211960" y="5739390"/>
              <a:ext cx="150863" cy="182270"/>
              <a:chOff x="4384288" y="3609020"/>
              <a:chExt cx="558751" cy="675075"/>
            </a:xfrm>
          </p:grpSpPr>
          <p:sp>
            <p:nvSpPr>
              <p:cNvPr id="323" name="フローチャート : 抜出し 32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4" name="円/楕円 32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25" name="直線コネクタ 32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6" name="直線コネクタ 32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7" name="直線コネクタ 32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8" name="直線コネクタ 32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329" name="直線コネクタ 328"/>
            <p:cNvCxnSpPr/>
            <p:nvPr/>
          </p:nvCxnSpPr>
          <p:spPr>
            <a:xfrm flipV="1">
              <a:off x="4122473" y="5465438"/>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30" name="直線コネクタ 329"/>
            <p:cNvCxnSpPr/>
            <p:nvPr/>
          </p:nvCxnSpPr>
          <p:spPr>
            <a:xfrm>
              <a:off x="4037704" y="5818660"/>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31" name="直線コネクタ 330"/>
            <p:cNvCxnSpPr/>
            <p:nvPr/>
          </p:nvCxnSpPr>
          <p:spPr>
            <a:xfrm>
              <a:off x="4523710" y="5531562"/>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32" name="直線コネクタ 331"/>
            <p:cNvCxnSpPr/>
            <p:nvPr/>
          </p:nvCxnSpPr>
          <p:spPr>
            <a:xfrm flipV="1">
              <a:off x="4198651" y="5921660"/>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33" name="直線コネクタ 332"/>
            <p:cNvCxnSpPr/>
            <p:nvPr/>
          </p:nvCxnSpPr>
          <p:spPr>
            <a:xfrm>
              <a:off x="4384448" y="5838078"/>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34" name="直線コネクタ 333"/>
            <p:cNvCxnSpPr/>
            <p:nvPr/>
          </p:nvCxnSpPr>
          <p:spPr>
            <a:xfrm>
              <a:off x="4346975" y="5949280"/>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35" name="直線コネクタ 334"/>
            <p:cNvCxnSpPr/>
            <p:nvPr/>
          </p:nvCxnSpPr>
          <p:spPr>
            <a:xfrm>
              <a:off x="4212972" y="6142821"/>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grpSp>
      <p:sp>
        <p:nvSpPr>
          <p:cNvPr id="270" name="テキスト ボックス 269"/>
          <p:cNvSpPr txBox="1"/>
          <p:nvPr/>
        </p:nvSpPr>
        <p:spPr>
          <a:xfrm>
            <a:off x="0" y="6084295"/>
            <a:ext cx="9144000" cy="215444"/>
          </a:xfrm>
          <a:prstGeom prst="rect">
            <a:avLst/>
          </a:prstGeom>
          <a:noFill/>
        </p:spPr>
        <p:txBody>
          <a:bodyPr wrap="square" rtlCol="0">
            <a:spAutoFit/>
          </a:bodyPr>
          <a:lstStyle/>
          <a:p>
            <a:pPr algn="ctr"/>
            <a:r>
              <a:rPr kumimoji="1" lang="en-US" altLang="ja-JP" sz="800" dirty="0" smtClean="0">
                <a:latin typeface="+mn-ea"/>
              </a:rPr>
              <a:t>[</a:t>
            </a:r>
            <a:r>
              <a:rPr lang="en-US" altLang="ja-JP" sz="800" dirty="0">
                <a:latin typeface="+mn-ea"/>
              </a:rPr>
              <a:t>2</a:t>
            </a:r>
            <a:r>
              <a:rPr kumimoji="1" lang="en-US" altLang="ja-JP" sz="800" dirty="0" smtClean="0">
                <a:latin typeface="+mn-ea"/>
              </a:rPr>
              <a:t>] Evolution in Open Source Software: A Case Study, Godfrey M, </a:t>
            </a:r>
            <a:r>
              <a:rPr kumimoji="1" lang="en-US" altLang="ja-JP" sz="800" dirty="0" err="1" smtClean="0">
                <a:latin typeface="+mn-ea"/>
              </a:rPr>
              <a:t>Tu</a:t>
            </a:r>
            <a:r>
              <a:rPr kumimoji="1" lang="en-US" altLang="ja-JP" sz="800" dirty="0" smtClean="0">
                <a:latin typeface="+mn-ea"/>
              </a:rPr>
              <a:t> Q, Proceedings of the International Conference on Software Maintenance (ICSM’00) , pp. 131-142 </a:t>
            </a:r>
            <a:endParaRPr kumimoji="1" lang="ja-JP" altLang="en-US" sz="800" dirty="0">
              <a:latin typeface="+mn-ea"/>
            </a:endParaRPr>
          </a:p>
        </p:txBody>
      </p:sp>
      <p:sp>
        <p:nvSpPr>
          <p:cNvPr id="272" name="テキスト ボックス 271"/>
          <p:cNvSpPr txBox="1"/>
          <p:nvPr/>
        </p:nvSpPr>
        <p:spPr>
          <a:xfrm>
            <a:off x="0" y="6236695"/>
            <a:ext cx="9144000" cy="200055"/>
          </a:xfrm>
          <a:prstGeom prst="rect">
            <a:avLst/>
          </a:prstGeom>
          <a:noFill/>
        </p:spPr>
        <p:txBody>
          <a:bodyPr wrap="square" rtlCol="0">
            <a:spAutoFit/>
          </a:bodyPr>
          <a:lstStyle/>
          <a:p>
            <a:pPr algn="ctr"/>
            <a:r>
              <a:rPr kumimoji="1" lang="en-US" altLang="ja-JP" sz="700" dirty="0" smtClean="0">
                <a:latin typeface="+mn-ea"/>
              </a:rPr>
              <a:t>[</a:t>
            </a:r>
            <a:r>
              <a:rPr lang="en-US" altLang="ja-JP" sz="700" dirty="0" smtClean="0">
                <a:latin typeface="+mn-ea"/>
              </a:rPr>
              <a:t>3</a:t>
            </a:r>
            <a:r>
              <a:rPr lang="en-US" altLang="ja-JP" sz="700" dirty="0">
                <a:latin typeface="+mn-ea"/>
              </a:rPr>
              <a:t>] </a:t>
            </a:r>
            <a:r>
              <a:rPr lang="en-US" altLang="ja-JP" sz="700" dirty="0" smtClean="0">
                <a:latin typeface="+mn-ea"/>
              </a:rPr>
              <a:t>Entering </a:t>
            </a:r>
            <a:r>
              <a:rPr lang="en-US" altLang="ja-JP" sz="700" dirty="0">
                <a:latin typeface="+mn-ea"/>
              </a:rPr>
              <a:t>the Circle of Trust: Developer Initiation as Committers in Open- Source Project, </a:t>
            </a:r>
            <a:r>
              <a:rPr lang="en-US" altLang="ja-JP" sz="700" dirty="0" err="1">
                <a:latin typeface="+mn-ea"/>
              </a:rPr>
              <a:t>Sinha</a:t>
            </a:r>
            <a:r>
              <a:rPr lang="en-US" altLang="ja-JP" sz="700" dirty="0">
                <a:latin typeface="+mn-ea"/>
              </a:rPr>
              <a:t>, V. S., </a:t>
            </a:r>
            <a:r>
              <a:rPr lang="en-US" altLang="ja-JP" sz="700" dirty="0" err="1">
                <a:latin typeface="+mn-ea"/>
              </a:rPr>
              <a:t>mani</a:t>
            </a:r>
            <a:r>
              <a:rPr lang="en-US" altLang="ja-JP" sz="700" dirty="0">
                <a:latin typeface="+mn-ea"/>
              </a:rPr>
              <a:t>, S. and </a:t>
            </a:r>
            <a:r>
              <a:rPr lang="en-US" altLang="ja-JP" sz="700" dirty="0" err="1">
                <a:latin typeface="+mn-ea"/>
              </a:rPr>
              <a:t>Sinha</a:t>
            </a:r>
            <a:r>
              <a:rPr lang="en-US" altLang="ja-JP" sz="700" dirty="0">
                <a:latin typeface="+mn-ea"/>
              </a:rPr>
              <a:t>, </a:t>
            </a:r>
            <a:r>
              <a:rPr lang="en-US" altLang="ja-JP" sz="700" dirty="0" err="1" smtClean="0">
                <a:latin typeface="+mn-ea"/>
              </a:rPr>
              <a:t>S,.Proceedings</a:t>
            </a:r>
            <a:r>
              <a:rPr lang="en-US" altLang="ja-JP" sz="700" dirty="0" smtClean="0">
                <a:latin typeface="+mn-ea"/>
              </a:rPr>
              <a:t> </a:t>
            </a:r>
            <a:r>
              <a:rPr lang="en-US" altLang="ja-JP" sz="700" dirty="0">
                <a:latin typeface="+mn-ea"/>
              </a:rPr>
              <a:t>of the 8th Working Confer- </a:t>
            </a:r>
            <a:r>
              <a:rPr lang="en-US" altLang="ja-JP" sz="700" dirty="0" err="1">
                <a:latin typeface="+mn-ea"/>
              </a:rPr>
              <a:t>ence</a:t>
            </a:r>
            <a:r>
              <a:rPr lang="en-US" altLang="ja-JP" sz="700" dirty="0">
                <a:latin typeface="+mn-ea"/>
              </a:rPr>
              <a:t> on Mining Software Repositories (MSR’11), pp. </a:t>
            </a:r>
            <a:r>
              <a:rPr lang="en-US" altLang="ja-JP" sz="700" dirty="0" smtClean="0">
                <a:latin typeface="+mn-ea"/>
              </a:rPr>
              <a:t>133–142</a:t>
            </a:r>
            <a:endParaRPr kumimoji="1" lang="ja-JP" altLang="en-US" sz="700" dirty="0">
              <a:latin typeface="+mn-ea"/>
            </a:endParaRPr>
          </a:p>
        </p:txBody>
      </p:sp>
      <p:sp>
        <p:nvSpPr>
          <p:cNvPr id="273" name="テキスト ボックス 272"/>
          <p:cNvSpPr txBox="1"/>
          <p:nvPr/>
        </p:nvSpPr>
        <p:spPr>
          <a:xfrm>
            <a:off x="0" y="6389095"/>
            <a:ext cx="9144000" cy="215444"/>
          </a:xfrm>
          <a:prstGeom prst="rect">
            <a:avLst/>
          </a:prstGeom>
          <a:noFill/>
        </p:spPr>
        <p:txBody>
          <a:bodyPr wrap="square" rtlCol="0">
            <a:spAutoFit/>
          </a:bodyPr>
          <a:lstStyle/>
          <a:p>
            <a:pPr algn="ctr"/>
            <a:r>
              <a:rPr lang="en-US" altLang="ja-JP" sz="800" dirty="0" smtClean="0">
                <a:latin typeface="+mn-ea"/>
              </a:rPr>
              <a:t>[4]</a:t>
            </a:r>
            <a:r>
              <a:rPr lang="ja-JP" altLang="en-US" sz="800" dirty="0">
                <a:latin typeface="+mn-ea"/>
              </a:rPr>
              <a:t> </a:t>
            </a:r>
            <a:r>
              <a:rPr lang="en-US" altLang="ja-JP" sz="800" dirty="0" smtClean="0">
                <a:latin typeface="+mn-ea"/>
              </a:rPr>
              <a:t>A </a:t>
            </a:r>
            <a:r>
              <a:rPr lang="en-US" altLang="ja-JP" sz="800" dirty="0">
                <a:latin typeface="+mn-ea"/>
              </a:rPr>
              <a:t>Study of Language Usage </a:t>
            </a:r>
            <a:r>
              <a:rPr lang="en-US" altLang="ja-JP" sz="800" dirty="0" err="1">
                <a:latin typeface="+mn-ea"/>
              </a:rPr>
              <a:t>Evo</a:t>
            </a:r>
            <a:r>
              <a:rPr lang="en-US" altLang="ja-JP" sz="800" dirty="0">
                <a:latin typeface="+mn-ea"/>
              </a:rPr>
              <a:t>- </a:t>
            </a:r>
            <a:r>
              <a:rPr lang="en-US" altLang="ja-JP" sz="800" dirty="0" err="1">
                <a:latin typeface="+mn-ea"/>
              </a:rPr>
              <a:t>lution</a:t>
            </a:r>
            <a:r>
              <a:rPr lang="en-US" altLang="ja-JP" sz="800" dirty="0">
                <a:latin typeface="+mn-ea"/>
              </a:rPr>
              <a:t> in Open Source Software, </a:t>
            </a:r>
            <a:r>
              <a:rPr lang="en-US" altLang="ja-JP" sz="800" dirty="0" err="1" smtClean="0">
                <a:latin typeface="+mn-ea"/>
              </a:rPr>
              <a:t>Karus</a:t>
            </a:r>
            <a:r>
              <a:rPr lang="en-US" altLang="ja-JP" sz="800" dirty="0" smtClean="0">
                <a:latin typeface="+mn-ea"/>
              </a:rPr>
              <a:t> S, Gall </a:t>
            </a:r>
            <a:r>
              <a:rPr lang="en-US" altLang="ja-JP" sz="800" dirty="0">
                <a:latin typeface="+mn-ea"/>
              </a:rPr>
              <a:t>H</a:t>
            </a:r>
            <a:r>
              <a:rPr lang="en-US" altLang="ja-JP" sz="800" dirty="0" smtClean="0">
                <a:latin typeface="+mn-ea"/>
              </a:rPr>
              <a:t>., Proceedings </a:t>
            </a:r>
            <a:r>
              <a:rPr lang="en-US" altLang="ja-JP" sz="800" dirty="0">
                <a:latin typeface="+mn-ea"/>
              </a:rPr>
              <a:t>of the 8th Working Conference on Mining Software Repositories (MSR’11), pp. 13–22 (2011) </a:t>
            </a:r>
            <a:endParaRPr kumimoji="1" lang="ja-JP" altLang="en-US" sz="800" dirty="0">
              <a:latin typeface="+mn-ea"/>
            </a:endParaRPr>
          </a:p>
        </p:txBody>
      </p:sp>
    </p:spTree>
    <p:extLst>
      <p:ext uri="{BB962C8B-B14F-4D97-AF65-F5344CB8AC3E}">
        <p14:creationId xmlns:p14="http://schemas.microsoft.com/office/powerpoint/2010/main" val="66946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これまでの</a:t>
            </a:r>
            <a:r>
              <a:rPr kumimoji="1" lang="en-US" altLang="ja-JP" dirty="0" smtClean="0"/>
              <a:t>OSS</a:t>
            </a:r>
            <a:r>
              <a:rPr kumimoji="1" lang="ja-JP" altLang="en-US" dirty="0" smtClean="0"/>
              <a:t>の進化に関する研究</a:t>
            </a:r>
            <a:endParaRPr kumimoji="1" lang="ja-JP" altLang="en-US" dirty="0"/>
          </a:p>
        </p:txBody>
      </p:sp>
      <p:sp>
        <p:nvSpPr>
          <p:cNvPr id="3" name="コンテンツ プレースホルダー 2"/>
          <p:cNvSpPr>
            <a:spLocks noGrp="1"/>
          </p:cNvSpPr>
          <p:nvPr>
            <p:ph idx="1"/>
          </p:nvPr>
        </p:nvSpPr>
        <p:spPr>
          <a:xfrm>
            <a:off x="438150" y="1028700"/>
            <a:ext cx="8445500" cy="5422900"/>
          </a:xfrm>
        </p:spPr>
        <p:txBody>
          <a:bodyPr>
            <a:normAutofit fontScale="92500" lnSpcReduction="10000"/>
          </a:bodyPr>
          <a:lstStyle/>
          <a:p>
            <a:r>
              <a:rPr kumimoji="1" lang="ja-JP" altLang="en-US" dirty="0" smtClean="0">
                <a:solidFill>
                  <a:srgbClr val="FF0000"/>
                </a:solidFill>
              </a:rPr>
              <a:t>アーティファクト</a:t>
            </a:r>
            <a:r>
              <a:rPr kumimoji="1" lang="ja-JP" altLang="en-US" dirty="0" smtClean="0"/>
              <a:t>（プロダクト）の進化</a:t>
            </a:r>
            <a:endParaRPr kumimoji="1" lang="en-US" altLang="ja-JP" dirty="0" smtClean="0"/>
          </a:p>
          <a:p>
            <a:pPr lvl="1"/>
            <a:r>
              <a:rPr lang="ja-JP" altLang="en-US" dirty="0" smtClean="0"/>
              <a:t>サブシステムの規模推移からサブシステムの発展を分析</a:t>
            </a:r>
            <a:r>
              <a:rPr lang="en-US" altLang="ja-JP" sz="1500" dirty="0" smtClean="0"/>
              <a:t>[2]</a:t>
            </a:r>
            <a:endParaRPr lang="en-US" altLang="ja-JP" dirty="0" smtClean="0"/>
          </a:p>
          <a:p>
            <a:pPr lvl="1"/>
            <a:endParaRPr kumimoji="1" lang="en-US" altLang="ja-JP" dirty="0" smtClean="0"/>
          </a:p>
          <a:p>
            <a:pPr lvl="1"/>
            <a:endParaRPr kumimoji="1" lang="en-US" altLang="ja-JP" dirty="0" smtClean="0"/>
          </a:p>
          <a:p>
            <a:r>
              <a:rPr lang="ja-JP" altLang="en-US" dirty="0" smtClean="0">
                <a:solidFill>
                  <a:srgbClr val="FF0000"/>
                </a:solidFill>
              </a:rPr>
              <a:t>開発者</a:t>
            </a:r>
            <a:r>
              <a:rPr lang="ja-JP" altLang="en-US" dirty="0" smtClean="0"/>
              <a:t>の進化</a:t>
            </a:r>
            <a:endParaRPr lang="en-US" altLang="ja-JP" dirty="0"/>
          </a:p>
          <a:p>
            <a:pPr lvl="1"/>
            <a:r>
              <a:rPr lang="ja-JP" altLang="en-US" dirty="0" smtClean="0"/>
              <a:t>開発者の活動からコミッタに昇格する要因を分析</a:t>
            </a:r>
            <a:r>
              <a:rPr lang="en-US" altLang="ja-JP" sz="1900" dirty="0" smtClean="0"/>
              <a:t>[3]</a:t>
            </a:r>
            <a:endParaRPr lang="en-US" altLang="ja-JP" dirty="0" smtClean="0"/>
          </a:p>
          <a:p>
            <a:endParaRPr lang="en-US" altLang="ja-JP" dirty="0" smtClean="0">
              <a:solidFill>
                <a:srgbClr val="FF0000"/>
              </a:solidFill>
            </a:endParaRPr>
          </a:p>
          <a:p>
            <a:endParaRPr lang="en-US" altLang="ja-JP" dirty="0" smtClean="0">
              <a:solidFill>
                <a:srgbClr val="FF0000"/>
              </a:solidFill>
            </a:endParaRPr>
          </a:p>
          <a:p>
            <a:r>
              <a:rPr lang="ja-JP" altLang="en-US" dirty="0" smtClean="0">
                <a:solidFill>
                  <a:srgbClr val="FF0000"/>
                </a:solidFill>
              </a:rPr>
              <a:t>コミュニティ</a:t>
            </a:r>
            <a:r>
              <a:rPr lang="ja-JP" altLang="en-US" dirty="0"/>
              <a:t>の</a:t>
            </a:r>
            <a:r>
              <a:rPr lang="ja-JP" altLang="en-US" dirty="0" smtClean="0"/>
              <a:t>進化</a:t>
            </a:r>
            <a:endParaRPr lang="en-US" altLang="ja-JP" dirty="0" smtClean="0"/>
          </a:p>
          <a:p>
            <a:pPr lvl="1"/>
            <a:r>
              <a:rPr lang="ja-JP" altLang="en-US" dirty="0" smtClean="0"/>
              <a:t>コミュニティの組織構造から成功・失敗の要因を分析</a:t>
            </a:r>
            <a:r>
              <a:rPr lang="en-US" altLang="ja-JP" sz="1900" dirty="0" smtClean="0"/>
              <a:t>[4]</a:t>
            </a:r>
            <a:endParaRPr lang="en-US" altLang="ja-JP" dirty="0" smtClean="0"/>
          </a:p>
          <a:p>
            <a:pPr lvl="1"/>
            <a:endParaRPr lang="en-US" altLang="ja-JP" dirty="0" smtClean="0"/>
          </a:p>
          <a:p>
            <a:pPr lvl="1"/>
            <a:endParaRPr lang="en-US" altLang="ja-JP" dirty="0"/>
          </a:p>
          <a:p>
            <a:pPr lvl="8"/>
            <a:r>
              <a:rPr lang="en-US" altLang="ja-JP" dirty="0" smtClean="0">
                <a:solidFill>
                  <a:schemeClr val="bg1"/>
                </a:solidFill>
              </a:rPr>
              <a:t>a</a:t>
            </a:r>
          </a:p>
          <a:p>
            <a:pPr lvl="1"/>
            <a:endParaRPr lang="en-US" altLang="ja-JP" dirty="0"/>
          </a:p>
          <a:p>
            <a:pPr lvl="1"/>
            <a:endParaRPr lang="en-US" altLang="ja-JP" dirty="0" smtClean="0"/>
          </a:p>
          <a:p>
            <a:pPr lvl="1"/>
            <a:endParaRPr lang="en-US" altLang="ja-JP" dirty="0"/>
          </a:p>
          <a:p>
            <a:endParaRPr kumimoji="1" lang="en-US" altLang="ja-JP" dirty="0" smtClean="0"/>
          </a:p>
          <a:p>
            <a:endParaRPr lang="en-US" altLang="ja-JP" dirty="0"/>
          </a:p>
          <a:p>
            <a:endParaRPr kumimoji="1" lang="en-US" altLang="ja-JP" dirty="0" smtClean="0"/>
          </a:p>
          <a:p>
            <a:endParaRPr kumimoji="1" lang="en-US" altLang="ja-JP" dirty="0" smtClean="0"/>
          </a:p>
          <a:p>
            <a:endParaRPr lang="en-US" altLang="ja-JP" dirty="0"/>
          </a:p>
          <a:p>
            <a:endParaRPr kumimoji="1" lang="ja-JP" altLang="en-US" dirty="0"/>
          </a:p>
        </p:txBody>
      </p:sp>
      <p:sp>
        <p:nvSpPr>
          <p:cNvPr id="4" name="日付プレースホルダー 3"/>
          <p:cNvSpPr>
            <a:spLocks noGrp="1"/>
          </p:cNvSpPr>
          <p:nvPr>
            <p:ph type="dt" sz="half" idx="10"/>
          </p:nvPr>
        </p:nvSpPr>
        <p:spPr/>
        <p:txBody>
          <a:bodyPr/>
          <a:lstStyle/>
          <a:p>
            <a:fld id="{C969D70B-FD64-4A2C-9F20-69A84E876D92}"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3</a:t>
            </a:fld>
            <a:endParaRPr lang="en-US" altLang="ja-JP"/>
          </a:p>
        </p:txBody>
      </p:sp>
      <p:grpSp>
        <p:nvGrpSpPr>
          <p:cNvPr id="1045" name="グループ化 1044"/>
          <p:cNvGrpSpPr/>
          <p:nvPr/>
        </p:nvGrpSpPr>
        <p:grpSpPr>
          <a:xfrm>
            <a:off x="2501770" y="1853825"/>
            <a:ext cx="4230470" cy="620434"/>
            <a:chOff x="2411760" y="1853825"/>
            <a:chExt cx="4230470" cy="620434"/>
          </a:xfrm>
        </p:grpSpPr>
        <p:sp>
          <p:nvSpPr>
            <p:cNvPr id="18" name="フローチャート : 磁気ディスク 17"/>
            <p:cNvSpPr/>
            <p:nvPr/>
          </p:nvSpPr>
          <p:spPr>
            <a:xfrm>
              <a:off x="5899476" y="1853825"/>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5" name="フローチャート : 複数書類 24"/>
            <p:cNvSpPr>
              <a:spLocks noChangeAspect="1"/>
            </p:cNvSpPr>
            <p:nvPr/>
          </p:nvSpPr>
          <p:spPr>
            <a:xfrm>
              <a:off x="6338353" y="2123854"/>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フローチャート : 複数書類 7"/>
            <p:cNvSpPr/>
            <p:nvPr/>
          </p:nvSpPr>
          <p:spPr>
            <a:xfrm>
              <a:off x="2411760" y="1956910"/>
              <a:ext cx="490809" cy="517348"/>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右矢印 9"/>
            <p:cNvSpPr/>
            <p:nvPr/>
          </p:nvSpPr>
          <p:spPr>
            <a:xfrm>
              <a:off x="3154514" y="212417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11" name="フローチャート : 磁気ディスク 10"/>
            <p:cNvSpPr/>
            <p:nvPr/>
          </p:nvSpPr>
          <p:spPr>
            <a:xfrm>
              <a:off x="3832681" y="1853826"/>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2" name="フローチャート : 複数書類 11"/>
            <p:cNvSpPr>
              <a:spLocks noChangeAspect="1"/>
            </p:cNvSpPr>
            <p:nvPr/>
          </p:nvSpPr>
          <p:spPr>
            <a:xfrm>
              <a:off x="3897269" y="2153343"/>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フローチャート : 複数書類 12"/>
            <p:cNvSpPr>
              <a:spLocks noChangeAspect="1"/>
            </p:cNvSpPr>
            <p:nvPr/>
          </p:nvSpPr>
          <p:spPr>
            <a:xfrm>
              <a:off x="4284793" y="2180571"/>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ローチャート : 複数書類 18"/>
            <p:cNvSpPr>
              <a:spLocks noChangeAspect="1"/>
            </p:cNvSpPr>
            <p:nvPr/>
          </p:nvSpPr>
          <p:spPr>
            <a:xfrm>
              <a:off x="5964059" y="215333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ローチャート : 複数書類 22"/>
            <p:cNvSpPr>
              <a:spLocks noChangeAspect="1"/>
            </p:cNvSpPr>
            <p:nvPr/>
          </p:nvSpPr>
          <p:spPr>
            <a:xfrm>
              <a:off x="6147173" y="216885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 name="直線矢印コネクタ 25"/>
            <p:cNvCxnSpPr/>
            <p:nvPr/>
          </p:nvCxnSpPr>
          <p:spPr>
            <a:xfrm>
              <a:off x="4769197" y="2196898"/>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grpSp>
        <p:nvGrpSpPr>
          <p:cNvPr id="46" name="グループ化 45"/>
          <p:cNvGrpSpPr/>
          <p:nvPr/>
        </p:nvGrpSpPr>
        <p:grpSpPr>
          <a:xfrm>
            <a:off x="2547119" y="3468408"/>
            <a:ext cx="558751" cy="675075"/>
            <a:chOff x="4384288" y="3609020"/>
            <a:chExt cx="558751" cy="675075"/>
          </a:xfrm>
        </p:grpSpPr>
        <p:sp>
          <p:nvSpPr>
            <p:cNvPr id="31" name="フローチャート : 抜出し 3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円/楕円 2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4" name="直線コネクタ 3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直線コネクタ 4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48" name="右矢印 47"/>
          <p:cNvSpPr/>
          <p:nvPr/>
        </p:nvSpPr>
        <p:spPr>
          <a:xfrm>
            <a:off x="3342436" y="3693433"/>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47" name="円/楕円 46"/>
          <p:cNvSpPr/>
          <p:nvPr/>
        </p:nvSpPr>
        <p:spPr>
          <a:xfrm>
            <a:off x="4013045" y="3531853"/>
            <a:ext cx="1574831" cy="50597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0" name="円/楕円 49"/>
          <p:cNvSpPr>
            <a:spLocks noChangeAspect="1"/>
          </p:cNvSpPr>
          <p:nvPr/>
        </p:nvSpPr>
        <p:spPr>
          <a:xfrm>
            <a:off x="4572344" y="3648428"/>
            <a:ext cx="881905" cy="28334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51" name="グループ化 50"/>
          <p:cNvGrpSpPr>
            <a:grpSpLocks noChangeAspect="1"/>
          </p:cNvGrpSpPr>
          <p:nvPr/>
        </p:nvGrpSpPr>
        <p:grpSpPr>
          <a:xfrm>
            <a:off x="4302314" y="3693433"/>
            <a:ext cx="150863" cy="182270"/>
            <a:chOff x="4384288" y="3609020"/>
            <a:chExt cx="558751" cy="675075"/>
          </a:xfrm>
        </p:grpSpPr>
        <p:sp>
          <p:nvSpPr>
            <p:cNvPr id="52" name="フローチャート : 抜出し 5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円/楕円 5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54" name="直線コネクタ 5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58" name="円/楕円 57"/>
          <p:cNvSpPr/>
          <p:nvPr/>
        </p:nvSpPr>
        <p:spPr>
          <a:xfrm>
            <a:off x="6912604" y="3558418"/>
            <a:ext cx="1574831" cy="50597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9" name="円/楕円 58"/>
          <p:cNvSpPr>
            <a:spLocks noChangeAspect="1"/>
          </p:cNvSpPr>
          <p:nvPr/>
        </p:nvSpPr>
        <p:spPr>
          <a:xfrm>
            <a:off x="7471903" y="3674993"/>
            <a:ext cx="881905" cy="28334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60" name="グループ化 59"/>
          <p:cNvGrpSpPr>
            <a:grpSpLocks noChangeAspect="1"/>
          </p:cNvGrpSpPr>
          <p:nvPr/>
        </p:nvGrpSpPr>
        <p:grpSpPr>
          <a:xfrm>
            <a:off x="7201873" y="3719998"/>
            <a:ext cx="150863" cy="182270"/>
            <a:chOff x="4384288" y="3609020"/>
            <a:chExt cx="558751" cy="675075"/>
          </a:xfrm>
          <a:effectLst>
            <a:glow rad="127000">
              <a:schemeClr val="bg1"/>
            </a:glow>
          </a:effectLst>
        </p:grpSpPr>
        <p:sp>
          <p:nvSpPr>
            <p:cNvPr id="61" name="フローチャート : 抜出し 60"/>
            <p:cNvSpPr/>
            <p:nvPr/>
          </p:nvSpPr>
          <p:spPr>
            <a:xfrm>
              <a:off x="4500682" y="3789040"/>
              <a:ext cx="320436" cy="320435"/>
            </a:xfrm>
            <a:prstGeom prst="flowChartExtra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2" name="円/楕円 61"/>
            <p:cNvSpPr>
              <a:spLocks noChangeAspect="1"/>
            </p:cNvSpPr>
            <p:nvPr/>
          </p:nvSpPr>
          <p:spPr>
            <a:xfrm>
              <a:off x="4520485" y="3609020"/>
              <a:ext cx="280831" cy="28083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cxnSp>
          <p:nvCxnSpPr>
            <p:cNvPr id="63" name="直線コネクタ 62"/>
            <p:cNvCxnSpPr/>
            <p:nvPr/>
          </p:nvCxnSpPr>
          <p:spPr>
            <a:xfrm>
              <a:off x="4384288" y="3744035"/>
              <a:ext cx="142707" cy="315035"/>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64" name="直線コネクタ 63"/>
            <p:cNvCxnSpPr/>
            <p:nvPr/>
          </p:nvCxnSpPr>
          <p:spPr>
            <a:xfrm flipH="1">
              <a:off x="4801316" y="3741807"/>
              <a:ext cx="141723" cy="321619"/>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65" name="直線コネクタ 64"/>
            <p:cNvCxnSpPr/>
            <p:nvPr/>
          </p:nvCxnSpPr>
          <p:spPr>
            <a:xfrm flipH="1">
              <a:off x="4540005" y="4111046"/>
              <a:ext cx="70860" cy="160810"/>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66" name="直線コネクタ 65"/>
            <p:cNvCxnSpPr/>
            <p:nvPr/>
          </p:nvCxnSpPr>
          <p:spPr>
            <a:xfrm>
              <a:off x="4746411" y="4114998"/>
              <a:ext cx="74707" cy="169097"/>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grpSp>
      <p:grpSp>
        <p:nvGrpSpPr>
          <p:cNvPr id="67" name="グループ化 66"/>
          <p:cNvGrpSpPr>
            <a:grpSpLocks noChangeAspect="1"/>
          </p:cNvGrpSpPr>
          <p:nvPr/>
        </p:nvGrpSpPr>
        <p:grpSpPr>
          <a:xfrm>
            <a:off x="7857365" y="3736188"/>
            <a:ext cx="150863" cy="182270"/>
            <a:chOff x="4384288" y="3609020"/>
            <a:chExt cx="558751" cy="675075"/>
          </a:xfrm>
        </p:grpSpPr>
        <p:sp>
          <p:nvSpPr>
            <p:cNvPr id="68" name="フローチャート : 抜出し 6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円/楕円 6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70" name="直線コネクタ 6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1" name="直線コネクタ 7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2" name="直線コネクタ 7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3" name="直線コネクタ 7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74" name="直線矢印コネクタ 73"/>
          <p:cNvCxnSpPr/>
          <p:nvPr/>
        </p:nvCxnSpPr>
        <p:spPr>
          <a:xfrm>
            <a:off x="5787479" y="3772541"/>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76" name="直線矢印コネクタ 75"/>
          <p:cNvCxnSpPr/>
          <p:nvPr/>
        </p:nvCxnSpPr>
        <p:spPr>
          <a:xfrm>
            <a:off x="7407315" y="3815385"/>
            <a:ext cx="405045" cy="13063"/>
          </a:xfrm>
          <a:prstGeom prst="straightConnector1">
            <a:avLst/>
          </a:prstGeom>
          <a:ln w="1270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1046" name="グループ化 1045"/>
          <p:cNvGrpSpPr/>
          <p:nvPr/>
        </p:nvGrpSpPr>
        <p:grpSpPr>
          <a:xfrm>
            <a:off x="2468537" y="5049180"/>
            <a:ext cx="4713753" cy="945105"/>
            <a:chOff x="2215892" y="5319210"/>
            <a:chExt cx="4713753" cy="945105"/>
          </a:xfrm>
        </p:grpSpPr>
        <p:grpSp>
          <p:nvGrpSpPr>
            <p:cNvPr id="79" name="グループ化 78"/>
            <p:cNvGrpSpPr>
              <a:grpSpLocks noChangeAspect="1"/>
            </p:cNvGrpSpPr>
            <p:nvPr/>
          </p:nvGrpSpPr>
          <p:grpSpPr>
            <a:xfrm>
              <a:off x="2215892" y="5586990"/>
              <a:ext cx="150863" cy="182270"/>
              <a:chOff x="4384288" y="3609020"/>
              <a:chExt cx="558751" cy="675075"/>
            </a:xfrm>
          </p:grpSpPr>
          <p:sp>
            <p:nvSpPr>
              <p:cNvPr id="80" name="フローチャート : 抜出し 79"/>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 name="円/楕円 80"/>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82" name="直線コネクタ 81"/>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3" name="直線コネクタ 82"/>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4" name="直線コネクタ 83"/>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5" name="直線コネクタ 84"/>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6" name="グループ化 85"/>
            <p:cNvGrpSpPr>
              <a:grpSpLocks noChangeAspect="1"/>
            </p:cNvGrpSpPr>
            <p:nvPr/>
          </p:nvGrpSpPr>
          <p:grpSpPr>
            <a:xfrm>
              <a:off x="2800957" y="5739390"/>
              <a:ext cx="150863" cy="182270"/>
              <a:chOff x="4384288" y="3609020"/>
              <a:chExt cx="558751" cy="675075"/>
            </a:xfrm>
          </p:grpSpPr>
          <p:sp>
            <p:nvSpPr>
              <p:cNvPr id="87" name="フローチャート : 抜出し 8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円/楕円 8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89" name="直線コネクタ 8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0" name="直線コネクタ 8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1" name="直線コネクタ 9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2" name="直線コネクタ 9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93" name="グループ化 92"/>
            <p:cNvGrpSpPr>
              <a:grpSpLocks noChangeAspect="1"/>
            </p:cNvGrpSpPr>
            <p:nvPr/>
          </p:nvGrpSpPr>
          <p:grpSpPr>
            <a:xfrm>
              <a:off x="2321750" y="5994285"/>
              <a:ext cx="150863" cy="182270"/>
              <a:chOff x="4384288" y="3609020"/>
              <a:chExt cx="558751" cy="675075"/>
            </a:xfrm>
          </p:grpSpPr>
          <p:sp>
            <p:nvSpPr>
              <p:cNvPr id="94" name="フローチャート : 抜出し 93"/>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円/楕円 94"/>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96" name="直線コネクタ 95"/>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7" name="直線コネクタ 96"/>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8" name="直線コネクタ 97"/>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9" name="直線コネクタ 98"/>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100" name="グループ化 99"/>
            <p:cNvGrpSpPr>
              <a:grpSpLocks noChangeAspect="1"/>
            </p:cNvGrpSpPr>
            <p:nvPr/>
          </p:nvGrpSpPr>
          <p:grpSpPr>
            <a:xfrm>
              <a:off x="2620937" y="5364215"/>
              <a:ext cx="150863" cy="182270"/>
              <a:chOff x="4384288" y="3609020"/>
              <a:chExt cx="558751" cy="675075"/>
            </a:xfrm>
          </p:grpSpPr>
          <p:sp>
            <p:nvSpPr>
              <p:cNvPr id="101" name="フローチャート : 抜出し 10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 name="円/楕円 10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03" name="直線コネクタ 10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4" name="直線コネクタ 10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5" name="直線コネクタ 10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6" name="直線コネクタ 10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107" name="グループ化 106"/>
            <p:cNvGrpSpPr>
              <a:grpSpLocks noChangeAspect="1"/>
            </p:cNvGrpSpPr>
            <p:nvPr/>
          </p:nvGrpSpPr>
          <p:grpSpPr>
            <a:xfrm>
              <a:off x="2665942" y="6082045"/>
              <a:ext cx="150863" cy="182270"/>
              <a:chOff x="4384288" y="3609020"/>
              <a:chExt cx="558751" cy="675075"/>
            </a:xfrm>
          </p:grpSpPr>
          <p:sp>
            <p:nvSpPr>
              <p:cNvPr id="108" name="フローチャート : 抜出し 10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9" name="円/楕円 10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10" name="直線コネクタ 10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1" name="直線コネクタ 11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2" name="直線コネクタ 11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3" name="直線コネクタ 11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114" name="グループ化 113"/>
            <p:cNvGrpSpPr>
              <a:grpSpLocks noChangeAspect="1"/>
            </p:cNvGrpSpPr>
            <p:nvPr/>
          </p:nvGrpSpPr>
          <p:grpSpPr>
            <a:xfrm>
              <a:off x="2485922" y="5739390"/>
              <a:ext cx="150863" cy="182270"/>
              <a:chOff x="4384288" y="3609020"/>
              <a:chExt cx="558751" cy="675075"/>
            </a:xfrm>
          </p:grpSpPr>
          <p:sp>
            <p:nvSpPr>
              <p:cNvPr id="115" name="フローチャート : 抜出し 11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円/楕円 11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17" name="直線コネクタ 11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8" name="直線コネクタ 11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9" name="直線コネクタ 11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0" name="直線コネクタ 11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121" name="直線コネクタ 120"/>
            <p:cNvCxnSpPr/>
            <p:nvPr/>
          </p:nvCxnSpPr>
          <p:spPr>
            <a:xfrm flipV="1">
              <a:off x="2396435" y="5465438"/>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6" name="直線コネクタ 125"/>
            <p:cNvCxnSpPr/>
            <p:nvPr/>
          </p:nvCxnSpPr>
          <p:spPr>
            <a:xfrm>
              <a:off x="2311666" y="5818660"/>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8" name="直線コネクタ 127"/>
            <p:cNvCxnSpPr/>
            <p:nvPr/>
          </p:nvCxnSpPr>
          <p:spPr>
            <a:xfrm>
              <a:off x="2797672" y="5531562"/>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0" name="直線コネクタ 129"/>
            <p:cNvCxnSpPr/>
            <p:nvPr/>
          </p:nvCxnSpPr>
          <p:spPr>
            <a:xfrm flipV="1">
              <a:off x="2472613" y="5921660"/>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4" name="直線コネクタ 133"/>
            <p:cNvCxnSpPr/>
            <p:nvPr/>
          </p:nvCxnSpPr>
          <p:spPr>
            <a:xfrm>
              <a:off x="2658410" y="5838078"/>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6" name="直線コネクタ 135"/>
            <p:cNvCxnSpPr/>
            <p:nvPr/>
          </p:nvCxnSpPr>
          <p:spPr>
            <a:xfrm>
              <a:off x="2620937" y="5949280"/>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9" name="直線コネクタ 138"/>
            <p:cNvCxnSpPr/>
            <p:nvPr/>
          </p:nvCxnSpPr>
          <p:spPr>
            <a:xfrm>
              <a:off x="2486934" y="6142821"/>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141" name="右矢印 140"/>
            <p:cNvSpPr/>
            <p:nvPr/>
          </p:nvSpPr>
          <p:spPr>
            <a:xfrm>
              <a:off x="3162072" y="572425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grpSp>
          <p:nvGrpSpPr>
            <p:cNvPr id="191" name="グループ化 190"/>
            <p:cNvGrpSpPr>
              <a:grpSpLocks noChangeAspect="1"/>
            </p:cNvGrpSpPr>
            <p:nvPr/>
          </p:nvGrpSpPr>
          <p:grpSpPr>
            <a:xfrm>
              <a:off x="6041317" y="5586990"/>
              <a:ext cx="150863" cy="182270"/>
              <a:chOff x="4384288" y="3609020"/>
              <a:chExt cx="558751" cy="675075"/>
            </a:xfrm>
          </p:grpSpPr>
          <p:sp>
            <p:nvSpPr>
              <p:cNvPr id="192" name="フローチャート : 抜出し 19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3" name="円/楕円 19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94" name="直線コネクタ 19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5" name="直線コネクタ 19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6" name="直線コネクタ 19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7" name="直線コネクタ 19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198" name="グループ化 197"/>
            <p:cNvGrpSpPr>
              <a:grpSpLocks noChangeAspect="1"/>
            </p:cNvGrpSpPr>
            <p:nvPr/>
          </p:nvGrpSpPr>
          <p:grpSpPr>
            <a:xfrm>
              <a:off x="6626382" y="5739390"/>
              <a:ext cx="150863" cy="182270"/>
              <a:chOff x="4384288" y="3609020"/>
              <a:chExt cx="558751" cy="675075"/>
            </a:xfrm>
          </p:grpSpPr>
          <p:sp>
            <p:nvSpPr>
              <p:cNvPr id="199" name="フローチャート : 抜出し 19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0" name="円/楕円 19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01" name="直線コネクタ 20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2" name="直線コネクタ 20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3" name="直線コネクタ 20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4" name="直線コネクタ 20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05" name="グループ化 204"/>
            <p:cNvGrpSpPr>
              <a:grpSpLocks noChangeAspect="1"/>
            </p:cNvGrpSpPr>
            <p:nvPr/>
          </p:nvGrpSpPr>
          <p:grpSpPr>
            <a:xfrm>
              <a:off x="6147175" y="5994285"/>
              <a:ext cx="150863" cy="182270"/>
              <a:chOff x="4384288" y="3609020"/>
              <a:chExt cx="558751" cy="675075"/>
            </a:xfrm>
          </p:grpSpPr>
          <p:sp>
            <p:nvSpPr>
              <p:cNvPr id="206" name="フローチャート : 抜出し 20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7" name="円/楕円 20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08" name="直線コネクタ 20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9" name="直線コネクタ 20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0" name="直線コネクタ 20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1" name="直線コネクタ 21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12" name="グループ化 211"/>
            <p:cNvGrpSpPr>
              <a:grpSpLocks noChangeAspect="1"/>
            </p:cNvGrpSpPr>
            <p:nvPr/>
          </p:nvGrpSpPr>
          <p:grpSpPr>
            <a:xfrm>
              <a:off x="6446362" y="5364215"/>
              <a:ext cx="150863" cy="182270"/>
              <a:chOff x="4384288" y="3609020"/>
              <a:chExt cx="558751" cy="675075"/>
            </a:xfrm>
          </p:grpSpPr>
          <p:sp>
            <p:nvSpPr>
              <p:cNvPr id="213" name="フローチャート : 抜出し 21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4" name="円/楕円 21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15" name="直線コネクタ 21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6" name="直線コネクタ 21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7" name="直線コネクタ 21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8" name="直線コネクタ 21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19" name="グループ化 218"/>
            <p:cNvGrpSpPr>
              <a:grpSpLocks noChangeAspect="1"/>
            </p:cNvGrpSpPr>
            <p:nvPr/>
          </p:nvGrpSpPr>
          <p:grpSpPr>
            <a:xfrm>
              <a:off x="6491367" y="6082045"/>
              <a:ext cx="150863" cy="182270"/>
              <a:chOff x="4384288" y="3609020"/>
              <a:chExt cx="558751" cy="675075"/>
            </a:xfrm>
          </p:grpSpPr>
          <p:sp>
            <p:nvSpPr>
              <p:cNvPr id="220" name="フローチャート : 抜出し 219"/>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1" name="円/楕円 220"/>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22" name="直線コネクタ 221"/>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3" name="直線コネクタ 222"/>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4" name="直線コネクタ 223"/>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5" name="直線コネクタ 224"/>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26" name="グループ化 225"/>
            <p:cNvGrpSpPr>
              <a:grpSpLocks noChangeAspect="1"/>
            </p:cNvGrpSpPr>
            <p:nvPr/>
          </p:nvGrpSpPr>
          <p:grpSpPr>
            <a:xfrm>
              <a:off x="6311347" y="5739390"/>
              <a:ext cx="150863" cy="182270"/>
              <a:chOff x="4384288" y="3609020"/>
              <a:chExt cx="558751" cy="675075"/>
            </a:xfrm>
          </p:grpSpPr>
          <p:sp>
            <p:nvSpPr>
              <p:cNvPr id="227" name="フローチャート : 抜出し 22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8" name="円/楕円 22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29" name="直線コネクタ 22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0" name="直線コネクタ 22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1" name="直線コネクタ 23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2" name="直線コネクタ 23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33" name="直線コネクタ 232"/>
            <p:cNvCxnSpPr/>
            <p:nvPr/>
          </p:nvCxnSpPr>
          <p:spPr>
            <a:xfrm flipV="1">
              <a:off x="6221860" y="5465438"/>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34" name="直線コネクタ 233"/>
            <p:cNvCxnSpPr/>
            <p:nvPr/>
          </p:nvCxnSpPr>
          <p:spPr>
            <a:xfrm>
              <a:off x="6137091" y="5818660"/>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35" name="直線コネクタ 234"/>
            <p:cNvCxnSpPr/>
            <p:nvPr/>
          </p:nvCxnSpPr>
          <p:spPr>
            <a:xfrm>
              <a:off x="6623097" y="5531562"/>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36" name="直線コネクタ 235"/>
            <p:cNvCxnSpPr/>
            <p:nvPr/>
          </p:nvCxnSpPr>
          <p:spPr>
            <a:xfrm flipV="1">
              <a:off x="6298038" y="5921660"/>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37" name="直線コネクタ 236"/>
            <p:cNvCxnSpPr/>
            <p:nvPr/>
          </p:nvCxnSpPr>
          <p:spPr>
            <a:xfrm>
              <a:off x="6483835" y="5838078"/>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38" name="直線コネクタ 237"/>
            <p:cNvCxnSpPr/>
            <p:nvPr/>
          </p:nvCxnSpPr>
          <p:spPr>
            <a:xfrm>
              <a:off x="6446362" y="5949280"/>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39" name="直線コネクタ 238"/>
            <p:cNvCxnSpPr/>
            <p:nvPr/>
          </p:nvCxnSpPr>
          <p:spPr>
            <a:xfrm>
              <a:off x="6312359" y="6142821"/>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40" name="直線矢印コネクタ 239"/>
            <p:cNvCxnSpPr/>
            <p:nvPr/>
          </p:nvCxnSpPr>
          <p:spPr>
            <a:xfrm>
              <a:off x="4842030" y="5803363"/>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241" name="グループ化 240"/>
            <p:cNvGrpSpPr>
              <a:grpSpLocks noChangeAspect="1"/>
            </p:cNvGrpSpPr>
            <p:nvPr/>
          </p:nvGrpSpPr>
          <p:grpSpPr>
            <a:xfrm>
              <a:off x="6732240" y="6037040"/>
              <a:ext cx="150863" cy="182270"/>
              <a:chOff x="4384288" y="3609020"/>
              <a:chExt cx="558751" cy="675075"/>
            </a:xfrm>
          </p:grpSpPr>
          <p:sp>
            <p:nvSpPr>
              <p:cNvPr id="242" name="フローチャート : 抜出し 24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3" name="円/楕円 24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44" name="直線コネクタ 24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5" name="直線コネクタ 24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6" name="直線コネクタ 24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7" name="直線コネクタ 24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48" name="グループ化 247"/>
            <p:cNvGrpSpPr>
              <a:grpSpLocks noChangeAspect="1"/>
            </p:cNvGrpSpPr>
            <p:nvPr/>
          </p:nvGrpSpPr>
          <p:grpSpPr>
            <a:xfrm>
              <a:off x="6778782" y="5496980"/>
              <a:ext cx="150863" cy="182270"/>
              <a:chOff x="4384288" y="3609020"/>
              <a:chExt cx="558751" cy="675075"/>
            </a:xfrm>
          </p:grpSpPr>
          <p:sp>
            <p:nvSpPr>
              <p:cNvPr id="249" name="フローチャート : 抜出し 24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0" name="円/楕円 24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51" name="直線コネクタ 25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2" name="直線コネクタ 25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3" name="直線コネクタ 25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4" name="直線コネクタ 25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55" name="グループ化 254"/>
            <p:cNvGrpSpPr>
              <a:grpSpLocks noChangeAspect="1"/>
            </p:cNvGrpSpPr>
            <p:nvPr/>
          </p:nvGrpSpPr>
          <p:grpSpPr>
            <a:xfrm>
              <a:off x="5877145" y="5859270"/>
              <a:ext cx="150863" cy="182270"/>
              <a:chOff x="4384288" y="3609020"/>
              <a:chExt cx="558751" cy="675075"/>
            </a:xfrm>
          </p:grpSpPr>
          <p:sp>
            <p:nvSpPr>
              <p:cNvPr id="256" name="フローチャート : 抜出し 25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7" name="円/楕円 25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58" name="直線コネクタ 25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9" name="直線コネクタ 25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60" name="直線コネクタ 25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61" name="直線コネクタ 26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62" name="グループ化 261"/>
            <p:cNvGrpSpPr>
              <a:grpSpLocks noChangeAspect="1"/>
            </p:cNvGrpSpPr>
            <p:nvPr/>
          </p:nvGrpSpPr>
          <p:grpSpPr>
            <a:xfrm>
              <a:off x="6131327" y="5319210"/>
              <a:ext cx="150863" cy="182270"/>
              <a:chOff x="4384288" y="3609020"/>
              <a:chExt cx="558751" cy="675075"/>
            </a:xfrm>
          </p:grpSpPr>
          <p:sp>
            <p:nvSpPr>
              <p:cNvPr id="263" name="フローチャート : 抜出し 26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4" name="円/楕円 26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65" name="直線コネクタ 26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66" name="直線コネクタ 26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67" name="直線コネクタ 26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68" name="直線コネクタ 26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69" name="直線コネクタ 268"/>
            <p:cNvCxnSpPr/>
            <p:nvPr/>
          </p:nvCxnSpPr>
          <p:spPr>
            <a:xfrm flipH="1">
              <a:off x="6830013" y="5705123"/>
              <a:ext cx="20724" cy="29076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71" name="直線コネクタ 270"/>
            <p:cNvCxnSpPr/>
            <p:nvPr/>
          </p:nvCxnSpPr>
          <p:spPr>
            <a:xfrm>
              <a:off x="6732240" y="5949280"/>
              <a:ext cx="20171" cy="5856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74" name="直線コネクタ 273"/>
            <p:cNvCxnSpPr/>
            <p:nvPr/>
          </p:nvCxnSpPr>
          <p:spPr>
            <a:xfrm>
              <a:off x="6298038" y="5400670"/>
              <a:ext cx="131253" cy="10403"/>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78" name="直線コネクタ 277"/>
            <p:cNvCxnSpPr/>
            <p:nvPr/>
          </p:nvCxnSpPr>
          <p:spPr>
            <a:xfrm>
              <a:off x="6042629" y="5974600"/>
              <a:ext cx="73373" cy="8847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80" name="直線コネクタ 279"/>
            <p:cNvCxnSpPr/>
            <p:nvPr/>
          </p:nvCxnSpPr>
          <p:spPr>
            <a:xfrm flipH="1">
              <a:off x="6012161" y="5765956"/>
              <a:ext cx="30468" cy="7817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83" name="直線コネクタ 282"/>
            <p:cNvCxnSpPr/>
            <p:nvPr/>
          </p:nvCxnSpPr>
          <p:spPr>
            <a:xfrm flipH="1">
              <a:off x="6116002" y="5486904"/>
              <a:ext cx="15325" cy="47988"/>
            </a:xfrm>
            <a:prstGeom prst="line">
              <a:avLst/>
            </a:prstGeom>
            <a:ln w="38100"/>
          </p:spPr>
          <p:style>
            <a:lnRef idx="1">
              <a:schemeClr val="accent2"/>
            </a:lnRef>
            <a:fillRef idx="0">
              <a:schemeClr val="accent2"/>
            </a:fillRef>
            <a:effectRef idx="0">
              <a:schemeClr val="accent2"/>
            </a:effectRef>
            <a:fontRef idx="minor">
              <a:schemeClr val="tx1"/>
            </a:fontRef>
          </p:style>
        </p:cxnSp>
        <p:grpSp>
          <p:nvGrpSpPr>
            <p:cNvPr id="287" name="グループ化 286"/>
            <p:cNvGrpSpPr>
              <a:grpSpLocks noChangeAspect="1"/>
            </p:cNvGrpSpPr>
            <p:nvPr/>
          </p:nvGrpSpPr>
          <p:grpSpPr>
            <a:xfrm>
              <a:off x="3941930" y="5586990"/>
              <a:ext cx="150863" cy="182270"/>
              <a:chOff x="4384288" y="3609020"/>
              <a:chExt cx="558751" cy="675075"/>
            </a:xfrm>
          </p:grpSpPr>
          <p:sp>
            <p:nvSpPr>
              <p:cNvPr id="288" name="フローチャート : 抜出し 28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9" name="円/楕円 28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90" name="直線コネクタ 28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1" name="直線コネクタ 29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2" name="直線コネクタ 29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3" name="直線コネクタ 29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94" name="グループ化 293"/>
            <p:cNvGrpSpPr>
              <a:grpSpLocks noChangeAspect="1"/>
            </p:cNvGrpSpPr>
            <p:nvPr/>
          </p:nvGrpSpPr>
          <p:grpSpPr>
            <a:xfrm>
              <a:off x="4526995" y="5739390"/>
              <a:ext cx="150863" cy="182270"/>
              <a:chOff x="4384288" y="3609020"/>
              <a:chExt cx="558751" cy="675075"/>
            </a:xfrm>
          </p:grpSpPr>
          <p:sp>
            <p:nvSpPr>
              <p:cNvPr id="295" name="フローチャート : 抜出し 29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6" name="円/楕円 29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97" name="直線コネクタ 29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8" name="直線コネクタ 29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9" name="直線コネクタ 29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0" name="直線コネクタ 29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01" name="グループ化 300"/>
            <p:cNvGrpSpPr>
              <a:grpSpLocks noChangeAspect="1"/>
            </p:cNvGrpSpPr>
            <p:nvPr/>
          </p:nvGrpSpPr>
          <p:grpSpPr>
            <a:xfrm>
              <a:off x="4047788" y="5994285"/>
              <a:ext cx="150863" cy="182270"/>
              <a:chOff x="4384288" y="3609020"/>
              <a:chExt cx="558751" cy="675075"/>
            </a:xfrm>
          </p:grpSpPr>
          <p:sp>
            <p:nvSpPr>
              <p:cNvPr id="302" name="フローチャート : 抜出し 30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3" name="円/楕円 30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04" name="直線コネクタ 30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5" name="直線コネクタ 30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6" name="直線コネクタ 30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7" name="直線コネクタ 30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08" name="グループ化 307"/>
            <p:cNvGrpSpPr>
              <a:grpSpLocks noChangeAspect="1"/>
            </p:cNvGrpSpPr>
            <p:nvPr/>
          </p:nvGrpSpPr>
          <p:grpSpPr>
            <a:xfrm>
              <a:off x="4346975" y="5364215"/>
              <a:ext cx="150863" cy="182270"/>
              <a:chOff x="4384288" y="3609020"/>
              <a:chExt cx="558751" cy="675075"/>
            </a:xfrm>
          </p:grpSpPr>
          <p:sp>
            <p:nvSpPr>
              <p:cNvPr id="309" name="フローチャート : 抜出し 30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0" name="円/楕円 30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11" name="直線コネクタ 31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2" name="直線コネクタ 31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3" name="直線コネクタ 31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4" name="直線コネクタ 31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15" name="グループ化 314"/>
            <p:cNvGrpSpPr>
              <a:grpSpLocks noChangeAspect="1"/>
            </p:cNvGrpSpPr>
            <p:nvPr/>
          </p:nvGrpSpPr>
          <p:grpSpPr>
            <a:xfrm>
              <a:off x="4391980" y="6082045"/>
              <a:ext cx="150863" cy="182270"/>
              <a:chOff x="4384288" y="3609020"/>
              <a:chExt cx="558751" cy="675075"/>
            </a:xfrm>
          </p:grpSpPr>
          <p:sp>
            <p:nvSpPr>
              <p:cNvPr id="316" name="フローチャート : 抜出し 31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7" name="円/楕円 31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18" name="直線コネクタ 31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9" name="直線コネクタ 31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0" name="直線コネクタ 31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1" name="直線コネクタ 32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22" name="グループ化 321"/>
            <p:cNvGrpSpPr>
              <a:grpSpLocks noChangeAspect="1"/>
            </p:cNvGrpSpPr>
            <p:nvPr/>
          </p:nvGrpSpPr>
          <p:grpSpPr>
            <a:xfrm>
              <a:off x="4211960" y="5739390"/>
              <a:ext cx="150863" cy="182270"/>
              <a:chOff x="4384288" y="3609020"/>
              <a:chExt cx="558751" cy="675075"/>
            </a:xfrm>
          </p:grpSpPr>
          <p:sp>
            <p:nvSpPr>
              <p:cNvPr id="323" name="フローチャート : 抜出し 32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4" name="円/楕円 32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25" name="直線コネクタ 32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6" name="直線コネクタ 32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7" name="直線コネクタ 32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8" name="直線コネクタ 32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329" name="直線コネクタ 328"/>
            <p:cNvCxnSpPr/>
            <p:nvPr/>
          </p:nvCxnSpPr>
          <p:spPr>
            <a:xfrm flipV="1">
              <a:off x="4122473" y="5465438"/>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30" name="直線コネクタ 329"/>
            <p:cNvCxnSpPr/>
            <p:nvPr/>
          </p:nvCxnSpPr>
          <p:spPr>
            <a:xfrm>
              <a:off x="4037704" y="5818660"/>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31" name="直線コネクタ 330"/>
            <p:cNvCxnSpPr/>
            <p:nvPr/>
          </p:nvCxnSpPr>
          <p:spPr>
            <a:xfrm>
              <a:off x="4523710" y="5531562"/>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32" name="直線コネクタ 331"/>
            <p:cNvCxnSpPr/>
            <p:nvPr/>
          </p:nvCxnSpPr>
          <p:spPr>
            <a:xfrm flipV="1">
              <a:off x="4198651" y="5921660"/>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33" name="直線コネクタ 332"/>
            <p:cNvCxnSpPr/>
            <p:nvPr/>
          </p:nvCxnSpPr>
          <p:spPr>
            <a:xfrm>
              <a:off x="4384448" y="5838078"/>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34" name="直線コネクタ 333"/>
            <p:cNvCxnSpPr/>
            <p:nvPr/>
          </p:nvCxnSpPr>
          <p:spPr>
            <a:xfrm>
              <a:off x="4346975" y="5949280"/>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35" name="直線コネクタ 334"/>
            <p:cNvCxnSpPr/>
            <p:nvPr/>
          </p:nvCxnSpPr>
          <p:spPr>
            <a:xfrm>
              <a:off x="4212972" y="6142821"/>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grpSp>
      <p:sp>
        <p:nvSpPr>
          <p:cNvPr id="275" name="テキスト ボックス 274"/>
          <p:cNvSpPr txBox="1"/>
          <p:nvPr/>
        </p:nvSpPr>
        <p:spPr>
          <a:xfrm>
            <a:off x="1361141" y="6027675"/>
            <a:ext cx="6856264" cy="461665"/>
          </a:xfrm>
          <a:prstGeom prst="rect">
            <a:avLst/>
          </a:prstGeom>
          <a:noFill/>
          <a:ln w="19050">
            <a:solidFill>
              <a:srgbClr val="0000FF"/>
            </a:solidFill>
          </a:ln>
        </p:spPr>
        <p:txBody>
          <a:bodyPr wrap="square" rtlCol="0">
            <a:spAutoFit/>
          </a:bodyPr>
          <a:lstStyle/>
          <a:p>
            <a:pPr algn="just"/>
            <a:r>
              <a:rPr kumimoji="1" lang="ja-JP" altLang="en-US" sz="2400" dirty="0" smtClean="0"/>
              <a:t>既存研究では各系統が独立して進化するとしてきた</a:t>
            </a:r>
            <a:endParaRPr kumimoji="1" lang="en-US" altLang="ja-JP" sz="2400" dirty="0" smtClean="0"/>
          </a:p>
        </p:txBody>
      </p:sp>
    </p:spTree>
    <p:extLst>
      <p:ext uri="{BB962C8B-B14F-4D97-AF65-F5344CB8AC3E}">
        <p14:creationId xmlns:p14="http://schemas.microsoft.com/office/powerpoint/2010/main" val="2020016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OSS</a:t>
            </a:r>
            <a:r>
              <a:rPr lang="ja-JP" altLang="en-US" dirty="0"/>
              <a:t>開発</a:t>
            </a:r>
            <a:r>
              <a:rPr kumimoji="1" lang="ja-JP" altLang="en-US" dirty="0" smtClean="0"/>
              <a:t>における共進化</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Ye</a:t>
            </a:r>
            <a:r>
              <a:rPr lang="ja-JP" altLang="en-US" dirty="0" err="1" smtClean="0"/>
              <a:t>らや</a:t>
            </a:r>
            <a:r>
              <a:rPr lang="en-US" altLang="ja-JP" dirty="0" err="1" smtClean="0"/>
              <a:t>Mittermeir</a:t>
            </a:r>
            <a:r>
              <a:rPr lang="ja-JP" altLang="en-US" dirty="0" smtClean="0"/>
              <a:t>は、</a:t>
            </a:r>
            <a:r>
              <a:rPr lang="en-US" altLang="ja-JP" dirty="0" smtClean="0"/>
              <a:t>OSS</a:t>
            </a:r>
            <a:r>
              <a:rPr lang="ja-JP" altLang="en-US" dirty="0" smtClean="0"/>
              <a:t>の進化をより正確に捉えるためには、各系統の進化が</a:t>
            </a:r>
            <a:r>
              <a:rPr lang="ja-JP" altLang="en-US" u="sng" dirty="0">
                <a:solidFill>
                  <a:srgbClr val="FF0000"/>
                </a:solidFill>
              </a:rPr>
              <a:t>共進化</a:t>
            </a:r>
            <a:r>
              <a:rPr lang="ja-JP" altLang="en-US" dirty="0">
                <a:solidFill>
                  <a:srgbClr val="FF0000"/>
                </a:solidFill>
              </a:rPr>
              <a:t>の関係</a:t>
            </a:r>
            <a:r>
              <a:rPr lang="ja-JP" altLang="en-US" dirty="0"/>
              <a:t>にあることに注目すべき</a:t>
            </a:r>
            <a:r>
              <a:rPr lang="ja-JP" altLang="en-US" dirty="0" smtClean="0"/>
              <a:t>と主張</a:t>
            </a:r>
            <a:r>
              <a:rPr lang="en-US" altLang="ja-JP" dirty="0" smtClean="0"/>
              <a:t>[5][</a:t>
            </a:r>
            <a:r>
              <a:rPr lang="en-US" altLang="ja-JP" dirty="0"/>
              <a:t>6</a:t>
            </a:r>
            <a:r>
              <a:rPr lang="en-US" altLang="ja-JP" dirty="0" smtClean="0"/>
              <a:t>]</a:t>
            </a:r>
            <a:endParaRPr kumimoji="1" lang="en-US" altLang="ja-JP" dirty="0" smtClean="0"/>
          </a:p>
          <a:p>
            <a:pPr lvl="1"/>
            <a:r>
              <a:rPr lang="ja-JP" altLang="en-US" dirty="0" smtClean="0"/>
              <a:t>各系統が単独で進化するのではなく、相互作用し進化する</a:t>
            </a:r>
            <a:endParaRPr lang="en-US" altLang="ja-JP" dirty="0" smtClean="0"/>
          </a:p>
          <a:p>
            <a:pPr lvl="1"/>
            <a:endParaRPr lang="en-US" altLang="ja-JP" dirty="0"/>
          </a:p>
          <a:p>
            <a:pPr lvl="1"/>
            <a:endParaRPr lang="en-US" altLang="ja-JP" dirty="0" smtClean="0"/>
          </a:p>
          <a:p>
            <a:pPr lvl="1"/>
            <a:endParaRPr lang="en-US" altLang="ja-JP" dirty="0"/>
          </a:p>
          <a:p>
            <a:pPr lvl="1"/>
            <a:endParaRPr lang="en-US" altLang="ja-JP" dirty="0"/>
          </a:p>
          <a:p>
            <a:endParaRPr kumimoji="1" lang="en-US" altLang="ja-JP" dirty="0" smtClean="0"/>
          </a:p>
          <a:p>
            <a:endParaRPr lang="en-US" altLang="ja-JP" dirty="0"/>
          </a:p>
        </p:txBody>
      </p:sp>
      <p:sp>
        <p:nvSpPr>
          <p:cNvPr id="4" name="日付プレースホルダー 3"/>
          <p:cNvSpPr>
            <a:spLocks noGrp="1"/>
          </p:cNvSpPr>
          <p:nvPr>
            <p:ph type="dt" sz="half" idx="10"/>
          </p:nvPr>
        </p:nvSpPr>
        <p:spPr/>
        <p:txBody>
          <a:bodyPr/>
          <a:lstStyle/>
          <a:p>
            <a:fld id="{C56B1015-21ED-4D65-8AC3-FC82F57ECC53}"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4</a:t>
            </a:fld>
            <a:endParaRPr lang="en-US" altLang="ja-JP"/>
          </a:p>
        </p:txBody>
      </p:sp>
      <p:sp>
        <p:nvSpPr>
          <p:cNvPr id="9" name="フローチャート : 磁気ディスク 8"/>
          <p:cNvSpPr/>
          <p:nvPr/>
        </p:nvSpPr>
        <p:spPr>
          <a:xfrm>
            <a:off x="5697125" y="2978950"/>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0" name="フローチャート : 複数書類 9"/>
          <p:cNvSpPr>
            <a:spLocks noChangeAspect="1"/>
          </p:cNvSpPr>
          <p:nvPr/>
        </p:nvSpPr>
        <p:spPr>
          <a:xfrm>
            <a:off x="6136002" y="324897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フローチャート : 複数書類 10"/>
          <p:cNvSpPr/>
          <p:nvPr/>
        </p:nvSpPr>
        <p:spPr>
          <a:xfrm>
            <a:off x="1961710" y="3082035"/>
            <a:ext cx="490809" cy="517348"/>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右矢印 11"/>
          <p:cNvSpPr/>
          <p:nvPr/>
        </p:nvSpPr>
        <p:spPr>
          <a:xfrm>
            <a:off x="2704464" y="3249300"/>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13" name="フローチャート : 磁気ディスク 12"/>
          <p:cNvSpPr/>
          <p:nvPr/>
        </p:nvSpPr>
        <p:spPr>
          <a:xfrm>
            <a:off x="3356865" y="2978951"/>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4" name="フローチャート : 複数書類 13"/>
          <p:cNvSpPr>
            <a:spLocks noChangeAspect="1"/>
          </p:cNvSpPr>
          <p:nvPr/>
        </p:nvSpPr>
        <p:spPr>
          <a:xfrm>
            <a:off x="3421453" y="3278468"/>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ローチャート : 複数書類 14"/>
          <p:cNvSpPr>
            <a:spLocks noChangeAspect="1"/>
          </p:cNvSpPr>
          <p:nvPr/>
        </p:nvSpPr>
        <p:spPr>
          <a:xfrm>
            <a:off x="3808977" y="3305696"/>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フローチャート : 複数書類 15"/>
          <p:cNvSpPr>
            <a:spLocks noChangeAspect="1"/>
          </p:cNvSpPr>
          <p:nvPr/>
        </p:nvSpPr>
        <p:spPr>
          <a:xfrm>
            <a:off x="5761708" y="3278464"/>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フローチャート : 複数書類 16"/>
          <p:cNvSpPr>
            <a:spLocks noChangeAspect="1"/>
          </p:cNvSpPr>
          <p:nvPr/>
        </p:nvSpPr>
        <p:spPr>
          <a:xfrm>
            <a:off x="5944822" y="3293984"/>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8" name="直線矢印コネクタ 17"/>
          <p:cNvCxnSpPr/>
          <p:nvPr/>
        </p:nvCxnSpPr>
        <p:spPr>
          <a:xfrm>
            <a:off x="4346975" y="3322023"/>
            <a:ext cx="1229446" cy="18030"/>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20" name="グループ化 19"/>
          <p:cNvGrpSpPr/>
          <p:nvPr/>
        </p:nvGrpSpPr>
        <p:grpSpPr>
          <a:xfrm>
            <a:off x="1916705" y="4014065"/>
            <a:ext cx="558751" cy="675075"/>
            <a:chOff x="4384288" y="3609020"/>
            <a:chExt cx="558751" cy="675075"/>
          </a:xfrm>
        </p:grpSpPr>
        <p:sp>
          <p:nvSpPr>
            <p:cNvPr id="49" name="フローチャート : 抜出し 4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円/楕円 4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51" name="直線コネクタ 5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2" name="直線コネクタ 5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21" name="右矢印 20"/>
          <p:cNvSpPr/>
          <p:nvPr/>
        </p:nvSpPr>
        <p:spPr>
          <a:xfrm>
            <a:off x="2712022" y="4239090"/>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22" name="円/楕円 21"/>
          <p:cNvSpPr/>
          <p:nvPr/>
        </p:nvSpPr>
        <p:spPr>
          <a:xfrm>
            <a:off x="3221850" y="4077510"/>
            <a:ext cx="1574831" cy="50597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3" name="円/楕円 22"/>
          <p:cNvSpPr>
            <a:spLocks noChangeAspect="1"/>
          </p:cNvSpPr>
          <p:nvPr/>
        </p:nvSpPr>
        <p:spPr>
          <a:xfrm>
            <a:off x="3781149" y="4194085"/>
            <a:ext cx="881905" cy="28334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24" name="グループ化 23"/>
          <p:cNvGrpSpPr>
            <a:grpSpLocks noChangeAspect="1"/>
          </p:cNvGrpSpPr>
          <p:nvPr/>
        </p:nvGrpSpPr>
        <p:grpSpPr>
          <a:xfrm>
            <a:off x="3511119" y="4239090"/>
            <a:ext cx="150863" cy="182270"/>
            <a:chOff x="4384288" y="3609020"/>
            <a:chExt cx="558751" cy="675075"/>
          </a:xfrm>
        </p:grpSpPr>
        <p:sp>
          <p:nvSpPr>
            <p:cNvPr id="43" name="フローチャート : 抜出し 4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円/楕円 4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5" name="直線コネクタ 4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25" name="円/楕円 24"/>
          <p:cNvSpPr/>
          <p:nvPr/>
        </p:nvSpPr>
        <p:spPr>
          <a:xfrm>
            <a:off x="6552564" y="4104075"/>
            <a:ext cx="1574831" cy="50597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6" name="円/楕円 25"/>
          <p:cNvSpPr>
            <a:spLocks noChangeAspect="1"/>
          </p:cNvSpPr>
          <p:nvPr/>
        </p:nvSpPr>
        <p:spPr>
          <a:xfrm>
            <a:off x="7111863" y="4220650"/>
            <a:ext cx="881905" cy="28334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27" name="グループ化 26"/>
          <p:cNvGrpSpPr>
            <a:grpSpLocks noChangeAspect="1"/>
          </p:cNvGrpSpPr>
          <p:nvPr/>
        </p:nvGrpSpPr>
        <p:grpSpPr>
          <a:xfrm>
            <a:off x="6841833" y="4265655"/>
            <a:ext cx="150863" cy="182270"/>
            <a:chOff x="4384288" y="3609020"/>
            <a:chExt cx="558751" cy="675075"/>
          </a:xfrm>
          <a:effectLst>
            <a:glow rad="127000">
              <a:schemeClr val="bg1"/>
            </a:glow>
          </a:effectLst>
        </p:grpSpPr>
        <p:sp>
          <p:nvSpPr>
            <p:cNvPr id="37" name="フローチャート : 抜出し 36"/>
            <p:cNvSpPr/>
            <p:nvPr/>
          </p:nvSpPr>
          <p:spPr>
            <a:xfrm>
              <a:off x="4500682" y="3789040"/>
              <a:ext cx="320436" cy="320435"/>
            </a:xfrm>
            <a:prstGeom prst="flowChartExtra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8" name="円/楕円 37"/>
            <p:cNvSpPr>
              <a:spLocks noChangeAspect="1"/>
            </p:cNvSpPr>
            <p:nvPr/>
          </p:nvSpPr>
          <p:spPr>
            <a:xfrm>
              <a:off x="4520485" y="3609020"/>
              <a:ext cx="280831" cy="28083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cxnSp>
          <p:nvCxnSpPr>
            <p:cNvPr id="39" name="直線コネクタ 38"/>
            <p:cNvCxnSpPr/>
            <p:nvPr/>
          </p:nvCxnSpPr>
          <p:spPr>
            <a:xfrm>
              <a:off x="4384288" y="3744035"/>
              <a:ext cx="142707" cy="315035"/>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40" name="直線コネクタ 39"/>
            <p:cNvCxnSpPr/>
            <p:nvPr/>
          </p:nvCxnSpPr>
          <p:spPr>
            <a:xfrm flipH="1">
              <a:off x="4801316" y="3741807"/>
              <a:ext cx="141723" cy="321619"/>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41" name="直線コネクタ 40"/>
            <p:cNvCxnSpPr/>
            <p:nvPr/>
          </p:nvCxnSpPr>
          <p:spPr>
            <a:xfrm flipH="1">
              <a:off x="4540005" y="4111046"/>
              <a:ext cx="70860" cy="160810"/>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42" name="直線コネクタ 41"/>
            <p:cNvCxnSpPr/>
            <p:nvPr/>
          </p:nvCxnSpPr>
          <p:spPr>
            <a:xfrm>
              <a:off x="4746411" y="4114998"/>
              <a:ext cx="74707" cy="169097"/>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grpSp>
      <p:grpSp>
        <p:nvGrpSpPr>
          <p:cNvPr id="28" name="グループ化 27"/>
          <p:cNvGrpSpPr>
            <a:grpSpLocks noChangeAspect="1"/>
          </p:cNvGrpSpPr>
          <p:nvPr/>
        </p:nvGrpSpPr>
        <p:grpSpPr>
          <a:xfrm>
            <a:off x="7497325" y="4281845"/>
            <a:ext cx="150863" cy="182270"/>
            <a:chOff x="4384288" y="3609020"/>
            <a:chExt cx="558751" cy="675075"/>
          </a:xfrm>
        </p:grpSpPr>
        <p:sp>
          <p:nvSpPr>
            <p:cNvPr id="31" name="フローチャート : 抜出し 3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円/楕円 3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3" name="直線コネクタ 3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 name="直線コネクタ 3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9" name="直線矢印コネクタ 28"/>
          <p:cNvCxnSpPr/>
          <p:nvPr/>
        </p:nvCxnSpPr>
        <p:spPr>
          <a:xfrm>
            <a:off x="4932040" y="4318198"/>
            <a:ext cx="1507839" cy="17561"/>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p:nvPr/>
        </p:nvCxnSpPr>
        <p:spPr>
          <a:xfrm>
            <a:off x="7047275" y="4361042"/>
            <a:ext cx="405045" cy="13063"/>
          </a:xfrm>
          <a:prstGeom prst="straightConnector1">
            <a:avLst/>
          </a:prstGeom>
          <a:ln w="1270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56" name="グループ化 55"/>
          <p:cNvGrpSpPr>
            <a:grpSpLocks noChangeAspect="1"/>
          </p:cNvGrpSpPr>
          <p:nvPr/>
        </p:nvGrpSpPr>
        <p:grpSpPr>
          <a:xfrm>
            <a:off x="1782034" y="5226950"/>
            <a:ext cx="150863" cy="182270"/>
            <a:chOff x="4384288" y="3609020"/>
            <a:chExt cx="558751" cy="675075"/>
          </a:xfrm>
        </p:grpSpPr>
        <p:sp>
          <p:nvSpPr>
            <p:cNvPr id="233" name="フローチャート : 抜出し 23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4" name="円/楕円 23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35" name="直線コネクタ 23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6" name="直線コネクタ 23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7" name="直線コネクタ 23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8" name="直線コネクタ 23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57" name="グループ化 56"/>
          <p:cNvGrpSpPr>
            <a:grpSpLocks noChangeAspect="1"/>
          </p:cNvGrpSpPr>
          <p:nvPr/>
        </p:nvGrpSpPr>
        <p:grpSpPr>
          <a:xfrm>
            <a:off x="2367099" y="5379350"/>
            <a:ext cx="150863" cy="182270"/>
            <a:chOff x="4384288" y="3609020"/>
            <a:chExt cx="558751" cy="675075"/>
          </a:xfrm>
        </p:grpSpPr>
        <p:sp>
          <p:nvSpPr>
            <p:cNvPr id="227" name="フローチャート : 抜出し 22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8" name="円/楕円 22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29" name="直線コネクタ 22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0" name="直線コネクタ 22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1" name="直線コネクタ 23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2" name="直線コネクタ 23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58" name="グループ化 57"/>
          <p:cNvGrpSpPr>
            <a:grpSpLocks noChangeAspect="1"/>
          </p:cNvGrpSpPr>
          <p:nvPr/>
        </p:nvGrpSpPr>
        <p:grpSpPr>
          <a:xfrm>
            <a:off x="1887892" y="5634245"/>
            <a:ext cx="150863" cy="182270"/>
            <a:chOff x="4384288" y="3609020"/>
            <a:chExt cx="558751" cy="675075"/>
          </a:xfrm>
        </p:grpSpPr>
        <p:sp>
          <p:nvSpPr>
            <p:cNvPr id="221" name="フローチャート : 抜出し 22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2" name="円/楕円 22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23" name="直線コネクタ 22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4" name="直線コネクタ 22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5" name="直線コネクタ 22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6" name="直線コネクタ 22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59" name="グループ化 58"/>
          <p:cNvGrpSpPr>
            <a:grpSpLocks noChangeAspect="1"/>
          </p:cNvGrpSpPr>
          <p:nvPr/>
        </p:nvGrpSpPr>
        <p:grpSpPr>
          <a:xfrm>
            <a:off x="2187079" y="5004175"/>
            <a:ext cx="150863" cy="182270"/>
            <a:chOff x="4384288" y="3609020"/>
            <a:chExt cx="558751" cy="675075"/>
          </a:xfrm>
        </p:grpSpPr>
        <p:sp>
          <p:nvSpPr>
            <p:cNvPr id="215" name="フローチャート : 抜出し 21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6" name="円/楕円 21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17" name="直線コネクタ 21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8" name="直線コネクタ 21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9" name="直線コネクタ 21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0" name="直線コネクタ 21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60" name="グループ化 59"/>
          <p:cNvGrpSpPr>
            <a:grpSpLocks noChangeAspect="1"/>
          </p:cNvGrpSpPr>
          <p:nvPr/>
        </p:nvGrpSpPr>
        <p:grpSpPr>
          <a:xfrm>
            <a:off x="2232084" y="5722005"/>
            <a:ext cx="150863" cy="182270"/>
            <a:chOff x="4384288" y="3609020"/>
            <a:chExt cx="558751" cy="675075"/>
          </a:xfrm>
        </p:grpSpPr>
        <p:sp>
          <p:nvSpPr>
            <p:cNvPr id="209" name="フローチャート : 抜出し 20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0" name="円/楕円 20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11" name="直線コネクタ 21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2" name="直線コネクタ 21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3" name="直線コネクタ 21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4" name="直線コネクタ 21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61" name="グループ化 60"/>
          <p:cNvGrpSpPr>
            <a:grpSpLocks noChangeAspect="1"/>
          </p:cNvGrpSpPr>
          <p:nvPr/>
        </p:nvGrpSpPr>
        <p:grpSpPr>
          <a:xfrm>
            <a:off x="2052064" y="5379350"/>
            <a:ext cx="150863" cy="182270"/>
            <a:chOff x="4384288" y="3609020"/>
            <a:chExt cx="558751" cy="675075"/>
          </a:xfrm>
        </p:grpSpPr>
        <p:sp>
          <p:nvSpPr>
            <p:cNvPr id="203" name="フローチャート : 抜出し 20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4" name="円/楕円 20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05" name="直線コネクタ 20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6" name="直線コネクタ 20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7" name="直線コネクタ 20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8" name="直線コネクタ 20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62" name="直線コネクタ 61"/>
          <p:cNvCxnSpPr/>
          <p:nvPr/>
        </p:nvCxnSpPr>
        <p:spPr>
          <a:xfrm flipV="1">
            <a:off x="1962577" y="5105398"/>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3" name="直線コネクタ 62"/>
          <p:cNvCxnSpPr/>
          <p:nvPr/>
        </p:nvCxnSpPr>
        <p:spPr>
          <a:xfrm>
            <a:off x="1877808" y="5458620"/>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4" name="直線コネクタ 63"/>
          <p:cNvCxnSpPr/>
          <p:nvPr/>
        </p:nvCxnSpPr>
        <p:spPr>
          <a:xfrm>
            <a:off x="2363814" y="5171522"/>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5" name="直線コネクタ 64"/>
          <p:cNvCxnSpPr/>
          <p:nvPr/>
        </p:nvCxnSpPr>
        <p:spPr>
          <a:xfrm flipV="1">
            <a:off x="2038755" y="5561620"/>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6" name="直線コネクタ 65"/>
          <p:cNvCxnSpPr/>
          <p:nvPr/>
        </p:nvCxnSpPr>
        <p:spPr>
          <a:xfrm>
            <a:off x="2224552" y="5478038"/>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7" name="直線コネクタ 66"/>
          <p:cNvCxnSpPr/>
          <p:nvPr/>
        </p:nvCxnSpPr>
        <p:spPr>
          <a:xfrm>
            <a:off x="2187079" y="5589240"/>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8" name="直線コネクタ 67"/>
          <p:cNvCxnSpPr/>
          <p:nvPr/>
        </p:nvCxnSpPr>
        <p:spPr>
          <a:xfrm>
            <a:off x="2053076" y="5782781"/>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69" name="右矢印 68"/>
          <p:cNvSpPr/>
          <p:nvPr/>
        </p:nvSpPr>
        <p:spPr>
          <a:xfrm>
            <a:off x="2728214" y="536421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grpSp>
        <p:nvGrpSpPr>
          <p:cNvPr id="70" name="グループ化 69"/>
          <p:cNvGrpSpPr>
            <a:grpSpLocks noChangeAspect="1"/>
          </p:cNvGrpSpPr>
          <p:nvPr/>
        </p:nvGrpSpPr>
        <p:grpSpPr>
          <a:xfrm>
            <a:off x="7689117" y="5226950"/>
            <a:ext cx="150863" cy="182270"/>
            <a:chOff x="4384288" y="3609020"/>
            <a:chExt cx="558751" cy="675075"/>
          </a:xfrm>
        </p:grpSpPr>
        <p:sp>
          <p:nvSpPr>
            <p:cNvPr id="197" name="フローチャート : 抜出し 19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8" name="円/楕円 19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99" name="直線コネクタ 19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0" name="直線コネクタ 19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1" name="直線コネクタ 20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2" name="直線コネクタ 20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71" name="グループ化 70"/>
          <p:cNvGrpSpPr>
            <a:grpSpLocks noChangeAspect="1"/>
          </p:cNvGrpSpPr>
          <p:nvPr/>
        </p:nvGrpSpPr>
        <p:grpSpPr>
          <a:xfrm>
            <a:off x="8274182" y="5379350"/>
            <a:ext cx="150863" cy="182270"/>
            <a:chOff x="4384288" y="3609020"/>
            <a:chExt cx="558751" cy="675075"/>
          </a:xfrm>
        </p:grpSpPr>
        <p:sp>
          <p:nvSpPr>
            <p:cNvPr id="191" name="フローチャート : 抜出し 19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2" name="円/楕円 19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93" name="直線コネクタ 19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4" name="直線コネクタ 19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5" name="直線コネクタ 19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6" name="直線コネクタ 19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72" name="グループ化 71"/>
          <p:cNvGrpSpPr>
            <a:grpSpLocks noChangeAspect="1"/>
          </p:cNvGrpSpPr>
          <p:nvPr/>
        </p:nvGrpSpPr>
        <p:grpSpPr>
          <a:xfrm>
            <a:off x="7794975" y="5634245"/>
            <a:ext cx="150863" cy="182270"/>
            <a:chOff x="4384288" y="3609020"/>
            <a:chExt cx="558751" cy="675075"/>
          </a:xfrm>
        </p:grpSpPr>
        <p:sp>
          <p:nvSpPr>
            <p:cNvPr id="185" name="フローチャート : 抜出し 18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6" name="円/楕円 18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87" name="直線コネクタ 18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8" name="直線コネクタ 18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9" name="直線コネクタ 18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0" name="直線コネクタ 18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73" name="グループ化 72"/>
          <p:cNvGrpSpPr>
            <a:grpSpLocks noChangeAspect="1"/>
          </p:cNvGrpSpPr>
          <p:nvPr/>
        </p:nvGrpSpPr>
        <p:grpSpPr>
          <a:xfrm>
            <a:off x="8094162" y="5004175"/>
            <a:ext cx="150863" cy="182270"/>
            <a:chOff x="4384288" y="3609020"/>
            <a:chExt cx="558751" cy="675075"/>
          </a:xfrm>
        </p:grpSpPr>
        <p:sp>
          <p:nvSpPr>
            <p:cNvPr id="179" name="フローチャート : 抜出し 17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0" name="円/楕円 17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81" name="直線コネクタ 18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2" name="直線コネクタ 18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3" name="直線コネクタ 18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4" name="直線コネクタ 18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74" name="グループ化 73"/>
          <p:cNvGrpSpPr>
            <a:grpSpLocks noChangeAspect="1"/>
          </p:cNvGrpSpPr>
          <p:nvPr/>
        </p:nvGrpSpPr>
        <p:grpSpPr>
          <a:xfrm>
            <a:off x="8139167" y="5722005"/>
            <a:ext cx="150863" cy="182270"/>
            <a:chOff x="4384288" y="3609020"/>
            <a:chExt cx="558751" cy="675075"/>
          </a:xfrm>
        </p:grpSpPr>
        <p:sp>
          <p:nvSpPr>
            <p:cNvPr id="173" name="フローチャート : 抜出し 17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4" name="円/楕円 17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75" name="直線コネクタ 17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6" name="直線コネクタ 17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7" name="直線コネクタ 17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8" name="直線コネクタ 17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75" name="グループ化 74"/>
          <p:cNvGrpSpPr>
            <a:grpSpLocks noChangeAspect="1"/>
          </p:cNvGrpSpPr>
          <p:nvPr/>
        </p:nvGrpSpPr>
        <p:grpSpPr>
          <a:xfrm>
            <a:off x="7959147" y="5379350"/>
            <a:ext cx="150863" cy="182270"/>
            <a:chOff x="4384288" y="3609020"/>
            <a:chExt cx="558751" cy="675075"/>
          </a:xfrm>
        </p:grpSpPr>
        <p:sp>
          <p:nvSpPr>
            <p:cNvPr id="167" name="フローチャート : 抜出し 16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8" name="円/楕円 16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69" name="直線コネクタ 16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0" name="直線コネクタ 16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1" name="直線コネクタ 17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2" name="直線コネクタ 17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76" name="直線コネクタ 75"/>
          <p:cNvCxnSpPr/>
          <p:nvPr/>
        </p:nvCxnSpPr>
        <p:spPr>
          <a:xfrm flipV="1">
            <a:off x="7869660" y="5105398"/>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77" name="直線コネクタ 76"/>
          <p:cNvCxnSpPr/>
          <p:nvPr/>
        </p:nvCxnSpPr>
        <p:spPr>
          <a:xfrm>
            <a:off x="7784891" y="5458620"/>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78" name="直線コネクタ 77"/>
          <p:cNvCxnSpPr/>
          <p:nvPr/>
        </p:nvCxnSpPr>
        <p:spPr>
          <a:xfrm>
            <a:off x="8270897" y="5171522"/>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79" name="直線コネクタ 78"/>
          <p:cNvCxnSpPr/>
          <p:nvPr/>
        </p:nvCxnSpPr>
        <p:spPr>
          <a:xfrm flipV="1">
            <a:off x="7945838" y="5561620"/>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0" name="直線コネクタ 79"/>
          <p:cNvCxnSpPr/>
          <p:nvPr/>
        </p:nvCxnSpPr>
        <p:spPr>
          <a:xfrm>
            <a:off x="8131635" y="5478038"/>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1" name="直線コネクタ 80"/>
          <p:cNvCxnSpPr/>
          <p:nvPr/>
        </p:nvCxnSpPr>
        <p:spPr>
          <a:xfrm>
            <a:off x="8094162" y="5589240"/>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2" name="直線コネクタ 81"/>
          <p:cNvCxnSpPr/>
          <p:nvPr/>
        </p:nvCxnSpPr>
        <p:spPr>
          <a:xfrm>
            <a:off x="7960159" y="5782781"/>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3" name="直線矢印コネクタ 82"/>
          <p:cNvCxnSpPr/>
          <p:nvPr/>
        </p:nvCxnSpPr>
        <p:spPr>
          <a:xfrm>
            <a:off x="6219800" y="5443323"/>
            <a:ext cx="1215135" cy="15297"/>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84" name="グループ化 83"/>
          <p:cNvGrpSpPr>
            <a:grpSpLocks noChangeAspect="1"/>
          </p:cNvGrpSpPr>
          <p:nvPr/>
        </p:nvGrpSpPr>
        <p:grpSpPr>
          <a:xfrm>
            <a:off x="8380040" y="5677000"/>
            <a:ext cx="150863" cy="182270"/>
            <a:chOff x="4384288" y="3609020"/>
            <a:chExt cx="558751" cy="675075"/>
          </a:xfrm>
        </p:grpSpPr>
        <p:sp>
          <p:nvSpPr>
            <p:cNvPr id="161" name="フローチャート : 抜出し 16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2" name="円/楕円 16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63" name="直線コネクタ 16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4" name="直線コネクタ 16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5" name="直線コネクタ 16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6" name="直線コネクタ 16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5" name="グループ化 84"/>
          <p:cNvGrpSpPr>
            <a:grpSpLocks noChangeAspect="1"/>
          </p:cNvGrpSpPr>
          <p:nvPr/>
        </p:nvGrpSpPr>
        <p:grpSpPr>
          <a:xfrm>
            <a:off x="8426582" y="5136940"/>
            <a:ext cx="150863" cy="182270"/>
            <a:chOff x="4384288" y="3609020"/>
            <a:chExt cx="558751" cy="675075"/>
          </a:xfrm>
        </p:grpSpPr>
        <p:sp>
          <p:nvSpPr>
            <p:cNvPr id="155" name="フローチャート : 抜出し 15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6" name="円/楕円 15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57" name="直線コネクタ 15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8" name="直線コネクタ 15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9" name="直線コネクタ 15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0" name="直線コネクタ 15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6" name="グループ化 85"/>
          <p:cNvGrpSpPr>
            <a:grpSpLocks noChangeAspect="1"/>
          </p:cNvGrpSpPr>
          <p:nvPr/>
        </p:nvGrpSpPr>
        <p:grpSpPr>
          <a:xfrm>
            <a:off x="7524945" y="5499230"/>
            <a:ext cx="150863" cy="182270"/>
            <a:chOff x="4384288" y="3609020"/>
            <a:chExt cx="558751" cy="675075"/>
          </a:xfrm>
        </p:grpSpPr>
        <p:sp>
          <p:nvSpPr>
            <p:cNvPr id="149" name="フローチャート : 抜出し 14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0" name="円/楕円 14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51" name="直線コネクタ 15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2" name="直線コネクタ 15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3" name="直線コネクタ 15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4" name="直線コネクタ 15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7" name="グループ化 86"/>
          <p:cNvGrpSpPr>
            <a:grpSpLocks noChangeAspect="1"/>
          </p:cNvGrpSpPr>
          <p:nvPr/>
        </p:nvGrpSpPr>
        <p:grpSpPr>
          <a:xfrm>
            <a:off x="7779127" y="4959170"/>
            <a:ext cx="150863" cy="182270"/>
            <a:chOff x="4384288" y="3609020"/>
            <a:chExt cx="558751" cy="675075"/>
          </a:xfrm>
        </p:grpSpPr>
        <p:sp>
          <p:nvSpPr>
            <p:cNvPr id="143" name="フローチャート : 抜出し 14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4" name="円/楕円 14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45" name="直線コネクタ 14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6" name="直線コネクタ 14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7" name="直線コネクタ 14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8" name="直線コネクタ 14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88" name="直線コネクタ 87"/>
          <p:cNvCxnSpPr/>
          <p:nvPr/>
        </p:nvCxnSpPr>
        <p:spPr>
          <a:xfrm flipH="1">
            <a:off x="8477813" y="5345083"/>
            <a:ext cx="20724" cy="29076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9" name="直線コネクタ 88"/>
          <p:cNvCxnSpPr/>
          <p:nvPr/>
        </p:nvCxnSpPr>
        <p:spPr>
          <a:xfrm>
            <a:off x="8380040" y="5589240"/>
            <a:ext cx="20171" cy="5856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90" name="直線コネクタ 89"/>
          <p:cNvCxnSpPr/>
          <p:nvPr/>
        </p:nvCxnSpPr>
        <p:spPr>
          <a:xfrm>
            <a:off x="7945838" y="5040630"/>
            <a:ext cx="131253" cy="10403"/>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91" name="直線コネクタ 90"/>
          <p:cNvCxnSpPr/>
          <p:nvPr/>
        </p:nvCxnSpPr>
        <p:spPr>
          <a:xfrm>
            <a:off x="7690429" y="5614560"/>
            <a:ext cx="73373" cy="8847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92" name="直線コネクタ 91"/>
          <p:cNvCxnSpPr/>
          <p:nvPr/>
        </p:nvCxnSpPr>
        <p:spPr>
          <a:xfrm flipH="1">
            <a:off x="7659961" y="5405916"/>
            <a:ext cx="30468" cy="7817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93" name="直線コネクタ 92"/>
          <p:cNvCxnSpPr/>
          <p:nvPr/>
        </p:nvCxnSpPr>
        <p:spPr>
          <a:xfrm flipH="1">
            <a:off x="7763802" y="5126864"/>
            <a:ext cx="15325" cy="47988"/>
          </a:xfrm>
          <a:prstGeom prst="line">
            <a:avLst/>
          </a:prstGeom>
          <a:ln w="38100"/>
        </p:spPr>
        <p:style>
          <a:lnRef idx="1">
            <a:schemeClr val="accent2"/>
          </a:lnRef>
          <a:fillRef idx="0">
            <a:schemeClr val="accent2"/>
          </a:fillRef>
          <a:effectRef idx="0">
            <a:schemeClr val="accent2"/>
          </a:effectRef>
          <a:fontRef idx="minor">
            <a:schemeClr val="tx1"/>
          </a:fontRef>
        </p:style>
      </p:cxnSp>
      <p:grpSp>
        <p:nvGrpSpPr>
          <p:cNvPr id="94" name="グループ化 93"/>
          <p:cNvGrpSpPr>
            <a:grpSpLocks noChangeAspect="1"/>
          </p:cNvGrpSpPr>
          <p:nvPr/>
        </p:nvGrpSpPr>
        <p:grpSpPr>
          <a:xfrm>
            <a:off x="5319700" y="5226950"/>
            <a:ext cx="150863" cy="182270"/>
            <a:chOff x="4384288" y="3609020"/>
            <a:chExt cx="558751" cy="675075"/>
          </a:xfrm>
        </p:grpSpPr>
        <p:sp>
          <p:nvSpPr>
            <p:cNvPr id="137" name="フローチャート : 抜出し 13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8" name="円/楕円 13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39" name="直線コネクタ 13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0" name="直線コネクタ 13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1" name="直線コネクタ 14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2" name="直線コネクタ 14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95" name="グループ化 94"/>
          <p:cNvGrpSpPr>
            <a:grpSpLocks noChangeAspect="1"/>
          </p:cNvGrpSpPr>
          <p:nvPr/>
        </p:nvGrpSpPr>
        <p:grpSpPr>
          <a:xfrm>
            <a:off x="5904765" y="5379350"/>
            <a:ext cx="150863" cy="182270"/>
            <a:chOff x="4384288" y="3609020"/>
            <a:chExt cx="558751" cy="675075"/>
          </a:xfrm>
        </p:grpSpPr>
        <p:sp>
          <p:nvSpPr>
            <p:cNvPr id="131" name="フローチャート : 抜出し 13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2" name="円/楕円 13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33" name="直線コネクタ 13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34" name="直線コネクタ 13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35" name="直線コネクタ 13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36" name="直線コネクタ 13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96" name="グループ化 95"/>
          <p:cNvGrpSpPr>
            <a:grpSpLocks noChangeAspect="1"/>
          </p:cNvGrpSpPr>
          <p:nvPr/>
        </p:nvGrpSpPr>
        <p:grpSpPr>
          <a:xfrm>
            <a:off x="5425558" y="5634245"/>
            <a:ext cx="150863" cy="182270"/>
            <a:chOff x="4384288" y="3609020"/>
            <a:chExt cx="558751" cy="675075"/>
          </a:xfrm>
        </p:grpSpPr>
        <p:sp>
          <p:nvSpPr>
            <p:cNvPr id="125" name="フローチャート : 抜出し 12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6" name="円/楕円 12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27" name="直線コネクタ 12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8" name="直線コネクタ 12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9" name="直線コネクタ 12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30" name="直線コネクタ 12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97" name="グループ化 96"/>
          <p:cNvGrpSpPr>
            <a:grpSpLocks noChangeAspect="1"/>
          </p:cNvGrpSpPr>
          <p:nvPr/>
        </p:nvGrpSpPr>
        <p:grpSpPr>
          <a:xfrm>
            <a:off x="5724745" y="5004175"/>
            <a:ext cx="150863" cy="182270"/>
            <a:chOff x="4384288" y="3609020"/>
            <a:chExt cx="558751" cy="675075"/>
          </a:xfrm>
        </p:grpSpPr>
        <p:sp>
          <p:nvSpPr>
            <p:cNvPr id="119" name="フローチャート : 抜出し 11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0" name="円/楕円 11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21" name="直線コネクタ 12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2" name="直線コネクタ 12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3" name="直線コネクタ 12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4" name="直線コネクタ 12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98" name="グループ化 97"/>
          <p:cNvGrpSpPr>
            <a:grpSpLocks noChangeAspect="1"/>
          </p:cNvGrpSpPr>
          <p:nvPr/>
        </p:nvGrpSpPr>
        <p:grpSpPr>
          <a:xfrm>
            <a:off x="5769750" y="5722005"/>
            <a:ext cx="150863" cy="182270"/>
            <a:chOff x="4384288" y="3609020"/>
            <a:chExt cx="558751" cy="675075"/>
          </a:xfrm>
        </p:grpSpPr>
        <p:sp>
          <p:nvSpPr>
            <p:cNvPr id="113" name="フローチャート : 抜出し 11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円/楕円 11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15" name="直線コネクタ 11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6" name="直線コネクタ 11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7" name="直線コネクタ 11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8" name="直線コネクタ 11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99" name="グループ化 98"/>
          <p:cNvGrpSpPr>
            <a:grpSpLocks noChangeAspect="1"/>
          </p:cNvGrpSpPr>
          <p:nvPr/>
        </p:nvGrpSpPr>
        <p:grpSpPr>
          <a:xfrm>
            <a:off x="5589730" y="5379350"/>
            <a:ext cx="150863" cy="182270"/>
            <a:chOff x="4384288" y="3609020"/>
            <a:chExt cx="558751" cy="675075"/>
          </a:xfrm>
        </p:grpSpPr>
        <p:sp>
          <p:nvSpPr>
            <p:cNvPr id="107" name="フローチャート : 抜出し 10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8" name="円/楕円 10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09" name="直線コネクタ 10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0" name="直線コネクタ 10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1" name="直線コネクタ 11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2" name="直線コネクタ 11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100" name="直線コネクタ 99"/>
          <p:cNvCxnSpPr/>
          <p:nvPr/>
        </p:nvCxnSpPr>
        <p:spPr>
          <a:xfrm flipV="1">
            <a:off x="5500243" y="5105398"/>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1" name="直線コネクタ 100"/>
          <p:cNvCxnSpPr/>
          <p:nvPr/>
        </p:nvCxnSpPr>
        <p:spPr>
          <a:xfrm>
            <a:off x="5415474" y="5458620"/>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2" name="直線コネクタ 101"/>
          <p:cNvCxnSpPr/>
          <p:nvPr/>
        </p:nvCxnSpPr>
        <p:spPr>
          <a:xfrm>
            <a:off x="5901480" y="5171522"/>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3" name="直線コネクタ 102"/>
          <p:cNvCxnSpPr/>
          <p:nvPr/>
        </p:nvCxnSpPr>
        <p:spPr>
          <a:xfrm flipV="1">
            <a:off x="5576421" y="5561620"/>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4" name="直線コネクタ 103"/>
          <p:cNvCxnSpPr/>
          <p:nvPr/>
        </p:nvCxnSpPr>
        <p:spPr>
          <a:xfrm>
            <a:off x="5762218" y="5478038"/>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5" name="直線コネクタ 104"/>
          <p:cNvCxnSpPr/>
          <p:nvPr/>
        </p:nvCxnSpPr>
        <p:spPr>
          <a:xfrm>
            <a:off x="5724745" y="5589240"/>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6" name="直線コネクタ 105"/>
          <p:cNvCxnSpPr/>
          <p:nvPr/>
        </p:nvCxnSpPr>
        <p:spPr>
          <a:xfrm>
            <a:off x="5590742" y="5782781"/>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grpSp>
        <p:nvGrpSpPr>
          <p:cNvPr id="253" name="グループ化 252"/>
          <p:cNvGrpSpPr>
            <a:grpSpLocks noChangeAspect="1"/>
          </p:cNvGrpSpPr>
          <p:nvPr/>
        </p:nvGrpSpPr>
        <p:grpSpPr>
          <a:xfrm>
            <a:off x="3507728" y="5634245"/>
            <a:ext cx="150863" cy="182270"/>
            <a:chOff x="4384288" y="3609020"/>
            <a:chExt cx="558751" cy="675075"/>
          </a:xfrm>
        </p:grpSpPr>
        <p:sp>
          <p:nvSpPr>
            <p:cNvPr id="254" name="フローチャート : 抜出し 253"/>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5" name="円/楕円 254"/>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56" name="直線コネクタ 255"/>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7" name="直線コネクタ 256"/>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8" name="直線コネクタ 257"/>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9" name="直線コネクタ 258"/>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67" name="グループ化 266"/>
          <p:cNvGrpSpPr>
            <a:grpSpLocks noChangeAspect="1"/>
          </p:cNvGrpSpPr>
          <p:nvPr/>
        </p:nvGrpSpPr>
        <p:grpSpPr>
          <a:xfrm>
            <a:off x="3851920" y="5722005"/>
            <a:ext cx="150863" cy="182270"/>
            <a:chOff x="4384288" y="3609020"/>
            <a:chExt cx="558751" cy="675075"/>
          </a:xfrm>
        </p:grpSpPr>
        <p:sp>
          <p:nvSpPr>
            <p:cNvPr id="268" name="フローチャート : 抜出し 26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9" name="円/楕円 26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70" name="直線コネクタ 26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71" name="直線コネクタ 27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72" name="直線コネクタ 27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73" name="直線コネクタ 27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74" name="グループ化 273"/>
          <p:cNvGrpSpPr>
            <a:grpSpLocks noChangeAspect="1"/>
          </p:cNvGrpSpPr>
          <p:nvPr/>
        </p:nvGrpSpPr>
        <p:grpSpPr>
          <a:xfrm>
            <a:off x="3671900" y="5379350"/>
            <a:ext cx="150863" cy="182270"/>
            <a:chOff x="4384288" y="3609020"/>
            <a:chExt cx="558751" cy="675075"/>
          </a:xfrm>
        </p:grpSpPr>
        <p:sp>
          <p:nvSpPr>
            <p:cNvPr id="275" name="フローチャート : 抜出し 27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6" name="円/楕円 27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77" name="直線コネクタ 27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78" name="直線コネクタ 27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79" name="直線コネクタ 27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80" name="直線コネクタ 27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84" name="直線コネクタ 283"/>
          <p:cNvCxnSpPr/>
          <p:nvPr/>
        </p:nvCxnSpPr>
        <p:spPr>
          <a:xfrm flipV="1">
            <a:off x="3658591" y="5561620"/>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86" name="直線コネクタ 285"/>
          <p:cNvCxnSpPr/>
          <p:nvPr/>
        </p:nvCxnSpPr>
        <p:spPr>
          <a:xfrm>
            <a:off x="3806915" y="5589240"/>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87" name="直線コネクタ 286"/>
          <p:cNvCxnSpPr/>
          <p:nvPr/>
        </p:nvCxnSpPr>
        <p:spPr>
          <a:xfrm>
            <a:off x="3672912" y="5782781"/>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1" name="直線矢印コネクタ 290"/>
          <p:cNvCxnSpPr/>
          <p:nvPr/>
        </p:nvCxnSpPr>
        <p:spPr>
          <a:xfrm>
            <a:off x="4002783" y="5443323"/>
            <a:ext cx="1157717" cy="15297"/>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99" name="右矢印 298"/>
          <p:cNvSpPr/>
          <p:nvPr/>
        </p:nvSpPr>
        <p:spPr>
          <a:xfrm rot="16978131">
            <a:off x="5157564" y="4202264"/>
            <a:ext cx="1215380" cy="22939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4" name="フローチャート : 磁気ディスク 303"/>
          <p:cNvSpPr/>
          <p:nvPr/>
        </p:nvSpPr>
        <p:spPr>
          <a:xfrm>
            <a:off x="7857365" y="2978950"/>
            <a:ext cx="742754" cy="620433"/>
          </a:xfrm>
          <a:prstGeom prst="flowChartMagneticDisk">
            <a:avLst/>
          </a:prstGeom>
          <a:ln w="3175"/>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305" name="フローチャート : 複数書類 304"/>
          <p:cNvSpPr>
            <a:spLocks noChangeAspect="1"/>
          </p:cNvSpPr>
          <p:nvPr/>
        </p:nvSpPr>
        <p:spPr>
          <a:xfrm>
            <a:off x="8296242" y="324897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6" name="フローチャート : 複数書類 305"/>
          <p:cNvSpPr>
            <a:spLocks noChangeAspect="1"/>
          </p:cNvSpPr>
          <p:nvPr/>
        </p:nvSpPr>
        <p:spPr>
          <a:xfrm>
            <a:off x="7921948" y="3278464"/>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7" name="フローチャート : 複数書類 306"/>
          <p:cNvSpPr>
            <a:spLocks noChangeAspect="1"/>
          </p:cNvSpPr>
          <p:nvPr/>
        </p:nvSpPr>
        <p:spPr>
          <a:xfrm>
            <a:off x="8105062" y="3293984"/>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09" name="直線矢印コネクタ 308"/>
          <p:cNvCxnSpPr/>
          <p:nvPr/>
        </p:nvCxnSpPr>
        <p:spPr>
          <a:xfrm>
            <a:off x="6552220" y="3320960"/>
            <a:ext cx="1229446" cy="18030"/>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313" name="テキスト ボックス 312"/>
          <p:cNvSpPr txBox="1"/>
          <p:nvPr/>
        </p:nvSpPr>
        <p:spPr>
          <a:xfrm>
            <a:off x="309167" y="3158970"/>
            <a:ext cx="1697548" cy="369332"/>
          </a:xfrm>
          <a:prstGeom prst="rect">
            <a:avLst/>
          </a:prstGeom>
          <a:noFill/>
        </p:spPr>
        <p:txBody>
          <a:bodyPr wrap="square" rtlCol="0">
            <a:spAutoFit/>
          </a:bodyPr>
          <a:lstStyle/>
          <a:p>
            <a:r>
              <a:rPr kumimoji="1" lang="ja-JP" altLang="en-US" b="1" dirty="0" smtClean="0"/>
              <a:t>アーティファクト</a:t>
            </a:r>
            <a:endParaRPr kumimoji="1" lang="ja-JP" altLang="en-US" b="1" dirty="0"/>
          </a:p>
        </p:txBody>
      </p:sp>
      <p:sp>
        <p:nvSpPr>
          <p:cNvPr id="314" name="テキスト ボックス 313"/>
          <p:cNvSpPr txBox="1"/>
          <p:nvPr/>
        </p:nvSpPr>
        <p:spPr>
          <a:xfrm>
            <a:off x="881590" y="4170566"/>
            <a:ext cx="1032173" cy="369332"/>
          </a:xfrm>
          <a:prstGeom prst="rect">
            <a:avLst/>
          </a:prstGeom>
          <a:noFill/>
        </p:spPr>
        <p:txBody>
          <a:bodyPr wrap="square" rtlCol="0">
            <a:spAutoFit/>
          </a:bodyPr>
          <a:lstStyle/>
          <a:p>
            <a:pPr algn="r"/>
            <a:r>
              <a:rPr kumimoji="1" lang="ja-JP" altLang="en-US" b="1" dirty="0" smtClean="0"/>
              <a:t>開発者</a:t>
            </a:r>
            <a:endParaRPr kumimoji="1" lang="ja-JP" altLang="en-US" b="1" dirty="0"/>
          </a:p>
        </p:txBody>
      </p:sp>
      <p:sp>
        <p:nvSpPr>
          <p:cNvPr id="315" name="テキスト ボックス 314"/>
          <p:cNvSpPr txBox="1"/>
          <p:nvPr/>
        </p:nvSpPr>
        <p:spPr>
          <a:xfrm>
            <a:off x="476545" y="5319210"/>
            <a:ext cx="1374179" cy="369332"/>
          </a:xfrm>
          <a:prstGeom prst="rect">
            <a:avLst/>
          </a:prstGeom>
          <a:noFill/>
        </p:spPr>
        <p:txBody>
          <a:bodyPr wrap="square" rtlCol="0">
            <a:spAutoFit/>
          </a:bodyPr>
          <a:lstStyle/>
          <a:p>
            <a:pPr algn="r"/>
            <a:r>
              <a:rPr lang="ja-JP" altLang="en-US" b="1" dirty="0"/>
              <a:t>コミュニティ</a:t>
            </a:r>
            <a:endParaRPr kumimoji="1" lang="ja-JP" altLang="en-US" b="1" dirty="0"/>
          </a:p>
        </p:txBody>
      </p:sp>
      <p:sp>
        <p:nvSpPr>
          <p:cNvPr id="281" name="テキスト ボックス 280"/>
          <p:cNvSpPr txBox="1"/>
          <p:nvPr/>
        </p:nvSpPr>
        <p:spPr>
          <a:xfrm>
            <a:off x="0" y="6084295"/>
            <a:ext cx="9144000" cy="215444"/>
          </a:xfrm>
          <a:prstGeom prst="rect">
            <a:avLst/>
          </a:prstGeom>
          <a:noFill/>
        </p:spPr>
        <p:txBody>
          <a:bodyPr wrap="square" rtlCol="0">
            <a:spAutoFit/>
          </a:bodyPr>
          <a:lstStyle/>
          <a:p>
            <a:pPr algn="ctr"/>
            <a:r>
              <a:rPr lang="en-US" altLang="ja-JP" sz="800" dirty="0" smtClean="0">
                <a:latin typeface="+mn-ea"/>
              </a:rPr>
              <a:t>[5] The </a:t>
            </a:r>
            <a:r>
              <a:rPr lang="en-US" altLang="ja-JP" sz="800" dirty="0">
                <a:latin typeface="+mn-ea"/>
              </a:rPr>
              <a:t>Co-Evolution of Systems and Communities in Free and Open Source Software </a:t>
            </a:r>
            <a:r>
              <a:rPr lang="en-US" altLang="ja-JP" sz="800" dirty="0" smtClean="0">
                <a:latin typeface="+mn-ea"/>
              </a:rPr>
              <a:t>Development, </a:t>
            </a:r>
            <a:r>
              <a:rPr lang="en-US" altLang="ja-JP" sz="800" dirty="0">
                <a:latin typeface="+mn-ea"/>
              </a:rPr>
              <a:t>Ye, Y., </a:t>
            </a:r>
            <a:r>
              <a:rPr lang="en-US" altLang="ja-JP" sz="800" dirty="0" err="1">
                <a:latin typeface="+mn-ea"/>
              </a:rPr>
              <a:t>Nakakoji</a:t>
            </a:r>
            <a:r>
              <a:rPr lang="en-US" altLang="ja-JP" sz="800" dirty="0">
                <a:latin typeface="+mn-ea"/>
              </a:rPr>
              <a:t>, K., Yamamoto, Y. and </a:t>
            </a:r>
            <a:r>
              <a:rPr lang="en-US" altLang="ja-JP" sz="800" dirty="0" err="1">
                <a:latin typeface="+mn-ea"/>
              </a:rPr>
              <a:t>Kishida</a:t>
            </a:r>
            <a:r>
              <a:rPr lang="en-US" altLang="ja-JP" sz="800" dirty="0">
                <a:latin typeface="+mn-ea"/>
              </a:rPr>
              <a:t>, K.: </a:t>
            </a:r>
            <a:r>
              <a:rPr lang="en-US" altLang="ja-JP" sz="800" dirty="0" smtClean="0">
                <a:latin typeface="+mn-ea"/>
              </a:rPr>
              <a:t>chapter </a:t>
            </a:r>
            <a:r>
              <a:rPr lang="en-US" altLang="ja-JP" sz="800" dirty="0">
                <a:latin typeface="+mn-ea"/>
              </a:rPr>
              <a:t>3, pp. 59–82, Idea Group Publishing</a:t>
            </a:r>
            <a:endParaRPr kumimoji="1" lang="ja-JP" altLang="en-US" sz="800" dirty="0">
              <a:latin typeface="+mn-ea"/>
            </a:endParaRPr>
          </a:p>
        </p:txBody>
      </p:sp>
      <p:sp>
        <p:nvSpPr>
          <p:cNvPr id="282" name="テキスト ボックス 281"/>
          <p:cNvSpPr txBox="1"/>
          <p:nvPr/>
        </p:nvSpPr>
        <p:spPr>
          <a:xfrm>
            <a:off x="0" y="6273896"/>
            <a:ext cx="9144000" cy="215444"/>
          </a:xfrm>
          <a:prstGeom prst="rect">
            <a:avLst/>
          </a:prstGeom>
          <a:noFill/>
        </p:spPr>
        <p:txBody>
          <a:bodyPr wrap="square" rtlCol="0">
            <a:spAutoFit/>
          </a:bodyPr>
          <a:lstStyle/>
          <a:p>
            <a:pPr algn="ctr"/>
            <a:r>
              <a:rPr lang="en-US" altLang="ja-JP" sz="800" smtClean="0">
                <a:latin typeface="+mn-ea"/>
              </a:rPr>
              <a:t>[6]</a:t>
            </a:r>
            <a:r>
              <a:rPr kumimoji="1" lang="en-US" altLang="ja-JP" sz="800" smtClean="0">
                <a:latin typeface="+mn-ea"/>
              </a:rPr>
              <a:t> </a:t>
            </a:r>
            <a:r>
              <a:rPr kumimoji="1" lang="en-US" altLang="ja-JP" sz="800" dirty="0" smtClean="0">
                <a:latin typeface="+mn-ea"/>
              </a:rPr>
              <a:t>Software Evolution: A Distant Perspective, </a:t>
            </a:r>
            <a:r>
              <a:rPr lang="en-US" altLang="ja-JP" sz="800" dirty="0" err="1" smtClean="0">
                <a:latin typeface="+mn-ea"/>
              </a:rPr>
              <a:t>Mittermeir</a:t>
            </a:r>
            <a:r>
              <a:rPr lang="en-US" altLang="ja-JP" sz="800" dirty="0" smtClean="0">
                <a:latin typeface="+mn-ea"/>
              </a:rPr>
              <a:t>, R. T., in Proc. Int’l Work. Principles of Software Evolution: IWPSE’03, 2003, pp. 105-112.</a:t>
            </a:r>
            <a:endParaRPr kumimoji="1" lang="ja-JP" altLang="en-US" sz="800" dirty="0">
              <a:latin typeface="+mn-ea"/>
            </a:endParaRPr>
          </a:p>
        </p:txBody>
      </p:sp>
      <p:sp>
        <p:nvSpPr>
          <p:cNvPr id="283" name="右矢印 282"/>
          <p:cNvSpPr/>
          <p:nvPr/>
        </p:nvSpPr>
        <p:spPr>
          <a:xfrm rot="3424108">
            <a:off x="6265463" y="3809424"/>
            <a:ext cx="494953" cy="22926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8305110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目的とアプローチ</a:t>
            </a:r>
            <a:endParaRPr kumimoji="1" lang="ja-JP" altLang="en-US" dirty="0"/>
          </a:p>
        </p:txBody>
      </p:sp>
      <p:sp>
        <p:nvSpPr>
          <p:cNvPr id="3" name="コンテンツ プレースホルダー 2"/>
          <p:cNvSpPr>
            <a:spLocks noGrp="1"/>
          </p:cNvSpPr>
          <p:nvPr>
            <p:ph idx="1"/>
          </p:nvPr>
        </p:nvSpPr>
        <p:spPr/>
        <p:style>
          <a:lnRef idx="2">
            <a:schemeClr val="accent3"/>
          </a:lnRef>
          <a:fillRef idx="1">
            <a:schemeClr val="lt1"/>
          </a:fillRef>
          <a:effectRef idx="0">
            <a:schemeClr val="accent3"/>
          </a:effectRef>
          <a:fontRef idx="minor">
            <a:schemeClr val="dk1"/>
          </a:fontRef>
        </p:style>
        <p:txBody>
          <a:bodyPr>
            <a:noAutofit/>
          </a:bodyPr>
          <a:lstStyle/>
          <a:p>
            <a:r>
              <a:rPr kumimoji="1" lang="ja-JP" altLang="en-US" dirty="0" smtClean="0"/>
              <a:t>目的</a:t>
            </a:r>
            <a:endParaRPr lang="en-US" altLang="ja-JP" dirty="0"/>
          </a:p>
          <a:p>
            <a:pPr lvl="1"/>
            <a:r>
              <a:rPr kumimoji="1" lang="en-US" altLang="ja-JP" dirty="0" smtClean="0"/>
              <a:t>OSS</a:t>
            </a:r>
            <a:r>
              <a:rPr kumimoji="1" lang="ja-JP" altLang="en-US" dirty="0" smtClean="0"/>
              <a:t>開発における</a:t>
            </a:r>
            <a:r>
              <a:rPr kumimoji="1" lang="ja-JP" altLang="en-US" dirty="0" smtClean="0">
                <a:solidFill>
                  <a:srgbClr val="FF0000"/>
                </a:solidFill>
              </a:rPr>
              <a:t>共進化の過程</a:t>
            </a:r>
            <a:r>
              <a:rPr lang="ja-JP" altLang="en-US" dirty="0" smtClean="0">
                <a:solidFill>
                  <a:srgbClr val="FF0000"/>
                </a:solidFill>
              </a:rPr>
              <a:t>を</a:t>
            </a:r>
            <a:r>
              <a:rPr kumimoji="1" lang="ja-JP" altLang="en-US" dirty="0" smtClean="0">
                <a:solidFill>
                  <a:srgbClr val="FF0000"/>
                </a:solidFill>
              </a:rPr>
              <a:t>理解するための手法</a:t>
            </a:r>
            <a:r>
              <a:rPr kumimoji="1" lang="ja-JP" altLang="en-US" dirty="0" smtClean="0"/>
              <a:t>を提案する</a:t>
            </a:r>
            <a:endParaRPr kumimoji="1" lang="en-US" altLang="ja-JP" dirty="0" smtClean="0"/>
          </a:p>
          <a:p>
            <a:r>
              <a:rPr lang="ja-JP" altLang="en-US" dirty="0" smtClean="0"/>
              <a:t>アプローチ</a:t>
            </a:r>
            <a:endParaRPr lang="en-US" altLang="ja-JP" dirty="0" smtClean="0"/>
          </a:p>
          <a:p>
            <a:pPr lvl="1"/>
            <a:r>
              <a:rPr lang="ja-JP" altLang="en-US" dirty="0">
                <a:solidFill>
                  <a:srgbClr val="FF0000"/>
                </a:solidFill>
              </a:rPr>
              <a:t>遅延相関</a:t>
            </a:r>
            <a:r>
              <a:rPr lang="ja-JP" altLang="en-US" dirty="0" smtClean="0">
                <a:solidFill>
                  <a:srgbClr val="FF0000"/>
                </a:solidFill>
              </a:rPr>
              <a:t>分析</a:t>
            </a:r>
            <a:r>
              <a:rPr lang="ja-JP" altLang="en-US" dirty="0" smtClean="0"/>
              <a:t>に基づく手法を提案</a:t>
            </a:r>
            <a:endParaRPr lang="en-US" altLang="ja-JP" dirty="0"/>
          </a:p>
          <a:p>
            <a:pPr lvl="2"/>
            <a:r>
              <a:rPr lang="ja-JP" altLang="en-US" dirty="0" smtClean="0"/>
              <a:t>一定</a:t>
            </a:r>
            <a:r>
              <a:rPr lang="ja-JP" altLang="en-US" dirty="0"/>
              <a:t>の期間の遅延を</a:t>
            </a:r>
            <a:r>
              <a:rPr lang="ja-JP" altLang="en-US" dirty="0" smtClean="0"/>
              <a:t>もって</a:t>
            </a:r>
            <a:r>
              <a:rPr lang="ja-JP" altLang="en-US" dirty="0"/>
              <a:t>共進化の</a:t>
            </a:r>
            <a:r>
              <a:rPr lang="ja-JP" altLang="en-US" dirty="0" smtClean="0"/>
              <a:t>関係がみられることに着目</a:t>
            </a:r>
            <a:endParaRPr lang="en-US" altLang="ja-JP" dirty="0" smtClean="0"/>
          </a:p>
          <a:p>
            <a:endParaRPr lang="en-US" altLang="ja-JP" dirty="0" smtClean="0"/>
          </a:p>
          <a:p>
            <a:endParaRPr lang="en-US" altLang="ja-JP" dirty="0" smtClean="0"/>
          </a:p>
          <a:p>
            <a:endParaRPr lang="en-US" altLang="ja-JP" dirty="0" smtClean="0"/>
          </a:p>
          <a:p>
            <a:pPr marL="0" indent="0">
              <a:buNone/>
            </a:pPr>
            <a:endParaRPr lang="en-US" altLang="ja-JP" dirty="0" smtClean="0"/>
          </a:p>
          <a:p>
            <a:endParaRPr lang="en-US" altLang="ja-JP" dirty="0" smtClean="0">
              <a:solidFill>
                <a:schemeClr val="bg1"/>
              </a:solidFill>
            </a:endParaRPr>
          </a:p>
          <a:p>
            <a:pPr marL="2286000" lvl="5" indent="0">
              <a:buNone/>
            </a:pPr>
            <a:endParaRPr lang="en-US" altLang="ja-JP" dirty="0" smtClean="0"/>
          </a:p>
          <a:p>
            <a:pPr lvl="6"/>
            <a:endParaRPr lang="en-US" altLang="ja-JP" dirty="0" smtClean="0"/>
          </a:p>
          <a:p>
            <a:pPr lvl="6"/>
            <a:endParaRPr lang="en-US" altLang="ja-JP" dirty="0"/>
          </a:p>
          <a:p>
            <a:pPr marL="2743200" lvl="6" indent="0">
              <a:buNone/>
            </a:pPr>
            <a:endParaRPr lang="en-US" altLang="ja-JP" dirty="0" smtClean="0">
              <a:solidFill>
                <a:schemeClr val="bg1"/>
              </a:solidFill>
            </a:endParaRPr>
          </a:p>
          <a:p>
            <a:endParaRPr lang="en-US" altLang="ja-JP" dirty="0" smtClean="0"/>
          </a:p>
          <a:p>
            <a:pPr lvl="1"/>
            <a:endParaRPr lang="en-US" altLang="ja-JP" dirty="0"/>
          </a:p>
          <a:p>
            <a:endParaRPr lang="en-US" altLang="ja-JP" dirty="0" smtClean="0"/>
          </a:p>
          <a:p>
            <a:endParaRPr lang="en-US" altLang="ja-JP" dirty="0"/>
          </a:p>
        </p:txBody>
      </p:sp>
      <p:sp>
        <p:nvSpPr>
          <p:cNvPr id="4" name="日付プレースホルダー 3"/>
          <p:cNvSpPr>
            <a:spLocks noGrp="1"/>
          </p:cNvSpPr>
          <p:nvPr>
            <p:ph type="dt" sz="half" idx="10"/>
          </p:nvPr>
        </p:nvSpPr>
        <p:spPr/>
        <p:txBody>
          <a:bodyPr/>
          <a:lstStyle/>
          <a:p>
            <a:fld id="{CF154387-A5F4-45EE-B7F1-E56552510FEC}"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5</a:t>
            </a:fld>
            <a:endParaRPr lang="en-US" altLang="ja-JP"/>
          </a:p>
        </p:txBody>
      </p:sp>
      <p:grpSp>
        <p:nvGrpSpPr>
          <p:cNvPr id="229" name="グループ化 228"/>
          <p:cNvGrpSpPr/>
          <p:nvPr/>
        </p:nvGrpSpPr>
        <p:grpSpPr>
          <a:xfrm>
            <a:off x="2546775" y="3834045"/>
            <a:ext cx="4713753" cy="945105"/>
            <a:chOff x="2215892" y="5319210"/>
            <a:chExt cx="4713753" cy="945105"/>
          </a:xfrm>
        </p:grpSpPr>
        <p:grpSp>
          <p:nvGrpSpPr>
            <p:cNvPr id="230" name="グループ化 229"/>
            <p:cNvGrpSpPr>
              <a:grpSpLocks noChangeAspect="1"/>
            </p:cNvGrpSpPr>
            <p:nvPr/>
          </p:nvGrpSpPr>
          <p:grpSpPr>
            <a:xfrm>
              <a:off x="2215892" y="5586990"/>
              <a:ext cx="150863" cy="182270"/>
              <a:chOff x="4384288" y="3609020"/>
              <a:chExt cx="558751" cy="675075"/>
            </a:xfrm>
          </p:grpSpPr>
          <p:sp>
            <p:nvSpPr>
              <p:cNvPr id="407" name="フローチャート : 抜出し 40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8" name="円/楕円 40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09" name="直線コネクタ 40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0" name="直線コネクタ 40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1" name="直線コネクタ 41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2" name="直線コネクタ 41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31" name="グループ化 230"/>
            <p:cNvGrpSpPr>
              <a:grpSpLocks noChangeAspect="1"/>
            </p:cNvGrpSpPr>
            <p:nvPr/>
          </p:nvGrpSpPr>
          <p:grpSpPr>
            <a:xfrm>
              <a:off x="2800957" y="5739390"/>
              <a:ext cx="150863" cy="182270"/>
              <a:chOff x="4384288" y="3609020"/>
              <a:chExt cx="558751" cy="675075"/>
            </a:xfrm>
          </p:grpSpPr>
          <p:sp>
            <p:nvSpPr>
              <p:cNvPr id="401" name="フローチャート : 抜出し 40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2" name="円/楕円 40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03" name="直線コネクタ 40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4" name="直線コネクタ 40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5" name="直線コネクタ 40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6" name="直線コネクタ 40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32" name="グループ化 231"/>
            <p:cNvGrpSpPr>
              <a:grpSpLocks noChangeAspect="1"/>
            </p:cNvGrpSpPr>
            <p:nvPr/>
          </p:nvGrpSpPr>
          <p:grpSpPr>
            <a:xfrm>
              <a:off x="2321750" y="5994285"/>
              <a:ext cx="150863" cy="182270"/>
              <a:chOff x="4384288" y="3609020"/>
              <a:chExt cx="558751" cy="675075"/>
            </a:xfrm>
          </p:grpSpPr>
          <p:sp>
            <p:nvSpPr>
              <p:cNvPr id="395" name="フローチャート : 抜出し 39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6" name="円/楕円 39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97" name="直線コネクタ 39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8" name="直線コネクタ 39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9" name="直線コネクタ 39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0" name="直線コネクタ 39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33" name="グループ化 232"/>
            <p:cNvGrpSpPr>
              <a:grpSpLocks noChangeAspect="1"/>
            </p:cNvGrpSpPr>
            <p:nvPr/>
          </p:nvGrpSpPr>
          <p:grpSpPr>
            <a:xfrm>
              <a:off x="2620937" y="5364215"/>
              <a:ext cx="150863" cy="182270"/>
              <a:chOff x="4384288" y="3609020"/>
              <a:chExt cx="558751" cy="675075"/>
            </a:xfrm>
          </p:grpSpPr>
          <p:sp>
            <p:nvSpPr>
              <p:cNvPr id="389" name="フローチャート : 抜出し 38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0" name="円/楕円 38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91" name="直線コネクタ 39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2" name="直線コネクタ 39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3" name="直線コネクタ 39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4" name="直線コネクタ 39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34" name="グループ化 233"/>
            <p:cNvGrpSpPr>
              <a:grpSpLocks noChangeAspect="1"/>
            </p:cNvGrpSpPr>
            <p:nvPr/>
          </p:nvGrpSpPr>
          <p:grpSpPr>
            <a:xfrm>
              <a:off x="2665942" y="6082045"/>
              <a:ext cx="150863" cy="182270"/>
              <a:chOff x="4384288" y="3609020"/>
              <a:chExt cx="558751" cy="675075"/>
            </a:xfrm>
          </p:grpSpPr>
          <p:sp>
            <p:nvSpPr>
              <p:cNvPr id="383" name="フローチャート : 抜出し 38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4" name="円/楕円 38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85" name="直線コネクタ 38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6" name="直線コネクタ 38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7" name="直線コネクタ 38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8" name="直線コネクタ 38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35" name="グループ化 234"/>
            <p:cNvGrpSpPr>
              <a:grpSpLocks noChangeAspect="1"/>
            </p:cNvGrpSpPr>
            <p:nvPr/>
          </p:nvGrpSpPr>
          <p:grpSpPr>
            <a:xfrm>
              <a:off x="2485922" y="5739390"/>
              <a:ext cx="150863" cy="182270"/>
              <a:chOff x="4384288" y="3609020"/>
              <a:chExt cx="558751" cy="675075"/>
            </a:xfrm>
          </p:grpSpPr>
          <p:sp>
            <p:nvSpPr>
              <p:cNvPr id="377" name="フローチャート : 抜出し 37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8" name="円/楕円 37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79" name="直線コネクタ 37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0" name="直線コネクタ 37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1" name="直線コネクタ 38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2" name="直線コネクタ 38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36" name="直線コネクタ 235"/>
            <p:cNvCxnSpPr/>
            <p:nvPr/>
          </p:nvCxnSpPr>
          <p:spPr>
            <a:xfrm flipV="1">
              <a:off x="2396435" y="5465438"/>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37" name="直線コネクタ 236"/>
            <p:cNvCxnSpPr/>
            <p:nvPr/>
          </p:nvCxnSpPr>
          <p:spPr>
            <a:xfrm>
              <a:off x="2311666" y="5818660"/>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38" name="直線コネクタ 237"/>
            <p:cNvCxnSpPr/>
            <p:nvPr/>
          </p:nvCxnSpPr>
          <p:spPr>
            <a:xfrm>
              <a:off x="2797672" y="5531562"/>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39" name="直線コネクタ 238"/>
            <p:cNvCxnSpPr/>
            <p:nvPr/>
          </p:nvCxnSpPr>
          <p:spPr>
            <a:xfrm flipV="1">
              <a:off x="2472613" y="5921660"/>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40" name="直線コネクタ 239"/>
            <p:cNvCxnSpPr/>
            <p:nvPr/>
          </p:nvCxnSpPr>
          <p:spPr>
            <a:xfrm>
              <a:off x="2658410" y="5838078"/>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41" name="直線コネクタ 240"/>
            <p:cNvCxnSpPr/>
            <p:nvPr/>
          </p:nvCxnSpPr>
          <p:spPr>
            <a:xfrm>
              <a:off x="2620937" y="5949280"/>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42" name="直線コネクタ 241"/>
            <p:cNvCxnSpPr/>
            <p:nvPr/>
          </p:nvCxnSpPr>
          <p:spPr>
            <a:xfrm>
              <a:off x="2486934" y="6142821"/>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43" name="右矢印 242"/>
            <p:cNvSpPr/>
            <p:nvPr/>
          </p:nvSpPr>
          <p:spPr>
            <a:xfrm>
              <a:off x="3162072" y="572425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grpSp>
          <p:nvGrpSpPr>
            <p:cNvPr id="244" name="グループ化 243"/>
            <p:cNvGrpSpPr>
              <a:grpSpLocks noChangeAspect="1"/>
            </p:cNvGrpSpPr>
            <p:nvPr/>
          </p:nvGrpSpPr>
          <p:grpSpPr>
            <a:xfrm>
              <a:off x="6041317" y="5586990"/>
              <a:ext cx="150863" cy="182270"/>
              <a:chOff x="4384288" y="3609020"/>
              <a:chExt cx="558751" cy="675075"/>
            </a:xfrm>
          </p:grpSpPr>
          <p:sp>
            <p:nvSpPr>
              <p:cNvPr id="371" name="フローチャート : 抜出し 37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2" name="円/楕円 37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73" name="直線コネクタ 37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4" name="直線コネクタ 37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5" name="直線コネクタ 37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6" name="直線コネクタ 37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45" name="グループ化 244"/>
            <p:cNvGrpSpPr>
              <a:grpSpLocks noChangeAspect="1"/>
            </p:cNvGrpSpPr>
            <p:nvPr/>
          </p:nvGrpSpPr>
          <p:grpSpPr>
            <a:xfrm>
              <a:off x="6626382" y="5739390"/>
              <a:ext cx="150863" cy="182270"/>
              <a:chOff x="4384288" y="3609020"/>
              <a:chExt cx="558751" cy="675075"/>
            </a:xfrm>
          </p:grpSpPr>
          <p:sp>
            <p:nvSpPr>
              <p:cNvPr id="365" name="フローチャート : 抜出し 36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6" name="円/楕円 36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67" name="直線コネクタ 36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8" name="直線コネクタ 36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9" name="直線コネクタ 36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0" name="直線コネクタ 36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46" name="グループ化 245"/>
            <p:cNvGrpSpPr>
              <a:grpSpLocks noChangeAspect="1"/>
            </p:cNvGrpSpPr>
            <p:nvPr/>
          </p:nvGrpSpPr>
          <p:grpSpPr>
            <a:xfrm>
              <a:off x="6147175" y="5994285"/>
              <a:ext cx="150863" cy="182270"/>
              <a:chOff x="4384288" y="3609020"/>
              <a:chExt cx="558751" cy="675075"/>
            </a:xfrm>
          </p:grpSpPr>
          <p:sp>
            <p:nvSpPr>
              <p:cNvPr id="359" name="フローチャート : 抜出し 35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0" name="円/楕円 35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61" name="直線コネクタ 36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2" name="直線コネクタ 36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3" name="直線コネクタ 36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4" name="直線コネクタ 36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47" name="グループ化 246"/>
            <p:cNvGrpSpPr>
              <a:grpSpLocks noChangeAspect="1"/>
            </p:cNvGrpSpPr>
            <p:nvPr/>
          </p:nvGrpSpPr>
          <p:grpSpPr>
            <a:xfrm>
              <a:off x="6446362" y="5364215"/>
              <a:ext cx="150863" cy="182270"/>
              <a:chOff x="4384288" y="3609020"/>
              <a:chExt cx="558751" cy="675075"/>
            </a:xfrm>
          </p:grpSpPr>
          <p:sp>
            <p:nvSpPr>
              <p:cNvPr id="353" name="フローチャート : 抜出し 35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4" name="円/楕円 35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55" name="直線コネクタ 35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6" name="直線コネクタ 35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7" name="直線コネクタ 35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8" name="直線コネクタ 35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48" name="グループ化 247"/>
            <p:cNvGrpSpPr>
              <a:grpSpLocks noChangeAspect="1"/>
            </p:cNvGrpSpPr>
            <p:nvPr/>
          </p:nvGrpSpPr>
          <p:grpSpPr>
            <a:xfrm>
              <a:off x="6491367" y="6082045"/>
              <a:ext cx="150863" cy="182270"/>
              <a:chOff x="4384288" y="3609020"/>
              <a:chExt cx="558751" cy="675075"/>
            </a:xfrm>
          </p:grpSpPr>
          <p:sp>
            <p:nvSpPr>
              <p:cNvPr id="347" name="フローチャート : 抜出し 34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8" name="円/楕円 34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49" name="直線コネクタ 34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0" name="直線コネクタ 34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1" name="直線コネクタ 35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2" name="直線コネクタ 35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49" name="グループ化 248"/>
            <p:cNvGrpSpPr>
              <a:grpSpLocks noChangeAspect="1"/>
            </p:cNvGrpSpPr>
            <p:nvPr/>
          </p:nvGrpSpPr>
          <p:grpSpPr>
            <a:xfrm>
              <a:off x="6311347" y="5739390"/>
              <a:ext cx="150863" cy="182270"/>
              <a:chOff x="4384288" y="3609020"/>
              <a:chExt cx="558751" cy="675075"/>
            </a:xfrm>
          </p:grpSpPr>
          <p:sp>
            <p:nvSpPr>
              <p:cNvPr id="341" name="フローチャート : 抜出し 34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2" name="円/楕円 34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43" name="直線コネクタ 34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4" name="直線コネクタ 34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5" name="直線コネクタ 34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6" name="直線コネクタ 34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50" name="直線コネクタ 249"/>
            <p:cNvCxnSpPr/>
            <p:nvPr/>
          </p:nvCxnSpPr>
          <p:spPr>
            <a:xfrm flipV="1">
              <a:off x="6221860" y="5465438"/>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51" name="直線コネクタ 250"/>
            <p:cNvCxnSpPr/>
            <p:nvPr/>
          </p:nvCxnSpPr>
          <p:spPr>
            <a:xfrm>
              <a:off x="6137091" y="5818660"/>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52" name="直線コネクタ 251"/>
            <p:cNvCxnSpPr/>
            <p:nvPr/>
          </p:nvCxnSpPr>
          <p:spPr>
            <a:xfrm>
              <a:off x="6623097" y="5531562"/>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53" name="直線コネクタ 252"/>
            <p:cNvCxnSpPr/>
            <p:nvPr/>
          </p:nvCxnSpPr>
          <p:spPr>
            <a:xfrm flipV="1">
              <a:off x="6298038" y="5921660"/>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54" name="直線コネクタ 253"/>
            <p:cNvCxnSpPr/>
            <p:nvPr/>
          </p:nvCxnSpPr>
          <p:spPr>
            <a:xfrm>
              <a:off x="6483835" y="5838078"/>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55" name="直線コネクタ 254"/>
            <p:cNvCxnSpPr/>
            <p:nvPr/>
          </p:nvCxnSpPr>
          <p:spPr>
            <a:xfrm>
              <a:off x="6446362" y="5949280"/>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56" name="直線コネクタ 255"/>
            <p:cNvCxnSpPr/>
            <p:nvPr/>
          </p:nvCxnSpPr>
          <p:spPr>
            <a:xfrm>
              <a:off x="6312359" y="6142821"/>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57" name="直線矢印コネクタ 256"/>
            <p:cNvCxnSpPr/>
            <p:nvPr/>
          </p:nvCxnSpPr>
          <p:spPr>
            <a:xfrm>
              <a:off x="4842030" y="5803363"/>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258" name="グループ化 257"/>
            <p:cNvGrpSpPr>
              <a:grpSpLocks noChangeAspect="1"/>
            </p:cNvGrpSpPr>
            <p:nvPr/>
          </p:nvGrpSpPr>
          <p:grpSpPr>
            <a:xfrm>
              <a:off x="6732240" y="6037040"/>
              <a:ext cx="150863" cy="182270"/>
              <a:chOff x="4384288" y="3609020"/>
              <a:chExt cx="558751" cy="675075"/>
            </a:xfrm>
          </p:grpSpPr>
          <p:sp>
            <p:nvSpPr>
              <p:cNvPr id="335" name="フローチャート : 抜出し 33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6" name="円/楕円 33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37" name="直線コネクタ 33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8" name="直線コネクタ 33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9" name="直線コネクタ 33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0" name="直線コネクタ 33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59" name="グループ化 258"/>
            <p:cNvGrpSpPr>
              <a:grpSpLocks noChangeAspect="1"/>
            </p:cNvGrpSpPr>
            <p:nvPr/>
          </p:nvGrpSpPr>
          <p:grpSpPr>
            <a:xfrm>
              <a:off x="6778782" y="5496980"/>
              <a:ext cx="150863" cy="182270"/>
              <a:chOff x="4384288" y="3609020"/>
              <a:chExt cx="558751" cy="675075"/>
            </a:xfrm>
          </p:grpSpPr>
          <p:sp>
            <p:nvSpPr>
              <p:cNvPr id="329" name="フローチャート : 抜出し 32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0" name="円/楕円 32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31" name="直線コネクタ 33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2" name="直線コネクタ 33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3" name="直線コネクタ 33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4" name="直線コネクタ 33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60" name="グループ化 259"/>
            <p:cNvGrpSpPr>
              <a:grpSpLocks noChangeAspect="1"/>
            </p:cNvGrpSpPr>
            <p:nvPr/>
          </p:nvGrpSpPr>
          <p:grpSpPr>
            <a:xfrm>
              <a:off x="5877145" y="5859270"/>
              <a:ext cx="150863" cy="182270"/>
              <a:chOff x="4384288" y="3609020"/>
              <a:chExt cx="558751" cy="675075"/>
            </a:xfrm>
          </p:grpSpPr>
          <p:sp>
            <p:nvSpPr>
              <p:cNvPr id="323" name="フローチャート : 抜出し 32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4" name="円/楕円 32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25" name="直線コネクタ 32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6" name="直線コネクタ 32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7" name="直線コネクタ 32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8" name="直線コネクタ 32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61" name="グループ化 260"/>
            <p:cNvGrpSpPr>
              <a:grpSpLocks noChangeAspect="1"/>
            </p:cNvGrpSpPr>
            <p:nvPr/>
          </p:nvGrpSpPr>
          <p:grpSpPr>
            <a:xfrm>
              <a:off x="6131327" y="5319210"/>
              <a:ext cx="150863" cy="182270"/>
              <a:chOff x="4384288" y="3609020"/>
              <a:chExt cx="558751" cy="675075"/>
            </a:xfrm>
          </p:grpSpPr>
          <p:sp>
            <p:nvSpPr>
              <p:cNvPr id="317" name="フローチャート : 抜出し 31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8" name="円/楕円 31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19" name="直線コネクタ 31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0" name="直線コネクタ 31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1" name="直線コネクタ 32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2" name="直線コネクタ 32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62" name="直線コネクタ 261"/>
            <p:cNvCxnSpPr/>
            <p:nvPr/>
          </p:nvCxnSpPr>
          <p:spPr>
            <a:xfrm flipH="1">
              <a:off x="6830013" y="5705123"/>
              <a:ext cx="20724" cy="29076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63" name="直線コネクタ 262"/>
            <p:cNvCxnSpPr/>
            <p:nvPr/>
          </p:nvCxnSpPr>
          <p:spPr>
            <a:xfrm>
              <a:off x="6732240" y="5949280"/>
              <a:ext cx="20171" cy="5856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64" name="直線コネクタ 263"/>
            <p:cNvCxnSpPr/>
            <p:nvPr/>
          </p:nvCxnSpPr>
          <p:spPr>
            <a:xfrm>
              <a:off x="6298038" y="5400670"/>
              <a:ext cx="131253" cy="10403"/>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65" name="直線コネクタ 264"/>
            <p:cNvCxnSpPr/>
            <p:nvPr/>
          </p:nvCxnSpPr>
          <p:spPr>
            <a:xfrm>
              <a:off x="6042629" y="5974600"/>
              <a:ext cx="73373" cy="8847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66" name="直線コネクタ 265"/>
            <p:cNvCxnSpPr/>
            <p:nvPr/>
          </p:nvCxnSpPr>
          <p:spPr>
            <a:xfrm flipH="1">
              <a:off x="6012161" y="5765956"/>
              <a:ext cx="30468" cy="7817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67" name="直線コネクタ 266"/>
            <p:cNvCxnSpPr/>
            <p:nvPr/>
          </p:nvCxnSpPr>
          <p:spPr>
            <a:xfrm flipH="1">
              <a:off x="6116002" y="5486904"/>
              <a:ext cx="15325" cy="47988"/>
            </a:xfrm>
            <a:prstGeom prst="line">
              <a:avLst/>
            </a:prstGeom>
            <a:ln w="38100"/>
          </p:spPr>
          <p:style>
            <a:lnRef idx="1">
              <a:schemeClr val="accent2"/>
            </a:lnRef>
            <a:fillRef idx="0">
              <a:schemeClr val="accent2"/>
            </a:fillRef>
            <a:effectRef idx="0">
              <a:schemeClr val="accent2"/>
            </a:effectRef>
            <a:fontRef idx="minor">
              <a:schemeClr val="tx1"/>
            </a:fontRef>
          </p:style>
        </p:cxnSp>
        <p:grpSp>
          <p:nvGrpSpPr>
            <p:cNvPr id="268" name="グループ化 267"/>
            <p:cNvGrpSpPr>
              <a:grpSpLocks noChangeAspect="1"/>
            </p:cNvGrpSpPr>
            <p:nvPr/>
          </p:nvGrpSpPr>
          <p:grpSpPr>
            <a:xfrm>
              <a:off x="3941930" y="5586990"/>
              <a:ext cx="150863" cy="182270"/>
              <a:chOff x="4384288" y="3609020"/>
              <a:chExt cx="558751" cy="675075"/>
            </a:xfrm>
          </p:grpSpPr>
          <p:sp>
            <p:nvSpPr>
              <p:cNvPr id="311" name="フローチャート : 抜出し 31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2" name="円/楕円 31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13" name="直線コネクタ 31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4" name="直線コネクタ 31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5" name="直線コネクタ 31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6" name="直線コネクタ 31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69" name="グループ化 268"/>
            <p:cNvGrpSpPr>
              <a:grpSpLocks noChangeAspect="1"/>
            </p:cNvGrpSpPr>
            <p:nvPr/>
          </p:nvGrpSpPr>
          <p:grpSpPr>
            <a:xfrm>
              <a:off x="4526995" y="5739390"/>
              <a:ext cx="150863" cy="182270"/>
              <a:chOff x="4384288" y="3609020"/>
              <a:chExt cx="558751" cy="675075"/>
            </a:xfrm>
          </p:grpSpPr>
          <p:sp>
            <p:nvSpPr>
              <p:cNvPr id="305" name="フローチャート : 抜出し 30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6" name="円/楕円 30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07" name="直線コネクタ 30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8" name="直線コネクタ 30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9" name="直線コネクタ 30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0" name="直線コネクタ 30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70" name="グループ化 269"/>
            <p:cNvGrpSpPr>
              <a:grpSpLocks noChangeAspect="1"/>
            </p:cNvGrpSpPr>
            <p:nvPr/>
          </p:nvGrpSpPr>
          <p:grpSpPr>
            <a:xfrm>
              <a:off x="4047788" y="5994285"/>
              <a:ext cx="150863" cy="182270"/>
              <a:chOff x="4384288" y="3609020"/>
              <a:chExt cx="558751" cy="675075"/>
            </a:xfrm>
          </p:grpSpPr>
          <p:sp>
            <p:nvSpPr>
              <p:cNvPr id="299" name="フローチャート : 抜出し 29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0" name="円/楕円 29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01" name="直線コネクタ 30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2" name="直線コネクタ 30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3" name="直線コネクタ 30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4" name="直線コネクタ 30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71" name="グループ化 270"/>
            <p:cNvGrpSpPr>
              <a:grpSpLocks noChangeAspect="1"/>
            </p:cNvGrpSpPr>
            <p:nvPr/>
          </p:nvGrpSpPr>
          <p:grpSpPr>
            <a:xfrm>
              <a:off x="4346975" y="5364215"/>
              <a:ext cx="150863" cy="182270"/>
              <a:chOff x="4384288" y="3609020"/>
              <a:chExt cx="558751" cy="675075"/>
            </a:xfrm>
          </p:grpSpPr>
          <p:sp>
            <p:nvSpPr>
              <p:cNvPr id="293" name="フローチャート : 抜出し 29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4" name="円/楕円 29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95" name="直線コネクタ 29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6" name="直線コネクタ 29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7" name="直線コネクタ 29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8" name="直線コネクタ 29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72" name="グループ化 271"/>
            <p:cNvGrpSpPr>
              <a:grpSpLocks noChangeAspect="1"/>
            </p:cNvGrpSpPr>
            <p:nvPr/>
          </p:nvGrpSpPr>
          <p:grpSpPr>
            <a:xfrm>
              <a:off x="4391980" y="6082045"/>
              <a:ext cx="150863" cy="182270"/>
              <a:chOff x="4384288" y="3609020"/>
              <a:chExt cx="558751" cy="675075"/>
            </a:xfrm>
          </p:grpSpPr>
          <p:sp>
            <p:nvSpPr>
              <p:cNvPr id="287" name="フローチャート : 抜出し 28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8" name="円/楕円 28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89" name="直線コネクタ 28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0" name="直線コネクタ 28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1" name="直線コネクタ 29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2" name="直線コネクタ 29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73" name="グループ化 272"/>
            <p:cNvGrpSpPr>
              <a:grpSpLocks noChangeAspect="1"/>
            </p:cNvGrpSpPr>
            <p:nvPr/>
          </p:nvGrpSpPr>
          <p:grpSpPr>
            <a:xfrm>
              <a:off x="4211960" y="5739390"/>
              <a:ext cx="150863" cy="182270"/>
              <a:chOff x="4384288" y="3609020"/>
              <a:chExt cx="558751" cy="675075"/>
            </a:xfrm>
          </p:grpSpPr>
          <p:sp>
            <p:nvSpPr>
              <p:cNvPr id="281" name="フローチャート : 抜出し 28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2" name="円/楕円 28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83" name="直線コネクタ 28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84" name="直線コネクタ 28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85" name="直線コネクタ 28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86" name="直線コネクタ 28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74" name="直線コネクタ 273"/>
            <p:cNvCxnSpPr/>
            <p:nvPr/>
          </p:nvCxnSpPr>
          <p:spPr>
            <a:xfrm flipV="1">
              <a:off x="4122473" y="5465438"/>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75" name="直線コネクタ 274"/>
            <p:cNvCxnSpPr/>
            <p:nvPr/>
          </p:nvCxnSpPr>
          <p:spPr>
            <a:xfrm>
              <a:off x="4037704" y="5818660"/>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76" name="直線コネクタ 275"/>
            <p:cNvCxnSpPr/>
            <p:nvPr/>
          </p:nvCxnSpPr>
          <p:spPr>
            <a:xfrm>
              <a:off x="4523710" y="5531562"/>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77" name="直線コネクタ 276"/>
            <p:cNvCxnSpPr/>
            <p:nvPr/>
          </p:nvCxnSpPr>
          <p:spPr>
            <a:xfrm flipV="1">
              <a:off x="4198651" y="5921660"/>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78" name="直線コネクタ 277"/>
            <p:cNvCxnSpPr/>
            <p:nvPr/>
          </p:nvCxnSpPr>
          <p:spPr>
            <a:xfrm>
              <a:off x="4384448" y="5838078"/>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79" name="直線コネクタ 278"/>
            <p:cNvCxnSpPr/>
            <p:nvPr/>
          </p:nvCxnSpPr>
          <p:spPr>
            <a:xfrm>
              <a:off x="4346975" y="5949280"/>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80" name="直線コネクタ 279"/>
            <p:cNvCxnSpPr/>
            <p:nvPr/>
          </p:nvCxnSpPr>
          <p:spPr>
            <a:xfrm>
              <a:off x="4212972" y="6142821"/>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grpSp>
      <p:grpSp>
        <p:nvGrpSpPr>
          <p:cNvPr id="413" name="グループ化 412"/>
          <p:cNvGrpSpPr/>
          <p:nvPr/>
        </p:nvGrpSpPr>
        <p:grpSpPr>
          <a:xfrm>
            <a:off x="2726795" y="5679250"/>
            <a:ext cx="4230470" cy="620434"/>
            <a:chOff x="2411760" y="1853825"/>
            <a:chExt cx="4230470" cy="620434"/>
          </a:xfrm>
        </p:grpSpPr>
        <p:sp>
          <p:nvSpPr>
            <p:cNvPr id="414" name="フローチャート : 磁気ディスク 413"/>
            <p:cNvSpPr/>
            <p:nvPr/>
          </p:nvSpPr>
          <p:spPr>
            <a:xfrm>
              <a:off x="5899476" y="1853825"/>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415" name="フローチャート : 複数書類 414"/>
            <p:cNvSpPr>
              <a:spLocks noChangeAspect="1"/>
            </p:cNvSpPr>
            <p:nvPr/>
          </p:nvSpPr>
          <p:spPr>
            <a:xfrm>
              <a:off x="6338353" y="2123854"/>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6" name="フローチャート : 複数書類 415"/>
            <p:cNvSpPr/>
            <p:nvPr/>
          </p:nvSpPr>
          <p:spPr>
            <a:xfrm>
              <a:off x="2411760" y="1956910"/>
              <a:ext cx="490809" cy="517348"/>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7" name="右矢印 416"/>
            <p:cNvSpPr/>
            <p:nvPr/>
          </p:nvSpPr>
          <p:spPr>
            <a:xfrm>
              <a:off x="3154514" y="212417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418" name="フローチャート : 磁気ディスク 417"/>
            <p:cNvSpPr/>
            <p:nvPr/>
          </p:nvSpPr>
          <p:spPr>
            <a:xfrm>
              <a:off x="3832681" y="1853826"/>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419" name="フローチャート : 複数書類 418"/>
            <p:cNvSpPr>
              <a:spLocks noChangeAspect="1"/>
            </p:cNvSpPr>
            <p:nvPr/>
          </p:nvSpPr>
          <p:spPr>
            <a:xfrm>
              <a:off x="3897269" y="2153343"/>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0" name="フローチャート : 複数書類 419"/>
            <p:cNvSpPr>
              <a:spLocks noChangeAspect="1"/>
            </p:cNvSpPr>
            <p:nvPr/>
          </p:nvSpPr>
          <p:spPr>
            <a:xfrm>
              <a:off x="4284793" y="2180571"/>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1" name="フローチャート : 複数書類 420"/>
            <p:cNvSpPr>
              <a:spLocks noChangeAspect="1"/>
            </p:cNvSpPr>
            <p:nvPr/>
          </p:nvSpPr>
          <p:spPr>
            <a:xfrm>
              <a:off x="5964059" y="215333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2" name="フローチャート : 複数書類 421"/>
            <p:cNvSpPr>
              <a:spLocks noChangeAspect="1"/>
            </p:cNvSpPr>
            <p:nvPr/>
          </p:nvSpPr>
          <p:spPr>
            <a:xfrm>
              <a:off x="6147173" y="216885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23" name="直線矢印コネクタ 422"/>
            <p:cNvCxnSpPr/>
            <p:nvPr/>
          </p:nvCxnSpPr>
          <p:spPr>
            <a:xfrm>
              <a:off x="4769197" y="2196898"/>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sp>
        <p:nvSpPr>
          <p:cNvPr id="424" name="右矢印 423"/>
          <p:cNvSpPr/>
          <p:nvPr/>
        </p:nvSpPr>
        <p:spPr>
          <a:xfrm rot="5400000">
            <a:off x="5188715" y="4803808"/>
            <a:ext cx="758092" cy="70877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6" name="テキスト ボックス 425"/>
          <p:cNvSpPr txBox="1"/>
          <p:nvPr/>
        </p:nvSpPr>
        <p:spPr>
          <a:xfrm>
            <a:off x="898167" y="4194085"/>
            <a:ext cx="1513593" cy="369332"/>
          </a:xfrm>
          <a:prstGeom prst="rect">
            <a:avLst/>
          </a:prstGeom>
          <a:noFill/>
        </p:spPr>
        <p:txBody>
          <a:bodyPr wrap="square" rtlCol="0">
            <a:spAutoFit/>
          </a:bodyPr>
          <a:lstStyle/>
          <a:p>
            <a:pPr algn="r"/>
            <a:r>
              <a:rPr lang="ja-JP" altLang="en-US" b="1" dirty="0"/>
              <a:t>コミュニティ</a:t>
            </a:r>
            <a:endParaRPr kumimoji="1" lang="ja-JP" altLang="en-US" b="1" dirty="0"/>
          </a:p>
        </p:txBody>
      </p:sp>
      <p:sp>
        <p:nvSpPr>
          <p:cNvPr id="427" name="テキスト ボックス 426"/>
          <p:cNvSpPr txBox="1"/>
          <p:nvPr/>
        </p:nvSpPr>
        <p:spPr>
          <a:xfrm>
            <a:off x="656566" y="5880756"/>
            <a:ext cx="1800200" cy="369332"/>
          </a:xfrm>
          <a:prstGeom prst="rect">
            <a:avLst/>
          </a:prstGeom>
          <a:noFill/>
        </p:spPr>
        <p:txBody>
          <a:bodyPr wrap="square" rtlCol="0">
            <a:spAutoFit/>
          </a:bodyPr>
          <a:lstStyle/>
          <a:p>
            <a:pPr algn="r"/>
            <a:r>
              <a:rPr lang="ja-JP" altLang="en-US" b="1" dirty="0"/>
              <a:t>アーティファクト</a:t>
            </a:r>
            <a:endParaRPr kumimoji="1" lang="ja-JP" altLang="en-US" b="1" dirty="0"/>
          </a:p>
        </p:txBody>
      </p:sp>
    </p:spTree>
    <p:extLst>
      <p:ext uri="{BB962C8B-B14F-4D97-AF65-F5344CB8AC3E}">
        <p14:creationId xmlns:p14="http://schemas.microsoft.com/office/powerpoint/2010/main" val="32819344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目的とアプローチ</a:t>
            </a:r>
            <a:endParaRPr kumimoji="1" lang="ja-JP" altLang="en-US" dirty="0"/>
          </a:p>
        </p:txBody>
      </p:sp>
      <p:sp>
        <p:nvSpPr>
          <p:cNvPr id="3" name="コンテンツ プレースホルダー 2"/>
          <p:cNvSpPr>
            <a:spLocks noGrp="1"/>
          </p:cNvSpPr>
          <p:nvPr>
            <p:ph idx="1"/>
          </p:nvPr>
        </p:nvSpPr>
        <p:spPr/>
        <p:style>
          <a:lnRef idx="2">
            <a:schemeClr val="accent3"/>
          </a:lnRef>
          <a:fillRef idx="1">
            <a:schemeClr val="lt1"/>
          </a:fillRef>
          <a:effectRef idx="0">
            <a:schemeClr val="accent3"/>
          </a:effectRef>
          <a:fontRef idx="minor">
            <a:schemeClr val="dk1"/>
          </a:fontRef>
        </p:style>
        <p:txBody>
          <a:bodyPr>
            <a:noAutofit/>
          </a:bodyPr>
          <a:lstStyle/>
          <a:p>
            <a:r>
              <a:rPr kumimoji="1" lang="ja-JP" altLang="en-US" dirty="0" smtClean="0"/>
              <a:t>目的</a:t>
            </a:r>
            <a:endParaRPr lang="en-US" altLang="ja-JP" dirty="0"/>
          </a:p>
          <a:p>
            <a:pPr lvl="1"/>
            <a:r>
              <a:rPr kumimoji="1" lang="en-US" altLang="ja-JP" dirty="0" smtClean="0"/>
              <a:t>OSS</a:t>
            </a:r>
            <a:r>
              <a:rPr kumimoji="1" lang="ja-JP" altLang="en-US" dirty="0" smtClean="0"/>
              <a:t>開発における</a:t>
            </a:r>
            <a:r>
              <a:rPr kumimoji="1" lang="ja-JP" altLang="en-US" dirty="0" smtClean="0">
                <a:solidFill>
                  <a:srgbClr val="FF0000"/>
                </a:solidFill>
              </a:rPr>
              <a:t>共進化の過程</a:t>
            </a:r>
            <a:r>
              <a:rPr lang="ja-JP" altLang="en-US" dirty="0" smtClean="0">
                <a:solidFill>
                  <a:srgbClr val="FF0000"/>
                </a:solidFill>
              </a:rPr>
              <a:t>を</a:t>
            </a:r>
            <a:r>
              <a:rPr kumimoji="1" lang="ja-JP" altLang="en-US" dirty="0" smtClean="0">
                <a:solidFill>
                  <a:srgbClr val="FF0000"/>
                </a:solidFill>
              </a:rPr>
              <a:t>理解するための手法</a:t>
            </a:r>
            <a:r>
              <a:rPr kumimoji="1" lang="ja-JP" altLang="en-US" dirty="0" smtClean="0"/>
              <a:t>を提案する</a:t>
            </a:r>
            <a:endParaRPr kumimoji="1" lang="en-US" altLang="ja-JP" dirty="0" smtClean="0"/>
          </a:p>
          <a:p>
            <a:r>
              <a:rPr lang="ja-JP" altLang="en-US" dirty="0" smtClean="0"/>
              <a:t>アプローチ</a:t>
            </a:r>
            <a:endParaRPr lang="en-US" altLang="ja-JP" dirty="0" smtClean="0"/>
          </a:p>
          <a:p>
            <a:pPr lvl="1"/>
            <a:r>
              <a:rPr lang="ja-JP" altLang="en-US" dirty="0">
                <a:solidFill>
                  <a:srgbClr val="FF0000"/>
                </a:solidFill>
              </a:rPr>
              <a:t>遅延相関</a:t>
            </a:r>
            <a:r>
              <a:rPr lang="ja-JP" altLang="en-US" dirty="0" smtClean="0">
                <a:solidFill>
                  <a:srgbClr val="FF0000"/>
                </a:solidFill>
              </a:rPr>
              <a:t>分析</a:t>
            </a:r>
            <a:r>
              <a:rPr lang="ja-JP" altLang="en-US" dirty="0" smtClean="0"/>
              <a:t>に</a:t>
            </a:r>
            <a:r>
              <a:rPr lang="ja-JP" altLang="en-US" dirty="0"/>
              <a:t>基づく手法を提案</a:t>
            </a:r>
            <a:endParaRPr lang="en-US" altLang="ja-JP" dirty="0"/>
          </a:p>
          <a:p>
            <a:pPr lvl="2"/>
            <a:r>
              <a:rPr lang="ja-JP" altLang="en-US" dirty="0" smtClean="0"/>
              <a:t>一定</a:t>
            </a:r>
            <a:r>
              <a:rPr lang="ja-JP" altLang="en-US" dirty="0"/>
              <a:t>の期間の遅延を</a:t>
            </a:r>
            <a:r>
              <a:rPr lang="ja-JP" altLang="en-US" dirty="0" smtClean="0"/>
              <a:t>もって</a:t>
            </a:r>
            <a:r>
              <a:rPr lang="ja-JP" altLang="en-US" dirty="0"/>
              <a:t>共進化の</a:t>
            </a:r>
            <a:r>
              <a:rPr lang="ja-JP" altLang="en-US" dirty="0" smtClean="0"/>
              <a:t>関係がみられることに着目</a:t>
            </a:r>
            <a:endParaRPr lang="en-US" altLang="ja-JP" dirty="0" smtClean="0"/>
          </a:p>
          <a:p>
            <a:endParaRPr lang="en-US" altLang="ja-JP" dirty="0" smtClean="0"/>
          </a:p>
          <a:p>
            <a:endParaRPr lang="en-US" altLang="ja-JP" dirty="0" smtClean="0"/>
          </a:p>
          <a:p>
            <a:endParaRPr lang="en-US" altLang="ja-JP" dirty="0" smtClean="0"/>
          </a:p>
          <a:p>
            <a:pPr marL="0" indent="0">
              <a:buNone/>
            </a:pPr>
            <a:endParaRPr lang="en-US" altLang="ja-JP" dirty="0" smtClean="0"/>
          </a:p>
          <a:p>
            <a:endParaRPr lang="en-US" altLang="ja-JP" dirty="0" smtClean="0">
              <a:solidFill>
                <a:schemeClr val="bg1"/>
              </a:solidFill>
            </a:endParaRPr>
          </a:p>
          <a:p>
            <a:pPr marL="2286000" lvl="5" indent="0">
              <a:buNone/>
            </a:pPr>
            <a:endParaRPr lang="en-US" altLang="ja-JP" dirty="0" smtClean="0"/>
          </a:p>
          <a:p>
            <a:pPr lvl="6"/>
            <a:endParaRPr lang="en-US" altLang="ja-JP" dirty="0" smtClean="0"/>
          </a:p>
          <a:p>
            <a:pPr lvl="6"/>
            <a:endParaRPr lang="en-US" altLang="ja-JP" dirty="0"/>
          </a:p>
          <a:p>
            <a:pPr marL="2743200" lvl="6" indent="0">
              <a:buNone/>
            </a:pPr>
            <a:endParaRPr lang="en-US" altLang="ja-JP" dirty="0" smtClean="0">
              <a:solidFill>
                <a:schemeClr val="bg1"/>
              </a:solidFill>
            </a:endParaRPr>
          </a:p>
          <a:p>
            <a:endParaRPr lang="en-US" altLang="ja-JP" dirty="0" smtClean="0"/>
          </a:p>
          <a:p>
            <a:pPr lvl="1"/>
            <a:endParaRPr lang="en-US" altLang="ja-JP" dirty="0"/>
          </a:p>
          <a:p>
            <a:endParaRPr lang="en-US" altLang="ja-JP" dirty="0" smtClean="0"/>
          </a:p>
          <a:p>
            <a:endParaRPr lang="en-US" altLang="ja-JP" dirty="0"/>
          </a:p>
        </p:txBody>
      </p:sp>
      <p:sp>
        <p:nvSpPr>
          <p:cNvPr id="4" name="日付プレースホルダー 3"/>
          <p:cNvSpPr>
            <a:spLocks noGrp="1"/>
          </p:cNvSpPr>
          <p:nvPr>
            <p:ph type="dt" sz="half" idx="10"/>
          </p:nvPr>
        </p:nvSpPr>
        <p:spPr/>
        <p:txBody>
          <a:bodyPr/>
          <a:lstStyle/>
          <a:p>
            <a:fld id="{EF7AE8A7-2BE7-43E4-92A9-E4258292A942}"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6</a:t>
            </a:fld>
            <a:endParaRPr lang="en-US" altLang="ja-JP"/>
          </a:p>
        </p:txBody>
      </p:sp>
      <p:grpSp>
        <p:nvGrpSpPr>
          <p:cNvPr id="229" name="グループ化 228"/>
          <p:cNvGrpSpPr/>
          <p:nvPr/>
        </p:nvGrpSpPr>
        <p:grpSpPr>
          <a:xfrm>
            <a:off x="2546775" y="3834045"/>
            <a:ext cx="4713753" cy="945105"/>
            <a:chOff x="2215892" y="5319210"/>
            <a:chExt cx="4713753" cy="945105"/>
          </a:xfrm>
        </p:grpSpPr>
        <p:grpSp>
          <p:nvGrpSpPr>
            <p:cNvPr id="230" name="グループ化 229"/>
            <p:cNvGrpSpPr>
              <a:grpSpLocks noChangeAspect="1"/>
            </p:cNvGrpSpPr>
            <p:nvPr/>
          </p:nvGrpSpPr>
          <p:grpSpPr>
            <a:xfrm>
              <a:off x="2215892" y="5586990"/>
              <a:ext cx="150863" cy="182270"/>
              <a:chOff x="4384288" y="3609020"/>
              <a:chExt cx="558751" cy="675075"/>
            </a:xfrm>
          </p:grpSpPr>
          <p:sp>
            <p:nvSpPr>
              <p:cNvPr id="407" name="フローチャート : 抜出し 40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8" name="円/楕円 40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09" name="直線コネクタ 40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0" name="直線コネクタ 40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1" name="直線コネクタ 41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2" name="直線コネクタ 41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31" name="グループ化 230"/>
            <p:cNvGrpSpPr>
              <a:grpSpLocks noChangeAspect="1"/>
            </p:cNvGrpSpPr>
            <p:nvPr/>
          </p:nvGrpSpPr>
          <p:grpSpPr>
            <a:xfrm>
              <a:off x="2800957" y="5739390"/>
              <a:ext cx="150863" cy="182270"/>
              <a:chOff x="4384288" y="3609020"/>
              <a:chExt cx="558751" cy="675075"/>
            </a:xfrm>
          </p:grpSpPr>
          <p:sp>
            <p:nvSpPr>
              <p:cNvPr id="401" name="フローチャート : 抜出し 40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2" name="円/楕円 40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03" name="直線コネクタ 40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4" name="直線コネクタ 40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5" name="直線コネクタ 40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6" name="直線コネクタ 40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32" name="グループ化 231"/>
            <p:cNvGrpSpPr>
              <a:grpSpLocks noChangeAspect="1"/>
            </p:cNvGrpSpPr>
            <p:nvPr/>
          </p:nvGrpSpPr>
          <p:grpSpPr>
            <a:xfrm>
              <a:off x="2321750" y="5994285"/>
              <a:ext cx="150863" cy="182270"/>
              <a:chOff x="4384288" y="3609020"/>
              <a:chExt cx="558751" cy="675075"/>
            </a:xfrm>
          </p:grpSpPr>
          <p:sp>
            <p:nvSpPr>
              <p:cNvPr id="395" name="フローチャート : 抜出し 39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6" name="円/楕円 39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97" name="直線コネクタ 39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8" name="直線コネクタ 39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9" name="直線コネクタ 39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0" name="直線コネクタ 39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33" name="グループ化 232"/>
            <p:cNvGrpSpPr>
              <a:grpSpLocks noChangeAspect="1"/>
            </p:cNvGrpSpPr>
            <p:nvPr/>
          </p:nvGrpSpPr>
          <p:grpSpPr>
            <a:xfrm>
              <a:off x="2620937" y="5364215"/>
              <a:ext cx="150863" cy="182270"/>
              <a:chOff x="4384288" y="3609020"/>
              <a:chExt cx="558751" cy="675075"/>
            </a:xfrm>
          </p:grpSpPr>
          <p:sp>
            <p:nvSpPr>
              <p:cNvPr id="389" name="フローチャート : 抜出し 38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0" name="円/楕円 38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91" name="直線コネクタ 39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2" name="直線コネクタ 39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3" name="直線コネクタ 39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4" name="直線コネクタ 39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34" name="グループ化 233"/>
            <p:cNvGrpSpPr>
              <a:grpSpLocks noChangeAspect="1"/>
            </p:cNvGrpSpPr>
            <p:nvPr/>
          </p:nvGrpSpPr>
          <p:grpSpPr>
            <a:xfrm>
              <a:off x="2665942" y="6082045"/>
              <a:ext cx="150863" cy="182270"/>
              <a:chOff x="4384288" y="3609020"/>
              <a:chExt cx="558751" cy="675075"/>
            </a:xfrm>
          </p:grpSpPr>
          <p:sp>
            <p:nvSpPr>
              <p:cNvPr id="383" name="フローチャート : 抜出し 38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4" name="円/楕円 38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85" name="直線コネクタ 38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6" name="直線コネクタ 38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7" name="直線コネクタ 38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8" name="直線コネクタ 38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35" name="グループ化 234"/>
            <p:cNvGrpSpPr>
              <a:grpSpLocks noChangeAspect="1"/>
            </p:cNvGrpSpPr>
            <p:nvPr/>
          </p:nvGrpSpPr>
          <p:grpSpPr>
            <a:xfrm>
              <a:off x="2485922" y="5739390"/>
              <a:ext cx="150863" cy="182270"/>
              <a:chOff x="4384288" y="3609020"/>
              <a:chExt cx="558751" cy="675075"/>
            </a:xfrm>
          </p:grpSpPr>
          <p:sp>
            <p:nvSpPr>
              <p:cNvPr id="377" name="フローチャート : 抜出し 37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8" name="円/楕円 37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79" name="直線コネクタ 37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0" name="直線コネクタ 37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1" name="直線コネクタ 38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2" name="直線コネクタ 38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36" name="直線コネクタ 235"/>
            <p:cNvCxnSpPr/>
            <p:nvPr/>
          </p:nvCxnSpPr>
          <p:spPr>
            <a:xfrm flipV="1">
              <a:off x="2396435" y="5465438"/>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37" name="直線コネクタ 236"/>
            <p:cNvCxnSpPr/>
            <p:nvPr/>
          </p:nvCxnSpPr>
          <p:spPr>
            <a:xfrm>
              <a:off x="2311666" y="5818660"/>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38" name="直線コネクタ 237"/>
            <p:cNvCxnSpPr/>
            <p:nvPr/>
          </p:nvCxnSpPr>
          <p:spPr>
            <a:xfrm>
              <a:off x="2797672" y="5531562"/>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39" name="直線コネクタ 238"/>
            <p:cNvCxnSpPr/>
            <p:nvPr/>
          </p:nvCxnSpPr>
          <p:spPr>
            <a:xfrm flipV="1">
              <a:off x="2472613" y="5921660"/>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40" name="直線コネクタ 239"/>
            <p:cNvCxnSpPr/>
            <p:nvPr/>
          </p:nvCxnSpPr>
          <p:spPr>
            <a:xfrm>
              <a:off x="2658410" y="5838078"/>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41" name="直線コネクタ 240"/>
            <p:cNvCxnSpPr/>
            <p:nvPr/>
          </p:nvCxnSpPr>
          <p:spPr>
            <a:xfrm>
              <a:off x="2620937" y="5949280"/>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42" name="直線コネクタ 241"/>
            <p:cNvCxnSpPr/>
            <p:nvPr/>
          </p:nvCxnSpPr>
          <p:spPr>
            <a:xfrm>
              <a:off x="2486934" y="6142821"/>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43" name="右矢印 242"/>
            <p:cNvSpPr/>
            <p:nvPr/>
          </p:nvSpPr>
          <p:spPr>
            <a:xfrm>
              <a:off x="3162072" y="572425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grpSp>
          <p:nvGrpSpPr>
            <p:cNvPr id="244" name="グループ化 243"/>
            <p:cNvGrpSpPr>
              <a:grpSpLocks noChangeAspect="1"/>
            </p:cNvGrpSpPr>
            <p:nvPr/>
          </p:nvGrpSpPr>
          <p:grpSpPr>
            <a:xfrm>
              <a:off x="6041317" y="5586990"/>
              <a:ext cx="150863" cy="182270"/>
              <a:chOff x="4384288" y="3609020"/>
              <a:chExt cx="558751" cy="675075"/>
            </a:xfrm>
          </p:grpSpPr>
          <p:sp>
            <p:nvSpPr>
              <p:cNvPr id="371" name="フローチャート : 抜出し 37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2" name="円/楕円 37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73" name="直線コネクタ 37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4" name="直線コネクタ 37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5" name="直線コネクタ 37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6" name="直線コネクタ 37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45" name="グループ化 244"/>
            <p:cNvGrpSpPr>
              <a:grpSpLocks noChangeAspect="1"/>
            </p:cNvGrpSpPr>
            <p:nvPr/>
          </p:nvGrpSpPr>
          <p:grpSpPr>
            <a:xfrm>
              <a:off x="6626382" y="5739390"/>
              <a:ext cx="150863" cy="182270"/>
              <a:chOff x="4384288" y="3609020"/>
              <a:chExt cx="558751" cy="675075"/>
            </a:xfrm>
          </p:grpSpPr>
          <p:sp>
            <p:nvSpPr>
              <p:cNvPr id="365" name="フローチャート : 抜出し 36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6" name="円/楕円 36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67" name="直線コネクタ 36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8" name="直線コネクタ 36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9" name="直線コネクタ 36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0" name="直線コネクタ 36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46" name="グループ化 245"/>
            <p:cNvGrpSpPr>
              <a:grpSpLocks noChangeAspect="1"/>
            </p:cNvGrpSpPr>
            <p:nvPr/>
          </p:nvGrpSpPr>
          <p:grpSpPr>
            <a:xfrm>
              <a:off x="6147175" y="5994285"/>
              <a:ext cx="150863" cy="182270"/>
              <a:chOff x="4384288" y="3609020"/>
              <a:chExt cx="558751" cy="675075"/>
            </a:xfrm>
          </p:grpSpPr>
          <p:sp>
            <p:nvSpPr>
              <p:cNvPr id="359" name="フローチャート : 抜出し 35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0" name="円/楕円 35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61" name="直線コネクタ 36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2" name="直線コネクタ 36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3" name="直線コネクタ 36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4" name="直線コネクタ 36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47" name="グループ化 246"/>
            <p:cNvGrpSpPr>
              <a:grpSpLocks noChangeAspect="1"/>
            </p:cNvGrpSpPr>
            <p:nvPr/>
          </p:nvGrpSpPr>
          <p:grpSpPr>
            <a:xfrm>
              <a:off x="6446362" y="5364215"/>
              <a:ext cx="150863" cy="182270"/>
              <a:chOff x="4384288" y="3609020"/>
              <a:chExt cx="558751" cy="675075"/>
            </a:xfrm>
          </p:grpSpPr>
          <p:sp>
            <p:nvSpPr>
              <p:cNvPr id="353" name="フローチャート : 抜出し 35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4" name="円/楕円 35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55" name="直線コネクタ 35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6" name="直線コネクタ 35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7" name="直線コネクタ 35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8" name="直線コネクタ 35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48" name="グループ化 247"/>
            <p:cNvGrpSpPr>
              <a:grpSpLocks noChangeAspect="1"/>
            </p:cNvGrpSpPr>
            <p:nvPr/>
          </p:nvGrpSpPr>
          <p:grpSpPr>
            <a:xfrm>
              <a:off x="6491367" y="6082045"/>
              <a:ext cx="150863" cy="182270"/>
              <a:chOff x="4384288" y="3609020"/>
              <a:chExt cx="558751" cy="675075"/>
            </a:xfrm>
          </p:grpSpPr>
          <p:sp>
            <p:nvSpPr>
              <p:cNvPr id="347" name="フローチャート : 抜出し 34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8" name="円/楕円 34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49" name="直線コネクタ 34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0" name="直線コネクタ 34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1" name="直線コネクタ 35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2" name="直線コネクタ 35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49" name="グループ化 248"/>
            <p:cNvGrpSpPr>
              <a:grpSpLocks noChangeAspect="1"/>
            </p:cNvGrpSpPr>
            <p:nvPr/>
          </p:nvGrpSpPr>
          <p:grpSpPr>
            <a:xfrm>
              <a:off x="6311347" y="5739390"/>
              <a:ext cx="150863" cy="182270"/>
              <a:chOff x="4384288" y="3609020"/>
              <a:chExt cx="558751" cy="675075"/>
            </a:xfrm>
          </p:grpSpPr>
          <p:sp>
            <p:nvSpPr>
              <p:cNvPr id="341" name="フローチャート : 抜出し 34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2" name="円/楕円 34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43" name="直線コネクタ 34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4" name="直線コネクタ 34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5" name="直線コネクタ 34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6" name="直線コネクタ 34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50" name="直線コネクタ 249"/>
            <p:cNvCxnSpPr/>
            <p:nvPr/>
          </p:nvCxnSpPr>
          <p:spPr>
            <a:xfrm flipV="1">
              <a:off x="6221860" y="5465438"/>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51" name="直線コネクタ 250"/>
            <p:cNvCxnSpPr/>
            <p:nvPr/>
          </p:nvCxnSpPr>
          <p:spPr>
            <a:xfrm>
              <a:off x="6137091" y="5818660"/>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52" name="直線コネクタ 251"/>
            <p:cNvCxnSpPr/>
            <p:nvPr/>
          </p:nvCxnSpPr>
          <p:spPr>
            <a:xfrm>
              <a:off x="6623097" y="5531562"/>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53" name="直線コネクタ 252"/>
            <p:cNvCxnSpPr/>
            <p:nvPr/>
          </p:nvCxnSpPr>
          <p:spPr>
            <a:xfrm flipV="1">
              <a:off x="6298038" y="5921660"/>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54" name="直線コネクタ 253"/>
            <p:cNvCxnSpPr/>
            <p:nvPr/>
          </p:nvCxnSpPr>
          <p:spPr>
            <a:xfrm>
              <a:off x="6483835" y="5838078"/>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55" name="直線コネクタ 254"/>
            <p:cNvCxnSpPr/>
            <p:nvPr/>
          </p:nvCxnSpPr>
          <p:spPr>
            <a:xfrm>
              <a:off x="6446362" y="5949280"/>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56" name="直線コネクタ 255"/>
            <p:cNvCxnSpPr/>
            <p:nvPr/>
          </p:nvCxnSpPr>
          <p:spPr>
            <a:xfrm>
              <a:off x="6312359" y="6142821"/>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57" name="直線矢印コネクタ 256"/>
            <p:cNvCxnSpPr/>
            <p:nvPr/>
          </p:nvCxnSpPr>
          <p:spPr>
            <a:xfrm>
              <a:off x="4842030" y="5803363"/>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258" name="グループ化 257"/>
            <p:cNvGrpSpPr>
              <a:grpSpLocks noChangeAspect="1"/>
            </p:cNvGrpSpPr>
            <p:nvPr/>
          </p:nvGrpSpPr>
          <p:grpSpPr>
            <a:xfrm>
              <a:off x="6732240" y="6037040"/>
              <a:ext cx="150863" cy="182270"/>
              <a:chOff x="4384288" y="3609020"/>
              <a:chExt cx="558751" cy="675075"/>
            </a:xfrm>
          </p:grpSpPr>
          <p:sp>
            <p:nvSpPr>
              <p:cNvPr id="335" name="フローチャート : 抜出し 33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6" name="円/楕円 33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37" name="直線コネクタ 33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8" name="直線コネクタ 33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9" name="直線コネクタ 33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40" name="直線コネクタ 33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59" name="グループ化 258"/>
            <p:cNvGrpSpPr>
              <a:grpSpLocks noChangeAspect="1"/>
            </p:cNvGrpSpPr>
            <p:nvPr/>
          </p:nvGrpSpPr>
          <p:grpSpPr>
            <a:xfrm>
              <a:off x="6778782" y="5496980"/>
              <a:ext cx="150863" cy="182270"/>
              <a:chOff x="4384288" y="3609020"/>
              <a:chExt cx="558751" cy="675075"/>
            </a:xfrm>
          </p:grpSpPr>
          <p:sp>
            <p:nvSpPr>
              <p:cNvPr id="329" name="フローチャート : 抜出し 32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0" name="円/楕円 32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31" name="直線コネクタ 33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2" name="直線コネクタ 33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3" name="直線コネクタ 33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4" name="直線コネクタ 33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60" name="グループ化 259"/>
            <p:cNvGrpSpPr>
              <a:grpSpLocks noChangeAspect="1"/>
            </p:cNvGrpSpPr>
            <p:nvPr/>
          </p:nvGrpSpPr>
          <p:grpSpPr>
            <a:xfrm>
              <a:off x="5877145" y="5859270"/>
              <a:ext cx="150863" cy="182270"/>
              <a:chOff x="4384288" y="3609020"/>
              <a:chExt cx="558751" cy="675075"/>
            </a:xfrm>
          </p:grpSpPr>
          <p:sp>
            <p:nvSpPr>
              <p:cNvPr id="323" name="フローチャート : 抜出し 32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4" name="円/楕円 32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25" name="直線コネクタ 32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6" name="直線コネクタ 32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7" name="直線コネクタ 32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8" name="直線コネクタ 32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61" name="グループ化 260"/>
            <p:cNvGrpSpPr>
              <a:grpSpLocks noChangeAspect="1"/>
            </p:cNvGrpSpPr>
            <p:nvPr/>
          </p:nvGrpSpPr>
          <p:grpSpPr>
            <a:xfrm>
              <a:off x="6131327" y="5319210"/>
              <a:ext cx="150863" cy="182270"/>
              <a:chOff x="4384288" y="3609020"/>
              <a:chExt cx="558751" cy="675075"/>
            </a:xfrm>
          </p:grpSpPr>
          <p:sp>
            <p:nvSpPr>
              <p:cNvPr id="317" name="フローチャート : 抜出し 31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8" name="円/楕円 31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19" name="直線コネクタ 31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0" name="直線コネクタ 31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1" name="直線コネクタ 32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2" name="直線コネクタ 32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62" name="直線コネクタ 261"/>
            <p:cNvCxnSpPr/>
            <p:nvPr/>
          </p:nvCxnSpPr>
          <p:spPr>
            <a:xfrm flipH="1">
              <a:off x="6830013" y="5705123"/>
              <a:ext cx="20724" cy="29076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63" name="直線コネクタ 262"/>
            <p:cNvCxnSpPr/>
            <p:nvPr/>
          </p:nvCxnSpPr>
          <p:spPr>
            <a:xfrm>
              <a:off x="6732240" y="5949280"/>
              <a:ext cx="20171" cy="5856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64" name="直線コネクタ 263"/>
            <p:cNvCxnSpPr/>
            <p:nvPr/>
          </p:nvCxnSpPr>
          <p:spPr>
            <a:xfrm>
              <a:off x="6298038" y="5400670"/>
              <a:ext cx="131253" cy="10403"/>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65" name="直線コネクタ 264"/>
            <p:cNvCxnSpPr/>
            <p:nvPr/>
          </p:nvCxnSpPr>
          <p:spPr>
            <a:xfrm>
              <a:off x="6042629" y="5974600"/>
              <a:ext cx="73373" cy="8847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66" name="直線コネクタ 265"/>
            <p:cNvCxnSpPr/>
            <p:nvPr/>
          </p:nvCxnSpPr>
          <p:spPr>
            <a:xfrm flipH="1">
              <a:off x="6012161" y="5765956"/>
              <a:ext cx="30468" cy="7817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67" name="直線コネクタ 266"/>
            <p:cNvCxnSpPr/>
            <p:nvPr/>
          </p:nvCxnSpPr>
          <p:spPr>
            <a:xfrm flipH="1">
              <a:off x="6116002" y="5486904"/>
              <a:ext cx="15325" cy="47988"/>
            </a:xfrm>
            <a:prstGeom prst="line">
              <a:avLst/>
            </a:prstGeom>
            <a:ln w="38100"/>
          </p:spPr>
          <p:style>
            <a:lnRef idx="1">
              <a:schemeClr val="accent2"/>
            </a:lnRef>
            <a:fillRef idx="0">
              <a:schemeClr val="accent2"/>
            </a:fillRef>
            <a:effectRef idx="0">
              <a:schemeClr val="accent2"/>
            </a:effectRef>
            <a:fontRef idx="minor">
              <a:schemeClr val="tx1"/>
            </a:fontRef>
          </p:style>
        </p:cxnSp>
        <p:grpSp>
          <p:nvGrpSpPr>
            <p:cNvPr id="268" name="グループ化 267"/>
            <p:cNvGrpSpPr>
              <a:grpSpLocks noChangeAspect="1"/>
            </p:cNvGrpSpPr>
            <p:nvPr/>
          </p:nvGrpSpPr>
          <p:grpSpPr>
            <a:xfrm>
              <a:off x="3941930" y="5586990"/>
              <a:ext cx="150863" cy="182270"/>
              <a:chOff x="4384288" y="3609020"/>
              <a:chExt cx="558751" cy="675075"/>
            </a:xfrm>
          </p:grpSpPr>
          <p:sp>
            <p:nvSpPr>
              <p:cNvPr id="311" name="フローチャート : 抜出し 31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2" name="円/楕円 31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13" name="直線コネクタ 31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4" name="直線コネクタ 31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5" name="直線コネクタ 31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6" name="直線コネクタ 31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69" name="グループ化 268"/>
            <p:cNvGrpSpPr>
              <a:grpSpLocks noChangeAspect="1"/>
            </p:cNvGrpSpPr>
            <p:nvPr/>
          </p:nvGrpSpPr>
          <p:grpSpPr>
            <a:xfrm>
              <a:off x="4526995" y="5739390"/>
              <a:ext cx="150863" cy="182270"/>
              <a:chOff x="4384288" y="3609020"/>
              <a:chExt cx="558751" cy="675075"/>
            </a:xfrm>
          </p:grpSpPr>
          <p:sp>
            <p:nvSpPr>
              <p:cNvPr id="305" name="フローチャート : 抜出し 30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6" name="円/楕円 30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07" name="直線コネクタ 30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8" name="直線コネクタ 30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9" name="直線コネクタ 30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0" name="直線コネクタ 30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70" name="グループ化 269"/>
            <p:cNvGrpSpPr>
              <a:grpSpLocks noChangeAspect="1"/>
            </p:cNvGrpSpPr>
            <p:nvPr/>
          </p:nvGrpSpPr>
          <p:grpSpPr>
            <a:xfrm>
              <a:off x="4047788" y="5994285"/>
              <a:ext cx="150863" cy="182270"/>
              <a:chOff x="4384288" y="3609020"/>
              <a:chExt cx="558751" cy="675075"/>
            </a:xfrm>
          </p:grpSpPr>
          <p:sp>
            <p:nvSpPr>
              <p:cNvPr id="299" name="フローチャート : 抜出し 29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0" name="円/楕円 29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01" name="直線コネクタ 30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2" name="直線コネクタ 30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3" name="直線コネクタ 30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4" name="直線コネクタ 30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71" name="グループ化 270"/>
            <p:cNvGrpSpPr>
              <a:grpSpLocks noChangeAspect="1"/>
            </p:cNvGrpSpPr>
            <p:nvPr/>
          </p:nvGrpSpPr>
          <p:grpSpPr>
            <a:xfrm>
              <a:off x="4346975" y="5364215"/>
              <a:ext cx="150863" cy="182270"/>
              <a:chOff x="4384288" y="3609020"/>
              <a:chExt cx="558751" cy="675075"/>
            </a:xfrm>
          </p:grpSpPr>
          <p:sp>
            <p:nvSpPr>
              <p:cNvPr id="293" name="フローチャート : 抜出し 29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4" name="円/楕円 29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95" name="直線コネクタ 29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6" name="直線コネクタ 29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7" name="直線コネクタ 29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8" name="直線コネクタ 29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72" name="グループ化 271"/>
            <p:cNvGrpSpPr>
              <a:grpSpLocks noChangeAspect="1"/>
            </p:cNvGrpSpPr>
            <p:nvPr/>
          </p:nvGrpSpPr>
          <p:grpSpPr>
            <a:xfrm>
              <a:off x="4391980" y="6082045"/>
              <a:ext cx="150863" cy="182270"/>
              <a:chOff x="4384288" y="3609020"/>
              <a:chExt cx="558751" cy="675075"/>
            </a:xfrm>
          </p:grpSpPr>
          <p:sp>
            <p:nvSpPr>
              <p:cNvPr id="287" name="フローチャート : 抜出し 28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8" name="円/楕円 28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89" name="直線コネクタ 28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0" name="直線コネクタ 28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1" name="直線コネクタ 29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92" name="直線コネクタ 29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73" name="グループ化 272"/>
            <p:cNvGrpSpPr>
              <a:grpSpLocks noChangeAspect="1"/>
            </p:cNvGrpSpPr>
            <p:nvPr/>
          </p:nvGrpSpPr>
          <p:grpSpPr>
            <a:xfrm>
              <a:off x="4211960" y="5739390"/>
              <a:ext cx="150863" cy="182270"/>
              <a:chOff x="4384288" y="3609020"/>
              <a:chExt cx="558751" cy="675075"/>
            </a:xfrm>
          </p:grpSpPr>
          <p:sp>
            <p:nvSpPr>
              <p:cNvPr id="281" name="フローチャート : 抜出し 28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2" name="円/楕円 28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83" name="直線コネクタ 28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84" name="直線コネクタ 28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85" name="直線コネクタ 28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86" name="直線コネクタ 28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74" name="直線コネクタ 273"/>
            <p:cNvCxnSpPr/>
            <p:nvPr/>
          </p:nvCxnSpPr>
          <p:spPr>
            <a:xfrm flipV="1">
              <a:off x="4122473" y="5465438"/>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75" name="直線コネクタ 274"/>
            <p:cNvCxnSpPr/>
            <p:nvPr/>
          </p:nvCxnSpPr>
          <p:spPr>
            <a:xfrm>
              <a:off x="4037704" y="5818660"/>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76" name="直線コネクタ 275"/>
            <p:cNvCxnSpPr/>
            <p:nvPr/>
          </p:nvCxnSpPr>
          <p:spPr>
            <a:xfrm>
              <a:off x="4523710" y="5531562"/>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77" name="直線コネクタ 276"/>
            <p:cNvCxnSpPr/>
            <p:nvPr/>
          </p:nvCxnSpPr>
          <p:spPr>
            <a:xfrm flipV="1">
              <a:off x="4198651" y="5921660"/>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78" name="直線コネクタ 277"/>
            <p:cNvCxnSpPr/>
            <p:nvPr/>
          </p:nvCxnSpPr>
          <p:spPr>
            <a:xfrm>
              <a:off x="4384448" y="5838078"/>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79" name="直線コネクタ 278"/>
            <p:cNvCxnSpPr/>
            <p:nvPr/>
          </p:nvCxnSpPr>
          <p:spPr>
            <a:xfrm>
              <a:off x="4346975" y="5949280"/>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80" name="直線コネクタ 279"/>
            <p:cNvCxnSpPr/>
            <p:nvPr/>
          </p:nvCxnSpPr>
          <p:spPr>
            <a:xfrm>
              <a:off x="4212972" y="6142821"/>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grpSp>
      <p:grpSp>
        <p:nvGrpSpPr>
          <p:cNvPr id="413" name="グループ化 412"/>
          <p:cNvGrpSpPr/>
          <p:nvPr/>
        </p:nvGrpSpPr>
        <p:grpSpPr>
          <a:xfrm>
            <a:off x="3896925" y="5688886"/>
            <a:ext cx="4230470" cy="620434"/>
            <a:chOff x="2411760" y="1853825"/>
            <a:chExt cx="4230470" cy="620434"/>
          </a:xfrm>
        </p:grpSpPr>
        <p:sp>
          <p:nvSpPr>
            <p:cNvPr id="414" name="フローチャート : 磁気ディスク 413"/>
            <p:cNvSpPr/>
            <p:nvPr/>
          </p:nvSpPr>
          <p:spPr>
            <a:xfrm>
              <a:off x="5899476" y="1853825"/>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415" name="フローチャート : 複数書類 414"/>
            <p:cNvSpPr>
              <a:spLocks noChangeAspect="1"/>
            </p:cNvSpPr>
            <p:nvPr/>
          </p:nvSpPr>
          <p:spPr>
            <a:xfrm>
              <a:off x="6338353" y="2123854"/>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6" name="フローチャート : 複数書類 415"/>
            <p:cNvSpPr/>
            <p:nvPr/>
          </p:nvSpPr>
          <p:spPr>
            <a:xfrm>
              <a:off x="2411760" y="1956910"/>
              <a:ext cx="490809" cy="517348"/>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7" name="右矢印 416"/>
            <p:cNvSpPr/>
            <p:nvPr/>
          </p:nvSpPr>
          <p:spPr>
            <a:xfrm>
              <a:off x="3154514" y="212417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418" name="フローチャート : 磁気ディスク 417"/>
            <p:cNvSpPr/>
            <p:nvPr/>
          </p:nvSpPr>
          <p:spPr>
            <a:xfrm>
              <a:off x="3832681" y="1853826"/>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419" name="フローチャート : 複数書類 418"/>
            <p:cNvSpPr>
              <a:spLocks noChangeAspect="1"/>
            </p:cNvSpPr>
            <p:nvPr/>
          </p:nvSpPr>
          <p:spPr>
            <a:xfrm>
              <a:off x="3897269" y="2153343"/>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0" name="フローチャート : 複数書類 419"/>
            <p:cNvSpPr>
              <a:spLocks noChangeAspect="1"/>
            </p:cNvSpPr>
            <p:nvPr/>
          </p:nvSpPr>
          <p:spPr>
            <a:xfrm>
              <a:off x="4284793" y="2180571"/>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1" name="フローチャート : 複数書類 420"/>
            <p:cNvSpPr>
              <a:spLocks noChangeAspect="1"/>
            </p:cNvSpPr>
            <p:nvPr/>
          </p:nvSpPr>
          <p:spPr>
            <a:xfrm>
              <a:off x="5964059" y="215333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2" name="フローチャート : 複数書類 421"/>
            <p:cNvSpPr>
              <a:spLocks noChangeAspect="1"/>
            </p:cNvSpPr>
            <p:nvPr/>
          </p:nvSpPr>
          <p:spPr>
            <a:xfrm>
              <a:off x="6147173" y="216885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23" name="直線矢印コネクタ 422"/>
            <p:cNvCxnSpPr/>
            <p:nvPr/>
          </p:nvCxnSpPr>
          <p:spPr>
            <a:xfrm>
              <a:off x="4769197" y="2196898"/>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sp>
        <p:nvSpPr>
          <p:cNvPr id="202" name="右矢印 201"/>
          <p:cNvSpPr/>
          <p:nvPr/>
        </p:nvSpPr>
        <p:spPr>
          <a:xfrm rot="3071165">
            <a:off x="5618354" y="4920976"/>
            <a:ext cx="1070101" cy="50941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3" name="テキスト ボックス 202"/>
          <p:cNvSpPr txBox="1"/>
          <p:nvPr/>
        </p:nvSpPr>
        <p:spPr>
          <a:xfrm>
            <a:off x="898167" y="4194085"/>
            <a:ext cx="1513593" cy="369332"/>
          </a:xfrm>
          <a:prstGeom prst="rect">
            <a:avLst/>
          </a:prstGeom>
          <a:noFill/>
        </p:spPr>
        <p:txBody>
          <a:bodyPr wrap="square" rtlCol="0">
            <a:spAutoFit/>
          </a:bodyPr>
          <a:lstStyle/>
          <a:p>
            <a:pPr algn="r"/>
            <a:r>
              <a:rPr kumimoji="1" lang="ja-JP" altLang="en-US" b="1" dirty="0" smtClean="0"/>
              <a:t>コミュニティ</a:t>
            </a:r>
            <a:endParaRPr kumimoji="1" lang="ja-JP" altLang="en-US" b="1" dirty="0"/>
          </a:p>
        </p:txBody>
      </p:sp>
      <p:sp>
        <p:nvSpPr>
          <p:cNvPr id="204" name="テキスト ボックス 203"/>
          <p:cNvSpPr txBox="1"/>
          <p:nvPr/>
        </p:nvSpPr>
        <p:spPr>
          <a:xfrm>
            <a:off x="1654963" y="5880756"/>
            <a:ext cx="2135375" cy="369332"/>
          </a:xfrm>
          <a:prstGeom prst="rect">
            <a:avLst/>
          </a:prstGeom>
          <a:noFill/>
        </p:spPr>
        <p:txBody>
          <a:bodyPr wrap="square" rtlCol="0">
            <a:spAutoFit/>
          </a:bodyPr>
          <a:lstStyle/>
          <a:p>
            <a:pPr algn="r"/>
            <a:r>
              <a:rPr kumimoji="1" lang="ja-JP" altLang="en-US" b="1" dirty="0" smtClean="0"/>
              <a:t>アーティファクト</a:t>
            </a:r>
            <a:endParaRPr kumimoji="1" lang="ja-JP" altLang="en-US" b="1" dirty="0"/>
          </a:p>
        </p:txBody>
      </p:sp>
      <p:sp>
        <p:nvSpPr>
          <p:cNvPr id="7" name="テキスト ボックス 6"/>
          <p:cNvSpPr txBox="1"/>
          <p:nvPr/>
        </p:nvSpPr>
        <p:spPr>
          <a:xfrm>
            <a:off x="6391464" y="4923913"/>
            <a:ext cx="2501015" cy="369332"/>
          </a:xfrm>
          <a:prstGeom prst="rect">
            <a:avLst/>
          </a:prstGeom>
          <a:noFill/>
        </p:spPr>
        <p:txBody>
          <a:bodyPr wrap="square" rtlCol="0">
            <a:spAutoFit/>
          </a:bodyPr>
          <a:lstStyle/>
          <a:p>
            <a:r>
              <a:rPr lang="ja-JP" altLang="en-US" dirty="0"/>
              <a:t>「一定期間後</a:t>
            </a:r>
            <a:r>
              <a:rPr lang="ja-JP" altLang="en-US" dirty="0" smtClean="0"/>
              <a:t>」＝「遅延」</a:t>
            </a:r>
            <a:endParaRPr kumimoji="1" lang="ja-JP" altLang="en-US" dirty="0"/>
          </a:p>
        </p:txBody>
      </p:sp>
    </p:spTree>
    <p:extLst>
      <p:ext uri="{BB962C8B-B14F-4D97-AF65-F5344CB8AC3E}">
        <p14:creationId xmlns:p14="http://schemas.microsoft.com/office/powerpoint/2010/main" val="38577771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6725" y="2798930"/>
            <a:ext cx="5588477" cy="3420000"/>
          </a:xfrm>
          <a:prstGeom prst="rect">
            <a:avLst/>
          </a:prstGeom>
        </p:spPr>
      </p:pic>
      <p:sp>
        <p:nvSpPr>
          <p:cNvPr id="2" name="タイトル 1"/>
          <p:cNvSpPr>
            <a:spLocks noGrp="1"/>
          </p:cNvSpPr>
          <p:nvPr>
            <p:ph type="title"/>
          </p:nvPr>
        </p:nvSpPr>
        <p:spPr/>
        <p:txBody>
          <a:bodyPr/>
          <a:lstStyle/>
          <a:p>
            <a:r>
              <a:rPr kumimoji="1" lang="ja-JP" altLang="en-US" dirty="0" smtClean="0"/>
              <a:t>遅延相関分析の概念</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時系列データ間の遅延を考慮した相関分析</a:t>
            </a:r>
            <a:endParaRPr lang="en-US" altLang="ja-JP" dirty="0"/>
          </a:p>
          <a:p>
            <a:pPr lvl="1"/>
            <a:r>
              <a:rPr lang="ja-JP" altLang="en-US" dirty="0"/>
              <a:t>竹内らによって提案されさまざまな分野に用いられている</a:t>
            </a:r>
            <a:endParaRPr lang="en-US" altLang="ja-JP" dirty="0"/>
          </a:p>
          <a:p>
            <a:pPr lvl="2"/>
            <a:r>
              <a:rPr lang="ja-JP" altLang="en-US" dirty="0"/>
              <a:t>摂取</a:t>
            </a:r>
            <a:r>
              <a:rPr lang="ja-JP" altLang="en-US" dirty="0" smtClean="0"/>
              <a:t>カロリーが体重に</a:t>
            </a:r>
            <a:r>
              <a:rPr lang="ja-JP" altLang="en-US" dirty="0"/>
              <a:t>与える影響を</a:t>
            </a:r>
            <a:r>
              <a:rPr lang="ja-JP" altLang="en-US" dirty="0" smtClean="0"/>
              <a:t>分析</a:t>
            </a:r>
            <a:r>
              <a:rPr lang="en-US" altLang="ja-JP" dirty="0" smtClean="0"/>
              <a:t>[7]</a:t>
            </a:r>
            <a:endParaRPr lang="en-US" altLang="ja-JP" dirty="0"/>
          </a:p>
          <a:p>
            <a:pPr lvl="1"/>
            <a:r>
              <a:rPr lang="ja-JP" altLang="en-US" dirty="0" smtClean="0"/>
              <a:t>説明変数の</a:t>
            </a:r>
            <a:r>
              <a:rPr lang="ja-JP" altLang="en-US" dirty="0" smtClean="0">
                <a:solidFill>
                  <a:srgbClr val="FF0000"/>
                </a:solidFill>
              </a:rPr>
              <a:t>累積</a:t>
            </a:r>
            <a:r>
              <a:rPr lang="ja-JP" altLang="en-US" dirty="0" smtClean="0"/>
              <a:t>が</a:t>
            </a:r>
            <a:r>
              <a:rPr lang="ja-JP" altLang="en-US" dirty="0" smtClean="0">
                <a:solidFill>
                  <a:srgbClr val="FF0000"/>
                </a:solidFill>
              </a:rPr>
              <a:t>遅延</a:t>
            </a:r>
            <a:r>
              <a:rPr lang="ja-JP" altLang="en-US" dirty="0" smtClean="0"/>
              <a:t>し目的変数の</a:t>
            </a:r>
            <a:r>
              <a:rPr lang="ja-JP" altLang="en-US" dirty="0" smtClean="0">
                <a:solidFill>
                  <a:srgbClr val="FF0000"/>
                </a:solidFill>
              </a:rPr>
              <a:t>変化</a:t>
            </a:r>
            <a:r>
              <a:rPr lang="ja-JP" altLang="en-US" dirty="0" smtClean="0"/>
              <a:t>に影響を与える</a:t>
            </a:r>
            <a:endParaRPr kumimoji="1" lang="en-US" altLang="ja-JP" dirty="0" smtClean="0"/>
          </a:p>
          <a:p>
            <a:endParaRPr kumimoji="1" lang="ja-JP" altLang="en-US" dirty="0"/>
          </a:p>
        </p:txBody>
      </p:sp>
      <p:sp>
        <p:nvSpPr>
          <p:cNvPr id="4" name="日付プレースホルダー 3"/>
          <p:cNvSpPr>
            <a:spLocks noGrp="1"/>
          </p:cNvSpPr>
          <p:nvPr>
            <p:ph type="dt" sz="half" idx="10"/>
          </p:nvPr>
        </p:nvSpPr>
        <p:spPr/>
        <p:txBody>
          <a:bodyPr/>
          <a:lstStyle/>
          <a:p>
            <a:fld id="{3FCBE7F8-8DC5-42A9-AAF0-267AB42EB5B8}"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7</a:t>
            </a:fld>
            <a:endParaRPr lang="en-US" altLang="ja-JP"/>
          </a:p>
        </p:txBody>
      </p:sp>
      <p:sp>
        <p:nvSpPr>
          <p:cNvPr id="22" name="テキスト ボックス 21"/>
          <p:cNvSpPr txBox="1"/>
          <p:nvPr/>
        </p:nvSpPr>
        <p:spPr>
          <a:xfrm>
            <a:off x="116505" y="6318901"/>
            <a:ext cx="9144000" cy="215444"/>
          </a:xfrm>
          <a:prstGeom prst="rect">
            <a:avLst/>
          </a:prstGeom>
          <a:noFill/>
        </p:spPr>
        <p:txBody>
          <a:bodyPr wrap="square" rtlCol="0">
            <a:spAutoFit/>
          </a:bodyPr>
          <a:lstStyle/>
          <a:p>
            <a:pPr algn="ctr"/>
            <a:r>
              <a:rPr lang="en-US" altLang="ja-JP" sz="800" dirty="0" smtClean="0">
                <a:latin typeface="+mn-ea"/>
              </a:rPr>
              <a:t>[7] </a:t>
            </a:r>
            <a:r>
              <a:rPr lang="ja-JP" altLang="en-US" sz="800" dirty="0" smtClean="0">
                <a:latin typeface="+mn-ea"/>
              </a:rPr>
              <a:t>生活習慣と健康状態に関する時系列データ解析手法の開発</a:t>
            </a:r>
            <a:r>
              <a:rPr lang="en-US" altLang="ja-JP" sz="800" dirty="0" smtClean="0">
                <a:latin typeface="+mn-ea"/>
              </a:rPr>
              <a:t>, </a:t>
            </a:r>
            <a:r>
              <a:rPr lang="ja-JP" altLang="en-US" sz="800" dirty="0" smtClean="0">
                <a:latin typeface="+mn-ea"/>
              </a:rPr>
              <a:t>竹内裕之</a:t>
            </a:r>
            <a:r>
              <a:rPr lang="en-US" altLang="ja-JP" sz="800" dirty="0" smtClean="0">
                <a:latin typeface="+mn-ea"/>
              </a:rPr>
              <a:t>, </a:t>
            </a:r>
            <a:r>
              <a:rPr lang="ja-JP" altLang="en-US" sz="800" dirty="0" smtClean="0">
                <a:latin typeface="+mn-ea"/>
              </a:rPr>
              <a:t>児玉直樹</a:t>
            </a:r>
            <a:r>
              <a:rPr lang="en-US" altLang="ja-JP" sz="800" dirty="0" smtClean="0">
                <a:latin typeface="+mn-ea"/>
              </a:rPr>
              <a:t>, Proceedings of the 3th Forum on Data Engineering and Information Management(DEIM’08) </a:t>
            </a:r>
            <a:endParaRPr kumimoji="1" lang="ja-JP" altLang="en-US" sz="800" dirty="0">
              <a:latin typeface="+mn-ea"/>
            </a:endParaRPr>
          </a:p>
        </p:txBody>
      </p:sp>
    </p:spTree>
    <p:extLst>
      <p:ext uri="{BB962C8B-B14F-4D97-AF65-F5344CB8AC3E}">
        <p14:creationId xmlns:p14="http://schemas.microsoft.com/office/powerpoint/2010/main" val="30224103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提案手法の概要</a:t>
            </a:r>
            <a:endParaRPr kumimoji="1" lang="ja-JP" altLang="en-US"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728003817"/>
              </p:ext>
            </p:extLst>
          </p:nvPr>
        </p:nvGraphicFramePr>
        <p:xfrm>
          <a:off x="536990" y="1936570"/>
          <a:ext cx="8445500" cy="32926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日付プレースホルダー 3"/>
          <p:cNvSpPr>
            <a:spLocks noGrp="1"/>
          </p:cNvSpPr>
          <p:nvPr>
            <p:ph type="dt" sz="half" idx="10"/>
          </p:nvPr>
        </p:nvSpPr>
        <p:spPr/>
        <p:txBody>
          <a:bodyPr/>
          <a:lstStyle/>
          <a:p>
            <a:fld id="{82096635-7BD8-4AC2-A0D9-B644CBE31503}"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8</a:t>
            </a:fld>
            <a:endParaRPr lang="en-US" altLang="ja-JP"/>
          </a:p>
        </p:txBody>
      </p:sp>
    </p:spTree>
    <p:extLst>
      <p:ext uri="{BB962C8B-B14F-4D97-AF65-F5344CB8AC3E}">
        <p14:creationId xmlns:p14="http://schemas.microsoft.com/office/powerpoint/2010/main" val="33781605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提案手法の概要</a:t>
            </a:r>
            <a:endParaRPr kumimoji="1" lang="ja-JP" altLang="en-US"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787480113"/>
              </p:ext>
            </p:extLst>
          </p:nvPr>
        </p:nvGraphicFramePr>
        <p:xfrm>
          <a:off x="536990" y="1936570"/>
          <a:ext cx="8445500" cy="32926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日付プレースホルダー 3"/>
          <p:cNvSpPr>
            <a:spLocks noGrp="1"/>
          </p:cNvSpPr>
          <p:nvPr>
            <p:ph type="dt" sz="half" idx="10"/>
          </p:nvPr>
        </p:nvSpPr>
        <p:spPr/>
        <p:txBody>
          <a:bodyPr/>
          <a:lstStyle/>
          <a:p>
            <a:fld id="{C489BFA1-ED52-47DE-A9C2-7330889774E9}"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9</a:t>
            </a:fld>
            <a:endParaRPr lang="en-US" altLang="ja-JP"/>
          </a:p>
        </p:txBody>
      </p:sp>
    </p:spTree>
    <p:extLst>
      <p:ext uri="{BB962C8B-B14F-4D97-AF65-F5344CB8AC3E}">
        <p14:creationId xmlns:p14="http://schemas.microsoft.com/office/powerpoint/2010/main" val="8511696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a:t>
            </a:r>
            <a:r>
              <a:rPr lang="ja-JP" altLang="en-US" dirty="0" smtClean="0"/>
              <a:t>：前処理</a:t>
            </a:r>
            <a:endParaRPr kumimoji="1" lang="ja-JP" altLang="en-US" dirty="0"/>
          </a:p>
        </p:txBody>
      </p:sp>
      <p:sp>
        <p:nvSpPr>
          <p:cNvPr id="3" name="コンテンツ プレースホルダー 2"/>
          <p:cNvSpPr>
            <a:spLocks noGrp="1"/>
          </p:cNvSpPr>
          <p:nvPr>
            <p:ph idx="1"/>
          </p:nvPr>
        </p:nvSpPr>
        <p:spPr>
          <a:xfrm>
            <a:off x="438149" y="1028700"/>
            <a:ext cx="8705851" cy="5422900"/>
          </a:xfrm>
        </p:spPr>
        <p:txBody>
          <a:bodyPr/>
          <a:lstStyle/>
          <a:p>
            <a:r>
              <a:rPr lang="ja-JP" altLang="en-US" dirty="0" smtClean="0"/>
              <a:t>遅延相関分析のために時系列データの処理を行う</a:t>
            </a:r>
            <a:endParaRPr kumimoji="1" lang="en-US" altLang="ja-JP" dirty="0" smtClean="0"/>
          </a:p>
          <a:p>
            <a:pPr lvl="1"/>
            <a:r>
              <a:rPr kumimoji="1" lang="ja-JP" altLang="en-US" dirty="0" smtClean="0"/>
              <a:t>一定期間での</a:t>
            </a:r>
            <a:r>
              <a:rPr kumimoji="1" lang="en-US" altLang="ja-JP" dirty="0" smtClean="0"/>
              <a:t>ML</a:t>
            </a:r>
            <a:r>
              <a:rPr kumimoji="1" lang="ja-JP" altLang="en-US" dirty="0" smtClean="0"/>
              <a:t>参加者数</a:t>
            </a:r>
            <a:r>
              <a:rPr lang="ja-JP" altLang="en-US" dirty="0"/>
              <a:t>の</a:t>
            </a:r>
            <a:r>
              <a:rPr lang="ja-JP" altLang="en-US" dirty="0">
                <a:solidFill>
                  <a:srgbClr val="FF0000"/>
                </a:solidFill>
              </a:rPr>
              <a:t>累積</a:t>
            </a:r>
            <a:r>
              <a:rPr kumimoji="1" lang="ja-JP" altLang="en-US" dirty="0" smtClean="0"/>
              <a:t>を表現するための処理</a:t>
            </a:r>
            <a:endParaRPr lang="en-US" altLang="ja-JP" dirty="0"/>
          </a:p>
          <a:p>
            <a:pPr lvl="1"/>
            <a:r>
              <a:rPr kumimoji="1" lang="en-US" altLang="ja-JP" dirty="0" smtClean="0"/>
              <a:t>ML</a:t>
            </a:r>
            <a:r>
              <a:rPr kumimoji="1" lang="ja-JP" altLang="en-US" dirty="0" smtClean="0"/>
              <a:t>参加者数を加算し、加算した期間を</a:t>
            </a:r>
            <a:r>
              <a:rPr kumimoji="1" lang="ja-JP" altLang="en-US" dirty="0" smtClean="0">
                <a:solidFill>
                  <a:srgbClr val="FF0000"/>
                </a:solidFill>
              </a:rPr>
              <a:t>加算係数</a:t>
            </a:r>
            <a:r>
              <a:rPr kumimoji="1" lang="ja-JP" altLang="en-US" dirty="0" smtClean="0"/>
              <a:t>とする</a:t>
            </a:r>
            <a:endParaRPr lang="en-US" altLang="ja-JP" dirty="0"/>
          </a:p>
        </p:txBody>
      </p:sp>
      <p:sp>
        <p:nvSpPr>
          <p:cNvPr id="4" name="日付プレースホルダー 3"/>
          <p:cNvSpPr>
            <a:spLocks noGrp="1"/>
          </p:cNvSpPr>
          <p:nvPr>
            <p:ph type="dt" sz="half" idx="10"/>
          </p:nvPr>
        </p:nvSpPr>
        <p:spPr/>
        <p:txBody>
          <a:bodyPr/>
          <a:lstStyle/>
          <a:p>
            <a:fld id="{17DFDC91-CE0B-458B-86B5-6EB86A836A00}"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10</a:t>
            </a:fld>
            <a:endParaRPr lang="en-US" altLang="ja-JP"/>
          </a:p>
        </p:txBody>
      </p:sp>
      <p:sp>
        <p:nvSpPr>
          <p:cNvPr id="276" name="フローチャート : 複数書類 275"/>
          <p:cNvSpPr/>
          <p:nvPr/>
        </p:nvSpPr>
        <p:spPr>
          <a:xfrm>
            <a:off x="2731041" y="5197270"/>
            <a:ext cx="490809" cy="517348"/>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7" name="右矢印 276"/>
          <p:cNvSpPr/>
          <p:nvPr/>
        </p:nvSpPr>
        <p:spPr>
          <a:xfrm>
            <a:off x="3477107" y="536453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grpSp>
        <p:nvGrpSpPr>
          <p:cNvPr id="285" name="グループ化 284"/>
          <p:cNvGrpSpPr>
            <a:grpSpLocks noChangeAspect="1"/>
          </p:cNvGrpSpPr>
          <p:nvPr/>
        </p:nvGrpSpPr>
        <p:grpSpPr>
          <a:xfrm>
            <a:off x="2501770" y="3201725"/>
            <a:ext cx="150863" cy="182270"/>
            <a:chOff x="4384288" y="3609020"/>
            <a:chExt cx="558751" cy="675075"/>
          </a:xfrm>
        </p:grpSpPr>
        <p:sp>
          <p:nvSpPr>
            <p:cNvPr id="462" name="フローチャート : 抜出し 46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3" name="円/楕円 46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64" name="直線コネクタ 46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5" name="直線コネクタ 46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6" name="直線コネクタ 46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7" name="直線コネクタ 46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6" name="グループ化 285"/>
          <p:cNvGrpSpPr>
            <a:grpSpLocks noChangeAspect="1"/>
          </p:cNvGrpSpPr>
          <p:nvPr/>
        </p:nvGrpSpPr>
        <p:grpSpPr>
          <a:xfrm>
            <a:off x="3086835" y="3354125"/>
            <a:ext cx="150863" cy="182270"/>
            <a:chOff x="4384288" y="3609020"/>
            <a:chExt cx="558751" cy="675075"/>
          </a:xfrm>
        </p:grpSpPr>
        <p:sp>
          <p:nvSpPr>
            <p:cNvPr id="456" name="フローチャート : 抜出し 45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7" name="円/楕円 45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58" name="直線コネクタ 45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9" name="直線コネクタ 45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0" name="直線コネクタ 45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1" name="直線コネクタ 46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7" name="グループ化 286"/>
          <p:cNvGrpSpPr>
            <a:grpSpLocks noChangeAspect="1"/>
          </p:cNvGrpSpPr>
          <p:nvPr/>
        </p:nvGrpSpPr>
        <p:grpSpPr>
          <a:xfrm>
            <a:off x="2607628" y="3609020"/>
            <a:ext cx="150863" cy="182270"/>
            <a:chOff x="4384288" y="3609020"/>
            <a:chExt cx="558751" cy="675075"/>
          </a:xfrm>
        </p:grpSpPr>
        <p:sp>
          <p:nvSpPr>
            <p:cNvPr id="450" name="フローチャート : 抜出し 449"/>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1" name="円/楕円 450"/>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52" name="直線コネクタ 451"/>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3" name="直線コネクタ 452"/>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4" name="直線コネクタ 453"/>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5" name="直線コネクタ 454"/>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8" name="グループ化 287"/>
          <p:cNvGrpSpPr>
            <a:grpSpLocks noChangeAspect="1"/>
          </p:cNvGrpSpPr>
          <p:nvPr/>
        </p:nvGrpSpPr>
        <p:grpSpPr>
          <a:xfrm>
            <a:off x="2906815" y="2978950"/>
            <a:ext cx="150863" cy="182270"/>
            <a:chOff x="4384288" y="3609020"/>
            <a:chExt cx="558751" cy="675075"/>
          </a:xfrm>
        </p:grpSpPr>
        <p:sp>
          <p:nvSpPr>
            <p:cNvPr id="444" name="フローチャート : 抜出し 443"/>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5" name="円/楕円 444"/>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46" name="直線コネクタ 445"/>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7" name="直線コネクタ 446"/>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8" name="直線コネクタ 447"/>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9" name="直線コネクタ 448"/>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9" name="グループ化 288"/>
          <p:cNvGrpSpPr>
            <a:grpSpLocks noChangeAspect="1"/>
          </p:cNvGrpSpPr>
          <p:nvPr/>
        </p:nvGrpSpPr>
        <p:grpSpPr>
          <a:xfrm>
            <a:off x="2951820" y="3696780"/>
            <a:ext cx="150863" cy="182270"/>
            <a:chOff x="4384288" y="3609020"/>
            <a:chExt cx="558751" cy="675075"/>
          </a:xfrm>
        </p:grpSpPr>
        <p:sp>
          <p:nvSpPr>
            <p:cNvPr id="438" name="フローチャート : 抜出し 43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9" name="円/楕円 43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40" name="直線コネクタ 43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1" name="直線コネクタ 44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2" name="直線コネクタ 44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3" name="直線コネクタ 44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90" name="グループ化 289"/>
          <p:cNvGrpSpPr>
            <a:grpSpLocks noChangeAspect="1"/>
          </p:cNvGrpSpPr>
          <p:nvPr/>
        </p:nvGrpSpPr>
        <p:grpSpPr>
          <a:xfrm>
            <a:off x="2771800" y="3354125"/>
            <a:ext cx="150863" cy="182270"/>
            <a:chOff x="4384288" y="3609020"/>
            <a:chExt cx="558751" cy="675075"/>
          </a:xfrm>
        </p:grpSpPr>
        <p:sp>
          <p:nvSpPr>
            <p:cNvPr id="432" name="フローチャート : 抜出し 43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3" name="円/楕円 43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34" name="直線コネクタ 43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5" name="直線コネクタ 43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6" name="直線コネクタ 43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7" name="直線コネクタ 43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91" name="直線コネクタ 290"/>
          <p:cNvCxnSpPr/>
          <p:nvPr/>
        </p:nvCxnSpPr>
        <p:spPr>
          <a:xfrm flipV="1">
            <a:off x="2682313" y="3080173"/>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2" name="直線コネクタ 291"/>
          <p:cNvCxnSpPr/>
          <p:nvPr/>
        </p:nvCxnSpPr>
        <p:spPr>
          <a:xfrm>
            <a:off x="2597544" y="3433395"/>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3" name="直線コネクタ 292"/>
          <p:cNvCxnSpPr/>
          <p:nvPr/>
        </p:nvCxnSpPr>
        <p:spPr>
          <a:xfrm>
            <a:off x="3083550" y="3146297"/>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4" name="直線コネクタ 293"/>
          <p:cNvCxnSpPr/>
          <p:nvPr/>
        </p:nvCxnSpPr>
        <p:spPr>
          <a:xfrm flipV="1">
            <a:off x="2758491" y="3536395"/>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5" name="直線コネクタ 294"/>
          <p:cNvCxnSpPr/>
          <p:nvPr/>
        </p:nvCxnSpPr>
        <p:spPr>
          <a:xfrm>
            <a:off x="2944288" y="3452813"/>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6" name="直線コネクタ 295"/>
          <p:cNvCxnSpPr/>
          <p:nvPr/>
        </p:nvCxnSpPr>
        <p:spPr>
          <a:xfrm>
            <a:off x="2906815" y="3564015"/>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7" name="直線コネクタ 296"/>
          <p:cNvCxnSpPr/>
          <p:nvPr/>
        </p:nvCxnSpPr>
        <p:spPr>
          <a:xfrm>
            <a:off x="2772812" y="3757556"/>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98" name="右矢印 297"/>
          <p:cNvSpPr/>
          <p:nvPr/>
        </p:nvSpPr>
        <p:spPr>
          <a:xfrm>
            <a:off x="3447950" y="3338990"/>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468" name="テキスト ボックス 467"/>
          <p:cNvSpPr txBox="1"/>
          <p:nvPr/>
        </p:nvSpPr>
        <p:spPr>
          <a:xfrm>
            <a:off x="431540" y="3237365"/>
            <a:ext cx="1918639" cy="461665"/>
          </a:xfrm>
          <a:prstGeom prst="rect">
            <a:avLst/>
          </a:prstGeom>
          <a:noFill/>
        </p:spPr>
        <p:txBody>
          <a:bodyPr wrap="square" rtlCol="0">
            <a:spAutoFit/>
          </a:bodyPr>
          <a:lstStyle/>
          <a:p>
            <a:pPr algn="r"/>
            <a:r>
              <a:rPr lang="en-US" altLang="ja-JP" sz="2400" b="1" dirty="0" smtClean="0"/>
              <a:t>ML</a:t>
            </a:r>
            <a:r>
              <a:rPr lang="ja-JP" altLang="en-US" sz="2400" b="1" dirty="0" smtClean="0"/>
              <a:t>参加者</a:t>
            </a:r>
            <a:r>
              <a:rPr kumimoji="1" lang="ja-JP" altLang="en-US" sz="2400" b="1" dirty="0" smtClean="0"/>
              <a:t>数</a:t>
            </a:r>
            <a:endParaRPr kumimoji="1" lang="ja-JP" altLang="en-US" sz="2400" b="1" dirty="0"/>
          </a:p>
        </p:txBody>
      </p:sp>
      <p:sp>
        <p:nvSpPr>
          <p:cNvPr id="469" name="テキスト ボックス 468"/>
          <p:cNvSpPr txBox="1"/>
          <p:nvPr/>
        </p:nvSpPr>
        <p:spPr>
          <a:xfrm>
            <a:off x="701571" y="5262590"/>
            <a:ext cx="1648608" cy="461665"/>
          </a:xfrm>
          <a:prstGeom prst="rect">
            <a:avLst/>
          </a:prstGeom>
          <a:noFill/>
        </p:spPr>
        <p:txBody>
          <a:bodyPr wrap="square" rtlCol="0">
            <a:spAutoFit/>
          </a:bodyPr>
          <a:lstStyle/>
          <a:p>
            <a:pPr algn="r"/>
            <a:r>
              <a:rPr lang="ja-JP" altLang="en-US" sz="2400" b="1" dirty="0"/>
              <a:t>コード行数</a:t>
            </a:r>
            <a:endParaRPr kumimoji="1" lang="ja-JP" altLang="en-US" sz="2400" b="1" dirty="0"/>
          </a:p>
        </p:txBody>
      </p:sp>
      <p:sp>
        <p:nvSpPr>
          <p:cNvPr id="204" name="テキスト ボックス 203"/>
          <p:cNvSpPr txBox="1">
            <a:spLocks noChangeAspect="1"/>
          </p:cNvSpPr>
          <p:nvPr/>
        </p:nvSpPr>
        <p:spPr>
          <a:xfrm>
            <a:off x="3986935" y="3068960"/>
            <a:ext cx="6181892" cy="584775"/>
          </a:xfrm>
          <a:prstGeom prst="rect">
            <a:avLst/>
          </a:prstGeom>
          <a:noFill/>
        </p:spPr>
        <p:txBody>
          <a:bodyPr wrap="square" rtlCol="0">
            <a:spAutoFit/>
          </a:bodyPr>
          <a:lstStyle/>
          <a:p>
            <a:r>
              <a:rPr lang="en-US" altLang="ja-JP" sz="3200" dirty="0"/>
              <a:t>{</a:t>
            </a:r>
            <a:r>
              <a:rPr lang="en-US" altLang="ja-JP" sz="3200" dirty="0" smtClean="0"/>
              <a:t>10,10,30,30,10,30,30,10}</a:t>
            </a:r>
            <a:endParaRPr kumimoji="1" lang="ja-JP" altLang="en-US" sz="3200" dirty="0"/>
          </a:p>
        </p:txBody>
      </p:sp>
      <p:sp>
        <p:nvSpPr>
          <p:cNvPr id="205" name="テキスト ボックス 204"/>
          <p:cNvSpPr txBox="1">
            <a:spLocks noChangeAspect="1"/>
          </p:cNvSpPr>
          <p:nvPr/>
        </p:nvSpPr>
        <p:spPr>
          <a:xfrm>
            <a:off x="4031940" y="5094475"/>
            <a:ext cx="6181892" cy="584775"/>
          </a:xfrm>
          <a:prstGeom prst="rect">
            <a:avLst/>
          </a:prstGeom>
          <a:noFill/>
        </p:spPr>
        <p:txBody>
          <a:bodyPr wrap="square" rtlCol="0">
            <a:spAutoFit/>
          </a:bodyPr>
          <a:lstStyle/>
          <a:p>
            <a:r>
              <a:rPr lang="en-US" altLang="ja-JP" sz="3200" dirty="0" smtClean="0"/>
              <a:t>{50,50,50,50,60,60,60,70</a:t>
            </a:r>
            <a:r>
              <a:rPr lang="en-US" altLang="ja-JP" sz="3200" dirty="0"/>
              <a:t>}</a:t>
            </a:r>
            <a:endParaRPr lang="ja-JP" altLang="en-US" sz="3200" dirty="0"/>
          </a:p>
        </p:txBody>
      </p:sp>
    </p:spTree>
    <p:extLst>
      <p:ext uri="{BB962C8B-B14F-4D97-AF65-F5344CB8AC3E}">
        <p14:creationId xmlns:p14="http://schemas.microsoft.com/office/powerpoint/2010/main" val="31260524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a:t>
            </a:r>
            <a:r>
              <a:rPr lang="ja-JP" altLang="en-US" dirty="0" smtClean="0"/>
              <a:t>：</a:t>
            </a:r>
            <a:r>
              <a:rPr lang="ja-JP" altLang="en-US" dirty="0"/>
              <a:t>前処理</a:t>
            </a:r>
            <a:endParaRPr kumimoji="1" lang="ja-JP" altLang="en-US" dirty="0"/>
          </a:p>
        </p:txBody>
      </p:sp>
      <p:sp>
        <p:nvSpPr>
          <p:cNvPr id="3" name="コンテンツ プレースホルダー 2"/>
          <p:cNvSpPr>
            <a:spLocks noGrp="1"/>
          </p:cNvSpPr>
          <p:nvPr>
            <p:ph idx="1"/>
          </p:nvPr>
        </p:nvSpPr>
        <p:spPr>
          <a:xfrm>
            <a:off x="438149" y="1028700"/>
            <a:ext cx="8705851" cy="5422900"/>
          </a:xfrm>
        </p:spPr>
        <p:txBody>
          <a:bodyPr/>
          <a:lstStyle/>
          <a:p>
            <a:r>
              <a:rPr lang="ja-JP" altLang="en-US" dirty="0"/>
              <a:t>遅延相関分析のために時系列</a:t>
            </a:r>
            <a:r>
              <a:rPr lang="ja-JP" altLang="en-US" dirty="0" smtClean="0"/>
              <a:t>データの処理を行う</a:t>
            </a:r>
            <a:endParaRPr kumimoji="1" lang="en-US" altLang="ja-JP" dirty="0" smtClean="0"/>
          </a:p>
          <a:p>
            <a:pPr lvl="1"/>
            <a:r>
              <a:rPr lang="ja-JP" altLang="en-US" dirty="0"/>
              <a:t>一定期間での</a:t>
            </a:r>
            <a:r>
              <a:rPr lang="en-US" altLang="ja-JP" dirty="0"/>
              <a:t>ML</a:t>
            </a:r>
            <a:r>
              <a:rPr lang="ja-JP" altLang="en-US" dirty="0" smtClean="0"/>
              <a:t>参加者数の</a:t>
            </a:r>
            <a:r>
              <a:rPr lang="ja-JP" altLang="en-US" dirty="0" smtClean="0">
                <a:solidFill>
                  <a:srgbClr val="FF0000"/>
                </a:solidFill>
              </a:rPr>
              <a:t>累積</a:t>
            </a:r>
            <a:r>
              <a:rPr lang="ja-JP" altLang="en-US" dirty="0" smtClean="0"/>
              <a:t>を</a:t>
            </a:r>
            <a:r>
              <a:rPr lang="ja-JP" altLang="en-US" dirty="0"/>
              <a:t>表現するための処理</a:t>
            </a:r>
            <a:endParaRPr lang="en-US" altLang="ja-JP" dirty="0"/>
          </a:p>
          <a:p>
            <a:pPr lvl="1"/>
            <a:r>
              <a:rPr lang="en-US" altLang="ja-JP" dirty="0"/>
              <a:t>ML</a:t>
            </a:r>
            <a:r>
              <a:rPr lang="ja-JP" altLang="en-US" dirty="0"/>
              <a:t>参加者数を加算し、加算した期間を</a:t>
            </a:r>
            <a:r>
              <a:rPr lang="ja-JP" altLang="en-US" dirty="0">
                <a:solidFill>
                  <a:srgbClr val="FF0000"/>
                </a:solidFill>
              </a:rPr>
              <a:t>加算係数</a:t>
            </a:r>
            <a:r>
              <a:rPr lang="ja-JP" altLang="en-US" dirty="0"/>
              <a:t>とする</a:t>
            </a:r>
            <a:endParaRPr lang="en-US" altLang="ja-JP" dirty="0"/>
          </a:p>
        </p:txBody>
      </p:sp>
      <p:sp>
        <p:nvSpPr>
          <p:cNvPr id="4" name="日付プレースホルダー 3"/>
          <p:cNvSpPr>
            <a:spLocks noGrp="1"/>
          </p:cNvSpPr>
          <p:nvPr>
            <p:ph type="dt" sz="half" idx="10"/>
          </p:nvPr>
        </p:nvSpPr>
        <p:spPr/>
        <p:txBody>
          <a:bodyPr/>
          <a:lstStyle/>
          <a:p>
            <a:fld id="{E7F75197-F3FB-403D-A2F9-F966842499DA}"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11</a:t>
            </a:fld>
            <a:endParaRPr lang="en-US" altLang="ja-JP"/>
          </a:p>
        </p:txBody>
      </p:sp>
      <p:sp>
        <p:nvSpPr>
          <p:cNvPr id="276" name="フローチャート : 複数書類 275"/>
          <p:cNvSpPr/>
          <p:nvPr/>
        </p:nvSpPr>
        <p:spPr>
          <a:xfrm>
            <a:off x="2731041" y="5197270"/>
            <a:ext cx="490809" cy="517348"/>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7" name="右矢印 276"/>
          <p:cNvSpPr/>
          <p:nvPr/>
        </p:nvSpPr>
        <p:spPr>
          <a:xfrm>
            <a:off x="3477107" y="536453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grpSp>
        <p:nvGrpSpPr>
          <p:cNvPr id="285" name="グループ化 284"/>
          <p:cNvGrpSpPr>
            <a:grpSpLocks noChangeAspect="1"/>
          </p:cNvGrpSpPr>
          <p:nvPr/>
        </p:nvGrpSpPr>
        <p:grpSpPr>
          <a:xfrm>
            <a:off x="2501770" y="3201725"/>
            <a:ext cx="150863" cy="182270"/>
            <a:chOff x="4384288" y="3609020"/>
            <a:chExt cx="558751" cy="675075"/>
          </a:xfrm>
        </p:grpSpPr>
        <p:sp>
          <p:nvSpPr>
            <p:cNvPr id="462" name="フローチャート : 抜出し 46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3" name="円/楕円 46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64" name="直線コネクタ 46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5" name="直線コネクタ 46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6" name="直線コネクタ 46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7" name="直線コネクタ 46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6" name="グループ化 285"/>
          <p:cNvGrpSpPr>
            <a:grpSpLocks noChangeAspect="1"/>
          </p:cNvGrpSpPr>
          <p:nvPr/>
        </p:nvGrpSpPr>
        <p:grpSpPr>
          <a:xfrm>
            <a:off x="3086835" y="3354125"/>
            <a:ext cx="150863" cy="182270"/>
            <a:chOff x="4384288" y="3609020"/>
            <a:chExt cx="558751" cy="675075"/>
          </a:xfrm>
        </p:grpSpPr>
        <p:sp>
          <p:nvSpPr>
            <p:cNvPr id="456" name="フローチャート : 抜出し 45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7" name="円/楕円 45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58" name="直線コネクタ 45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9" name="直線コネクタ 45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0" name="直線コネクタ 45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1" name="直線コネクタ 46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7" name="グループ化 286"/>
          <p:cNvGrpSpPr>
            <a:grpSpLocks noChangeAspect="1"/>
          </p:cNvGrpSpPr>
          <p:nvPr/>
        </p:nvGrpSpPr>
        <p:grpSpPr>
          <a:xfrm>
            <a:off x="2607628" y="3609020"/>
            <a:ext cx="150863" cy="182270"/>
            <a:chOff x="4384288" y="3609020"/>
            <a:chExt cx="558751" cy="675075"/>
          </a:xfrm>
        </p:grpSpPr>
        <p:sp>
          <p:nvSpPr>
            <p:cNvPr id="450" name="フローチャート : 抜出し 449"/>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1" name="円/楕円 450"/>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52" name="直線コネクタ 451"/>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3" name="直線コネクタ 452"/>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4" name="直線コネクタ 453"/>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5" name="直線コネクタ 454"/>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8" name="グループ化 287"/>
          <p:cNvGrpSpPr>
            <a:grpSpLocks noChangeAspect="1"/>
          </p:cNvGrpSpPr>
          <p:nvPr/>
        </p:nvGrpSpPr>
        <p:grpSpPr>
          <a:xfrm>
            <a:off x="2906815" y="2978950"/>
            <a:ext cx="150863" cy="182270"/>
            <a:chOff x="4384288" y="3609020"/>
            <a:chExt cx="558751" cy="675075"/>
          </a:xfrm>
        </p:grpSpPr>
        <p:sp>
          <p:nvSpPr>
            <p:cNvPr id="444" name="フローチャート : 抜出し 443"/>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5" name="円/楕円 444"/>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46" name="直線コネクタ 445"/>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7" name="直線コネクタ 446"/>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8" name="直線コネクタ 447"/>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9" name="直線コネクタ 448"/>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9" name="グループ化 288"/>
          <p:cNvGrpSpPr>
            <a:grpSpLocks noChangeAspect="1"/>
          </p:cNvGrpSpPr>
          <p:nvPr/>
        </p:nvGrpSpPr>
        <p:grpSpPr>
          <a:xfrm>
            <a:off x="2951820" y="3696780"/>
            <a:ext cx="150863" cy="182270"/>
            <a:chOff x="4384288" y="3609020"/>
            <a:chExt cx="558751" cy="675075"/>
          </a:xfrm>
        </p:grpSpPr>
        <p:sp>
          <p:nvSpPr>
            <p:cNvPr id="438" name="フローチャート : 抜出し 43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9" name="円/楕円 43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40" name="直線コネクタ 43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1" name="直線コネクタ 44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2" name="直線コネクタ 44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3" name="直線コネクタ 44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90" name="グループ化 289"/>
          <p:cNvGrpSpPr>
            <a:grpSpLocks noChangeAspect="1"/>
          </p:cNvGrpSpPr>
          <p:nvPr/>
        </p:nvGrpSpPr>
        <p:grpSpPr>
          <a:xfrm>
            <a:off x="2771800" y="3354125"/>
            <a:ext cx="150863" cy="182270"/>
            <a:chOff x="4384288" y="3609020"/>
            <a:chExt cx="558751" cy="675075"/>
          </a:xfrm>
        </p:grpSpPr>
        <p:sp>
          <p:nvSpPr>
            <p:cNvPr id="432" name="フローチャート : 抜出し 43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3" name="円/楕円 43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34" name="直線コネクタ 43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5" name="直線コネクタ 43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6" name="直線コネクタ 43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7" name="直線コネクタ 43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91" name="直線コネクタ 290"/>
          <p:cNvCxnSpPr/>
          <p:nvPr/>
        </p:nvCxnSpPr>
        <p:spPr>
          <a:xfrm flipV="1">
            <a:off x="2682313" y="3080173"/>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2" name="直線コネクタ 291"/>
          <p:cNvCxnSpPr/>
          <p:nvPr/>
        </p:nvCxnSpPr>
        <p:spPr>
          <a:xfrm>
            <a:off x="2597544" y="3433395"/>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3" name="直線コネクタ 292"/>
          <p:cNvCxnSpPr/>
          <p:nvPr/>
        </p:nvCxnSpPr>
        <p:spPr>
          <a:xfrm>
            <a:off x="3083550" y="3146297"/>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4" name="直線コネクタ 293"/>
          <p:cNvCxnSpPr/>
          <p:nvPr/>
        </p:nvCxnSpPr>
        <p:spPr>
          <a:xfrm flipV="1">
            <a:off x="2758491" y="3536395"/>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5" name="直線コネクタ 294"/>
          <p:cNvCxnSpPr/>
          <p:nvPr/>
        </p:nvCxnSpPr>
        <p:spPr>
          <a:xfrm>
            <a:off x="2944288" y="3452813"/>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6" name="直線コネクタ 295"/>
          <p:cNvCxnSpPr/>
          <p:nvPr/>
        </p:nvCxnSpPr>
        <p:spPr>
          <a:xfrm>
            <a:off x="2906815" y="3564015"/>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7" name="直線コネクタ 296"/>
          <p:cNvCxnSpPr/>
          <p:nvPr/>
        </p:nvCxnSpPr>
        <p:spPr>
          <a:xfrm>
            <a:off x="2772812" y="3757556"/>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98" name="右矢印 297"/>
          <p:cNvSpPr/>
          <p:nvPr/>
        </p:nvSpPr>
        <p:spPr>
          <a:xfrm>
            <a:off x="3447950" y="3338990"/>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468" name="テキスト ボックス 467"/>
          <p:cNvSpPr txBox="1"/>
          <p:nvPr/>
        </p:nvSpPr>
        <p:spPr>
          <a:xfrm>
            <a:off x="431540" y="3237365"/>
            <a:ext cx="1918639" cy="461665"/>
          </a:xfrm>
          <a:prstGeom prst="rect">
            <a:avLst/>
          </a:prstGeom>
          <a:noFill/>
        </p:spPr>
        <p:txBody>
          <a:bodyPr wrap="square" rtlCol="0">
            <a:spAutoFit/>
          </a:bodyPr>
          <a:lstStyle/>
          <a:p>
            <a:pPr algn="r"/>
            <a:r>
              <a:rPr lang="en-US" altLang="ja-JP" sz="2400" b="1" dirty="0" smtClean="0"/>
              <a:t>ML</a:t>
            </a:r>
            <a:r>
              <a:rPr lang="ja-JP" altLang="en-US" sz="2400" b="1" dirty="0" smtClean="0"/>
              <a:t>参加者</a:t>
            </a:r>
            <a:r>
              <a:rPr kumimoji="1" lang="ja-JP" altLang="en-US" sz="2400" b="1" dirty="0" smtClean="0"/>
              <a:t>数</a:t>
            </a:r>
            <a:endParaRPr kumimoji="1" lang="ja-JP" altLang="en-US" sz="2400" b="1" dirty="0"/>
          </a:p>
        </p:txBody>
      </p:sp>
      <p:sp>
        <p:nvSpPr>
          <p:cNvPr id="469" name="テキスト ボックス 468"/>
          <p:cNvSpPr txBox="1"/>
          <p:nvPr/>
        </p:nvSpPr>
        <p:spPr>
          <a:xfrm>
            <a:off x="701571" y="5262590"/>
            <a:ext cx="1648608" cy="461665"/>
          </a:xfrm>
          <a:prstGeom prst="rect">
            <a:avLst/>
          </a:prstGeom>
          <a:noFill/>
        </p:spPr>
        <p:txBody>
          <a:bodyPr wrap="square" rtlCol="0">
            <a:spAutoFit/>
          </a:bodyPr>
          <a:lstStyle/>
          <a:p>
            <a:pPr algn="r"/>
            <a:r>
              <a:rPr lang="ja-JP" altLang="en-US" sz="2400" b="1" dirty="0"/>
              <a:t>コード行数</a:t>
            </a:r>
            <a:endParaRPr kumimoji="1" lang="ja-JP" altLang="en-US" sz="2400" b="1" dirty="0"/>
          </a:p>
        </p:txBody>
      </p:sp>
      <p:sp>
        <p:nvSpPr>
          <p:cNvPr id="204" name="テキスト ボックス 203"/>
          <p:cNvSpPr txBox="1">
            <a:spLocks noChangeAspect="1"/>
          </p:cNvSpPr>
          <p:nvPr/>
        </p:nvSpPr>
        <p:spPr>
          <a:xfrm>
            <a:off x="3986935" y="3068960"/>
            <a:ext cx="6181892" cy="1569660"/>
          </a:xfrm>
          <a:prstGeom prst="rect">
            <a:avLst/>
          </a:prstGeom>
          <a:noFill/>
        </p:spPr>
        <p:txBody>
          <a:bodyPr wrap="square" rtlCol="0">
            <a:spAutoFit/>
          </a:bodyPr>
          <a:lstStyle/>
          <a:p>
            <a:r>
              <a:rPr lang="en-US" altLang="ja-JP" sz="3200" dirty="0">
                <a:solidFill>
                  <a:schemeClr val="bg1">
                    <a:lumMod val="50000"/>
                  </a:schemeClr>
                </a:solidFill>
              </a:rPr>
              <a:t>{</a:t>
            </a:r>
            <a:r>
              <a:rPr lang="en-US" altLang="ja-JP" sz="3200" dirty="0" smtClean="0">
                <a:solidFill>
                  <a:schemeClr val="bg1">
                    <a:lumMod val="50000"/>
                  </a:schemeClr>
                </a:solidFill>
              </a:rPr>
              <a:t>10,10,30,30,10,30,30,10}</a:t>
            </a:r>
          </a:p>
          <a:p>
            <a:endParaRPr kumimoji="1" lang="en-US" altLang="ja-JP" sz="3200" dirty="0" smtClean="0"/>
          </a:p>
          <a:p>
            <a:r>
              <a:rPr lang="en-US" altLang="ja-JP" sz="3200" dirty="0" smtClean="0"/>
              <a:t>          {50,70,70,70,70,70}</a:t>
            </a:r>
            <a:endParaRPr lang="en-US" altLang="ja-JP" sz="3200" dirty="0"/>
          </a:p>
        </p:txBody>
      </p:sp>
      <p:sp>
        <p:nvSpPr>
          <p:cNvPr id="205" name="テキスト ボックス 204"/>
          <p:cNvSpPr txBox="1">
            <a:spLocks noChangeAspect="1"/>
          </p:cNvSpPr>
          <p:nvPr/>
        </p:nvSpPr>
        <p:spPr>
          <a:xfrm>
            <a:off x="4031940" y="5094475"/>
            <a:ext cx="6181892" cy="584775"/>
          </a:xfrm>
          <a:prstGeom prst="rect">
            <a:avLst/>
          </a:prstGeom>
          <a:noFill/>
        </p:spPr>
        <p:txBody>
          <a:bodyPr wrap="square" rtlCol="0">
            <a:spAutoFit/>
          </a:bodyPr>
          <a:lstStyle/>
          <a:p>
            <a:r>
              <a:rPr lang="en-US" altLang="ja-JP" sz="3200" dirty="0" smtClean="0"/>
              <a:t>{50,50,50,50,60,60,60,70}</a:t>
            </a:r>
          </a:p>
        </p:txBody>
      </p:sp>
      <p:sp>
        <p:nvSpPr>
          <p:cNvPr id="7" name="下矢印 6"/>
          <p:cNvSpPr/>
          <p:nvPr/>
        </p:nvSpPr>
        <p:spPr>
          <a:xfrm>
            <a:off x="5967155" y="3699030"/>
            <a:ext cx="405045" cy="35644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円/楕円 69"/>
          <p:cNvSpPr>
            <a:spLocks noChangeAspect="1"/>
          </p:cNvSpPr>
          <p:nvPr/>
        </p:nvSpPr>
        <p:spPr>
          <a:xfrm>
            <a:off x="4707015" y="3133071"/>
            <a:ext cx="1800200" cy="48965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テキスト ボックス 66"/>
          <p:cNvSpPr txBox="1"/>
          <p:nvPr/>
        </p:nvSpPr>
        <p:spPr>
          <a:xfrm>
            <a:off x="4737991" y="2618910"/>
            <a:ext cx="1949244" cy="461665"/>
          </a:xfrm>
          <a:prstGeom prst="rect">
            <a:avLst/>
          </a:prstGeom>
          <a:noFill/>
        </p:spPr>
        <p:txBody>
          <a:bodyPr wrap="square" rtlCol="0">
            <a:spAutoFit/>
          </a:bodyPr>
          <a:lstStyle/>
          <a:p>
            <a:r>
              <a:rPr lang="ja-JP" altLang="en-US" sz="2400" b="1" dirty="0"/>
              <a:t>加算</a:t>
            </a:r>
            <a:r>
              <a:rPr lang="ja-JP" altLang="en-US" sz="2400" b="1" dirty="0" smtClean="0"/>
              <a:t>係数</a:t>
            </a:r>
            <a:r>
              <a:rPr lang="en-US" altLang="ja-JP" sz="2400" dirty="0" smtClean="0"/>
              <a:t>=3</a:t>
            </a:r>
            <a:endParaRPr kumimoji="1" lang="ja-JP" altLang="en-US" sz="2400" dirty="0"/>
          </a:p>
        </p:txBody>
      </p:sp>
    </p:spTree>
    <p:extLst>
      <p:ext uri="{BB962C8B-B14F-4D97-AF65-F5344CB8AC3E}">
        <p14:creationId xmlns:p14="http://schemas.microsoft.com/office/powerpoint/2010/main" val="2084306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a:t>
            </a:r>
            <a:r>
              <a:rPr lang="ja-JP" altLang="en-US" dirty="0" smtClean="0"/>
              <a:t>：</a:t>
            </a:r>
            <a:r>
              <a:rPr lang="ja-JP" altLang="en-US" dirty="0"/>
              <a:t>前処理</a:t>
            </a:r>
            <a:endParaRPr kumimoji="1" lang="ja-JP" altLang="en-US" dirty="0"/>
          </a:p>
        </p:txBody>
      </p:sp>
      <p:sp>
        <p:nvSpPr>
          <p:cNvPr id="3" name="コンテンツ プレースホルダー 2"/>
          <p:cNvSpPr>
            <a:spLocks noGrp="1"/>
          </p:cNvSpPr>
          <p:nvPr>
            <p:ph idx="1"/>
          </p:nvPr>
        </p:nvSpPr>
        <p:spPr>
          <a:xfrm>
            <a:off x="438149" y="1028700"/>
            <a:ext cx="8705851" cy="5422900"/>
          </a:xfrm>
        </p:spPr>
        <p:txBody>
          <a:bodyPr/>
          <a:lstStyle/>
          <a:p>
            <a:r>
              <a:rPr lang="ja-JP" altLang="en-US" dirty="0"/>
              <a:t>遅延相関分析のために時系列</a:t>
            </a:r>
            <a:r>
              <a:rPr lang="ja-JP" altLang="en-US" dirty="0" smtClean="0"/>
              <a:t>データの処理を行う</a:t>
            </a:r>
            <a:endParaRPr kumimoji="1" lang="en-US" altLang="ja-JP" dirty="0" smtClean="0"/>
          </a:p>
          <a:p>
            <a:pPr lvl="1"/>
            <a:r>
              <a:rPr kumimoji="1" lang="ja-JP" altLang="en-US" dirty="0" smtClean="0"/>
              <a:t>コード行数の</a:t>
            </a:r>
            <a:r>
              <a:rPr kumimoji="1" lang="ja-JP" altLang="en-US" dirty="0" smtClean="0">
                <a:solidFill>
                  <a:srgbClr val="FF0000"/>
                </a:solidFill>
              </a:rPr>
              <a:t>変化</a:t>
            </a:r>
            <a:r>
              <a:rPr kumimoji="1" lang="ja-JP" altLang="en-US" dirty="0" smtClean="0"/>
              <a:t>を表現するための処理</a:t>
            </a:r>
            <a:endParaRPr kumimoji="1" lang="en-US" altLang="ja-JP" dirty="0" smtClean="0"/>
          </a:p>
          <a:p>
            <a:pPr lvl="1"/>
            <a:r>
              <a:rPr kumimoji="1" lang="ja-JP" altLang="en-US" dirty="0" smtClean="0"/>
              <a:t>コード行数の差分を取り差分を取った期間を</a:t>
            </a:r>
            <a:r>
              <a:rPr kumimoji="1" lang="ja-JP" altLang="en-US" dirty="0" smtClean="0">
                <a:solidFill>
                  <a:srgbClr val="FF0000"/>
                </a:solidFill>
              </a:rPr>
              <a:t>差分係数</a:t>
            </a:r>
            <a:r>
              <a:rPr kumimoji="1" lang="ja-JP" altLang="en-US" dirty="0" smtClean="0"/>
              <a:t>とする</a:t>
            </a:r>
            <a:endParaRPr kumimoji="1" lang="ja-JP" altLang="en-US" dirty="0"/>
          </a:p>
        </p:txBody>
      </p:sp>
      <p:sp>
        <p:nvSpPr>
          <p:cNvPr id="4" name="日付プレースホルダー 3"/>
          <p:cNvSpPr>
            <a:spLocks noGrp="1"/>
          </p:cNvSpPr>
          <p:nvPr>
            <p:ph type="dt" sz="half" idx="10"/>
          </p:nvPr>
        </p:nvSpPr>
        <p:spPr/>
        <p:txBody>
          <a:bodyPr/>
          <a:lstStyle/>
          <a:p>
            <a:fld id="{BC53EBA9-DF30-4313-A3A0-C01926A45780}"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12</a:t>
            </a:fld>
            <a:endParaRPr lang="en-US" altLang="ja-JP"/>
          </a:p>
        </p:txBody>
      </p:sp>
      <p:sp>
        <p:nvSpPr>
          <p:cNvPr id="276" name="フローチャート : 複数書類 275"/>
          <p:cNvSpPr/>
          <p:nvPr/>
        </p:nvSpPr>
        <p:spPr>
          <a:xfrm>
            <a:off x="2731041" y="5197270"/>
            <a:ext cx="490809" cy="517348"/>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7" name="右矢印 276"/>
          <p:cNvSpPr/>
          <p:nvPr/>
        </p:nvSpPr>
        <p:spPr>
          <a:xfrm>
            <a:off x="3477107" y="536453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grpSp>
        <p:nvGrpSpPr>
          <p:cNvPr id="285" name="グループ化 284"/>
          <p:cNvGrpSpPr>
            <a:grpSpLocks noChangeAspect="1"/>
          </p:cNvGrpSpPr>
          <p:nvPr/>
        </p:nvGrpSpPr>
        <p:grpSpPr>
          <a:xfrm>
            <a:off x="2501770" y="3201725"/>
            <a:ext cx="150863" cy="182270"/>
            <a:chOff x="4384288" y="3609020"/>
            <a:chExt cx="558751" cy="675075"/>
          </a:xfrm>
        </p:grpSpPr>
        <p:sp>
          <p:nvSpPr>
            <p:cNvPr id="462" name="フローチャート : 抜出し 46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3" name="円/楕円 46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64" name="直線コネクタ 46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5" name="直線コネクタ 46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6" name="直線コネクタ 46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7" name="直線コネクタ 46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6" name="グループ化 285"/>
          <p:cNvGrpSpPr>
            <a:grpSpLocks noChangeAspect="1"/>
          </p:cNvGrpSpPr>
          <p:nvPr/>
        </p:nvGrpSpPr>
        <p:grpSpPr>
          <a:xfrm>
            <a:off x="3086835" y="3354125"/>
            <a:ext cx="150863" cy="182270"/>
            <a:chOff x="4384288" y="3609020"/>
            <a:chExt cx="558751" cy="675075"/>
          </a:xfrm>
        </p:grpSpPr>
        <p:sp>
          <p:nvSpPr>
            <p:cNvPr id="456" name="フローチャート : 抜出し 45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7" name="円/楕円 45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58" name="直線コネクタ 45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9" name="直線コネクタ 45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0" name="直線コネクタ 45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1" name="直線コネクタ 46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7" name="グループ化 286"/>
          <p:cNvGrpSpPr>
            <a:grpSpLocks noChangeAspect="1"/>
          </p:cNvGrpSpPr>
          <p:nvPr/>
        </p:nvGrpSpPr>
        <p:grpSpPr>
          <a:xfrm>
            <a:off x="2607628" y="3609020"/>
            <a:ext cx="150863" cy="182270"/>
            <a:chOff x="4384288" y="3609020"/>
            <a:chExt cx="558751" cy="675075"/>
          </a:xfrm>
        </p:grpSpPr>
        <p:sp>
          <p:nvSpPr>
            <p:cNvPr id="450" name="フローチャート : 抜出し 449"/>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1" name="円/楕円 450"/>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52" name="直線コネクタ 451"/>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3" name="直線コネクタ 452"/>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4" name="直線コネクタ 453"/>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5" name="直線コネクタ 454"/>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8" name="グループ化 287"/>
          <p:cNvGrpSpPr>
            <a:grpSpLocks noChangeAspect="1"/>
          </p:cNvGrpSpPr>
          <p:nvPr/>
        </p:nvGrpSpPr>
        <p:grpSpPr>
          <a:xfrm>
            <a:off x="2906815" y="2978950"/>
            <a:ext cx="150863" cy="182270"/>
            <a:chOff x="4384288" y="3609020"/>
            <a:chExt cx="558751" cy="675075"/>
          </a:xfrm>
        </p:grpSpPr>
        <p:sp>
          <p:nvSpPr>
            <p:cNvPr id="444" name="フローチャート : 抜出し 443"/>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5" name="円/楕円 444"/>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46" name="直線コネクタ 445"/>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7" name="直線コネクタ 446"/>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8" name="直線コネクタ 447"/>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9" name="直線コネクタ 448"/>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9" name="グループ化 288"/>
          <p:cNvGrpSpPr>
            <a:grpSpLocks noChangeAspect="1"/>
          </p:cNvGrpSpPr>
          <p:nvPr/>
        </p:nvGrpSpPr>
        <p:grpSpPr>
          <a:xfrm>
            <a:off x="2951820" y="3696780"/>
            <a:ext cx="150863" cy="182270"/>
            <a:chOff x="4384288" y="3609020"/>
            <a:chExt cx="558751" cy="675075"/>
          </a:xfrm>
        </p:grpSpPr>
        <p:sp>
          <p:nvSpPr>
            <p:cNvPr id="438" name="フローチャート : 抜出し 43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9" name="円/楕円 43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40" name="直線コネクタ 43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1" name="直線コネクタ 44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2" name="直線コネクタ 44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3" name="直線コネクタ 44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90" name="グループ化 289"/>
          <p:cNvGrpSpPr>
            <a:grpSpLocks noChangeAspect="1"/>
          </p:cNvGrpSpPr>
          <p:nvPr/>
        </p:nvGrpSpPr>
        <p:grpSpPr>
          <a:xfrm>
            <a:off x="2771800" y="3354125"/>
            <a:ext cx="150863" cy="182270"/>
            <a:chOff x="4384288" y="3609020"/>
            <a:chExt cx="558751" cy="675075"/>
          </a:xfrm>
        </p:grpSpPr>
        <p:sp>
          <p:nvSpPr>
            <p:cNvPr id="432" name="フローチャート : 抜出し 43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3" name="円/楕円 43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34" name="直線コネクタ 43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5" name="直線コネクタ 43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6" name="直線コネクタ 43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7" name="直線コネクタ 43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91" name="直線コネクタ 290"/>
          <p:cNvCxnSpPr/>
          <p:nvPr/>
        </p:nvCxnSpPr>
        <p:spPr>
          <a:xfrm flipV="1">
            <a:off x="2682313" y="3080173"/>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2" name="直線コネクタ 291"/>
          <p:cNvCxnSpPr/>
          <p:nvPr/>
        </p:nvCxnSpPr>
        <p:spPr>
          <a:xfrm>
            <a:off x="2597544" y="3433395"/>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3" name="直線コネクタ 292"/>
          <p:cNvCxnSpPr/>
          <p:nvPr/>
        </p:nvCxnSpPr>
        <p:spPr>
          <a:xfrm>
            <a:off x="3083550" y="3146297"/>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4" name="直線コネクタ 293"/>
          <p:cNvCxnSpPr/>
          <p:nvPr/>
        </p:nvCxnSpPr>
        <p:spPr>
          <a:xfrm flipV="1">
            <a:off x="2758491" y="3536395"/>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5" name="直線コネクタ 294"/>
          <p:cNvCxnSpPr/>
          <p:nvPr/>
        </p:nvCxnSpPr>
        <p:spPr>
          <a:xfrm>
            <a:off x="2944288" y="3452813"/>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6" name="直線コネクタ 295"/>
          <p:cNvCxnSpPr/>
          <p:nvPr/>
        </p:nvCxnSpPr>
        <p:spPr>
          <a:xfrm>
            <a:off x="2906815" y="3564015"/>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7" name="直線コネクタ 296"/>
          <p:cNvCxnSpPr/>
          <p:nvPr/>
        </p:nvCxnSpPr>
        <p:spPr>
          <a:xfrm>
            <a:off x="2772812" y="3757556"/>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98" name="右矢印 297"/>
          <p:cNvSpPr/>
          <p:nvPr/>
        </p:nvSpPr>
        <p:spPr>
          <a:xfrm>
            <a:off x="3447950" y="3338990"/>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468" name="テキスト ボックス 467"/>
          <p:cNvSpPr txBox="1"/>
          <p:nvPr/>
        </p:nvSpPr>
        <p:spPr>
          <a:xfrm>
            <a:off x="431540" y="3237365"/>
            <a:ext cx="1918639" cy="461665"/>
          </a:xfrm>
          <a:prstGeom prst="rect">
            <a:avLst/>
          </a:prstGeom>
          <a:noFill/>
        </p:spPr>
        <p:txBody>
          <a:bodyPr wrap="square" rtlCol="0">
            <a:spAutoFit/>
          </a:bodyPr>
          <a:lstStyle/>
          <a:p>
            <a:pPr algn="r"/>
            <a:r>
              <a:rPr lang="en-US" altLang="ja-JP" sz="2400" b="1" dirty="0" smtClean="0"/>
              <a:t>ML</a:t>
            </a:r>
            <a:r>
              <a:rPr lang="ja-JP" altLang="en-US" sz="2400" b="1" dirty="0" smtClean="0"/>
              <a:t>参加者</a:t>
            </a:r>
            <a:r>
              <a:rPr kumimoji="1" lang="ja-JP" altLang="en-US" sz="2400" b="1" dirty="0" smtClean="0"/>
              <a:t>数</a:t>
            </a:r>
            <a:endParaRPr kumimoji="1" lang="ja-JP" altLang="en-US" sz="2400" b="1" dirty="0"/>
          </a:p>
        </p:txBody>
      </p:sp>
      <p:sp>
        <p:nvSpPr>
          <p:cNvPr id="469" name="テキスト ボックス 468"/>
          <p:cNvSpPr txBox="1"/>
          <p:nvPr/>
        </p:nvSpPr>
        <p:spPr>
          <a:xfrm>
            <a:off x="701571" y="5262590"/>
            <a:ext cx="1648608" cy="461665"/>
          </a:xfrm>
          <a:prstGeom prst="rect">
            <a:avLst/>
          </a:prstGeom>
          <a:noFill/>
        </p:spPr>
        <p:txBody>
          <a:bodyPr wrap="square" rtlCol="0">
            <a:spAutoFit/>
          </a:bodyPr>
          <a:lstStyle/>
          <a:p>
            <a:pPr algn="r"/>
            <a:r>
              <a:rPr lang="ja-JP" altLang="en-US" sz="2400" b="1" dirty="0"/>
              <a:t>コード行数</a:t>
            </a:r>
            <a:endParaRPr kumimoji="1" lang="ja-JP" altLang="en-US" sz="2400" b="1" dirty="0"/>
          </a:p>
        </p:txBody>
      </p:sp>
      <p:sp>
        <p:nvSpPr>
          <p:cNvPr id="204" name="テキスト ボックス 203"/>
          <p:cNvSpPr txBox="1">
            <a:spLocks noChangeAspect="1"/>
          </p:cNvSpPr>
          <p:nvPr/>
        </p:nvSpPr>
        <p:spPr>
          <a:xfrm>
            <a:off x="3986935" y="3068960"/>
            <a:ext cx="6181892" cy="584775"/>
          </a:xfrm>
          <a:prstGeom prst="rect">
            <a:avLst/>
          </a:prstGeom>
          <a:noFill/>
        </p:spPr>
        <p:txBody>
          <a:bodyPr wrap="square" rtlCol="0">
            <a:spAutoFit/>
          </a:bodyPr>
          <a:lstStyle/>
          <a:p>
            <a:r>
              <a:rPr lang="en-US" altLang="ja-JP" sz="3200" dirty="0" smtClean="0"/>
              <a:t>{50,70,70,70,70,70}</a:t>
            </a:r>
            <a:endParaRPr lang="en-US" altLang="ja-JP" sz="3200" dirty="0"/>
          </a:p>
        </p:txBody>
      </p:sp>
      <p:sp>
        <p:nvSpPr>
          <p:cNvPr id="205" name="テキスト ボックス 204"/>
          <p:cNvSpPr txBox="1">
            <a:spLocks noChangeAspect="1"/>
          </p:cNvSpPr>
          <p:nvPr/>
        </p:nvSpPr>
        <p:spPr>
          <a:xfrm>
            <a:off x="4031940" y="5094475"/>
            <a:ext cx="6181892" cy="584775"/>
          </a:xfrm>
          <a:prstGeom prst="rect">
            <a:avLst/>
          </a:prstGeom>
          <a:noFill/>
        </p:spPr>
        <p:txBody>
          <a:bodyPr wrap="square" rtlCol="0">
            <a:spAutoFit/>
          </a:bodyPr>
          <a:lstStyle/>
          <a:p>
            <a:r>
              <a:rPr lang="en-US" altLang="ja-JP" sz="3200" dirty="0" smtClean="0"/>
              <a:t>{50,50,50,50,60,60,60,70}</a:t>
            </a:r>
          </a:p>
        </p:txBody>
      </p:sp>
    </p:spTree>
    <p:extLst>
      <p:ext uri="{BB962C8B-B14F-4D97-AF65-F5344CB8AC3E}">
        <p14:creationId xmlns:p14="http://schemas.microsoft.com/office/powerpoint/2010/main" val="26343536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a:t>
            </a:r>
            <a:r>
              <a:rPr lang="ja-JP" altLang="en-US" dirty="0" smtClean="0"/>
              <a:t>：</a:t>
            </a:r>
            <a:r>
              <a:rPr lang="ja-JP" altLang="en-US" dirty="0"/>
              <a:t>前処理</a:t>
            </a:r>
            <a:endParaRPr kumimoji="1" lang="ja-JP" altLang="en-US" dirty="0"/>
          </a:p>
        </p:txBody>
      </p:sp>
      <p:sp>
        <p:nvSpPr>
          <p:cNvPr id="3" name="コンテンツ プレースホルダー 2"/>
          <p:cNvSpPr>
            <a:spLocks noGrp="1"/>
          </p:cNvSpPr>
          <p:nvPr>
            <p:ph idx="1"/>
          </p:nvPr>
        </p:nvSpPr>
        <p:spPr>
          <a:xfrm>
            <a:off x="438149" y="1028700"/>
            <a:ext cx="8705851" cy="5422900"/>
          </a:xfrm>
        </p:spPr>
        <p:txBody>
          <a:bodyPr/>
          <a:lstStyle/>
          <a:p>
            <a:r>
              <a:rPr lang="ja-JP" altLang="en-US" dirty="0"/>
              <a:t>遅延相関分析のために時系列</a:t>
            </a:r>
            <a:r>
              <a:rPr lang="ja-JP" altLang="en-US" dirty="0" smtClean="0"/>
              <a:t>データの処理を行う</a:t>
            </a:r>
            <a:endParaRPr lang="en-US" altLang="ja-JP" dirty="0" smtClean="0"/>
          </a:p>
          <a:p>
            <a:pPr lvl="1"/>
            <a:r>
              <a:rPr lang="ja-JP" altLang="en-US" dirty="0"/>
              <a:t>コード行数の</a:t>
            </a:r>
            <a:r>
              <a:rPr lang="ja-JP" altLang="en-US" dirty="0">
                <a:solidFill>
                  <a:srgbClr val="FF0000"/>
                </a:solidFill>
              </a:rPr>
              <a:t>変化</a:t>
            </a:r>
            <a:r>
              <a:rPr lang="ja-JP" altLang="en-US" dirty="0"/>
              <a:t>を表現するための処理</a:t>
            </a:r>
            <a:endParaRPr lang="en-US" altLang="ja-JP" dirty="0"/>
          </a:p>
          <a:p>
            <a:pPr lvl="1"/>
            <a:r>
              <a:rPr lang="ja-JP" altLang="en-US" dirty="0"/>
              <a:t>コード行数の差分を取り差分を取った期間を</a:t>
            </a:r>
            <a:r>
              <a:rPr lang="ja-JP" altLang="en-US" dirty="0">
                <a:solidFill>
                  <a:srgbClr val="FF0000"/>
                </a:solidFill>
              </a:rPr>
              <a:t>差分係数</a:t>
            </a:r>
            <a:r>
              <a:rPr lang="ja-JP" altLang="en-US" dirty="0"/>
              <a:t>とする</a:t>
            </a:r>
          </a:p>
        </p:txBody>
      </p:sp>
      <p:sp>
        <p:nvSpPr>
          <p:cNvPr id="4" name="日付プレースホルダー 3"/>
          <p:cNvSpPr>
            <a:spLocks noGrp="1"/>
          </p:cNvSpPr>
          <p:nvPr>
            <p:ph type="dt" sz="half" idx="10"/>
          </p:nvPr>
        </p:nvSpPr>
        <p:spPr/>
        <p:txBody>
          <a:bodyPr/>
          <a:lstStyle/>
          <a:p>
            <a:fld id="{1BEEA15D-39E3-44ED-8EA9-2A46EB373281}"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13</a:t>
            </a:fld>
            <a:endParaRPr lang="en-US" altLang="ja-JP"/>
          </a:p>
        </p:txBody>
      </p:sp>
      <p:sp>
        <p:nvSpPr>
          <p:cNvPr id="276" name="フローチャート : 複数書類 275"/>
          <p:cNvSpPr/>
          <p:nvPr/>
        </p:nvSpPr>
        <p:spPr>
          <a:xfrm>
            <a:off x="2731041" y="5197270"/>
            <a:ext cx="490809" cy="517348"/>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7" name="右矢印 276"/>
          <p:cNvSpPr/>
          <p:nvPr/>
        </p:nvSpPr>
        <p:spPr>
          <a:xfrm>
            <a:off x="3477107" y="536453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grpSp>
        <p:nvGrpSpPr>
          <p:cNvPr id="285" name="グループ化 284"/>
          <p:cNvGrpSpPr>
            <a:grpSpLocks noChangeAspect="1"/>
          </p:cNvGrpSpPr>
          <p:nvPr/>
        </p:nvGrpSpPr>
        <p:grpSpPr>
          <a:xfrm>
            <a:off x="2501770" y="3201725"/>
            <a:ext cx="150863" cy="182270"/>
            <a:chOff x="4384288" y="3609020"/>
            <a:chExt cx="558751" cy="675075"/>
          </a:xfrm>
        </p:grpSpPr>
        <p:sp>
          <p:nvSpPr>
            <p:cNvPr id="462" name="フローチャート : 抜出し 46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3" name="円/楕円 46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64" name="直線コネクタ 46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5" name="直線コネクタ 46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6" name="直線コネクタ 46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7" name="直線コネクタ 46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6" name="グループ化 285"/>
          <p:cNvGrpSpPr>
            <a:grpSpLocks noChangeAspect="1"/>
          </p:cNvGrpSpPr>
          <p:nvPr/>
        </p:nvGrpSpPr>
        <p:grpSpPr>
          <a:xfrm>
            <a:off x="3086835" y="3354125"/>
            <a:ext cx="150863" cy="182270"/>
            <a:chOff x="4384288" y="3609020"/>
            <a:chExt cx="558751" cy="675075"/>
          </a:xfrm>
        </p:grpSpPr>
        <p:sp>
          <p:nvSpPr>
            <p:cNvPr id="456" name="フローチャート : 抜出し 45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7" name="円/楕円 45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58" name="直線コネクタ 45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9" name="直線コネクタ 45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0" name="直線コネクタ 45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1" name="直線コネクタ 46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7" name="グループ化 286"/>
          <p:cNvGrpSpPr>
            <a:grpSpLocks noChangeAspect="1"/>
          </p:cNvGrpSpPr>
          <p:nvPr/>
        </p:nvGrpSpPr>
        <p:grpSpPr>
          <a:xfrm>
            <a:off x="2607628" y="3609020"/>
            <a:ext cx="150863" cy="182270"/>
            <a:chOff x="4384288" y="3609020"/>
            <a:chExt cx="558751" cy="675075"/>
          </a:xfrm>
        </p:grpSpPr>
        <p:sp>
          <p:nvSpPr>
            <p:cNvPr id="450" name="フローチャート : 抜出し 449"/>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1" name="円/楕円 450"/>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52" name="直線コネクタ 451"/>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3" name="直線コネクタ 452"/>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4" name="直線コネクタ 453"/>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5" name="直線コネクタ 454"/>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8" name="グループ化 287"/>
          <p:cNvGrpSpPr>
            <a:grpSpLocks noChangeAspect="1"/>
          </p:cNvGrpSpPr>
          <p:nvPr/>
        </p:nvGrpSpPr>
        <p:grpSpPr>
          <a:xfrm>
            <a:off x="2906815" y="2978950"/>
            <a:ext cx="150863" cy="182270"/>
            <a:chOff x="4384288" y="3609020"/>
            <a:chExt cx="558751" cy="675075"/>
          </a:xfrm>
        </p:grpSpPr>
        <p:sp>
          <p:nvSpPr>
            <p:cNvPr id="444" name="フローチャート : 抜出し 443"/>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5" name="円/楕円 444"/>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46" name="直線コネクタ 445"/>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7" name="直線コネクタ 446"/>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8" name="直線コネクタ 447"/>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9" name="直線コネクタ 448"/>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9" name="グループ化 288"/>
          <p:cNvGrpSpPr>
            <a:grpSpLocks noChangeAspect="1"/>
          </p:cNvGrpSpPr>
          <p:nvPr/>
        </p:nvGrpSpPr>
        <p:grpSpPr>
          <a:xfrm>
            <a:off x="2951820" y="3696780"/>
            <a:ext cx="150863" cy="182270"/>
            <a:chOff x="4384288" y="3609020"/>
            <a:chExt cx="558751" cy="675075"/>
          </a:xfrm>
        </p:grpSpPr>
        <p:sp>
          <p:nvSpPr>
            <p:cNvPr id="438" name="フローチャート : 抜出し 43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9" name="円/楕円 43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40" name="直線コネクタ 43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1" name="直線コネクタ 44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2" name="直線コネクタ 44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3" name="直線コネクタ 44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90" name="グループ化 289"/>
          <p:cNvGrpSpPr>
            <a:grpSpLocks noChangeAspect="1"/>
          </p:cNvGrpSpPr>
          <p:nvPr/>
        </p:nvGrpSpPr>
        <p:grpSpPr>
          <a:xfrm>
            <a:off x="2771800" y="3354125"/>
            <a:ext cx="150863" cy="182270"/>
            <a:chOff x="4384288" y="3609020"/>
            <a:chExt cx="558751" cy="675075"/>
          </a:xfrm>
        </p:grpSpPr>
        <p:sp>
          <p:nvSpPr>
            <p:cNvPr id="432" name="フローチャート : 抜出し 43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3" name="円/楕円 43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34" name="直線コネクタ 43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5" name="直線コネクタ 43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6" name="直線コネクタ 43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7" name="直線コネクタ 43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91" name="直線コネクタ 290"/>
          <p:cNvCxnSpPr/>
          <p:nvPr/>
        </p:nvCxnSpPr>
        <p:spPr>
          <a:xfrm flipV="1">
            <a:off x="2682313" y="3080173"/>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2" name="直線コネクタ 291"/>
          <p:cNvCxnSpPr/>
          <p:nvPr/>
        </p:nvCxnSpPr>
        <p:spPr>
          <a:xfrm>
            <a:off x="2597544" y="3433395"/>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3" name="直線コネクタ 292"/>
          <p:cNvCxnSpPr/>
          <p:nvPr/>
        </p:nvCxnSpPr>
        <p:spPr>
          <a:xfrm>
            <a:off x="3083550" y="3146297"/>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4" name="直線コネクタ 293"/>
          <p:cNvCxnSpPr/>
          <p:nvPr/>
        </p:nvCxnSpPr>
        <p:spPr>
          <a:xfrm flipV="1">
            <a:off x="2758491" y="3536395"/>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5" name="直線コネクタ 294"/>
          <p:cNvCxnSpPr/>
          <p:nvPr/>
        </p:nvCxnSpPr>
        <p:spPr>
          <a:xfrm>
            <a:off x="2944288" y="3452813"/>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6" name="直線コネクタ 295"/>
          <p:cNvCxnSpPr/>
          <p:nvPr/>
        </p:nvCxnSpPr>
        <p:spPr>
          <a:xfrm>
            <a:off x="2906815" y="3564015"/>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7" name="直線コネクタ 296"/>
          <p:cNvCxnSpPr/>
          <p:nvPr/>
        </p:nvCxnSpPr>
        <p:spPr>
          <a:xfrm>
            <a:off x="2772812" y="3757556"/>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98" name="右矢印 297"/>
          <p:cNvSpPr/>
          <p:nvPr/>
        </p:nvSpPr>
        <p:spPr>
          <a:xfrm>
            <a:off x="3447950" y="3338990"/>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468" name="テキスト ボックス 467"/>
          <p:cNvSpPr txBox="1"/>
          <p:nvPr/>
        </p:nvSpPr>
        <p:spPr>
          <a:xfrm>
            <a:off x="431540" y="3237365"/>
            <a:ext cx="1918639" cy="461665"/>
          </a:xfrm>
          <a:prstGeom prst="rect">
            <a:avLst/>
          </a:prstGeom>
          <a:noFill/>
        </p:spPr>
        <p:txBody>
          <a:bodyPr wrap="square" rtlCol="0">
            <a:spAutoFit/>
          </a:bodyPr>
          <a:lstStyle/>
          <a:p>
            <a:pPr algn="r"/>
            <a:r>
              <a:rPr lang="en-US" altLang="ja-JP" sz="2400" b="1" dirty="0" smtClean="0"/>
              <a:t>ML</a:t>
            </a:r>
            <a:r>
              <a:rPr lang="ja-JP" altLang="en-US" sz="2400" b="1" dirty="0" smtClean="0"/>
              <a:t>参加者</a:t>
            </a:r>
            <a:r>
              <a:rPr kumimoji="1" lang="ja-JP" altLang="en-US" sz="2400" b="1" dirty="0" smtClean="0"/>
              <a:t>数</a:t>
            </a:r>
            <a:endParaRPr kumimoji="1" lang="ja-JP" altLang="en-US" sz="2400" b="1" dirty="0"/>
          </a:p>
        </p:txBody>
      </p:sp>
      <p:sp>
        <p:nvSpPr>
          <p:cNvPr id="469" name="テキスト ボックス 468"/>
          <p:cNvSpPr txBox="1"/>
          <p:nvPr/>
        </p:nvSpPr>
        <p:spPr>
          <a:xfrm>
            <a:off x="701571" y="5262590"/>
            <a:ext cx="1648608" cy="461665"/>
          </a:xfrm>
          <a:prstGeom prst="rect">
            <a:avLst/>
          </a:prstGeom>
          <a:noFill/>
        </p:spPr>
        <p:txBody>
          <a:bodyPr wrap="square" rtlCol="0">
            <a:spAutoFit/>
          </a:bodyPr>
          <a:lstStyle/>
          <a:p>
            <a:pPr algn="r"/>
            <a:r>
              <a:rPr lang="ja-JP" altLang="en-US" sz="2400" b="1" dirty="0"/>
              <a:t>コード行数</a:t>
            </a:r>
            <a:endParaRPr kumimoji="1" lang="ja-JP" altLang="en-US" sz="2400" b="1" dirty="0"/>
          </a:p>
        </p:txBody>
      </p:sp>
      <p:sp>
        <p:nvSpPr>
          <p:cNvPr id="204" name="テキスト ボックス 203"/>
          <p:cNvSpPr txBox="1">
            <a:spLocks noChangeAspect="1"/>
          </p:cNvSpPr>
          <p:nvPr/>
        </p:nvSpPr>
        <p:spPr>
          <a:xfrm>
            <a:off x="3986935" y="3068960"/>
            <a:ext cx="6181892" cy="584775"/>
          </a:xfrm>
          <a:prstGeom prst="rect">
            <a:avLst/>
          </a:prstGeom>
          <a:noFill/>
        </p:spPr>
        <p:txBody>
          <a:bodyPr wrap="square" rtlCol="0">
            <a:spAutoFit/>
          </a:bodyPr>
          <a:lstStyle/>
          <a:p>
            <a:r>
              <a:rPr lang="en-US" altLang="ja-JP" sz="3200" dirty="0" smtClean="0"/>
              <a:t>{50,70,70,70,70,70}</a:t>
            </a:r>
            <a:endParaRPr lang="en-US" altLang="ja-JP" sz="3200" dirty="0"/>
          </a:p>
        </p:txBody>
      </p:sp>
      <p:sp>
        <p:nvSpPr>
          <p:cNvPr id="205" name="テキスト ボックス 204"/>
          <p:cNvSpPr txBox="1">
            <a:spLocks noChangeAspect="1"/>
          </p:cNvSpPr>
          <p:nvPr/>
        </p:nvSpPr>
        <p:spPr>
          <a:xfrm>
            <a:off x="4031940" y="5094475"/>
            <a:ext cx="6181892" cy="584775"/>
          </a:xfrm>
          <a:prstGeom prst="rect">
            <a:avLst/>
          </a:prstGeom>
          <a:noFill/>
        </p:spPr>
        <p:txBody>
          <a:bodyPr wrap="square" rtlCol="0">
            <a:spAutoFit/>
          </a:bodyPr>
          <a:lstStyle/>
          <a:p>
            <a:r>
              <a:rPr lang="en-US" altLang="ja-JP" sz="3200" dirty="0" smtClean="0"/>
              <a:t>{50,50,50,50,60,60,60,70}</a:t>
            </a:r>
          </a:p>
        </p:txBody>
      </p:sp>
      <p:sp>
        <p:nvSpPr>
          <p:cNvPr id="65" name="テキスト ボックス 64"/>
          <p:cNvSpPr txBox="1"/>
          <p:nvPr/>
        </p:nvSpPr>
        <p:spPr>
          <a:xfrm>
            <a:off x="5247075" y="4329100"/>
            <a:ext cx="1875811" cy="461665"/>
          </a:xfrm>
          <a:prstGeom prst="rect">
            <a:avLst/>
          </a:prstGeom>
          <a:noFill/>
        </p:spPr>
        <p:txBody>
          <a:bodyPr wrap="square" rtlCol="0">
            <a:spAutoFit/>
          </a:bodyPr>
          <a:lstStyle/>
          <a:p>
            <a:r>
              <a:rPr lang="ja-JP" altLang="en-US" sz="2400" b="1" dirty="0"/>
              <a:t>差分</a:t>
            </a:r>
            <a:r>
              <a:rPr lang="ja-JP" altLang="en-US" sz="2400" b="1" dirty="0" smtClean="0"/>
              <a:t>係数</a:t>
            </a:r>
            <a:r>
              <a:rPr lang="en-US" altLang="ja-JP" sz="2400" dirty="0" smtClean="0"/>
              <a:t>=2</a:t>
            </a:r>
            <a:endParaRPr kumimoji="1" lang="ja-JP" altLang="en-US" sz="2400" dirty="0"/>
          </a:p>
        </p:txBody>
      </p:sp>
      <p:sp>
        <p:nvSpPr>
          <p:cNvPr id="66" name="下カーブ矢印 65"/>
          <p:cNvSpPr>
            <a:spLocks noChangeAspect="1"/>
          </p:cNvSpPr>
          <p:nvPr/>
        </p:nvSpPr>
        <p:spPr>
          <a:xfrm>
            <a:off x="5607116" y="4870268"/>
            <a:ext cx="1170130" cy="327002"/>
          </a:xfrm>
          <a:prstGeom prst="curved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7" name="テキスト ボックス 66"/>
          <p:cNvSpPr txBox="1">
            <a:spLocks noChangeAspect="1"/>
          </p:cNvSpPr>
          <p:nvPr/>
        </p:nvSpPr>
        <p:spPr>
          <a:xfrm>
            <a:off x="4031940" y="5094475"/>
            <a:ext cx="6181892" cy="2062103"/>
          </a:xfrm>
          <a:prstGeom prst="rect">
            <a:avLst/>
          </a:prstGeom>
          <a:noFill/>
        </p:spPr>
        <p:txBody>
          <a:bodyPr wrap="square" rtlCol="0">
            <a:spAutoFit/>
          </a:bodyPr>
          <a:lstStyle/>
          <a:p>
            <a:r>
              <a:rPr lang="en-US" altLang="ja-JP" sz="3200" dirty="0" smtClean="0">
                <a:solidFill>
                  <a:schemeClr val="bg1">
                    <a:lumMod val="50000"/>
                  </a:schemeClr>
                </a:solidFill>
              </a:rPr>
              <a:t>{50,50,50,50,60,60,60,70}</a:t>
            </a:r>
          </a:p>
          <a:p>
            <a:endParaRPr lang="en-US" altLang="ja-JP" sz="3200" dirty="0"/>
          </a:p>
          <a:p>
            <a:r>
              <a:rPr lang="en-US" altLang="ja-JP" sz="3200" dirty="0" smtClean="0"/>
              <a:t>          {  0,  0,10,10,  0,10</a:t>
            </a:r>
            <a:r>
              <a:rPr lang="en-US" altLang="ja-JP" sz="3200" dirty="0"/>
              <a:t>}</a:t>
            </a:r>
          </a:p>
          <a:p>
            <a:endParaRPr lang="ja-JP" altLang="en-US" sz="3200" dirty="0"/>
          </a:p>
        </p:txBody>
      </p:sp>
      <p:sp>
        <p:nvSpPr>
          <p:cNvPr id="68" name="下矢印 67"/>
          <p:cNvSpPr/>
          <p:nvPr/>
        </p:nvSpPr>
        <p:spPr>
          <a:xfrm>
            <a:off x="6552220" y="5727855"/>
            <a:ext cx="405045" cy="35644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53198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提案手法の概要</a:t>
            </a:r>
            <a:endParaRPr kumimoji="1" lang="ja-JP" altLang="en-US"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3674087229"/>
              </p:ext>
            </p:extLst>
          </p:nvPr>
        </p:nvGraphicFramePr>
        <p:xfrm>
          <a:off x="536990" y="1936570"/>
          <a:ext cx="8445500" cy="32926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日付プレースホルダー 3"/>
          <p:cNvSpPr>
            <a:spLocks noGrp="1"/>
          </p:cNvSpPr>
          <p:nvPr>
            <p:ph type="dt" sz="half" idx="10"/>
          </p:nvPr>
        </p:nvSpPr>
        <p:spPr/>
        <p:txBody>
          <a:bodyPr/>
          <a:lstStyle/>
          <a:p>
            <a:fld id="{2F1C79FA-406B-417D-B549-37DAA33D5CE2}"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14</a:t>
            </a:fld>
            <a:endParaRPr lang="en-US" altLang="ja-JP"/>
          </a:p>
        </p:txBody>
      </p:sp>
    </p:spTree>
    <p:extLst>
      <p:ext uri="{BB962C8B-B14F-4D97-AF65-F5344CB8AC3E}">
        <p14:creationId xmlns:p14="http://schemas.microsoft.com/office/powerpoint/2010/main" val="29690150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提案手法：遅延</a:t>
            </a:r>
            <a:r>
              <a:rPr lang="ja-JP" altLang="en-US" dirty="0" smtClean="0"/>
              <a:t>相関</a:t>
            </a:r>
            <a:r>
              <a:rPr lang="ja-JP" altLang="en-US" dirty="0"/>
              <a:t>分析</a:t>
            </a:r>
            <a:endParaRPr kumimoji="1" lang="ja-JP" altLang="en-US" dirty="0"/>
          </a:p>
        </p:txBody>
      </p:sp>
      <p:sp>
        <p:nvSpPr>
          <p:cNvPr id="3" name="コンテンツ プレースホルダー 2"/>
          <p:cNvSpPr>
            <a:spLocks noGrp="1"/>
          </p:cNvSpPr>
          <p:nvPr>
            <p:ph idx="1"/>
          </p:nvPr>
        </p:nvSpPr>
        <p:spPr>
          <a:xfrm>
            <a:off x="438149" y="1028700"/>
            <a:ext cx="8705851" cy="5422900"/>
          </a:xfrm>
        </p:spPr>
        <p:txBody>
          <a:bodyPr/>
          <a:lstStyle/>
          <a:p>
            <a:r>
              <a:rPr lang="ja-JP" altLang="en-US" dirty="0" smtClean="0"/>
              <a:t>遅延を考慮し、相関</a:t>
            </a:r>
            <a:r>
              <a:rPr lang="ja-JP" altLang="en-US" dirty="0"/>
              <a:t>係数を計算</a:t>
            </a:r>
            <a:r>
              <a:rPr lang="ja-JP" altLang="en-US" dirty="0" smtClean="0"/>
              <a:t>する</a:t>
            </a:r>
            <a:endParaRPr lang="en-US" altLang="ja-JP" dirty="0" smtClean="0"/>
          </a:p>
          <a:p>
            <a:pPr lvl="1"/>
            <a:r>
              <a:rPr lang="ja-JP" altLang="en-US" dirty="0" smtClean="0"/>
              <a:t>遅延</a:t>
            </a:r>
            <a:r>
              <a:rPr lang="ja-JP" altLang="en-US" dirty="0"/>
              <a:t>を考慮した期間を</a:t>
            </a:r>
            <a:r>
              <a:rPr lang="ja-JP" altLang="en-US" dirty="0">
                <a:solidFill>
                  <a:srgbClr val="FF0000"/>
                </a:solidFill>
              </a:rPr>
              <a:t>遅延係数</a:t>
            </a:r>
            <a:r>
              <a:rPr lang="ja-JP" altLang="en-US" dirty="0"/>
              <a:t>と</a:t>
            </a:r>
            <a:r>
              <a:rPr lang="ja-JP" altLang="en-US" dirty="0" smtClean="0"/>
              <a:t>する</a:t>
            </a:r>
            <a:endParaRPr lang="en-US" altLang="ja-JP" dirty="0" smtClean="0"/>
          </a:p>
          <a:p>
            <a:pPr lvl="1"/>
            <a:endParaRPr lang="en-US" altLang="ja-JP" dirty="0" smtClean="0"/>
          </a:p>
        </p:txBody>
      </p:sp>
      <p:sp>
        <p:nvSpPr>
          <p:cNvPr id="4" name="日付プレースホルダー 3"/>
          <p:cNvSpPr>
            <a:spLocks noGrp="1"/>
          </p:cNvSpPr>
          <p:nvPr>
            <p:ph type="dt" sz="half" idx="10"/>
          </p:nvPr>
        </p:nvSpPr>
        <p:spPr/>
        <p:txBody>
          <a:bodyPr/>
          <a:lstStyle/>
          <a:p>
            <a:fld id="{CB42E00E-174B-4F14-95CD-FAD0DB6F8C07}"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15</a:t>
            </a:fld>
            <a:endParaRPr lang="en-US" altLang="ja-JP"/>
          </a:p>
        </p:txBody>
      </p:sp>
      <p:sp>
        <p:nvSpPr>
          <p:cNvPr id="276" name="フローチャート : 複数書類 275"/>
          <p:cNvSpPr/>
          <p:nvPr/>
        </p:nvSpPr>
        <p:spPr>
          <a:xfrm>
            <a:off x="2731041" y="5197270"/>
            <a:ext cx="490809" cy="517348"/>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7" name="右矢印 276"/>
          <p:cNvSpPr/>
          <p:nvPr/>
        </p:nvSpPr>
        <p:spPr>
          <a:xfrm>
            <a:off x="3477107" y="536453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grpSp>
        <p:nvGrpSpPr>
          <p:cNvPr id="285" name="グループ化 284"/>
          <p:cNvGrpSpPr>
            <a:grpSpLocks noChangeAspect="1"/>
          </p:cNvGrpSpPr>
          <p:nvPr/>
        </p:nvGrpSpPr>
        <p:grpSpPr>
          <a:xfrm>
            <a:off x="2501770" y="3201725"/>
            <a:ext cx="150863" cy="182270"/>
            <a:chOff x="4384288" y="3609020"/>
            <a:chExt cx="558751" cy="675075"/>
          </a:xfrm>
        </p:grpSpPr>
        <p:sp>
          <p:nvSpPr>
            <p:cNvPr id="462" name="フローチャート : 抜出し 46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3" name="円/楕円 46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64" name="直線コネクタ 46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5" name="直線コネクタ 46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6" name="直線コネクタ 46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7" name="直線コネクタ 46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6" name="グループ化 285"/>
          <p:cNvGrpSpPr>
            <a:grpSpLocks noChangeAspect="1"/>
          </p:cNvGrpSpPr>
          <p:nvPr/>
        </p:nvGrpSpPr>
        <p:grpSpPr>
          <a:xfrm>
            <a:off x="3086835" y="3354125"/>
            <a:ext cx="150863" cy="182270"/>
            <a:chOff x="4384288" y="3609020"/>
            <a:chExt cx="558751" cy="675075"/>
          </a:xfrm>
        </p:grpSpPr>
        <p:sp>
          <p:nvSpPr>
            <p:cNvPr id="456" name="フローチャート : 抜出し 45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7" name="円/楕円 45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58" name="直線コネクタ 45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9" name="直線コネクタ 45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0" name="直線コネクタ 45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1" name="直線コネクタ 46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7" name="グループ化 286"/>
          <p:cNvGrpSpPr>
            <a:grpSpLocks noChangeAspect="1"/>
          </p:cNvGrpSpPr>
          <p:nvPr/>
        </p:nvGrpSpPr>
        <p:grpSpPr>
          <a:xfrm>
            <a:off x="2607628" y="3609020"/>
            <a:ext cx="150863" cy="182270"/>
            <a:chOff x="4384288" y="3609020"/>
            <a:chExt cx="558751" cy="675075"/>
          </a:xfrm>
        </p:grpSpPr>
        <p:sp>
          <p:nvSpPr>
            <p:cNvPr id="450" name="フローチャート : 抜出し 449"/>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1" name="円/楕円 450"/>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52" name="直線コネクタ 451"/>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3" name="直線コネクタ 452"/>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4" name="直線コネクタ 453"/>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5" name="直線コネクタ 454"/>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8" name="グループ化 287"/>
          <p:cNvGrpSpPr>
            <a:grpSpLocks noChangeAspect="1"/>
          </p:cNvGrpSpPr>
          <p:nvPr/>
        </p:nvGrpSpPr>
        <p:grpSpPr>
          <a:xfrm>
            <a:off x="2906815" y="2978950"/>
            <a:ext cx="150863" cy="182270"/>
            <a:chOff x="4384288" y="3609020"/>
            <a:chExt cx="558751" cy="675075"/>
          </a:xfrm>
        </p:grpSpPr>
        <p:sp>
          <p:nvSpPr>
            <p:cNvPr id="444" name="フローチャート : 抜出し 443"/>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5" name="円/楕円 444"/>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46" name="直線コネクタ 445"/>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7" name="直線コネクタ 446"/>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8" name="直線コネクタ 447"/>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9" name="直線コネクタ 448"/>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9" name="グループ化 288"/>
          <p:cNvGrpSpPr>
            <a:grpSpLocks noChangeAspect="1"/>
          </p:cNvGrpSpPr>
          <p:nvPr/>
        </p:nvGrpSpPr>
        <p:grpSpPr>
          <a:xfrm>
            <a:off x="2951820" y="3696780"/>
            <a:ext cx="150863" cy="182270"/>
            <a:chOff x="4384288" y="3609020"/>
            <a:chExt cx="558751" cy="675075"/>
          </a:xfrm>
        </p:grpSpPr>
        <p:sp>
          <p:nvSpPr>
            <p:cNvPr id="438" name="フローチャート : 抜出し 43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9" name="円/楕円 43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40" name="直線コネクタ 43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1" name="直線コネクタ 44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2" name="直線コネクタ 44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3" name="直線コネクタ 44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90" name="グループ化 289"/>
          <p:cNvGrpSpPr>
            <a:grpSpLocks noChangeAspect="1"/>
          </p:cNvGrpSpPr>
          <p:nvPr/>
        </p:nvGrpSpPr>
        <p:grpSpPr>
          <a:xfrm>
            <a:off x="2771800" y="3354125"/>
            <a:ext cx="150863" cy="182270"/>
            <a:chOff x="4384288" y="3609020"/>
            <a:chExt cx="558751" cy="675075"/>
          </a:xfrm>
        </p:grpSpPr>
        <p:sp>
          <p:nvSpPr>
            <p:cNvPr id="432" name="フローチャート : 抜出し 43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3" name="円/楕円 43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34" name="直線コネクタ 43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5" name="直線コネクタ 43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6" name="直線コネクタ 43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7" name="直線コネクタ 43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91" name="直線コネクタ 290"/>
          <p:cNvCxnSpPr/>
          <p:nvPr/>
        </p:nvCxnSpPr>
        <p:spPr>
          <a:xfrm flipV="1">
            <a:off x="2682313" y="3080173"/>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2" name="直線コネクタ 291"/>
          <p:cNvCxnSpPr/>
          <p:nvPr/>
        </p:nvCxnSpPr>
        <p:spPr>
          <a:xfrm>
            <a:off x="2597544" y="3433395"/>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3" name="直線コネクタ 292"/>
          <p:cNvCxnSpPr/>
          <p:nvPr/>
        </p:nvCxnSpPr>
        <p:spPr>
          <a:xfrm>
            <a:off x="3083550" y="3146297"/>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4" name="直線コネクタ 293"/>
          <p:cNvCxnSpPr/>
          <p:nvPr/>
        </p:nvCxnSpPr>
        <p:spPr>
          <a:xfrm flipV="1">
            <a:off x="2758491" y="3536395"/>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5" name="直線コネクタ 294"/>
          <p:cNvCxnSpPr/>
          <p:nvPr/>
        </p:nvCxnSpPr>
        <p:spPr>
          <a:xfrm>
            <a:off x="2944288" y="3452813"/>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6" name="直線コネクタ 295"/>
          <p:cNvCxnSpPr/>
          <p:nvPr/>
        </p:nvCxnSpPr>
        <p:spPr>
          <a:xfrm>
            <a:off x="2906815" y="3564015"/>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7" name="直線コネクタ 296"/>
          <p:cNvCxnSpPr/>
          <p:nvPr/>
        </p:nvCxnSpPr>
        <p:spPr>
          <a:xfrm>
            <a:off x="2772812" y="3757556"/>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98" name="右矢印 297"/>
          <p:cNvSpPr/>
          <p:nvPr/>
        </p:nvSpPr>
        <p:spPr>
          <a:xfrm>
            <a:off x="3447950" y="3338990"/>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468" name="テキスト ボックス 467"/>
          <p:cNvSpPr txBox="1"/>
          <p:nvPr/>
        </p:nvSpPr>
        <p:spPr>
          <a:xfrm>
            <a:off x="431540" y="3237365"/>
            <a:ext cx="1918639" cy="461665"/>
          </a:xfrm>
          <a:prstGeom prst="rect">
            <a:avLst/>
          </a:prstGeom>
          <a:noFill/>
        </p:spPr>
        <p:txBody>
          <a:bodyPr wrap="square" rtlCol="0">
            <a:spAutoFit/>
          </a:bodyPr>
          <a:lstStyle/>
          <a:p>
            <a:pPr algn="r"/>
            <a:r>
              <a:rPr lang="en-US" altLang="ja-JP" sz="2400" b="1" dirty="0" smtClean="0"/>
              <a:t>ML</a:t>
            </a:r>
            <a:r>
              <a:rPr lang="ja-JP" altLang="en-US" sz="2400" b="1" dirty="0" smtClean="0"/>
              <a:t>参加者</a:t>
            </a:r>
            <a:r>
              <a:rPr kumimoji="1" lang="ja-JP" altLang="en-US" sz="2400" b="1" dirty="0" smtClean="0"/>
              <a:t>数</a:t>
            </a:r>
            <a:endParaRPr kumimoji="1" lang="ja-JP" altLang="en-US" sz="2400" b="1" dirty="0"/>
          </a:p>
        </p:txBody>
      </p:sp>
      <p:sp>
        <p:nvSpPr>
          <p:cNvPr id="469" name="テキスト ボックス 468"/>
          <p:cNvSpPr txBox="1"/>
          <p:nvPr/>
        </p:nvSpPr>
        <p:spPr>
          <a:xfrm>
            <a:off x="701571" y="5262590"/>
            <a:ext cx="1648608" cy="461665"/>
          </a:xfrm>
          <a:prstGeom prst="rect">
            <a:avLst/>
          </a:prstGeom>
          <a:noFill/>
        </p:spPr>
        <p:txBody>
          <a:bodyPr wrap="square" rtlCol="0">
            <a:spAutoFit/>
          </a:bodyPr>
          <a:lstStyle/>
          <a:p>
            <a:pPr algn="r"/>
            <a:r>
              <a:rPr lang="ja-JP" altLang="en-US" sz="2400" b="1" dirty="0"/>
              <a:t>コード行数</a:t>
            </a:r>
            <a:endParaRPr kumimoji="1" lang="ja-JP" altLang="en-US" sz="2400" b="1" dirty="0"/>
          </a:p>
        </p:txBody>
      </p:sp>
      <p:sp>
        <p:nvSpPr>
          <p:cNvPr id="204" name="テキスト ボックス 203"/>
          <p:cNvSpPr txBox="1">
            <a:spLocks noChangeAspect="1"/>
          </p:cNvSpPr>
          <p:nvPr/>
        </p:nvSpPr>
        <p:spPr>
          <a:xfrm>
            <a:off x="3986935" y="3068960"/>
            <a:ext cx="6181892" cy="584775"/>
          </a:xfrm>
          <a:prstGeom prst="rect">
            <a:avLst/>
          </a:prstGeom>
          <a:noFill/>
        </p:spPr>
        <p:txBody>
          <a:bodyPr wrap="square" rtlCol="0">
            <a:spAutoFit/>
          </a:bodyPr>
          <a:lstStyle/>
          <a:p>
            <a:r>
              <a:rPr lang="en-US" altLang="ja-JP" sz="3200" dirty="0"/>
              <a:t>{50,70,70,70,70,70}</a:t>
            </a:r>
          </a:p>
        </p:txBody>
      </p:sp>
      <p:sp>
        <p:nvSpPr>
          <p:cNvPr id="205" name="テキスト ボックス 204"/>
          <p:cNvSpPr txBox="1">
            <a:spLocks noChangeAspect="1"/>
          </p:cNvSpPr>
          <p:nvPr/>
        </p:nvSpPr>
        <p:spPr>
          <a:xfrm>
            <a:off x="4031940" y="5094475"/>
            <a:ext cx="6181892" cy="584775"/>
          </a:xfrm>
          <a:prstGeom prst="rect">
            <a:avLst/>
          </a:prstGeom>
          <a:noFill/>
        </p:spPr>
        <p:txBody>
          <a:bodyPr wrap="square" rtlCol="0">
            <a:spAutoFit/>
          </a:bodyPr>
          <a:lstStyle/>
          <a:p>
            <a:r>
              <a:rPr lang="en-US" altLang="ja-JP" sz="3200" dirty="0"/>
              <a:t>{  0,  </a:t>
            </a:r>
            <a:r>
              <a:rPr lang="en-US" altLang="ja-JP" sz="3200" dirty="0" smtClean="0"/>
              <a:t>0,10,10,  0,10</a:t>
            </a:r>
            <a:r>
              <a:rPr lang="en-US" altLang="ja-JP" sz="3200" dirty="0"/>
              <a:t>}</a:t>
            </a:r>
          </a:p>
        </p:txBody>
      </p:sp>
      <p:sp>
        <p:nvSpPr>
          <p:cNvPr id="70" name="テキスト ボックス 69"/>
          <p:cNvSpPr txBox="1"/>
          <p:nvPr/>
        </p:nvSpPr>
        <p:spPr>
          <a:xfrm>
            <a:off x="2591780" y="4194085"/>
            <a:ext cx="2039254" cy="461665"/>
          </a:xfrm>
          <a:prstGeom prst="rect">
            <a:avLst/>
          </a:prstGeom>
          <a:noFill/>
        </p:spPr>
        <p:txBody>
          <a:bodyPr wrap="square" rtlCol="0">
            <a:spAutoFit/>
          </a:bodyPr>
          <a:lstStyle/>
          <a:p>
            <a:r>
              <a:rPr lang="ja-JP" altLang="en-US" sz="2400" b="1" dirty="0"/>
              <a:t>遅延</a:t>
            </a:r>
            <a:r>
              <a:rPr lang="ja-JP" altLang="en-US" sz="2400" b="1" dirty="0" smtClean="0"/>
              <a:t>係数</a:t>
            </a:r>
            <a:r>
              <a:rPr lang="en-US" altLang="ja-JP" sz="2400" dirty="0" smtClean="0"/>
              <a:t>=2</a:t>
            </a:r>
            <a:endParaRPr kumimoji="1" lang="ja-JP" altLang="en-US" sz="2400" dirty="0"/>
          </a:p>
        </p:txBody>
      </p:sp>
      <p:cxnSp>
        <p:nvCxnSpPr>
          <p:cNvPr id="9" name="カギ線コネクタ 8"/>
          <p:cNvCxnSpPr/>
          <p:nvPr/>
        </p:nvCxnSpPr>
        <p:spPr>
          <a:xfrm rot="16200000" flipH="1">
            <a:off x="4324327" y="3766682"/>
            <a:ext cx="1485458" cy="1170131"/>
          </a:xfrm>
          <a:prstGeom prst="bentConnector3">
            <a:avLst>
              <a:gd name="adj1" fmla="val 65606"/>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5" name="カギ線コネクタ 84"/>
          <p:cNvCxnSpPr/>
          <p:nvPr/>
        </p:nvCxnSpPr>
        <p:spPr>
          <a:xfrm rot="16200000" flipH="1">
            <a:off x="4909390" y="3766684"/>
            <a:ext cx="1485458" cy="1170131"/>
          </a:xfrm>
          <a:prstGeom prst="bentConnector3">
            <a:avLst>
              <a:gd name="adj1" fmla="val 51734"/>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8" name="カギ線コネクタ 87"/>
          <p:cNvCxnSpPr/>
          <p:nvPr/>
        </p:nvCxnSpPr>
        <p:spPr>
          <a:xfrm rot="16200000" flipH="1">
            <a:off x="5494455" y="3766684"/>
            <a:ext cx="1485458" cy="1170131"/>
          </a:xfrm>
          <a:prstGeom prst="bentConnector3">
            <a:avLst>
              <a:gd name="adj1" fmla="val 38729"/>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1" name="カギ線コネクタ 90"/>
          <p:cNvCxnSpPr/>
          <p:nvPr/>
        </p:nvCxnSpPr>
        <p:spPr>
          <a:xfrm rot="16200000" flipH="1">
            <a:off x="6034515" y="3766684"/>
            <a:ext cx="1485458" cy="1170131"/>
          </a:xfrm>
          <a:prstGeom prst="bentConnector3">
            <a:avLst>
              <a:gd name="adj1" fmla="val 23990"/>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1673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提案手法：遅延</a:t>
            </a:r>
            <a:r>
              <a:rPr lang="ja-JP" altLang="en-US" dirty="0" smtClean="0"/>
              <a:t>相関</a:t>
            </a:r>
            <a:r>
              <a:rPr lang="ja-JP" altLang="en-US" dirty="0"/>
              <a:t>分析</a:t>
            </a:r>
            <a:endParaRPr kumimoji="1" lang="ja-JP" altLang="en-US" dirty="0"/>
          </a:p>
        </p:txBody>
      </p:sp>
      <p:sp>
        <p:nvSpPr>
          <p:cNvPr id="3" name="コンテンツ プレースホルダー 2"/>
          <p:cNvSpPr>
            <a:spLocks noGrp="1"/>
          </p:cNvSpPr>
          <p:nvPr>
            <p:ph idx="1"/>
          </p:nvPr>
        </p:nvSpPr>
        <p:spPr>
          <a:xfrm>
            <a:off x="438149" y="1028700"/>
            <a:ext cx="8705851" cy="5422900"/>
          </a:xfrm>
        </p:spPr>
        <p:txBody>
          <a:bodyPr/>
          <a:lstStyle/>
          <a:p>
            <a:r>
              <a:rPr lang="ja-JP" altLang="en-US" dirty="0" smtClean="0"/>
              <a:t>正しいパラメータの組み合わせを求める</a:t>
            </a:r>
            <a:endParaRPr lang="en-US" altLang="ja-JP" dirty="0" smtClean="0"/>
          </a:p>
          <a:p>
            <a:pPr lvl="1"/>
            <a:r>
              <a:rPr lang="ja-JP" altLang="en-US" dirty="0" smtClean="0"/>
              <a:t>パラメータ値のすべての組み合わせで遅延相関分析</a:t>
            </a:r>
            <a:endParaRPr lang="en-US" altLang="ja-JP" dirty="0"/>
          </a:p>
          <a:p>
            <a:pPr lvl="1"/>
            <a:r>
              <a:rPr lang="ja-JP" altLang="en-US" dirty="0" smtClean="0"/>
              <a:t>相関係数が最大となる際の相関係数およびパラメータを抽出</a:t>
            </a:r>
            <a:endParaRPr lang="en-US" altLang="ja-JP" dirty="0" smtClean="0"/>
          </a:p>
          <a:p>
            <a:pPr lvl="1"/>
            <a:endParaRPr lang="en-US" altLang="ja-JP" dirty="0"/>
          </a:p>
        </p:txBody>
      </p:sp>
      <p:sp>
        <p:nvSpPr>
          <p:cNvPr id="4" name="日付プレースホルダー 3"/>
          <p:cNvSpPr>
            <a:spLocks noGrp="1"/>
          </p:cNvSpPr>
          <p:nvPr>
            <p:ph type="dt" sz="half" idx="10"/>
          </p:nvPr>
        </p:nvSpPr>
        <p:spPr/>
        <p:txBody>
          <a:bodyPr/>
          <a:lstStyle/>
          <a:p>
            <a:fld id="{A38005CE-5A3A-4247-8306-709D84A9C106}"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16</a:t>
            </a:fld>
            <a:endParaRPr lang="en-US" altLang="ja-JP"/>
          </a:p>
        </p:txBody>
      </p:sp>
      <p:sp>
        <p:nvSpPr>
          <p:cNvPr id="276" name="フローチャート : 複数書類 275"/>
          <p:cNvSpPr/>
          <p:nvPr/>
        </p:nvSpPr>
        <p:spPr>
          <a:xfrm>
            <a:off x="2731041" y="5197270"/>
            <a:ext cx="490809" cy="517348"/>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7" name="右矢印 276"/>
          <p:cNvSpPr/>
          <p:nvPr/>
        </p:nvSpPr>
        <p:spPr>
          <a:xfrm>
            <a:off x="3477107" y="536453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grpSp>
        <p:nvGrpSpPr>
          <p:cNvPr id="285" name="グループ化 284"/>
          <p:cNvGrpSpPr>
            <a:grpSpLocks noChangeAspect="1"/>
          </p:cNvGrpSpPr>
          <p:nvPr/>
        </p:nvGrpSpPr>
        <p:grpSpPr>
          <a:xfrm>
            <a:off x="2501770" y="3201725"/>
            <a:ext cx="150863" cy="182270"/>
            <a:chOff x="4384288" y="3609020"/>
            <a:chExt cx="558751" cy="675075"/>
          </a:xfrm>
        </p:grpSpPr>
        <p:sp>
          <p:nvSpPr>
            <p:cNvPr id="462" name="フローチャート : 抜出し 46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3" name="円/楕円 46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64" name="直線コネクタ 46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5" name="直線コネクタ 46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6" name="直線コネクタ 46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7" name="直線コネクタ 46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6" name="グループ化 285"/>
          <p:cNvGrpSpPr>
            <a:grpSpLocks noChangeAspect="1"/>
          </p:cNvGrpSpPr>
          <p:nvPr/>
        </p:nvGrpSpPr>
        <p:grpSpPr>
          <a:xfrm>
            <a:off x="3086835" y="3354125"/>
            <a:ext cx="150863" cy="182270"/>
            <a:chOff x="4384288" y="3609020"/>
            <a:chExt cx="558751" cy="675075"/>
          </a:xfrm>
        </p:grpSpPr>
        <p:sp>
          <p:nvSpPr>
            <p:cNvPr id="456" name="フローチャート : 抜出し 45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7" name="円/楕円 45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58" name="直線コネクタ 45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9" name="直線コネクタ 45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0" name="直線コネクタ 45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1" name="直線コネクタ 46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7" name="グループ化 286"/>
          <p:cNvGrpSpPr>
            <a:grpSpLocks noChangeAspect="1"/>
          </p:cNvGrpSpPr>
          <p:nvPr/>
        </p:nvGrpSpPr>
        <p:grpSpPr>
          <a:xfrm>
            <a:off x="2607628" y="3609020"/>
            <a:ext cx="150863" cy="182270"/>
            <a:chOff x="4384288" y="3609020"/>
            <a:chExt cx="558751" cy="675075"/>
          </a:xfrm>
        </p:grpSpPr>
        <p:sp>
          <p:nvSpPr>
            <p:cNvPr id="450" name="フローチャート : 抜出し 449"/>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1" name="円/楕円 450"/>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52" name="直線コネクタ 451"/>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3" name="直線コネクタ 452"/>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4" name="直線コネクタ 453"/>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5" name="直線コネクタ 454"/>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8" name="グループ化 287"/>
          <p:cNvGrpSpPr>
            <a:grpSpLocks noChangeAspect="1"/>
          </p:cNvGrpSpPr>
          <p:nvPr/>
        </p:nvGrpSpPr>
        <p:grpSpPr>
          <a:xfrm>
            <a:off x="2906815" y="2978950"/>
            <a:ext cx="150863" cy="182270"/>
            <a:chOff x="4384288" y="3609020"/>
            <a:chExt cx="558751" cy="675075"/>
          </a:xfrm>
        </p:grpSpPr>
        <p:sp>
          <p:nvSpPr>
            <p:cNvPr id="444" name="フローチャート : 抜出し 443"/>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5" name="円/楕円 444"/>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46" name="直線コネクタ 445"/>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7" name="直線コネクタ 446"/>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8" name="直線コネクタ 447"/>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9" name="直線コネクタ 448"/>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89" name="グループ化 288"/>
          <p:cNvGrpSpPr>
            <a:grpSpLocks noChangeAspect="1"/>
          </p:cNvGrpSpPr>
          <p:nvPr/>
        </p:nvGrpSpPr>
        <p:grpSpPr>
          <a:xfrm>
            <a:off x="2951820" y="3696780"/>
            <a:ext cx="150863" cy="182270"/>
            <a:chOff x="4384288" y="3609020"/>
            <a:chExt cx="558751" cy="675075"/>
          </a:xfrm>
        </p:grpSpPr>
        <p:sp>
          <p:nvSpPr>
            <p:cNvPr id="438" name="フローチャート : 抜出し 43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9" name="円/楕円 43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40" name="直線コネクタ 43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1" name="直線コネクタ 44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2" name="直線コネクタ 44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3" name="直線コネクタ 44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90" name="グループ化 289"/>
          <p:cNvGrpSpPr>
            <a:grpSpLocks noChangeAspect="1"/>
          </p:cNvGrpSpPr>
          <p:nvPr/>
        </p:nvGrpSpPr>
        <p:grpSpPr>
          <a:xfrm>
            <a:off x="2771800" y="3354125"/>
            <a:ext cx="150863" cy="182270"/>
            <a:chOff x="4384288" y="3609020"/>
            <a:chExt cx="558751" cy="675075"/>
          </a:xfrm>
        </p:grpSpPr>
        <p:sp>
          <p:nvSpPr>
            <p:cNvPr id="432" name="フローチャート : 抜出し 43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3" name="円/楕円 43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34" name="直線コネクタ 43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5" name="直線コネクタ 43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6" name="直線コネクタ 43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7" name="直線コネクタ 43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91" name="直線コネクタ 290"/>
          <p:cNvCxnSpPr/>
          <p:nvPr/>
        </p:nvCxnSpPr>
        <p:spPr>
          <a:xfrm flipV="1">
            <a:off x="2682313" y="3080173"/>
            <a:ext cx="193521" cy="12155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2" name="直線コネクタ 291"/>
          <p:cNvCxnSpPr/>
          <p:nvPr/>
        </p:nvCxnSpPr>
        <p:spPr>
          <a:xfrm>
            <a:off x="2597544" y="3433395"/>
            <a:ext cx="46857" cy="1306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3" name="直線コネクタ 292"/>
          <p:cNvCxnSpPr/>
          <p:nvPr/>
        </p:nvCxnSpPr>
        <p:spPr>
          <a:xfrm>
            <a:off x="3083550" y="3146297"/>
            <a:ext cx="56972" cy="1769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4" name="直線コネクタ 293"/>
          <p:cNvCxnSpPr/>
          <p:nvPr/>
        </p:nvCxnSpPr>
        <p:spPr>
          <a:xfrm flipV="1">
            <a:off x="2758491" y="3536395"/>
            <a:ext cx="32574" cy="7262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5" name="直線コネクタ 294"/>
          <p:cNvCxnSpPr/>
          <p:nvPr/>
        </p:nvCxnSpPr>
        <p:spPr>
          <a:xfrm>
            <a:off x="2944288" y="3452813"/>
            <a:ext cx="12012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6" name="直線コネクタ 295"/>
          <p:cNvCxnSpPr/>
          <p:nvPr/>
        </p:nvCxnSpPr>
        <p:spPr>
          <a:xfrm>
            <a:off x="2906815" y="3564015"/>
            <a:ext cx="61176" cy="12082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297" name="直線コネクタ 296"/>
          <p:cNvCxnSpPr/>
          <p:nvPr/>
        </p:nvCxnSpPr>
        <p:spPr>
          <a:xfrm>
            <a:off x="2772812" y="3757556"/>
            <a:ext cx="156433" cy="18494"/>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98" name="右矢印 297"/>
          <p:cNvSpPr/>
          <p:nvPr/>
        </p:nvSpPr>
        <p:spPr>
          <a:xfrm>
            <a:off x="3447950" y="3338990"/>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468" name="テキスト ボックス 467"/>
          <p:cNvSpPr txBox="1"/>
          <p:nvPr/>
        </p:nvSpPr>
        <p:spPr>
          <a:xfrm>
            <a:off x="431540" y="3237365"/>
            <a:ext cx="1918639" cy="461665"/>
          </a:xfrm>
          <a:prstGeom prst="rect">
            <a:avLst/>
          </a:prstGeom>
          <a:noFill/>
        </p:spPr>
        <p:txBody>
          <a:bodyPr wrap="square" rtlCol="0">
            <a:spAutoFit/>
          </a:bodyPr>
          <a:lstStyle/>
          <a:p>
            <a:pPr algn="r"/>
            <a:r>
              <a:rPr lang="en-US" altLang="ja-JP" sz="2400" b="1" dirty="0" smtClean="0"/>
              <a:t>ML</a:t>
            </a:r>
            <a:r>
              <a:rPr lang="ja-JP" altLang="en-US" sz="2400" b="1" dirty="0" smtClean="0"/>
              <a:t>参加者</a:t>
            </a:r>
            <a:r>
              <a:rPr kumimoji="1" lang="ja-JP" altLang="en-US" sz="2400" b="1" dirty="0" smtClean="0"/>
              <a:t>数</a:t>
            </a:r>
            <a:endParaRPr kumimoji="1" lang="ja-JP" altLang="en-US" sz="2400" b="1" dirty="0"/>
          </a:p>
        </p:txBody>
      </p:sp>
      <p:sp>
        <p:nvSpPr>
          <p:cNvPr id="469" name="テキスト ボックス 468"/>
          <p:cNvSpPr txBox="1"/>
          <p:nvPr/>
        </p:nvSpPr>
        <p:spPr>
          <a:xfrm>
            <a:off x="701571" y="5262590"/>
            <a:ext cx="1648608" cy="461665"/>
          </a:xfrm>
          <a:prstGeom prst="rect">
            <a:avLst/>
          </a:prstGeom>
          <a:noFill/>
        </p:spPr>
        <p:txBody>
          <a:bodyPr wrap="square" rtlCol="0">
            <a:spAutoFit/>
          </a:bodyPr>
          <a:lstStyle/>
          <a:p>
            <a:pPr algn="r"/>
            <a:r>
              <a:rPr lang="ja-JP" altLang="en-US" sz="2400" b="1" dirty="0"/>
              <a:t>コード行数</a:t>
            </a:r>
            <a:endParaRPr kumimoji="1" lang="ja-JP" altLang="en-US" sz="2400" b="1" dirty="0"/>
          </a:p>
        </p:txBody>
      </p:sp>
      <p:sp>
        <p:nvSpPr>
          <p:cNvPr id="204" name="テキスト ボックス 203"/>
          <p:cNvSpPr txBox="1">
            <a:spLocks noChangeAspect="1"/>
          </p:cNvSpPr>
          <p:nvPr/>
        </p:nvSpPr>
        <p:spPr>
          <a:xfrm>
            <a:off x="3986935" y="3068960"/>
            <a:ext cx="6181892" cy="584775"/>
          </a:xfrm>
          <a:prstGeom prst="rect">
            <a:avLst/>
          </a:prstGeom>
          <a:noFill/>
        </p:spPr>
        <p:txBody>
          <a:bodyPr wrap="square" rtlCol="0">
            <a:spAutoFit/>
          </a:bodyPr>
          <a:lstStyle/>
          <a:p>
            <a:r>
              <a:rPr lang="en-US" altLang="ja-JP" sz="3200"/>
              <a:t>{</a:t>
            </a:r>
            <a:r>
              <a:rPr lang="en-US" altLang="ja-JP" sz="3200" smtClean="0"/>
              <a:t>10,10,30,30,10,30,30,10</a:t>
            </a:r>
            <a:r>
              <a:rPr lang="en-US" altLang="ja-JP" sz="3200" dirty="0" smtClean="0"/>
              <a:t>}</a:t>
            </a:r>
            <a:endParaRPr kumimoji="1" lang="ja-JP" altLang="en-US" sz="3200" dirty="0"/>
          </a:p>
        </p:txBody>
      </p:sp>
      <p:sp>
        <p:nvSpPr>
          <p:cNvPr id="205" name="テキスト ボックス 204"/>
          <p:cNvSpPr txBox="1">
            <a:spLocks noChangeAspect="1"/>
          </p:cNvSpPr>
          <p:nvPr/>
        </p:nvSpPr>
        <p:spPr>
          <a:xfrm>
            <a:off x="4031940" y="5094475"/>
            <a:ext cx="6181892" cy="584775"/>
          </a:xfrm>
          <a:prstGeom prst="rect">
            <a:avLst/>
          </a:prstGeom>
          <a:noFill/>
        </p:spPr>
        <p:txBody>
          <a:bodyPr wrap="square" rtlCol="0">
            <a:spAutoFit/>
          </a:bodyPr>
          <a:lstStyle/>
          <a:p>
            <a:r>
              <a:rPr lang="en-US" altLang="ja-JP" sz="3200" dirty="0" smtClean="0"/>
              <a:t>{50,50,50,50,60,60,60,70</a:t>
            </a:r>
            <a:r>
              <a:rPr lang="en-US" altLang="ja-JP" sz="3200" dirty="0"/>
              <a:t>}</a:t>
            </a:r>
            <a:endParaRPr lang="ja-JP" altLang="en-US" sz="3200" dirty="0"/>
          </a:p>
        </p:txBody>
      </p:sp>
      <p:sp>
        <p:nvSpPr>
          <p:cNvPr id="63" name="円/楕円 62"/>
          <p:cNvSpPr>
            <a:spLocks noChangeAspect="1"/>
          </p:cNvSpPr>
          <p:nvPr/>
        </p:nvSpPr>
        <p:spPr>
          <a:xfrm>
            <a:off x="5202070" y="3133071"/>
            <a:ext cx="1260140" cy="48965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下カーブ矢印 66"/>
          <p:cNvSpPr>
            <a:spLocks noChangeAspect="1"/>
          </p:cNvSpPr>
          <p:nvPr/>
        </p:nvSpPr>
        <p:spPr>
          <a:xfrm>
            <a:off x="6147175" y="4870268"/>
            <a:ext cx="675189" cy="327002"/>
          </a:xfrm>
          <a:prstGeom prst="curved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9" name="右矢印 68"/>
          <p:cNvSpPr>
            <a:spLocks noChangeAspect="1"/>
          </p:cNvSpPr>
          <p:nvPr/>
        </p:nvSpPr>
        <p:spPr>
          <a:xfrm rot="4595135" flipV="1">
            <a:off x="5635973" y="4031694"/>
            <a:ext cx="1095442" cy="40392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円/楕円 67"/>
          <p:cNvSpPr>
            <a:spLocks noChangeAspect="1"/>
          </p:cNvSpPr>
          <p:nvPr/>
        </p:nvSpPr>
        <p:spPr>
          <a:xfrm>
            <a:off x="6867255" y="3113965"/>
            <a:ext cx="1260140" cy="48965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下カーブ矢印 70"/>
          <p:cNvSpPr>
            <a:spLocks noChangeAspect="1"/>
          </p:cNvSpPr>
          <p:nvPr/>
        </p:nvSpPr>
        <p:spPr>
          <a:xfrm>
            <a:off x="7857251" y="4857193"/>
            <a:ext cx="675189" cy="327002"/>
          </a:xfrm>
          <a:prstGeom prst="curved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2" name="右矢印 71"/>
          <p:cNvSpPr>
            <a:spLocks noChangeAspect="1"/>
          </p:cNvSpPr>
          <p:nvPr/>
        </p:nvSpPr>
        <p:spPr>
          <a:xfrm rot="4595135" flipV="1">
            <a:off x="7391168" y="4031694"/>
            <a:ext cx="1095442" cy="40392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テキスト ボックス 72"/>
          <p:cNvSpPr txBox="1"/>
          <p:nvPr/>
        </p:nvSpPr>
        <p:spPr>
          <a:xfrm>
            <a:off x="3851920" y="4149080"/>
            <a:ext cx="1917038"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ja-JP" altLang="en-US" sz="2400" b="1" dirty="0"/>
              <a:t>遅延</a:t>
            </a:r>
            <a:r>
              <a:rPr lang="ja-JP" altLang="en-US" sz="2400" b="1" dirty="0" smtClean="0"/>
              <a:t>係数</a:t>
            </a:r>
            <a:r>
              <a:rPr lang="en-US" altLang="ja-JP" sz="2400" dirty="0" smtClean="0"/>
              <a:t>=1</a:t>
            </a:r>
            <a:endParaRPr kumimoji="1" lang="ja-JP" altLang="en-US" sz="2400" dirty="0"/>
          </a:p>
        </p:txBody>
      </p:sp>
      <p:sp>
        <p:nvSpPr>
          <p:cNvPr id="74" name="テキスト ボックス 73"/>
          <p:cNvSpPr txBox="1"/>
          <p:nvPr/>
        </p:nvSpPr>
        <p:spPr>
          <a:xfrm>
            <a:off x="4842030" y="2573905"/>
            <a:ext cx="1917038"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ja-JP" altLang="en-US" sz="2400" b="1" dirty="0"/>
              <a:t>加算</a:t>
            </a:r>
            <a:r>
              <a:rPr lang="ja-JP" altLang="en-US" sz="2400" b="1" dirty="0" smtClean="0"/>
              <a:t>係数</a:t>
            </a:r>
            <a:r>
              <a:rPr lang="en-US" altLang="ja-JP" sz="2400" dirty="0" smtClean="0"/>
              <a:t>=2</a:t>
            </a:r>
            <a:endParaRPr kumimoji="1" lang="ja-JP" altLang="en-US" sz="2400" dirty="0"/>
          </a:p>
        </p:txBody>
      </p:sp>
      <p:sp>
        <p:nvSpPr>
          <p:cNvPr id="75" name="テキスト ボックス 74"/>
          <p:cNvSpPr txBox="1"/>
          <p:nvPr/>
        </p:nvSpPr>
        <p:spPr>
          <a:xfrm>
            <a:off x="5453923" y="5712640"/>
            <a:ext cx="1917038"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ja-JP" altLang="en-US" sz="2400" b="1" dirty="0"/>
              <a:t>差分</a:t>
            </a:r>
            <a:r>
              <a:rPr lang="ja-JP" altLang="en-US" sz="2400" b="1" dirty="0" smtClean="0"/>
              <a:t>係数</a:t>
            </a:r>
            <a:r>
              <a:rPr lang="en-US" altLang="ja-JP" sz="2400" dirty="0" smtClean="0"/>
              <a:t>=1</a:t>
            </a:r>
            <a:endParaRPr kumimoji="1" lang="ja-JP" altLang="en-US" sz="2400" dirty="0"/>
          </a:p>
        </p:txBody>
      </p:sp>
      <p:sp>
        <p:nvSpPr>
          <p:cNvPr id="77" name="テキスト ボックス 76"/>
          <p:cNvSpPr txBox="1"/>
          <p:nvPr/>
        </p:nvSpPr>
        <p:spPr>
          <a:xfrm>
            <a:off x="1016605" y="1053895"/>
            <a:ext cx="7470830" cy="1384995"/>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altLang="ja-JP" sz="2800" dirty="0" smtClean="0"/>
              <a:t>2</a:t>
            </a:r>
            <a:r>
              <a:rPr lang="ja-JP" altLang="en-US" sz="2800" dirty="0" smtClean="0"/>
              <a:t>カ月間の</a:t>
            </a:r>
            <a:r>
              <a:rPr lang="en-US" altLang="ja-JP" sz="2800" dirty="0" smtClean="0"/>
              <a:t>ML</a:t>
            </a:r>
            <a:r>
              <a:rPr lang="ja-JP" altLang="en-US" sz="2800" smtClean="0"/>
              <a:t>参加数の累積が</a:t>
            </a:r>
            <a:endParaRPr lang="en-US" altLang="ja-JP" sz="2800" dirty="0" smtClean="0"/>
          </a:p>
          <a:p>
            <a:pPr algn="ctr"/>
            <a:r>
              <a:rPr lang="ja-JP" altLang="en-US" sz="2800" dirty="0" smtClean="0"/>
              <a:t>１カ月</a:t>
            </a:r>
            <a:r>
              <a:rPr lang="ja-JP" altLang="en-US" sz="2800" dirty="0"/>
              <a:t>の遅延を</a:t>
            </a:r>
            <a:r>
              <a:rPr lang="ja-JP" altLang="en-US" sz="2800" dirty="0" smtClean="0"/>
              <a:t>もって</a:t>
            </a:r>
            <a:endParaRPr lang="en-US" altLang="ja-JP" sz="2800" dirty="0" smtClean="0"/>
          </a:p>
          <a:p>
            <a:pPr algn="ctr"/>
            <a:r>
              <a:rPr lang="ja-JP" altLang="en-US" sz="2800" dirty="0" smtClean="0"/>
              <a:t>１カ月のコード</a:t>
            </a:r>
            <a:r>
              <a:rPr lang="ja-JP" altLang="en-US" sz="2800" dirty="0"/>
              <a:t>の変化に影響を与える</a:t>
            </a:r>
          </a:p>
        </p:txBody>
      </p:sp>
    </p:spTree>
    <p:extLst>
      <p:ext uri="{BB962C8B-B14F-4D97-AF65-F5344CB8AC3E}">
        <p14:creationId xmlns:p14="http://schemas.microsoft.com/office/powerpoint/2010/main" val="459587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7" grpId="0" animBg="1"/>
      <p:bldP spid="69" grpId="0" animBg="1"/>
      <p:bldP spid="68" grpId="0" animBg="1"/>
      <p:bldP spid="71" grpId="0" animBg="1"/>
      <p:bldP spid="72" grpId="0" animBg="1"/>
      <p:bldP spid="73" grpId="0" animBg="1"/>
      <p:bldP spid="74" grpId="0" animBg="1"/>
      <p:bldP spid="75" grpId="0" animBg="1"/>
      <p:bldP spid="7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提案手法の概要</a:t>
            </a:r>
            <a:endParaRPr kumimoji="1" lang="ja-JP" altLang="en-US"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1705619733"/>
              </p:ext>
            </p:extLst>
          </p:nvPr>
        </p:nvGraphicFramePr>
        <p:xfrm>
          <a:off x="536990" y="1936570"/>
          <a:ext cx="8445500" cy="32926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日付プレースホルダー 3"/>
          <p:cNvSpPr>
            <a:spLocks noGrp="1"/>
          </p:cNvSpPr>
          <p:nvPr>
            <p:ph type="dt" sz="half" idx="10"/>
          </p:nvPr>
        </p:nvSpPr>
        <p:spPr/>
        <p:txBody>
          <a:bodyPr/>
          <a:lstStyle/>
          <a:p>
            <a:fld id="{B1AA8597-C98C-430C-8962-4BBF8A7C6A13}"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17</a:t>
            </a:fld>
            <a:endParaRPr lang="en-US" altLang="ja-JP"/>
          </a:p>
        </p:txBody>
      </p:sp>
    </p:spTree>
    <p:extLst>
      <p:ext uri="{BB962C8B-B14F-4D97-AF65-F5344CB8AC3E}">
        <p14:creationId xmlns:p14="http://schemas.microsoft.com/office/powerpoint/2010/main" val="29690150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提案手法：後処理</a:t>
            </a:r>
            <a:endParaRPr kumimoji="1" lang="ja-JP" altLang="en-US" dirty="0"/>
          </a:p>
        </p:txBody>
      </p:sp>
      <p:sp>
        <p:nvSpPr>
          <p:cNvPr id="3" name="コンテンツ プレースホルダー 2"/>
          <p:cNvSpPr>
            <a:spLocks noGrp="1"/>
          </p:cNvSpPr>
          <p:nvPr>
            <p:ph idx="1"/>
          </p:nvPr>
        </p:nvSpPr>
        <p:spPr/>
        <p:txBody>
          <a:bodyPr/>
          <a:lstStyle/>
          <a:p>
            <a:r>
              <a:rPr lang="ja-JP" altLang="en-US" dirty="0"/>
              <a:t>分析</a:t>
            </a:r>
            <a:r>
              <a:rPr lang="ja-JP" altLang="en-US" dirty="0" smtClean="0"/>
              <a:t>結果の妥当性</a:t>
            </a:r>
            <a:r>
              <a:rPr kumimoji="1" lang="ja-JP" altLang="en-US" dirty="0" smtClean="0"/>
              <a:t>を確かめる</a:t>
            </a:r>
            <a:endParaRPr kumimoji="1" lang="en-US" altLang="ja-JP" dirty="0" smtClean="0"/>
          </a:p>
          <a:p>
            <a:endParaRPr lang="en-US" altLang="ja-JP" dirty="0"/>
          </a:p>
          <a:p>
            <a:r>
              <a:rPr lang="ja-JP" altLang="en-US" dirty="0" smtClean="0"/>
              <a:t>ウィルコクソン検定を行う</a:t>
            </a:r>
            <a:endParaRPr lang="en-US" altLang="ja-JP" dirty="0"/>
          </a:p>
          <a:p>
            <a:pPr lvl="1"/>
            <a:r>
              <a:rPr lang="ja-JP" altLang="en-US" dirty="0" smtClean="0"/>
              <a:t>ノンパラメトリック検定法</a:t>
            </a:r>
            <a:endParaRPr lang="en-US" altLang="ja-JP" dirty="0" smtClean="0"/>
          </a:p>
          <a:p>
            <a:endParaRPr lang="en-US" altLang="ja-JP" dirty="0"/>
          </a:p>
          <a:p>
            <a:r>
              <a:rPr lang="en-US" altLang="ja-JP" dirty="0" smtClean="0"/>
              <a:t>p</a:t>
            </a:r>
            <a:r>
              <a:rPr lang="ja-JP" altLang="en-US" dirty="0" smtClean="0"/>
              <a:t>値</a:t>
            </a:r>
            <a:r>
              <a:rPr lang="en-US" altLang="ja-JP" dirty="0" smtClean="0"/>
              <a:t>&gt;0.05</a:t>
            </a:r>
            <a:r>
              <a:rPr lang="ja-JP" altLang="en-US" dirty="0" smtClean="0"/>
              <a:t>となる結果を削除する</a:t>
            </a:r>
            <a:endParaRPr kumimoji="1" lang="en-US" altLang="ja-JP" dirty="0"/>
          </a:p>
          <a:p>
            <a:pPr marL="0" indent="0">
              <a:buNone/>
            </a:pPr>
            <a:endParaRPr lang="en-US" altLang="ja-JP" dirty="0" smtClean="0"/>
          </a:p>
        </p:txBody>
      </p:sp>
      <p:sp>
        <p:nvSpPr>
          <p:cNvPr id="4" name="日付プレースホルダー 3"/>
          <p:cNvSpPr>
            <a:spLocks noGrp="1"/>
          </p:cNvSpPr>
          <p:nvPr>
            <p:ph type="dt" sz="half" idx="10"/>
          </p:nvPr>
        </p:nvSpPr>
        <p:spPr/>
        <p:txBody>
          <a:bodyPr/>
          <a:lstStyle/>
          <a:p>
            <a:fld id="{FD6F36FB-85E0-4A8B-9DA8-03E6AEA22019}"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18</a:t>
            </a:fld>
            <a:endParaRPr lang="en-US" altLang="ja-JP"/>
          </a:p>
        </p:txBody>
      </p:sp>
    </p:spTree>
    <p:extLst>
      <p:ext uri="{BB962C8B-B14F-4D97-AF65-F5344CB8AC3E}">
        <p14:creationId xmlns:p14="http://schemas.microsoft.com/office/powerpoint/2010/main" val="6736731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ケーススタディ：対象プロジェクトとデータ</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対象とするプロジェクトと期間</a:t>
            </a:r>
            <a:endParaRPr kumimoji="1" lang="en-US" altLang="ja-JP" dirty="0" smtClean="0"/>
          </a:p>
          <a:p>
            <a:pPr lvl="1"/>
            <a:r>
              <a:rPr lang="en-US" altLang="ja-JP" dirty="0" smtClean="0"/>
              <a:t>Eclipse Platform</a:t>
            </a:r>
            <a:r>
              <a:rPr lang="ja-JP" altLang="en-US" dirty="0" smtClean="0"/>
              <a:t>（</a:t>
            </a:r>
            <a:r>
              <a:rPr lang="en-US" altLang="ja-JP" dirty="0" smtClean="0"/>
              <a:t>2004</a:t>
            </a:r>
            <a:r>
              <a:rPr lang="ja-JP" altLang="en-US" dirty="0" smtClean="0"/>
              <a:t>年</a:t>
            </a:r>
            <a:r>
              <a:rPr lang="en-US" altLang="ja-JP" dirty="0" smtClean="0"/>
              <a:t>8</a:t>
            </a:r>
            <a:r>
              <a:rPr lang="ja-JP" altLang="en-US" dirty="0" smtClean="0"/>
              <a:t>月から</a:t>
            </a:r>
            <a:r>
              <a:rPr lang="en-US" altLang="ja-JP" dirty="0" smtClean="0"/>
              <a:t>2006</a:t>
            </a:r>
            <a:r>
              <a:rPr lang="ja-JP" altLang="en-US" dirty="0" smtClean="0"/>
              <a:t>年</a:t>
            </a:r>
            <a:r>
              <a:rPr lang="en-US" altLang="ja-JP" dirty="0" smtClean="0"/>
              <a:t>7</a:t>
            </a:r>
            <a:r>
              <a:rPr lang="ja-JP" altLang="en-US" dirty="0" smtClean="0"/>
              <a:t>月）</a:t>
            </a:r>
            <a:endParaRPr lang="en-US" altLang="ja-JP" dirty="0" smtClean="0"/>
          </a:p>
          <a:p>
            <a:pPr marL="457200" lvl="1" indent="0">
              <a:buNone/>
            </a:pPr>
            <a:endParaRPr kumimoji="1" lang="en-US" altLang="ja-JP" dirty="0" smtClean="0"/>
          </a:p>
          <a:p>
            <a:r>
              <a:rPr lang="ja-JP" altLang="en-US" dirty="0"/>
              <a:t>対象</a:t>
            </a:r>
            <a:r>
              <a:rPr lang="ja-JP" altLang="en-US" dirty="0" smtClean="0"/>
              <a:t>とするデータ</a:t>
            </a:r>
            <a:endParaRPr lang="en-US" altLang="ja-JP" dirty="0" smtClean="0"/>
          </a:p>
          <a:p>
            <a:pPr lvl="1"/>
            <a:r>
              <a:rPr lang="ja-JP" altLang="en-US" dirty="0" smtClean="0"/>
              <a:t>ソースコードのファイル</a:t>
            </a:r>
            <a:r>
              <a:rPr lang="en-US" altLang="ja-JP" dirty="0" smtClean="0"/>
              <a:t>				  3,416</a:t>
            </a:r>
            <a:r>
              <a:rPr lang="ja-JP" altLang="en-US" dirty="0" smtClean="0"/>
              <a:t>個</a:t>
            </a:r>
            <a:endParaRPr lang="en-US" altLang="ja-JP" dirty="0" smtClean="0"/>
          </a:p>
          <a:p>
            <a:pPr lvl="1"/>
            <a:r>
              <a:rPr lang="ja-JP" altLang="en-US" dirty="0" smtClean="0"/>
              <a:t>ソースコードの変更履歴</a:t>
            </a:r>
            <a:r>
              <a:rPr lang="en-US" altLang="ja-JP" dirty="0" smtClean="0"/>
              <a:t>			32,187</a:t>
            </a:r>
            <a:r>
              <a:rPr lang="ja-JP" altLang="en-US" dirty="0"/>
              <a:t>件</a:t>
            </a:r>
            <a:endParaRPr kumimoji="1" lang="en-US" altLang="ja-JP" dirty="0" smtClean="0"/>
          </a:p>
          <a:p>
            <a:pPr lvl="1"/>
            <a:r>
              <a:rPr lang="ja-JP" altLang="en-US" dirty="0" smtClean="0"/>
              <a:t>不具合報告表</a:t>
            </a:r>
            <a:r>
              <a:rPr lang="en-US" altLang="ja-JP" dirty="0" smtClean="0"/>
              <a:t>					17,376</a:t>
            </a:r>
            <a:r>
              <a:rPr lang="ja-JP" altLang="en-US" dirty="0" smtClean="0"/>
              <a:t>件</a:t>
            </a:r>
            <a:endParaRPr lang="en-US" altLang="ja-JP" dirty="0" smtClean="0"/>
          </a:p>
          <a:p>
            <a:pPr lvl="1"/>
            <a:r>
              <a:rPr kumimoji="1" lang="en-US" altLang="ja-JP" dirty="0" smtClean="0"/>
              <a:t>Eclipse </a:t>
            </a:r>
            <a:r>
              <a:rPr kumimoji="1" lang="en-US" altLang="ja-JP" dirty="0" err="1" smtClean="0"/>
              <a:t>Communiry</a:t>
            </a:r>
            <a:r>
              <a:rPr kumimoji="1" lang="en-US" altLang="ja-JP" dirty="0" smtClean="0"/>
              <a:t> Forums</a:t>
            </a:r>
            <a:r>
              <a:rPr kumimoji="1" lang="ja-JP" altLang="en-US" dirty="0" smtClean="0"/>
              <a:t>の投稿</a:t>
            </a:r>
            <a:r>
              <a:rPr kumimoji="1" lang="en-US" altLang="ja-JP" dirty="0" smtClean="0"/>
              <a:t>	</a:t>
            </a:r>
            <a:r>
              <a:rPr lang="en-US" altLang="ja-JP" dirty="0" smtClean="0"/>
              <a:t>	62,935</a:t>
            </a:r>
            <a:r>
              <a:rPr lang="ja-JP" altLang="en-US" dirty="0"/>
              <a:t>件</a:t>
            </a:r>
            <a:endParaRPr kumimoji="1" lang="en-US" altLang="ja-JP" dirty="0" smtClean="0"/>
          </a:p>
          <a:p>
            <a:pPr lvl="2"/>
            <a:endParaRPr kumimoji="1" lang="ja-JP" altLang="en-US" dirty="0"/>
          </a:p>
        </p:txBody>
      </p:sp>
      <p:sp>
        <p:nvSpPr>
          <p:cNvPr id="4" name="日付プレースホルダー 3"/>
          <p:cNvSpPr>
            <a:spLocks noGrp="1"/>
          </p:cNvSpPr>
          <p:nvPr>
            <p:ph type="dt" sz="half" idx="10"/>
          </p:nvPr>
        </p:nvSpPr>
        <p:spPr/>
        <p:txBody>
          <a:bodyPr/>
          <a:lstStyle/>
          <a:p>
            <a:fld id="{C9E247D3-8ED2-4D5F-A709-5746BD8A87C7}"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19</a:t>
            </a:fld>
            <a:endParaRPr lang="en-US" altLang="ja-JP"/>
          </a:p>
        </p:txBody>
      </p:sp>
    </p:spTree>
    <p:extLst>
      <p:ext uri="{BB962C8B-B14F-4D97-AF65-F5344CB8AC3E}">
        <p14:creationId xmlns:p14="http://schemas.microsoft.com/office/powerpoint/2010/main" val="3627492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ケーススタディ：用いるメトリクス（</a:t>
            </a:r>
            <a:r>
              <a:rPr kumimoji="1" lang="en-US" altLang="ja-JP" dirty="0" smtClean="0"/>
              <a:t>1/2</a:t>
            </a:r>
            <a:r>
              <a:rPr kumimoji="1" lang="ja-JP" altLang="en-US" dirty="0" smtClean="0"/>
              <a:t>）</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アーティファクト</a:t>
            </a:r>
            <a:endParaRPr kumimoji="1" lang="en-US" altLang="ja-JP" dirty="0" smtClean="0"/>
          </a:p>
          <a:p>
            <a:pPr lvl="1"/>
            <a:r>
              <a:rPr lang="ja-JP" altLang="en-US" dirty="0" smtClean="0"/>
              <a:t>ソースコードから解析ツールを用いて算出（</a:t>
            </a:r>
            <a:r>
              <a:rPr lang="en-US" altLang="ja-JP" dirty="0" smtClean="0"/>
              <a:t>12</a:t>
            </a:r>
            <a:r>
              <a:rPr lang="ja-JP" altLang="en-US" dirty="0" smtClean="0"/>
              <a:t>種類）</a:t>
            </a:r>
            <a:endParaRPr lang="en-US" altLang="ja-JP" dirty="0"/>
          </a:p>
          <a:p>
            <a:pPr lvl="2"/>
            <a:r>
              <a:rPr lang="ja-JP" altLang="en-US" dirty="0" smtClean="0"/>
              <a:t>追加した行数</a:t>
            </a:r>
            <a:endParaRPr lang="en-US" altLang="ja-JP" dirty="0" smtClean="0"/>
          </a:p>
          <a:p>
            <a:pPr lvl="2"/>
            <a:r>
              <a:rPr lang="ja-JP" altLang="en-US" dirty="0" smtClean="0"/>
              <a:t>各メソッドの複雑度の平均</a:t>
            </a:r>
            <a:endParaRPr lang="en-US" altLang="ja-JP" dirty="0" smtClean="0"/>
          </a:p>
          <a:p>
            <a:pPr lvl="2"/>
            <a:r>
              <a:rPr lang="ja-JP" altLang="en-US" dirty="0" smtClean="0"/>
              <a:t>クラス宣言の数</a:t>
            </a:r>
            <a:endParaRPr lang="en-US" altLang="ja-JP" dirty="0" smtClean="0"/>
          </a:p>
          <a:p>
            <a:pPr lvl="2"/>
            <a:r>
              <a:rPr lang="ja-JP" altLang="en-US" dirty="0" smtClean="0"/>
              <a:t>関数宣言の数</a:t>
            </a:r>
            <a:endParaRPr lang="en-US" altLang="ja-JP" dirty="0" smtClean="0"/>
          </a:p>
          <a:p>
            <a:pPr lvl="2"/>
            <a:r>
              <a:rPr kumimoji="1" lang="ja-JP" altLang="en-US" dirty="0"/>
              <a:t>空白の</a:t>
            </a:r>
            <a:r>
              <a:rPr kumimoji="1" lang="ja-JP" altLang="en-US" dirty="0" smtClean="0"/>
              <a:t>行数</a:t>
            </a:r>
            <a:endParaRPr kumimoji="1" lang="en-US" altLang="ja-JP" dirty="0" smtClean="0"/>
          </a:p>
          <a:p>
            <a:pPr lvl="2"/>
            <a:r>
              <a:rPr lang="ja-JP" altLang="en-US" dirty="0" smtClean="0"/>
              <a:t>総コード行数</a:t>
            </a:r>
            <a:endParaRPr lang="en-US" altLang="ja-JP" dirty="0" smtClean="0"/>
          </a:p>
          <a:p>
            <a:pPr lvl="2"/>
            <a:r>
              <a:rPr kumimoji="1" lang="ja-JP" altLang="en-US" dirty="0"/>
              <a:t>宣言部</a:t>
            </a:r>
            <a:r>
              <a:rPr kumimoji="1" lang="ja-JP" altLang="en-US" dirty="0" smtClean="0"/>
              <a:t>の</a:t>
            </a:r>
            <a:r>
              <a:rPr lang="ja-JP" altLang="en-US" dirty="0" smtClean="0"/>
              <a:t>コード行数</a:t>
            </a:r>
            <a:endParaRPr lang="en-US" altLang="ja-JP" dirty="0" smtClean="0"/>
          </a:p>
          <a:p>
            <a:pPr lvl="2"/>
            <a:r>
              <a:rPr kumimoji="1" lang="ja-JP" altLang="en-US" dirty="0" smtClean="0"/>
              <a:t>処理を行うコード行数</a:t>
            </a:r>
            <a:endParaRPr kumimoji="1" lang="en-US" altLang="ja-JP" dirty="0" smtClean="0"/>
          </a:p>
          <a:p>
            <a:pPr lvl="2"/>
            <a:r>
              <a:rPr lang="ja-JP" altLang="en-US" dirty="0"/>
              <a:t>コメント</a:t>
            </a:r>
            <a:r>
              <a:rPr lang="ja-JP" altLang="en-US" dirty="0" smtClean="0"/>
              <a:t>の行数</a:t>
            </a:r>
            <a:endParaRPr lang="en-US" altLang="ja-JP" dirty="0" smtClean="0"/>
          </a:p>
          <a:p>
            <a:pPr lvl="2"/>
            <a:r>
              <a:rPr kumimoji="1" lang="ja-JP" altLang="en-US" dirty="0"/>
              <a:t>宣言部</a:t>
            </a:r>
            <a:r>
              <a:rPr kumimoji="1" lang="ja-JP" altLang="en-US" dirty="0" smtClean="0"/>
              <a:t>のステートメント数</a:t>
            </a:r>
            <a:endParaRPr kumimoji="1" lang="en-US" altLang="ja-JP" dirty="0" smtClean="0"/>
          </a:p>
          <a:p>
            <a:pPr lvl="2"/>
            <a:r>
              <a:rPr lang="ja-JP" altLang="en-US" dirty="0"/>
              <a:t>処理を</a:t>
            </a:r>
            <a:r>
              <a:rPr lang="ja-JP" altLang="en-US" dirty="0" smtClean="0"/>
              <a:t>行うステートメント数</a:t>
            </a:r>
            <a:endParaRPr lang="en-US" altLang="ja-JP" dirty="0" smtClean="0"/>
          </a:p>
          <a:p>
            <a:pPr lvl="2"/>
            <a:r>
              <a:rPr kumimoji="1" lang="ja-JP" altLang="en-US" dirty="0"/>
              <a:t>ファイル</a:t>
            </a:r>
            <a:r>
              <a:rPr kumimoji="1" lang="ja-JP" altLang="en-US" dirty="0" smtClean="0"/>
              <a:t>を改訂した回数</a:t>
            </a:r>
            <a:endParaRPr kumimoji="1" lang="en-US" altLang="ja-JP" dirty="0" smtClean="0"/>
          </a:p>
        </p:txBody>
      </p:sp>
      <p:sp>
        <p:nvSpPr>
          <p:cNvPr id="4" name="日付プレースホルダー 3"/>
          <p:cNvSpPr>
            <a:spLocks noGrp="1"/>
          </p:cNvSpPr>
          <p:nvPr>
            <p:ph type="dt" sz="half" idx="10"/>
          </p:nvPr>
        </p:nvSpPr>
        <p:spPr/>
        <p:txBody>
          <a:bodyPr/>
          <a:lstStyle/>
          <a:p>
            <a:fld id="{FC7BCEC7-CCB1-416D-83E0-C9413705B592}"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20</a:t>
            </a:fld>
            <a:endParaRPr lang="en-US" altLang="ja-JP"/>
          </a:p>
        </p:txBody>
      </p:sp>
    </p:spTree>
    <p:extLst>
      <p:ext uri="{BB962C8B-B14F-4D97-AF65-F5344CB8AC3E}">
        <p14:creationId xmlns:p14="http://schemas.microsoft.com/office/powerpoint/2010/main" val="27155905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ケーススタディ：用いるメトリクス（</a:t>
            </a:r>
            <a:r>
              <a:rPr kumimoji="1" lang="en-US" altLang="ja-JP" dirty="0" smtClean="0"/>
              <a:t>2/2</a:t>
            </a:r>
            <a:r>
              <a:rPr kumimoji="1" lang="ja-JP" altLang="en-US" dirty="0" smtClean="0"/>
              <a:t>）</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開発者</a:t>
            </a:r>
            <a:endParaRPr lang="en-US" altLang="ja-JP" dirty="0"/>
          </a:p>
          <a:p>
            <a:pPr lvl="1"/>
            <a:r>
              <a:rPr lang="ja-JP" altLang="en-US" dirty="0"/>
              <a:t>ソースコード</a:t>
            </a:r>
            <a:r>
              <a:rPr lang="ja-JP" altLang="en-US" dirty="0" smtClean="0"/>
              <a:t>の変更履歴と不具合</a:t>
            </a:r>
            <a:r>
              <a:rPr lang="ja-JP" altLang="en-US" dirty="0"/>
              <a:t>報告書から</a:t>
            </a:r>
            <a:r>
              <a:rPr lang="ja-JP" altLang="en-US" dirty="0" smtClean="0"/>
              <a:t>算出（</a:t>
            </a:r>
            <a:r>
              <a:rPr lang="en-US" altLang="ja-JP" dirty="0" smtClean="0"/>
              <a:t>3</a:t>
            </a:r>
            <a:r>
              <a:rPr lang="ja-JP" altLang="en-US" dirty="0"/>
              <a:t>種類</a:t>
            </a:r>
            <a:r>
              <a:rPr lang="ja-JP" altLang="en-US" dirty="0" smtClean="0"/>
              <a:t>）</a:t>
            </a:r>
            <a:endParaRPr lang="en-US" altLang="ja-JP" dirty="0"/>
          </a:p>
          <a:p>
            <a:pPr lvl="2"/>
            <a:r>
              <a:rPr lang="ja-JP" altLang="en-US" dirty="0" smtClean="0"/>
              <a:t>コミッタの人数</a:t>
            </a:r>
            <a:endParaRPr lang="en-US" altLang="ja-JP" dirty="0"/>
          </a:p>
          <a:p>
            <a:pPr lvl="2"/>
            <a:r>
              <a:rPr lang="ja-JP" altLang="en-US" dirty="0" smtClean="0"/>
              <a:t>バグ報告者数</a:t>
            </a:r>
            <a:endParaRPr lang="en-US" altLang="ja-JP" dirty="0"/>
          </a:p>
          <a:p>
            <a:pPr lvl="2"/>
            <a:r>
              <a:rPr lang="ja-JP" altLang="en-US" dirty="0" smtClean="0"/>
              <a:t>バグ修正者数</a:t>
            </a:r>
            <a:endParaRPr lang="en-US" altLang="ja-JP" dirty="0"/>
          </a:p>
          <a:p>
            <a:endParaRPr lang="en-US" altLang="ja-JP" dirty="0"/>
          </a:p>
          <a:p>
            <a:r>
              <a:rPr kumimoji="1" lang="ja-JP" altLang="en-US" dirty="0" smtClean="0"/>
              <a:t>コミュニティ</a:t>
            </a:r>
            <a:endParaRPr kumimoji="1" lang="en-US" altLang="ja-JP" dirty="0" smtClean="0"/>
          </a:p>
          <a:p>
            <a:pPr lvl="1"/>
            <a:r>
              <a:rPr kumimoji="1" lang="en-US" altLang="ja-JP" dirty="0" smtClean="0"/>
              <a:t>Eclipse Community Forums</a:t>
            </a:r>
            <a:r>
              <a:rPr kumimoji="1" lang="ja-JP" altLang="en-US" dirty="0" smtClean="0"/>
              <a:t>から算出</a:t>
            </a:r>
            <a:r>
              <a:rPr lang="ja-JP" altLang="en-US" dirty="0" smtClean="0"/>
              <a:t>（</a:t>
            </a:r>
            <a:r>
              <a:rPr lang="en-US" altLang="ja-JP" dirty="0" smtClean="0"/>
              <a:t>2</a:t>
            </a:r>
            <a:r>
              <a:rPr lang="ja-JP" altLang="en-US" dirty="0" smtClean="0"/>
              <a:t>種類</a:t>
            </a:r>
            <a:r>
              <a:rPr kumimoji="1" lang="ja-JP" altLang="en-US" dirty="0" smtClean="0"/>
              <a:t>）</a:t>
            </a:r>
            <a:endParaRPr kumimoji="1" lang="en-US" altLang="ja-JP" dirty="0" smtClean="0"/>
          </a:p>
          <a:p>
            <a:pPr lvl="2"/>
            <a:r>
              <a:rPr lang="en-US" altLang="ja-JP" dirty="0" smtClean="0"/>
              <a:t>Eclipse Community Forums</a:t>
            </a:r>
            <a:r>
              <a:rPr lang="ja-JP" altLang="en-US" dirty="0" smtClean="0"/>
              <a:t>に投稿された回数</a:t>
            </a:r>
            <a:endParaRPr kumimoji="1" lang="en-US" altLang="ja-JP" dirty="0" smtClean="0"/>
          </a:p>
          <a:p>
            <a:pPr lvl="2"/>
            <a:r>
              <a:rPr lang="en-US" altLang="ja-JP" dirty="0"/>
              <a:t>Eclipse Community Forums</a:t>
            </a:r>
            <a:r>
              <a:rPr lang="ja-JP" altLang="en-US" dirty="0"/>
              <a:t>に</a:t>
            </a:r>
            <a:r>
              <a:rPr lang="ja-JP" altLang="en-US" dirty="0" smtClean="0"/>
              <a:t>投稿した人数</a:t>
            </a:r>
            <a:endParaRPr lang="en-US" altLang="ja-JP" dirty="0"/>
          </a:p>
          <a:p>
            <a:pPr lvl="2"/>
            <a:endParaRPr kumimoji="1" lang="en-US" altLang="ja-JP" dirty="0" smtClean="0"/>
          </a:p>
          <a:p>
            <a:endParaRPr kumimoji="1" lang="en-US" altLang="ja-JP" dirty="0" smtClean="0"/>
          </a:p>
        </p:txBody>
      </p:sp>
      <p:sp>
        <p:nvSpPr>
          <p:cNvPr id="4" name="日付プレースホルダー 3"/>
          <p:cNvSpPr>
            <a:spLocks noGrp="1"/>
          </p:cNvSpPr>
          <p:nvPr>
            <p:ph type="dt" sz="half" idx="10"/>
          </p:nvPr>
        </p:nvSpPr>
        <p:spPr/>
        <p:txBody>
          <a:bodyPr/>
          <a:lstStyle/>
          <a:p>
            <a:fld id="{DB63FA10-136D-4A58-BE0B-33DA6751DD56}"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21</a:t>
            </a:fld>
            <a:endParaRPr lang="en-US" altLang="ja-JP"/>
          </a:p>
        </p:txBody>
      </p:sp>
    </p:spTree>
    <p:extLst>
      <p:ext uri="{BB962C8B-B14F-4D97-AF65-F5344CB8AC3E}">
        <p14:creationId xmlns:p14="http://schemas.microsoft.com/office/powerpoint/2010/main" val="30859782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a:t>
            </a:r>
            <a:r>
              <a:rPr lang="ja-JP" altLang="en-US" dirty="0" smtClean="0"/>
              <a:t>結果</a:t>
            </a:r>
            <a:endParaRPr kumimoji="1" lang="ja-JP" altLang="en-US" dirty="0"/>
          </a:p>
        </p:txBody>
      </p:sp>
      <p:sp>
        <p:nvSpPr>
          <p:cNvPr id="3" name="コンテンツ プレースホルダー 2"/>
          <p:cNvSpPr>
            <a:spLocks noGrp="1"/>
          </p:cNvSpPr>
          <p:nvPr>
            <p:ph idx="1"/>
          </p:nvPr>
        </p:nvSpPr>
        <p:spPr/>
        <p:txBody>
          <a:bodyPr/>
          <a:lstStyle/>
          <a:p>
            <a:r>
              <a:rPr lang="ja-JP" altLang="en-US" dirty="0"/>
              <a:t>バグ修正者数</a:t>
            </a:r>
            <a:r>
              <a:rPr lang="ja-JP" altLang="en-US" dirty="0" smtClean="0"/>
              <a:t>→宣言部のコード行数</a:t>
            </a:r>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pPr marL="0" indent="0">
              <a:buNone/>
            </a:pPr>
            <a:endParaRPr lang="en-US" altLang="ja-JP" dirty="0"/>
          </a:p>
          <a:p>
            <a:pPr marL="0" indent="0">
              <a:buNone/>
            </a:pPr>
            <a:endParaRPr lang="en-US" altLang="ja-JP" dirty="0" smtClean="0"/>
          </a:p>
          <a:p>
            <a:endParaRPr lang="en-US" altLang="ja-JP" dirty="0" smtClean="0"/>
          </a:p>
          <a:p>
            <a:endParaRPr lang="en-US" altLang="ja-JP" dirty="0"/>
          </a:p>
          <a:p>
            <a:endParaRPr lang="en-US" altLang="ja-JP" dirty="0" smtClean="0"/>
          </a:p>
        </p:txBody>
      </p:sp>
      <p:sp>
        <p:nvSpPr>
          <p:cNvPr id="4" name="日付プレースホルダー 3"/>
          <p:cNvSpPr>
            <a:spLocks noGrp="1"/>
          </p:cNvSpPr>
          <p:nvPr>
            <p:ph type="dt" sz="half" idx="10"/>
          </p:nvPr>
        </p:nvSpPr>
        <p:spPr/>
        <p:txBody>
          <a:bodyPr/>
          <a:lstStyle/>
          <a:p>
            <a:fld id="{BC4932A5-142F-4C2E-ACDD-34E62653D4C9}"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22</a:t>
            </a:fld>
            <a:endParaRPr lang="en-US" altLang="ja-JP"/>
          </a:p>
        </p:txBody>
      </p:sp>
      <p:grpSp>
        <p:nvGrpSpPr>
          <p:cNvPr id="12" name="グループ化 11"/>
          <p:cNvGrpSpPr>
            <a:grpSpLocks noChangeAspect="1"/>
          </p:cNvGrpSpPr>
          <p:nvPr/>
        </p:nvGrpSpPr>
        <p:grpSpPr>
          <a:xfrm>
            <a:off x="1826695" y="2234772"/>
            <a:ext cx="6474935" cy="735832"/>
            <a:chOff x="2547119" y="3468408"/>
            <a:chExt cx="5940316" cy="675075"/>
          </a:xfrm>
        </p:grpSpPr>
        <p:grpSp>
          <p:nvGrpSpPr>
            <p:cNvPr id="16" name="グループ化 15"/>
            <p:cNvGrpSpPr/>
            <p:nvPr/>
          </p:nvGrpSpPr>
          <p:grpSpPr>
            <a:xfrm>
              <a:off x="2547119" y="3468408"/>
              <a:ext cx="558751" cy="675075"/>
              <a:chOff x="4384288" y="3609020"/>
              <a:chExt cx="558751" cy="675075"/>
            </a:xfrm>
          </p:grpSpPr>
          <p:sp>
            <p:nvSpPr>
              <p:cNvPr id="45" name="フローチャート : 抜出し 4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円/楕円 4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7" name="直線コネクタ 4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0" name="直線コネクタ 4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17" name="右矢印 16"/>
            <p:cNvSpPr/>
            <p:nvPr/>
          </p:nvSpPr>
          <p:spPr>
            <a:xfrm>
              <a:off x="3342436" y="3693433"/>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18" name="円/楕円 17"/>
            <p:cNvSpPr/>
            <p:nvPr/>
          </p:nvSpPr>
          <p:spPr>
            <a:xfrm>
              <a:off x="4013045" y="3531853"/>
              <a:ext cx="1574831" cy="50597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 name="円/楕円 18"/>
            <p:cNvSpPr>
              <a:spLocks noChangeAspect="1"/>
            </p:cNvSpPr>
            <p:nvPr/>
          </p:nvSpPr>
          <p:spPr>
            <a:xfrm>
              <a:off x="4572344" y="3648428"/>
              <a:ext cx="881905" cy="28334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20" name="グループ化 19"/>
            <p:cNvGrpSpPr>
              <a:grpSpLocks noChangeAspect="1"/>
            </p:cNvGrpSpPr>
            <p:nvPr/>
          </p:nvGrpSpPr>
          <p:grpSpPr>
            <a:xfrm>
              <a:off x="4302314" y="3693433"/>
              <a:ext cx="150863" cy="182270"/>
              <a:chOff x="4384288" y="3609020"/>
              <a:chExt cx="558751" cy="675075"/>
            </a:xfrm>
          </p:grpSpPr>
          <p:sp>
            <p:nvSpPr>
              <p:cNvPr id="39" name="フローチャート : 抜出し 3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円/楕円 3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1" name="直線コネクタ 4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21" name="円/楕円 20"/>
            <p:cNvSpPr/>
            <p:nvPr/>
          </p:nvSpPr>
          <p:spPr>
            <a:xfrm>
              <a:off x="6912604" y="3558418"/>
              <a:ext cx="1574831" cy="50597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2" name="円/楕円 21"/>
            <p:cNvSpPr>
              <a:spLocks noChangeAspect="1"/>
            </p:cNvSpPr>
            <p:nvPr/>
          </p:nvSpPr>
          <p:spPr>
            <a:xfrm>
              <a:off x="7471903" y="3674993"/>
              <a:ext cx="881905" cy="28334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23" name="グループ化 22"/>
            <p:cNvGrpSpPr>
              <a:grpSpLocks noChangeAspect="1"/>
            </p:cNvGrpSpPr>
            <p:nvPr/>
          </p:nvGrpSpPr>
          <p:grpSpPr>
            <a:xfrm>
              <a:off x="7201873" y="3719998"/>
              <a:ext cx="150863" cy="182270"/>
              <a:chOff x="4384288" y="3609020"/>
              <a:chExt cx="558751" cy="675075"/>
            </a:xfrm>
            <a:effectLst>
              <a:glow rad="127000">
                <a:schemeClr val="bg1"/>
              </a:glow>
            </a:effectLst>
          </p:grpSpPr>
          <p:sp>
            <p:nvSpPr>
              <p:cNvPr id="33" name="フローチャート : 抜出し 32"/>
              <p:cNvSpPr/>
              <p:nvPr/>
            </p:nvSpPr>
            <p:spPr>
              <a:xfrm>
                <a:off x="4500682" y="3789040"/>
                <a:ext cx="320436" cy="320435"/>
              </a:xfrm>
              <a:prstGeom prst="flowChartExtra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4" name="円/楕円 33"/>
              <p:cNvSpPr>
                <a:spLocks noChangeAspect="1"/>
              </p:cNvSpPr>
              <p:nvPr/>
            </p:nvSpPr>
            <p:spPr>
              <a:xfrm>
                <a:off x="4520485" y="3609020"/>
                <a:ext cx="280831" cy="28083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cxnSp>
            <p:nvCxnSpPr>
              <p:cNvPr id="35" name="直線コネクタ 34"/>
              <p:cNvCxnSpPr/>
              <p:nvPr/>
            </p:nvCxnSpPr>
            <p:spPr>
              <a:xfrm>
                <a:off x="4384288" y="3744035"/>
                <a:ext cx="142707" cy="315035"/>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36" name="直線コネクタ 35"/>
              <p:cNvCxnSpPr/>
              <p:nvPr/>
            </p:nvCxnSpPr>
            <p:spPr>
              <a:xfrm flipH="1">
                <a:off x="4801316" y="3741807"/>
                <a:ext cx="141723" cy="321619"/>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37" name="直線コネクタ 36"/>
              <p:cNvCxnSpPr/>
              <p:nvPr/>
            </p:nvCxnSpPr>
            <p:spPr>
              <a:xfrm flipH="1">
                <a:off x="4540005" y="4111046"/>
                <a:ext cx="70860" cy="160810"/>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38" name="直線コネクタ 37"/>
              <p:cNvCxnSpPr/>
              <p:nvPr/>
            </p:nvCxnSpPr>
            <p:spPr>
              <a:xfrm>
                <a:off x="4746411" y="4114998"/>
                <a:ext cx="74707" cy="169097"/>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grpSp>
        <p:grpSp>
          <p:nvGrpSpPr>
            <p:cNvPr id="24" name="グループ化 23"/>
            <p:cNvGrpSpPr>
              <a:grpSpLocks noChangeAspect="1"/>
            </p:cNvGrpSpPr>
            <p:nvPr/>
          </p:nvGrpSpPr>
          <p:grpSpPr>
            <a:xfrm>
              <a:off x="7857365" y="3736188"/>
              <a:ext cx="150863" cy="182270"/>
              <a:chOff x="4384288" y="3609020"/>
              <a:chExt cx="558751" cy="675075"/>
            </a:xfrm>
          </p:grpSpPr>
          <p:sp>
            <p:nvSpPr>
              <p:cNvPr id="27" name="フローチャート : 抜出し 2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円/楕円 2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9" name="直線コネクタ 2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 name="直線コネクタ 3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5" name="直線矢印コネクタ 24"/>
            <p:cNvCxnSpPr/>
            <p:nvPr/>
          </p:nvCxnSpPr>
          <p:spPr>
            <a:xfrm>
              <a:off x="5787479" y="3772541"/>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p:nvPr/>
          </p:nvCxnSpPr>
          <p:spPr>
            <a:xfrm>
              <a:off x="7407315" y="3815385"/>
              <a:ext cx="405045" cy="13063"/>
            </a:xfrm>
            <a:prstGeom prst="straightConnector1">
              <a:avLst/>
            </a:prstGeom>
            <a:ln w="1270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grpSp>
        <p:nvGrpSpPr>
          <p:cNvPr id="51" name="グループ化 50"/>
          <p:cNvGrpSpPr>
            <a:grpSpLocks noChangeAspect="1"/>
          </p:cNvGrpSpPr>
          <p:nvPr/>
        </p:nvGrpSpPr>
        <p:grpSpPr>
          <a:xfrm>
            <a:off x="3086835" y="4280561"/>
            <a:ext cx="5076576" cy="744521"/>
            <a:chOff x="2411760" y="1853825"/>
            <a:chExt cx="4230470" cy="620434"/>
          </a:xfrm>
        </p:grpSpPr>
        <p:sp>
          <p:nvSpPr>
            <p:cNvPr id="52" name="フローチャート : 磁気ディスク 51"/>
            <p:cNvSpPr/>
            <p:nvPr/>
          </p:nvSpPr>
          <p:spPr>
            <a:xfrm>
              <a:off x="5899476" y="1853825"/>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53" name="フローチャート : 複数書類 52"/>
            <p:cNvSpPr>
              <a:spLocks noChangeAspect="1"/>
            </p:cNvSpPr>
            <p:nvPr/>
          </p:nvSpPr>
          <p:spPr>
            <a:xfrm>
              <a:off x="6338353" y="2123854"/>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フローチャート : 複数書類 53"/>
            <p:cNvSpPr/>
            <p:nvPr/>
          </p:nvSpPr>
          <p:spPr>
            <a:xfrm>
              <a:off x="2411760" y="1956910"/>
              <a:ext cx="490809" cy="517348"/>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右矢印 54"/>
            <p:cNvSpPr/>
            <p:nvPr/>
          </p:nvSpPr>
          <p:spPr>
            <a:xfrm>
              <a:off x="3154514" y="212417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56" name="フローチャート : 磁気ディスク 55"/>
            <p:cNvSpPr/>
            <p:nvPr/>
          </p:nvSpPr>
          <p:spPr>
            <a:xfrm>
              <a:off x="3832681" y="1853826"/>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57" name="フローチャート : 複数書類 56"/>
            <p:cNvSpPr>
              <a:spLocks noChangeAspect="1"/>
            </p:cNvSpPr>
            <p:nvPr/>
          </p:nvSpPr>
          <p:spPr>
            <a:xfrm>
              <a:off x="3897269" y="2153343"/>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フローチャート : 複数書類 57"/>
            <p:cNvSpPr>
              <a:spLocks noChangeAspect="1"/>
            </p:cNvSpPr>
            <p:nvPr/>
          </p:nvSpPr>
          <p:spPr>
            <a:xfrm>
              <a:off x="4284793" y="2180571"/>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フローチャート : 複数書類 58"/>
            <p:cNvSpPr>
              <a:spLocks noChangeAspect="1"/>
            </p:cNvSpPr>
            <p:nvPr/>
          </p:nvSpPr>
          <p:spPr>
            <a:xfrm>
              <a:off x="5964059" y="215333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フローチャート : 複数書類 59"/>
            <p:cNvSpPr>
              <a:spLocks noChangeAspect="1"/>
            </p:cNvSpPr>
            <p:nvPr/>
          </p:nvSpPr>
          <p:spPr>
            <a:xfrm>
              <a:off x="6147173" y="216885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1" name="直線矢印コネクタ 60"/>
            <p:cNvCxnSpPr/>
            <p:nvPr/>
          </p:nvCxnSpPr>
          <p:spPr>
            <a:xfrm>
              <a:off x="4769197" y="2196898"/>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sp>
        <p:nvSpPr>
          <p:cNvPr id="62" name="右矢印 61"/>
          <p:cNvSpPr/>
          <p:nvPr/>
        </p:nvSpPr>
        <p:spPr>
          <a:xfrm rot="3919460">
            <a:off x="5668403" y="3374606"/>
            <a:ext cx="810015" cy="28548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テキスト ボックス 62"/>
          <p:cNvSpPr txBox="1"/>
          <p:nvPr/>
        </p:nvSpPr>
        <p:spPr>
          <a:xfrm>
            <a:off x="251521" y="2337265"/>
            <a:ext cx="1530170" cy="461665"/>
          </a:xfrm>
          <a:prstGeom prst="rect">
            <a:avLst/>
          </a:prstGeom>
          <a:noFill/>
        </p:spPr>
        <p:txBody>
          <a:bodyPr wrap="square" rtlCol="0">
            <a:spAutoFit/>
          </a:bodyPr>
          <a:lstStyle/>
          <a:p>
            <a:pPr algn="r"/>
            <a:r>
              <a:rPr lang="ja-JP" altLang="en-US" sz="2400" b="1" dirty="0" smtClean="0"/>
              <a:t>修正者数</a:t>
            </a:r>
            <a:endParaRPr kumimoji="1" lang="ja-JP" altLang="en-US" sz="2400" b="1" dirty="0"/>
          </a:p>
        </p:txBody>
      </p:sp>
      <p:sp>
        <p:nvSpPr>
          <p:cNvPr id="64" name="テキスト ボックス 63"/>
          <p:cNvSpPr txBox="1"/>
          <p:nvPr/>
        </p:nvSpPr>
        <p:spPr>
          <a:xfrm>
            <a:off x="1286636" y="4284095"/>
            <a:ext cx="1617238" cy="830997"/>
          </a:xfrm>
          <a:prstGeom prst="rect">
            <a:avLst/>
          </a:prstGeom>
          <a:noFill/>
        </p:spPr>
        <p:txBody>
          <a:bodyPr wrap="square" rtlCol="0">
            <a:spAutoFit/>
          </a:bodyPr>
          <a:lstStyle/>
          <a:p>
            <a:pPr algn="r"/>
            <a:r>
              <a:rPr kumimoji="1" lang="ja-JP" altLang="en-US" sz="2400" b="1" dirty="0" smtClean="0"/>
              <a:t>宣言部のコード行数</a:t>
            </a:r>
            <a:endParaRPr kumimoji="1" lang="ja-JP" altLang="en-US" sz="2400" b="1" dirty="0"/>
          </a:p>
        </p:txBody>
      </p:sp>
      <p:sp>
        <p:nvSpPr>
          <p:cNvPr id="65" name="テキスト ボックス 64"/>
          <p:cNvSpPr txBox="1"/>
          <p:nvPr/>
        </p:nvSpPr>
        <p:spPr>
          <a:xfrm>
            <a:off x="3947431" y="3158970"/>
            <a:ext cx="1524669"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r"/>
            <a:r>
              <a:rPr kumimoji="1" lang="ja-JP" altLang="en-US" sz="2400" b="1" dirty="0" smtClean="0"/>
              <a:t>相関係数</a:t>
            </a:r>
            <a:r>
              <a:rPr kumimoji="1" lang="en-US" altLang="ja-JP" sz="2400" b="1" dirty="0" smtClean="0"/>
              <a:t>=0.454</a:t>
            </a:r>
            <a:endParaRPr kumimoji="1" lang="ja-JP" altLang="en-US" sz="2400" b="1" dirty="0"/>
          </a:p>
        </p:txBody>
      </p:sp>
      <p:sp>
        <p:nvSpPr>
          <p:cNvPr id="66" name="テキスト ボックス 65"/>
          <p:cNvSpPr txBox="1"/>
          <p:nvPr/>
        </p:nvSpPr>
        <p:spPr>
          <a:xfrm>
            <a:off x="6822250" y="3158970"/>
            <a:ext cx="1524669"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r"/>
            <a:r>
              <a:rPr lang="ja-JP" altLang="en-US" sz="2400" b="1" dirty="0"/>
              <a:t>遅延</a:t>
            </a:r>
            <a:r>
              <a:rPr kumimoji="1" lang="ja-JP" altLang="en-US" sz="2400" b="1" dirty="0" smtClean="0"/>
              <a:t>係数</a:t>
            </a:r>
            <a:r>
              <a:rPr kumimoji="1" lang="en-US" altLang="ja-JP" sz="2400" b="1" dirty="0" smtClean="0"/>
              <a:t>=</a:t>
            </a:r>
            <a:r>
              <a:rPr lang="en-US" altLang="ja-JP" sz="2400" b="1" dirty="0"/>
              <a:t>0</a:t>
            </a:r>
            <a:endParaRPr kumimoji="1" lang="ja-JP" altLang="en-US" sz="2400" b="1" dirty="0"/>
          </a:p>
        </p:txBody>
      </p:sp>
      <p:sp>
        <p:nvSpPr>
          <p:cNvPr id="68" name="テキスト ボックス 67"/>
          <p:cNvSpPr txBox="1"/>
          <p:nvPr/>
        </p:nvSpPr>
        <p:spPr>
          <a:xfrm>
            <a:off x="1331640" y="5454225"/>
            <a:ext cx="6856264" cy="830997"/>
          </a:xfrm>
          <a:prstGeom prst="rect">
            <a:avLst/>
          </a:prstGeom>
          <a:noFill/>
          <a:ln w="19050">
            <a:solidFill>
              <a:srgbClr val="0000FF"/>
            </a:solidFill>
          </a:ln>
        </p:spPr>
        <p:txBody>
          <a:bodyPr wrap="square" rtlCol="0">
            <a:spAutoFit/>
          </a:bodyPr>
          <a:lstStyle/>
          <a:p>
            <a:pPr algn="ctr"/>
            <a:r>
              <a:rPr lang="ja-JP" altLang="en-US" sz="2400" dirty="0"/>
              <a:t>バグ修正者が多い月には</a:t>
            </a:r>
            <a:r>
              <a:rPr lang="ja-JP" altLang="en-US" sz="2400" dirty="0" smtClean="0"/>
              <a:t>、</a:t>
            </a:r>
            <a:endParaRPr lang="en-US" altLang="ja-JP" sz="2400" dirty="0" smtClean="0"/>
          </a:p>
          <a:p>
            <a:pPr algn="ctr"/>
            <a:r>
              <a:rPr lang="ja-JP" altLang="en-US" sz="2400" dirty="0" smtClean="0"/>
              <a:t>宣言部</a:t>
            </a:r>
            <a:r>
              <a:rPr lang="ja-JP" altLang="en-US" sz="2400" dirty="0"/>
              <a:t>のコード行数が増加する傾向にある</a:t>
            </a:r>
          </a:p>
        </p:txBody>
      </p:sp>
    </p:spTree>
    <p:extLst>
      <p:ext uri="{BB962C8B-B14F-4D97-AF65-F5344CB8AC3E}">
        <p14:creationId xmlns:p14="http://schemas.microsoft.com/office/powerpoint/2010/main" val="2860253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a:t>
            </a:r>
            <a:r>
              <a:rPr lang="ja-JP" altLang="en-US" dirty="0" smtClean="0"/>
              <a:t>結果</a:t>
            </a:r>
            <a:endParaRPr kumimoji="1" lang="ja-JP" altLang="en-US" dirty="0"/>
          </a:p>
        </p:txBody>
      </p:sp>
      <p:sp>
        <p:nvSpPr>
          <p:cNvPr id="3" name="コンテンツ プレースホルダー 2"/>
          <p:cNvSpPr>
            <a:spLocks noGrp="1"/>
          </p:cNvSpPr>
          <p:nvPr>
            <p:ph idx="1"/>
          </p:nvPr>
        </p:nvSpPr>
        <p:spPr/>
        <p:txBody>
          <a:bodyPr/>
          <a:lstStyle/>
          <a:p>
            <a:r>
              <a:rPr lang="ja-JP" altLang="en-US" dirty="0"/>
              <a:t>バグ修正者数</a:t>
            </a:r>
            <a:r>
              <a:rPr lang="ja-JP" altLang="en-US" dirty="0" smtClean="0"/>
              <a:t>→複雑</a:t>
            </a:r>
            <a:r>
              <a:rPr lang="ja-JP" altLang="en-US" dirty="0"/>
              <a:t>度</a:t>
            </a:r>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pPr marL="0" indent="0">
              <a:buNone/>
            </a:pPr>
            <a:endParaRPr lang="en-US" altLang="ja-JP" dirty="0"/>
          </a:p>
          <a:p>
            <a:pPr marL="0" indent="0">
              <a:buNone/>
            </a:pPr>
            <a:endParaRPr lang="en-US" altLang="ja-JP" dirty="0" smtClean="0"/>
          </a:p>
          <a:p>
            <a:endParaRPr lang="en-US" altLang="ja-JP" dirty="0" smtClean="0"/>
          </a:p>
          <a:p>
            <a:endParaRPr lang="en-US" altLang="ja-JP" dirty="0"/>
          </a:p>
          <a:p>
            <a:endParaRPr lang="en-US" altLang="ja-JP" dirty="0" smtClean="0"/>
          </a:p>
        </p:txBody>
      </p:sp>
      <p:sp>
        <p:nvSpPr>
          <p:cNvPr id="4" name="日付プレースホルダー 3"/>
          <p:cNvSpPr>
            <a:spLocks noGrp="1"/>
          </p:cNvSpPr>
          <p:nvPr>
            <p:ph type="dt" sz="half" idx="10"/>
          </p:nvPr>
        </p:nvSpPr>
        <p:spPr/>
        <p:txBody>
          <a:bodyPr/>
          <a:lstStyle/>
          <a:p>
            <a:fld id="{BC4932A5-142F-4C2E-ACDD-34E62653D4C9}"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23</a:t>
            </a:fld>
            <a:endParaRPr lang="en-US" altLang="ja-JP"/>
          </a:p>
        </p:txBody>
      </p:sp>
      <p:grpSp>
        <p:nvGrpSpPr>
          <p:cNvPr id="12" name="グループ化 11"/>
          <p:cNvGrpSpPr>
            <a:grpSpLocks noChangeAspect="1"/>
          </p:cNvGrpSpPr>
          <p:nvPr/>
        </p:nvGrpSpPr>
        <p:grpSpPr>
          <a:xfrm>
            <a:off x="1826695" y="2234772"/>
            <a:ext cx="6474935" cy="735832"/>
            <a:chOff x="2547119" y="3468408"/>
            <a:chExt cx="5940316" cy="675075"/>
          </a:xfrm>
        </p:grpSpPr>
        <p:grpSp>
          <p:nvGrpSpPr>
            <p:cNvPr id="16" name="グループ化 15"/>
            <p:cNvGrpSpPr/>
            <p:nvPr/>
          </p:nvGrpSpPr>
          <p:grpSpPr>
            <a:xfrm>
              <a:off x="2547119" y="3468408"/>
              <a:ext cx="558751" cy="675075"/>
              <a:chOff x="4384288" y="3609020"/>
              <a:chExt cx="558751" cy="675075"/>
            </a:xfrm>
          </p:grpSpPr>
          <p:sp>
            <p:nvSpPr>
              <p:cNvPr id="45" name="フローチャート : 抜出し 4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円/楕円 4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7" name="直線コネクタ 4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0" name="直線コネクタ 4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17" name="右矢印 16"/>
            <p:cNvSpPr/>
            <p:nvPr/>
          </p:nvSpPr>
          <p:spPr>
            <a:xfrm>
              <a:off x="3342436" y="3693433"/>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18" name="円/楕円 17"/>
            <p:cNvSpPr/>
            <p:nvPr/>
          </p:nvSpPr>
          <p:spPr>
            <a:xfrm>
              <a:off x="4013045" y="3531853"/>
              <a:ext cx="1574831" cy="50597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 name="円/楕円 18"/>
            <p:cNvSpPr>
              <a:spLocks noChangeAspect="1"/>
            </p:cNvSpPr>
            <p:nvPr/>
          </p:nvSpPr>
          <p:spPr>
            <a:xfrm>
              <a:off x="4572344" y="3648428"/>
              <a:ext cx="881905" cy="28334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20" name="グループ化 19"/>
            <p:cNvGrpSpPr>
              <a:grpSpLocks noChangeAspect="1"/>
            </p:cNvGrpSpPr>
            <p:nvPr/>
          </p:nvGrpSpPr>
          <p:grpSpPr>
            <a:xfrm>
              <a:off x="4302314" y="3693433"/>
              <a:ext cx="150863" cy="182270"/>
              <a:chOff x="4384288" y="3609020"/>
              <a:chExt cx="558751" cy="675075"/>
            </a:xfrm>
          </p:grpSpPr>
          <p:sp>
            <p:nvSpPr>
              <p:cNvPr id="39" name="フローチャート : 抜出し 3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円/楕円 3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1" name="直線コネクタ 4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21" name="円/楕円 20"/>
            <p:cNvSpPr/>
            <p:nvPr/>
          </p:nvSpPr>
          <p:spPr>
            <a:xfrm>
              <a:off x="6912604" y="3558418"/>
              <a:ext cx="1574831" cy="50597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2" name="円/楕円 21"/>
            <p:cNvSpPr>
              <a:spLocks noChangeAspect="1"/>
            </p:cNvSpPr>
            <p:nvPr/>
          </p:nvSpPr>
          <p:spPr>
            <a:xfrm>
              <a:off x="7471903" y="3674993"/>
              <a:ext cx="881905" cy="28334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23" name="グループ化 22"/>
            <p:cNvGrpSpPr>
              <a:grpSpLocks noChangeAspect="1"/>
            </p:cNvGrpSpPr>
            <p:nvPr/>
          </p:nvGrpSpPr>
          <p:grpSpPr>
            <a:xfrm>
              <a:off x="7201873" y="3719998"/>
              <a:ext cx="150863" cy="182270"/>
              <a:chOff x="4384288" y="3609020"/>
              <a:chExt cx="558751" cy="675075"/>
            </a:xfrm>
            <a:effectLst>
              <a:glow rad="127000">
                <a:schemeClr val="bg1"/>
              </a:glow>
            </a:effectLst>
          </p:grpSpPr>
          <p:sp>
            <p:nvSpPr>
              <p:cNvPr id="33" name="フローチャート : 抜出し 32"/>
              <p:cNvSpPr/>
              <p:nvPr/>
            </p:nvSpPr>
            <p:spPr>
              <a:xfrm>
                <a:off x="4500682" y="3789040"/>
                <a:ext cx="320436" cy="320435"/>
              </a:xfrm>
              <a:prstGeom prst="flowChartExtra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4" name="円/楕円 33"/>
              <p:cNvSpPr>
                <a:spLocks noChangeAspect="1"/>
              </p:cNvSpPr>
              <p:nvPr/>
            </p:nvSpPr>
            <p:spPr>
              <a:xfrm>
                <a:off x="4520485" y="3609020"/>
                <a:ext cx="280831" cy="28083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cxnSp>
            <p:nvCxnSpPr>
              <p:cNvPr id="35" name="直線コネクタ 34"/>
              <p:cNvCxnSpPr/>
              <p:nvPr/>
            </p:nvCxnSpPr>
            <p:spPr>
              <a:xfrm>
                <a:off x="4384288" y="3744035"/>
                <a:ext cx="142707" cy="315035"/>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36" name="直線コネクタ 35"/>
              <p:cNvCxnSpPr/>
              <p:nvPr/>
            </p:nvCxnSpPr>
            <p:spPr>
              <a:xfrm flipH="1">
                <a:off x="4801316" y="3741807"/>
                <a:ext cx="141723" cy="321619"/>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37" name="直線コネクタ 36"/>
              <p:cNvCxnSpPr/>
              <p:nvPr/>
            </p:nvCxnSpPr>
            <p:spPr>
              <a:xfrm flipH="1">
                <a:off x="4540005" y="4111046"/>
                <a:ext cx="70860" cy="160810"/>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38" name="直線コネクタ 37"/>
              <p:cNvCxnSpPr/>
              <p:nvPr/>
            </p:nvCxnSpPr>
            <p:spPr>
              <a:xfrm>
                <a:off x="4746411" y="4114998"/>
                <a:ext cx="74707" cy="169097"/>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grpSp>
        <p:grpSp>
          <p:nvGrpSpPr>
            <p:cNvPr id="24" name="グループ化 23"/>
            <p:cNvGrpSpPr>
              <a:grpSpLocks noChangeAspect="1"/>
            </p:cNvGrpSpPr>
            <p:nvPr/>
          </p:nvGrpSpPr>
          <p:grpSpPr>
            <a:xfrm>
              <a:off x="7857365" y="3736188"/>
              <a:ext cx="150863" cy="182270"/>
              <a:chOff x="4384288" y="3609020"/>
              <a:chExt cx="558751" cy="675075"/>
            </a:xfrm>
          </p:grpSpPr>
          <p:sp>
            <p:nvSpPr>
              <p:cNvPr id="27" name="フローチャート : 抜出し 2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円/楕円 2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9" name="直線コネクタ 2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 name="直線コネクタ 3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5" name="直線矢印コネクタ 24"/>
            <p:cNvCxnSpPr/>
            <p:nvPr/>
          </p:nvCxnSpPr>
          <p:spPr>
            <a:xfrm>
              <a:off x="5787479" y="3772541"/>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p:nvPr/>
          </p:nvCxnSpPr>
          <p:spPr>
            <a:xfrm>
              <a:off x="7407315" y="3815385"/>
              <a:ext cx="405045" cy="13063"/>
            </a:xfrm>
            <a:prstGeom prst="straightConnector1">
              <a:avLst/>
            </a:prstGeom>
            <a:ln w="1270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grpSp>
        <p:nvGrpSpPr>
          <p:cNvPr id="51" name="グループ化 50"/>
          <p:cNvGrpSpPr>
            <a:grpSpLocks noChangeAspect="1"/>
          </p:cNvGrpSpPr>
          <p:nvPr/>
        </p:nvGrpSpPr>
        <p:grpSpPr>
          <a:xfrm>
            <a:off x="3086835" y="4280561"/>
            <a:ext cx="5076576" cy="744521"/>
            <a:chOff x="2411760" y="1853825"/>
            <a:chExt cx="4230470" cy="620434"/>
          </a:xfrm>
        </p:grpSpPr>
        <p:sp>
          <p:nvSpPr>
            <p:cNvPr id="52" name="フローチャート : 磁気ディスク 51"/>
            <p:cNvSpPr/>
            <p:nvPr/>
          </p:nvSpPr>
          <p:spPr>
            <a:xfrm>
              <a:off x="5899476" y="1853825"/>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53" name="フローチャート : 複数書類 52"/>
            <p:cNvSpPr>
              <a:spLocks noChangeAspect="1"/>
            </p:cNvSpPr>
            <p:nvPr/>
          </p:nvSpPr>
          <p:spPr>
            <a:xfrm>
              <a:off x="6338353" y="2123854"/>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フローチャート : 複数書類 53"/>
            <p:cNvSpPr/>
            <p:nvPr/>
          </p:nvSpPr>
          <p:spPr>
            <a:xfrm>
              <a:off x="2411760" y="1956910"/>
              <a:ext cx="490809" cy="517348"/>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右矢印 54"/>
            <p:cNvSpPr/>
            <p:nvPr/>
          </p:nvSpPr>
          <p:spPr>
            <a:xfrm>
              <a:off x="3154514" y="212417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56" name="フローチャート : 磁気ディスク 55"/>
            <p:cNvSpPr/>
            <p:nvPr/>
          </p:nvSpPr>
          <p:spPr>
            <a:xfrm>
              <a:off x="3832681" y="1853826"/>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57" name="フローチャート : 複数書類 56"/>
            <p:cNvSpPr>
              <a:spLocks noChangeAspect="1"/>
            </p:cNvSpPr>
            <p:nvPr/>
          </p:nvSpPr>
          <p:spPr>
            <a:xfrm>
              <a:off x="3897269" y="2153343"/>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フローチャート : 複数書類 57"/>
            <p:cNvSpPr>
              <a:spLocks noChangeAspect="1"/>
            </p:cNvSpPr>
            <p:nvPr/>
          </p:nvSpPr>
          <p:spPr>
            <a:xfrm>
              <a:off x="4284793" y="2180571"/>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フローチャート : 複数書類 58"/>
            <p:cNvSpPr>
              <a:spLocks noChangeAspect="1"/>
            </p:cNvSpPr>
            <p:nvPr/>
          </p:nvSpPr>
          <p:spPr>
            <a:xfrm>
              <a:off x="5964059" y="215333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フローチャート : 複数書類 59"/>
            <p:cNvSpPr>
              <a:spLocks noChangeAspect="1"/>
            </p:cNvSpPr>
            <p:nvPr/>
          </p:nvSpPr>
          <p:spPr>
            <a:xfrm>
              <a:off x="6147173" y="216885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1" name="直線矢印コネクタ 60"/>
            <p:cNvCxnSpPr/>
            <p:nvPr/>
          </p:nvCxnSpPr>
          <p:spPr>
            <a:xfrm>
              <a:off x="4769197" y="2196898"/>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sp>
        <p:nvSpPr>
          <p:cNvPr id="62" name="右矢印 61"/>
          <p:cNvSpPr/>
          <p:nvPr/>
        </p:nvSpPr>
        <p:spPr>
          <a:xfrm rot="3919460">
            <a:off x="5668403" y="3374606"/>
            <a:ext cx="810015" cy="28548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テキスト ボックス 62"/>
          <p:cNvSpPr txBox="1"/>
          <p:nvPr/>
        </p:nvSpPr>
        <p:spPr>
          <a:xfrm>
            <a:off x="161511" y="2337265"/>
            <a:ext cx="1620180" cy="461665"/>
          </a:xfrm>
          <a:prstGeom prst="rect">
            <a:avLst/>
          </a:prstGeom>
          <a:noFill/>
        </p:spPr>
        <p:txBody>
          <a:bodyPr wrap="square" rtlCol="0">
            <a:spAutoFit/>
          </a:bodyPr>
          <a:lstStyle/>
          <a:p>
            <a:pPr algn="r"/>
            <a:r>
              <a:rPr lang="ja-JP" altLang="en-US" sz="2400" b="1" dirty="0" smtClean="0"/>
              <a:t>修正者数</a:t>
            </a:r>
            <a:endParaRPr kumimoji="1" lang="ja-JP" altLang="en-US" sz="2400" b="1" dirty="0"/>
          </a:p>
        </p:txBody>
      </p:sp>
      <p:sp>
        <p:nvSpPr>
          <p:cNvPr id="64" name="テキスト ボックス 63"/>
          <p:cNvSpPr txBox="1"/>
          <p:nvPr/>
        </p:nvSpPr>
        <p:spPr>
          <a:xfrm>
            <a:off x="1286636" y="4509120"/>
            <a:ext cx="1617238" cy="461665"/>
          </a:xfrm>
          <a:prstGeom prst="rect">
            <a:avLst/>
          </a:prstGeom>
          <a:noFill/>
        </p:spPr>
        <p:txBody>
          <a:bodyPr wrap="square" rtlCol="0">
            <a:spAutoFit/>
          </a:bodyPr>
          <a:lstStyle/>
          <a:p>
            <a:pPr algn="r"/>
            <a:r>
              <a:rPr kumimoji="1" lang="ja-JP" altLang="en-US" sz="2400" b="1" dirty="0" smtClean="0"/>
              <a:t>複雑度</a:t>
            </a:r>
            <a:endParaRPr kumimoji="1" lang="ja-JP" altLang="en-US" sz="2400" b="1" dirty="0"/>
          </a:p>
        </p:txBody>
      </p:sp>
      <p:sp>
        <p:nvSpPr>
          <p:cNvPr id="65" name="テキスト ボックス 64"/>
          <p:cNvSpPr txBox="1"/>
          <p:nvPr/>
        </p:nvSpPr>
        <p:spPr>
          <a:xfrm>
            <a:off x="3947431" y="3158970"/>
            <a:ext cx="1524669"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r"/>
            <a:r>
              <a:rPr kumimoji="1" lang="ja-JP" altLang="en-US" sz="2400" b="1" dirty="0" smtClean="0"/>
              <a:t>相関係数</a:t>
            </a:r>
            <a:r>
              <a:rPr kumimoji="1" lang="en-US" altLang="ja-JP" sz="2400" b="1" dirty="0" smtClean="0"/>
              <a:t>=0.490</a:t>
            </a:r>
            <a:endParaRPr kumimoji="1" lang="ja-JP" altLang="en-US" sz="2400" b="1" dirty="0"/>
          </a:p>
        </p:txBody>
      </p:sp>
      <p:sp>
        <p:nvSpPr>
          <p:cNvPr id="66" name="テキスト ボックス 65"/>
          <p:cNvSpPr txBox="1"/>
          <p:nvPr/>
        </p:nvSpPr>
        <p:spPr>
          <a:xfrm>
            <a:off x="6822250" y="3158970"/>
            <a:ext cx="1524669"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r"/>
            <a:r>
              <a:rPr lang="ja-JP" altLang="en-US" sz="2400" b="1" dirty="0"/>
              <a:t>遅延</a:t>
            </a:r>
            <a:r>
              <a:rPr kumimoji="1" lang="ja-JP" altLang="en-US" sz="2400" b="1" dirty="0" smtClean="0"/>
              <a:t>係数</a:t>
            </a:r>
            <a:r>
              <a:rPr kumimoji="1" lang="en-US" altLang="ja-JP" sz="2400" b="1" dirty="0" smtClean="0"/>
              <a:t>=</a:t>
            </a:r>
            <a:r>
              <a:rPr lang="en-US" altLang="ja-JP" sz="2400" b="1" dirty="0"/>
              <a:t>2</a:t>
            </a:r>
            <a:endParaRPr kumimoji="1" lang="ja-JP" altLang="en-US" sz="2400" b="1" dirty="0"/>
          </a:p>
        </p:txBody>
      </p:sp>
      <p:sp>
        <p:nvSpPr>
          <p:cNvPr id="68" name="テキスト ボックス 67"/>
          <p:cNvSpPr txBox="1"/>
          <p:nvPr/>
        </p:nvSpPr>
        <p:spPr>
          <a:xfrm>
            <a:off x="1331640" y="5454225"/>
            <a:ext cx="6856264" cy="830997"/>
          </a:xfrm>
          <a:prstGeom prst="rect">
            <a:avLst/>
          </a:prstGeom>
          <a:noFill/>
          <a:ln w="19050">
            <a:solidFill>
              <a:srgbClr val="0000FF"/>
            </a:solidFill>
          </a:ln>
        </p:spPr>
        <p:txBody>
          <a:bodyPr wrap="square" rtlCol="0">
            <a:spAutoFit/>
          </a:bodyPr>
          <a:lstStyle/>
          <a:p>
            <a:pPr algn="ctr"/>
            <a:r>
              <a:rPr lang="ja-JP" altLang="en-US" sz="2400" dirty="0"/>
              <a:t>バグ修正者が増加すると</a:t>
            </a:r>
            <a:r>
              <a:rPr lang="ja-JP" altLang="en-US" sz="2400" dirty="0" smtClean="0"/>
              <a:t>、</a:t>
            </a:r>
            <a:endParaRPr lang="en-US" altLang="ja-JP" sz="2400" dirty="0" smtClean="0"/>
          </a:p>
          <a:p>
            <a:pPr algn="ctr"/>
            <a:r>
              <a:rPr lang="en-US" altLang="ja-JP" sz="2400" dirty="0"/>
              <a:t>2</a:t>
            </a:r>
            <a:r>
              <a:rPr lang="ja-JP" altLang="en-US" sz="2400" dirty="0" smtClean="0"/>
              <a:t>カ月後</a:t>
            </a:r>
            <a:r>
              <a:rPr lang="ja-JP" altLang="en-US" sz="2400" dirty="0"/>
              <a:t>に複雑度が上昇する傾向にある</a:t>
            </a:r>
          </a:p>
        </p:txBody>
      </p:sp>
    </p:spTree>
    <p:extLst>
      <p:ext uri="{BB962C8B-B14F-4D97-AF65-F5344CB8AC3E}">
        <p14:creationId xmlns:p14="http://schemas.microsoft.com/office/powerpoint/2010/main" val="2899891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a:t>
            </a:r>
            <a:r>
              <a:rPr lang="ja-JP" altLang="en-US" dirty="0" smtClean="0"/>
              <a:t>結果</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コミッタの数→宣言部のコード行数</a:t>
            </a:r>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pPr marL="0" indent="0">
              <a:buNone/>
            </a:pPr>
            <a:endParaRPr lang="en-US" altLang="ja-JP" dirty="0"/>
          </a:p>
          <a:p>
            <a:pPr marL="0" indent="0">
              <a:buNone/>
            </a:pPr>
            <a:endParaRPr lang="en-US" altLang="ja-JP" dirty="0" smtClean="0"/>
          </a:p>
          <a:p>
            <a:endParaRPr lang="en-US" altLang="ja-JP" dirty="0" smtClean="0"/>
          </a:p>
          <a:p>
            <a:endParaRPr lang="en-US" altLang="ja-JP" dirty="0"/>
          </a:p>
          <a:p>
            <a:endParaRPr lang="en-US" altLang="ja-JP" dirty="0" smtClean="0"/>
          </a:p>
        </p:txBody>
      </p:sp>
      <p:sp>
        <p:nvSpPr>
          <p:cNvPr id="4" name="日付プレースホルダー 3"/>
          <p:cNvSpPr>
            <a:spLocks noGrp="1"/>
          </p:cNvSpPr>
          <p:nvPr>
            <p:ph type="dt" sz="half" idx="10"/>
          </p:nvPr>
        </p:nvSpPr>
        <p:spPr/>
        <p:txBody>
          <a:bodyPr/>
          <a:lstStyle/>
          <a:p>
            <a:fld id="{BC4932A5-142F-4C2E-ACDD-34E62653D4C9}"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24</a:t>
            </a:fld>
            <a:endParaRPr lang="en-US" altLang="ja-JP"/>
          </a:p>
        </p:txBody>
      </p:sp>
      <p:grpSp>
        <p:nvGrpSpPr>
          <p:cNvPr id="12" name="グループ化 11"/>
          <p:cNvGrpSpPr>
            <a:grpSpLocks noChangeAspect="1"/>
          </p:cNvGrpSpPr>
          <p:nvPr/>
        </p:nvGrpSpPr>
        <p:grpSpPr>
          <a:xfrm>
            <a:off x="1826695" y="2234772"/>
            <a:ext cx="6474935" cy="735832"/>
            <a:chOff x="2547119" y="3468408"/>
            <a:chExt cx="5940316" cy="675075"/>
          </a:xfrm>
        </p:grpSpPr>
        <p:grpSp>
          <p:nvGrpSpPr>
            <p:cNvPr id="16" name="グループ化 15"/>
            <p:cNvGrpSpPr/>
            <p:nvPr/>
          </p:nvGrpSpPr>
          <p:grpSpPr>
            <a:xfrm>
              <a:off x="2547119" y="3468408"/>
              <a:ext cx="558751" cy="675075"/>
              <a:chOff x="4384288" y="3609020"/>
              <a:chExt cx="558751" cy="675075"/>
            </a:xfrm>
          </p:grpSpPr>
          <p:sp>
            <p:nvSpPr>
              <p:cNvPr id="45" name="フローチャート : 抜出し 4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円/楕円 4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7" name="直線コネクタ 4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0" name="直線コネクタ 4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17" name="右矢印 16"/>
            <p:cNvSpPr/>
            <p:nvPr/>
          </p:nvSpPr>
          <p:spPr>
            <a:xfrm>
              <a:off x="3342436" y="3693433"/>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18" name="円/楕円 17"/>
            <p:cNvSpPr/>
            <p:nvPr/>
          </p:nvSpPr>
          <p:spPr>
            <a:xfrm>
              <a:off x="4013045" y="3531853"/>
              <a:ext cx="1574831" cy="50597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 name="円/楕円 18"/>
            <p:cNvSpPr>
              <a:spLocks noChangeAspect="1"/>
            </p:cNvSpPr>
            <p:nvPr/>
          </p:nvSpPr>
          <p:spPr>
            <a:xfrm>
              <a:off x="4572344" y="3648428"/>
              <a:ext cx="881905" cy="28334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20" name="グループ化 19"/>
            <p:cNvGrpSpPr>
              <a:grpSpLocks noChangeAspect="1"/>
            </p:cNvGrpSpPr>
            <p:nvPr/>
          </p:nvGrpSpPr>
          <p:grpSpPr>
            <a:xfrm>
              <a:off x="4302314" y="3693433"/>
              <a:ext cx="150863" cy="182270"/>
              <a:chOff x="4384288" y="3609020"/>
              <a:chExt cx="558751" cy="675075"/>
            </a:xfrm>
          </p:grpSpPr>
          <p:sp>
            <p:nvSpPr>
              <p:cNvPr id="39" name="フローチャート : 抜出し 3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円/楕円 3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1" name="直線コネクタ 4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21" name="円/楕円 20"/>
            <p:cNvSpPr/>
            <p:nvPr/>
          </p:nvSpPr>
          <p:spPr>
            <a:xfrm>
              <a:off x="6912604" y="3558418"/>
              <a:ext cx="1574831" cy="50597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2" name="円/楕円 21"/>
            <p:cNvSpPr>
              <a:spLocks noChangeAspect="1"/>
            </p:cNvSpPr>
            <p:nvPr/>
          </p:nvSpPr>
          <p:spPr>
            <a:xfrm>
              <a:off x="7471903" y="3674993"/>
              <a:ext cx="881905" cy="28334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23" name="グループ化 22"/>
            <p:cNvGrpSpPr>
              <a:grpSpLocks noChangeAspect="1"/>
            </p:cNvGrpSpPr>
            <p:nvPr/>
          </p:nvGrpSpPr>
          <p:grpSpPr>
            <a:xfrm>
              <a:off x="7201873" y="3719998"/>
              <a:ext cx="150863" cy="182270"/>
              <a:chOff x="4384288" y="3609020"/>
              <a:chExt cx="558751" cy="675075"/>
            </a:xfrm>
            <a:effectLst>
              <a:glow rad="127000">
                <a:schemeClr val="bg1"/>
              </a:glow>
            </a:effectLst>
          </p:grpSpPr>
          <p:sp>
            <p:nvSpPr>
              <p:cNvPr id="33" name="フローチャート : 抜出し 32"/>
              <p:cNvSpPr/>
              <p:nvPr/>
            </p:nvSpPr>
            <p:spPr>
              <a:xfrm>
                <a:off x="4500682" y="3789040"/>
                <a:ext cx="320436" cy="320435"/>
              </a:xfrm>
              <a:prstGeom prst="flowChartExtra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4" name="円/楕円 33"/>
              <p:cNvSpPr>
                <a:spLocks noChangeAspect="1"/>
              </p:cNvSpPr>
              <p:nvPr/>
            </p:nvSpPr>
            <p:spPr>
              <a:xfrm>
                <a:off x="4520485" y="3609020"/>
                <a:ext cx="280831" cy="28083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cxnSp>
            <p:nvCxnSpPr>
              <p:cNvPr id="35" name="直線コネクタ 34"/>
              <p:cNvCxnSpPr/>
              <p:nvPr/>
            </p:nvCxnSpPr>
            <p:spPr>
              <a:xfrm>
                <a:off x="4384288" y="3744035"/>
                <a:ext cx="142707" cy="315035"/>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36" name="直線コネクタ 35"/>
              <p:cNvCxnSpPr/>
              <p:nvPr/>
            </p:nvCxnSpPr>
            <p:spPr>
              <a:xfrm flipH="1">
                <a:off x="4801316" y="3741807"/>
                <a:ext cx="141723" cy="321619"/>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37" name="直線コネクタ 36"/>
              <p:cNvCxnSpPr/>
              <p:nvPr/>
            </p:nvCxnSpPr>
            <p:spPr>
              <a:xfrm flipH="1">
                <a:off x="4540005" y="4111046"/>
                <a:ext cx="70860" cy="160810"/>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38" name="直線コネクタ 37"/>
              <p:cNvCxnSpPr/>
              <p:nvPr/>
            </p:nvCxnSpPr>
            <p:spPr>
              <a:xfrm>
                <a:off x="4746411" y="4114998"/>
                <a:ext cx="74707" cy="169097"/>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grpSp>
        <p:grpSp>
          <p:nvGrpSpPr>
            <p:cNvPr id="24" name="グループ化 23"/>
            <p:cNvGrpSpPr>
              <a:grpSpLocks noChangeAspect="1"/>
            </p:cNvGrpSpPr>
            <p:nvPr/>
          </p:nvGrpSpPr>
          <p:grpSpPr>
            <a:xfrm>
              <a:off x="7857365" y="3736188"/>
              <a:ext cx="150863" cy="182270"/>
              <a:chOff x="4384288" y="3609020"/>
              <a:chExt cx="558751" cy="675075"/>
            </a:xfrm>
          </p:grpSpPr>
          <p:sp>
            <p:nvSpPr>
              <p:cNvPr id="27" name="フローチャート : 抜出し 2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円/楕円 2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9" name="直線コネクタ 2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 name="直線コネクタ 3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5" name="直線矢印コネクタ 24"/>
            <p:cNvCxnSpPr/>
            <p:nvPr/>
          </p:nvCxnSpPr>
          <p:spPr>
            <a:xfrm>
              <a:off x="5787479" y="3772541"/>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p:nvPr/>
          </p:nvCxnSpPr>
          <p:spPr>
            <a:xfrm>
              <a:off x="7407315" y="3815385"/>
              <a:ext cx="405045" cy="13063"/>
            </a:xfrm>
            <a:prstGeom prst="straightConnector1">
              <a:avLst/>
            </a:prstGeom>
            <a:ln w="1270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grpSp>
        <p:nvGrpSpPr>
          <p:cNvPr id="51" name="グループ化 50"/>
          <p:cNvGrpSpPr>
            <a:grpSpLocks noChangeAspect="1"/>
          </p:cNvGrpSpPr>
          <p:nvPr/>
        </p:nvGrpSpPr>
        <p:grpSpPr>
          <a:xfrm>
            <a:off x="3086835" y="4280561"/>
            <a:ext cx="5076576" cy="744521"/>
            <a:chOff x="2411760" y="1853825"/>
            <a:chExt cx="4230470" cy="620434"/>
          </a:xfrm>
        </p:grpSpPr>
        <p:sp>
          <p:nvSpPr>
            <p:cNvPr id="52" name="フローチャート : 磁気ディスク 51"/>
            <p:cNvSpPr/>
            <p:nvPr/>
          </p:nvSpPr>
          <p:spPr>
            <a:xfrm>
              <a:off x="5899476" y="1853825"/>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53" name="フローチャート : 複数書類 52"/>
            <p:cNvSpPr>
              <a:spLocks noChangeAspect="1"/>
            </p:cNvSpPr>
            <p:nvPr/>
          </p:nvSpPr>
          <p:spPr>
            <a:xfrm>
              <a:off x="6338353" y="2123854"/>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フローチャート : 複数書類 53"/>
            <p:cNvSpPr/>
            <p:nvPr/>
          </p:nvSpPr>
          <p:spPr>
            <a:xfrm>
              <a:off x="2411760" y="1956910"/>
              <a:ext cx="490809" cy="517348"/>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右矢印 54"/>
            <p:cNvSpPr/>
            <p:nvPr/>
          </p:nvSpPr>
          <p:spPr>
            <a:xfrm>
              <a:off x="3154514" y="212417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56" name="フローチャート : 磁気ディスク 55"/>
            <p:cNvSpPr/>
            <p:nvPr/>
          </p:nvSpPr>
          <p:spPr>
            <a:xfrm>
              <a:off x="3832681" y="1853826"/>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57" name="フローチャート : 複数書類 56"/>
            <p:cNvSpPr>
              <a:spLocks noChangeAspect="1"/>
            </p:cNvSpPr>
            <p:nvPr/>
          </p:nvSpPr>
          <p:spPr>
            <a:xfrm>
              <a:off x="3897269" y="2153343"/>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フローチャート : 複数書類 57"/>
            <p:cNvSpPr>
              <a:spLocks noChangeAspect="1"/>
            </p:cNvSpPr>
            <p:nvPr/>
          </p:nvSpPr>
          <p:spPr>
            <a:xfrm>
              <a:off x="4284793" y="2180571"/>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フローチャート : 複数書類 58"/>
            <p:cNvSpPr>
              <a:spLocks noChangeAspect="1"/>
            </p:cNvSpPr>
            <p:nvPr/>
          </p:nvSpPr>
          <p:spPr>
            <a:xfrm>
              <a:off x="5964059" y="215333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フローチャート : 複数書類 59"/>
            <p:cNvSpPr>
              <a:spLocks noChangeAspect="1"/>
            </p:cNvSpPr>
            <p:nvPr/>
          </p:nvSpPr>
          <p:spPr>
            <a:xfrm>
              <a:off x="6147173" y="216885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1" name="直線矢印コネクタ 60"/>
            <p:cNvCxnSpPr/>
            <p:nvPr/>
          </p:nvCxnSpPr>
          <p:spPr>
            <a:xfrm>
              <a:off x="4769197" y="2196898"/>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sp>
        <p:nvSpPr>
          <p:cNvPr id="62" name="右矢印 61"/>
          <p:cNvSpPr/>
          <p:nvPr/>
        </p:nvSpPr>
        <p:spPr>
          <a:xfrm rot="3919460">
            <a:off x="5668403" y="3374606"/>
            <a:ext cx="810015" cy="28548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テキスト ボックス 62"/>
          <p:cNvSpPr txBox="1"/>
          <p:nvPr/>
        </p:nvSpPr>
        <p:spPr>
          <a:xfrm>
            <a:off x="251521" y="2337265"/>
            <a:ext cx="1530170" cy="461665"/>
          </a:xfrm>
          <a:prstGeom prst="rect">
            <a:avLst/>
          </a:prstGeom>
          <a:noFill/>
        </p:spPr>
        <p:txBody>
          <a:bodyPr wrap="square" rtlCol="0">
            <a:spAutoFit/>
          </a:bodyPr>
          <a:lstStyle/>
          <a:p>
            <a:pPr algn="r"/>
            <a:r>
              <a:rPr lang="ja-JP" altLang="en-US" sz="2400" b="1" dirty="0" smtClean="0"/>
              <a:t>コミッタ数</a:t>
            </a:r>
            <a:endParaRPr kumimoji="1" lang="ja-JP" altLang="en-US" sz="2400" b="1" dirty="0"/>
          </a:p>
        </p:txBody>
      </p:sp>
      <p:sp>
        <p:nvSpPr>
          <p:cNvPr id="64" name="テキスト ボックス 63"/>
          <p:cNvSpPr txBox="1"/>
          <p:nvPr/>
        </p:nvSpPr>
        <p:spPr>
          <a:xfrm>
            <a:off x="1286636" y="4284095"/>
            <a:ext cx="1617238" cy="830997"/>
          </a:xfrm>
          <a:prstGeom prst="rect">
            <a:avLst/>
          </a:prstGeom>
          <a:noFill/>
        </p:spPr>
        <p:txBody>
          <a:bodyPr wrap="square" rtlCol="0">
            <a:spAutoFit/>
          </a:bodyPr>
          <a:lstStyle/>
          <a:p>
            <a:pPr algn="r"/>
            <a:r>
              <a:rPr kumimoji="1" lang="ja-JP" altLang="en-US" sz="2400" b="1" dirty="0" smtClean="0"/>
              <a:t>宣言部のコード行数</a:t>
            </a:r>
            <a:endParaRPr kumimoji="1" lang="ja-JP" altLang="en-US" sz="2400" b="1" dirty="0"/>
          </a:p>
        </p:txBody>
      </p:sp>
      <p:sp>
        <p:nvSpPr>
          <p:cNvPr id="65" name="テキスト ボックス 64"/>
          <p:cNvSpPr txBox="1"/>
          <p:nvPr/>
        </p:nvSpPr>
        <p:spPr>
          <a:xfrm>
            <a:off x="3947431" y="3158970"/>
            <a:ext cx="1524669"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r"/>
            <a:r>
              <a:rPr kumimoji="1" lang="ja-JP" altLang="en-US" sz="2400" b="1" dirty="0" smtClean="0"/>
              <a:t>相関係数</a:t>
            </a:r>
            <a:r>
              <a:rPr kumimoji="1" lang="en-US" altLang="ja-JP" sz="2400" b="1" dirty="0" smtClean="0"/>
              <a:t>=0.533</a:t>
            </a:r>
            <a:endParaRPr kumimoji="1" lang="ja-JP" altLang="en-US" sz="2400" b="1" dirty="0"/>
          </a:p>
        </p:txBody>
      </p:sp>
      <p:sp>
        <p:nvSpPr>
          <p:cNvPr id="66" name="テキスト ボックス 65"/>
          <p:cNvSpPr txBox="1"/>
          <p:nvPr/>
        </p:nvSpPr>
        <p:spPr>
          <a:xfrm>
            <a:off x="6822250" y="3158970"/>
            <a:ext cx="1524669"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r"/>
            <a:r>
              <a:rPr lang="ja-JP" altLang="en-US" sz="2400" b="1" dirty="0"/>
              <a:t>遅延</a:t>
            </a:r>
            <a:r>
              <a:rPr kumimoji="1" lang="ja-JP" altLang="en-US" sz="2400" b="1" dirty="0" smtClean="0"/>
              <a:t>係数</a:t>
            </a:r>
            <a:r>
              <a:rPr kumimoji="1" lang="en-US" altLang="ja-JP" sz="2400" b="1" dirty="0" smtClean="0"/>
              <a:t>=</a:t>
            </a:r>
            <a:r>
              <a:rPr lang="en-US" altLang="ja-JP" sz="2400" b="1" dirty="0"/>
              <a:t>0</a:t>
            </a:r>
            <a:endParaRPr kumimoji="1" lang="ja-JP" altLang="en-US" sz="2400" b="1" dirty="0"/>
          </a:p>
        </p:txBody>
      </p:sp>
      <p:sp>
        <p:nvSpPr>
          <p:cNvPr id="68" name="テキスト ボックス 67"/>
          <p:cNvSpPr txBox="1"/>
          <p:nvPr/>
        </p:nvSpPr>
        <p:spPr>
          <a:xfrm>
            <a:off x="1331640" y="5454225"/>
            <a:ext cx="6856264" cy="830997"/>
          </a:xfrm>
          <a:prstGeom prst="rect">
            <a:avLst/>
          </a:prstGeom>
          <a:noFill/>
          <a:ln w="19050">
            <a:solidFill>
              <a:srgbClr val="0000FF"/>
            </a:solidFill>
          </a:ln>
        </p:spPr>
        <p:txBody>
          <a:bodyPr wrap="square" rtlCol="0">
            <a:spAutoFit/>
          </a:bodyPr>
          <a:lstStyle/>
          <a:p>
            <a:pPr algn="ctr"/>
            <a:r>
              <a:rPr lang="ja-JP" altLang="en-US" sz="2400" dirty="0" smtClean="0"/>
              <a:t>コミッタの数が</a:t>
            </a:r>
            <a:r>
              <a:rPr lang="ja-JP" altLang="en-US" sz="2400" dirty="0"/>
              <a:t>多い月には</a:t>
            </a:r>
            <a:r>
              <a:rPr lang="ja-JP" altLang="en-US" sz="2400" dirty="0" smtClean="0"/>
              <a:t>、</a:t>
            </a:r>
            <a:endParaRPr lang="en-US" altLang="ja-JP" sz="2400" dirty="0" smtClean="0"/>
          </a:p>
          <a:p>
            <a:pPr algn="ctr"/>
            <a:r>
              <a:rPr lang="ja-JP" altLang="en-US" sz="2400" dirty="0" smtClean="0"/>
              <a:t>宣言部</a:t>
            </a:r>
            <a:r>
              <a:rPr lang="ja-JP" altLang="en-US" sz="2400" dirty="0"/>
              <a:t>のコード行数が増加する傾向にある</a:t>
            </a:r>
          </a:p>
        </p:txBody>
      </p:sp>
    </p:spTree>
    <p:extLst>
      <p:ext uri="{BB962C8B-B14F-4D97-AF65-F5344CB8AC3E}">
        <p14:creationId xmlns:p14="http://schemas.microsoft.com/office/powerpoint/2010/main" val="3309835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a:t>
            </a:r>
            <a:r>
              <a:rPr lang="ja-JP" altLang="en-US" dirty="0" smtClean="0"/>
              <a:t>結果</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コミッタの数→</a:t>
            </a:r>
            <a:r>
              <a:rPr lang="ja-JP" altLang="en-US" dirty="0"/>
              <a:t>複雑度</a:t>
            </a:r>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endParaRPr lang="en-US" altLang="ja-JP" dirty="0"/>
          </a:p>
          <a:p>
            <a:pPr marL="0" indent="0">
              <a:buNone/>
            </a:pPr>
            <a:endParaRPr lang="en-US" altLang="ja-JP" dirty="0"/>
          </a:p>
          <a:p>
            <a:pPr marL="0" indent="0">
              <a:buNone/>
            </a:pPr>
            <a:endParaRPr lang="en-US" altLang="ja-JP" dirty="0" smtClean="0"/>
          </a:p>
          <a:p>
            <a:endParaRPr lang="en-US" altLang="ja-JP" dirty="0" smtClean="0"/>
          </a:p>
          <a:p>
            <a:endParaRPr lang="en-US" altLang="ja-JP" dirty="0"/>
          </a:p>
          <a:p>
            <a:endParaRPr lang="en-US" altLang="ja-JP" dirty="0" smtClean="0"/>
          </a:p>
        </p:txBody>
      </p:sp>
      <p:sp>
        <p:nvSpPr>
          <p:cNvPr id="4" name="日付プレースホルダー 3"/>
          <p:cNvSpPr>
            <a:spLocks noGrp="1"/>
          </p:cNvSpPr>
          <p:nvPr>
            <p:ph type="dt" sz="half" idx="10"/>
          </p:nvPr>
        </p:nvSpPr>
        <p:spPr/>
        <p:txBody>
          <a:bodyPr/>
          <a:lstStyle/>
          <a:p>
            <a:fld id="{BC4932A5-142F-4C2E-ACDD-34E62653D4C9}"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システムとコミュニティの共進化の理解のためのデータマイニング手法</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25</a:t>
            </a:fld>
            <a:endParaRPr lang="en-US" altLang="ja-JP"/>
          </a:p>
        </p:txBody>
      </p:sp>
      <p:grpSp>
        <p:nvGrpSpPr>
          <p:cNvPr id="12" name="グループ化 11"/>
          <p:cNvGrpSpPr>
            <a:grpSpLocks noChangeAspect="1"/>
          </p:cNvGrpSpPr>
          <p:nvPr/>
        </p:nvGrpSpPr>
        <p:grpSpPr>
          <a:xfrm>
            <a:off x="1826695" y="2234772"/>
            <a:ext cx="6474935" cy="735832"/>
            <a:chOff x="2547119" y="3468408"/>
            <a:chExt cx="5940316" cy="675075"/>
          </a:xfrm>
        </p:grpSpPr>
        <p:grpSp>
          <p:nvGrpSpPr>
            <p:cNvPr id="16" name="グループ化 15"/>
            <p:cNvGrpSpPr/>
            <p:nvPr/>
          </p:nvGrpSpPr>
          <p:grpSpPr>
            <a:xfrm>
              <a:off x="2547119" y="3468408"/>
              <a:ext cx="558751" cy="675075"/>
              <a:chOff x="4384288" y="3609020"/>
              <a:chExt cx="558751" cy="675075"/>
            </a:xfrm>
          </p:grpSpPr>
          <p:sp>
            <p:nvSpPr>
              <p:cNvPr id="45" name="フローチャート : 抜出し 4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円/楕円 4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7" name="直線コネクタ 4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0" name="直線コネクタ 4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17" name="右矢印 16"/>
            <p:cNvSpPr/>
            <p:nvPr/>
          </p:nvSpPr>
          <p:spPr>
            <a:xfrm>
              <a:off x="3342436" y="3693433"/>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18" name="円/楕円 17"/>
            <p:cNvSpPr/>
            <p:nvPr/>
          </p:nvSpPr>
          <p:spPr>
            <a:xfrm>
              <a:off x="4013045" y="3531853"/>
              <a:ext cx="1574831" cy="50597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9" name="円/楕円 18"/>
            <p:cNvSpPr>
              <a:spLocks noChangeAspect="1"/>
            </p:cNvSpPr>
            <p:nvPr/>
          </p:nvSpPr>
          <p:spPr>
            <a:xfrm>
              <a:off x="4572344" y="3648428"/>
              <a:ext cx="881905" cy="28334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20" name="グループ化 19"/>
            <p:cNvGrpSpPr>
              <a:grpSpLocks noChangeAspect="1"/>
            </p:cNvGrpSpPr>
            <p:nvPr/>
          </p:nvGrpSpPr>
          <p:grpSpPr>
            <a:xfrm>
              <a:off x="4302314" y="3693433"/>
              <a:ext cx="150863" cy="182270"/>
              <a:chOff x="4384288" y="3609020"/>
              <a:chExt cx="558751" cy="675075"/>
            </a:xfrm>
          </p:grpSpPr>
          <p:sp>
            <p:nvSpPr>
              <p:cNvPr id="39" name="フローチャート : 抜出し 3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円/楕円 3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1" name="直線コネクタ 4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21" name="円/楕円 20"/>
            <p:cNvSpPr/>
            <p:nvPr/>
          </p:nvSpPr>
          <p:spPr>
            <a:xfrm>
              <a:off x="6912604" y="3558418"/>
              <a:ext cx="1574831" cy="50597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2" name="円/楕円 21"/>
            <p:cNvSpPr>
              <a:spLocks noChangeAspect="1"/>
            </p:cNvSpPr>
            <p:nvPr/>
          </p:nvSpPr>
          <p:spPr>
            <a:xfrm>
              <a:off x="7471903" y="3674993"/>
              <a:ext cx="881905" cy="28334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23" name="グループ化 22"/>
            <p:cNvGrpSpPr>
              <a:grpSpLocks noChangeAspect="1"/>
            </p:cNvGrpSpPr>
            <p:nvPr/>
          </p:nvGrpSpPr>
          <p:grpSpPr>
            <a:xfrm>
              <a:off x="7201873" y="3719998"/>
              <a:ext cx="150863" cy="182270"/>
              <a:chOff x="4384288" y="3609020"/>
              <a:chExt cx="558751" cy="675075"/>
            </a:xfrm>
            <a:effectLst>
              <a:glow rad="127000">
                <a:schemeClr val="bg1"/>
              </a:glow>
            </a:effectLst>
          </p:grpSpPr>
          <p:sp>
            <p:nvSpPr>
              <p:cNvPr id="33" name="フローチャート : 抜出し 32"/>
              <p:cNvSpPr/>
              <p:nvPr/>
            </p:nvSpPr>
            <p:spPr>
              <a:xfrm>
                <a:off x="4500682" y="3789040"/>
                <a:ext cx="320436" cy="320435"/>
              </a:xfrm>
              <a:prstGeom prst="flowChartExtra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4" name="円/楕円 33"/>
              <p:cNvSpPr>
                <a:spLocks noChangeAspect="1"/>
              </p:cNvSpPr>
              <p:nvPr/>
            </p:nvSpPr>
            <p:spPr>
              <a:xfrm>
                <a:off x="4520485" y="3609020"/>
                <a:ext cx="280831" cy="28083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cxnSp>
            <p:nvCxnSpPr>
              <p:cNvPr id="35" name="直線コネクタ 34"/>
              <p:cNvCxnSpPr/>
              <p:nvPr/>
            </p:nvCxnSpPr>
            <p:spPr>
              <a:xfrm>
                <a:off x="4384288" y="3744035"/>
                <a:ext cx="142707" cy="315035"/>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36" name="直線コネクタ 35"/>
              <p:cNvCxnSpPr/>
              <p:nvPr/>
            </p:nvCxnSpPr>
            <p:spPr>
              <a:xfrm flipH="1">
                <a:off x="4801316" y="3741807"/>
                <a:ext cx="141723" cy="321619"/>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37" name="直線コネクタ 36"/>
              <p:cNvCxnSpPr/>
              <p:nvPr/>
            </p:nvCxnSpPr>
            <p:spPr>
              <a:xfrm flipH="1">
                <a:off x="4540005" y="4111046"/>
                <a:ext cx="70860" cy="160810"/>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38" name="直線コネクタ 37"/>
              <p:cNvCxnSpPr/>
              <p:nvPr/>
            </p:nvCxnSpPr>
            <p:spPr>
              <a:xfrm>
                <a:off x="4746411" y="4114998"/>
                <a:ext cx="74707" cy="169097"/>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grpSp>
        <p:grpSp>
          <p:nvGrpSpPr>
            <p:cNvPr id="24" name="グループ化 23"/>
            <p:cNvGrpSpPr>
              <a:grpSpLocks noChangeAspect="1"/>
            </p:cNvGrpSpPr>
            <p:nvPr/>
          </p:nvGrpSpPr>
          <p:grpSpPr>
            <a:xfrm>
              <a:off x="7857365" y="3736188"/>
              <a:ext cx="150863" cy="182270"/>
              <a:chOff x="4384288" y="3609020"/>
              <a:chExt cx="558751" cy="675075"/>
            </a:xfrm>
          </p:grpSpPr>
          <p:sp>
            <p:nvSpPr>
              <p:cNvPr id="27" name="フローチャート : 抜出し 2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円/楕円 2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9" name="直線コネクタ 2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 name="直線コネクタ 3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5" name="直線矢印コネクタ 24"/>
            <p:cNvCxnSpPr/>
            <p:nvPr/>
          </p:nvCxnSpPr>
          <p:spPr>
            <a:xfrm>
              <a:off x="5787479" y="3772541"/>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p:nvPr/>
          </p:nvCxnSpPr>
          <p:spPr>
            <a:xfrm>
              <a:off x="7407315" y="3815385"/>
              <a:ext cx="405045" cy="13063"/>
            </a:xfrm>
            <a:prstGeom prst="straightConnector1">
              <a:avLst/>
            </a:prstGeom>
            <a:ln w="1270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grpSp>
        <p:nvGrpSpPr>
          <p:cNvPr id="51" name="グループ化 50"/>
          <p:cNvGrpSpPr>
            <a:grpSpLocks noChangeAspect="1"/>
          </p:cNvGrpSpPr>
          <p:nvPr/>
        </p:nvGrpSpPr>
        <p:grpSpPr>
          <a:xfrm>
            <a:off x="3086835" y="4280561"/>
            <a:ext cx="5076576" cy="744521"/>
            <a:chOff x="2411760" y="1853825"/>
            <a:chExt cx="4230470" cy="620434"/>
          </a:xfrm>
        </p:grpSpPr>
        <p:sp>
          <p:nvSpPr>
            <p:cNvPr id="52" name="フローチャート : 磁気ディスク 51"/>
            <p:cNvSpPr/>
            <p:nvPr/>
          </p:nvSpPr>
          <p:spPr>
            <a:xfrm>
              <a:off x="5899476" y="1853825"/>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53" name="フローチャート : 複数書類 52"/>
            <p:cNvSpPr>
              <a:spLocks noChangeAspect="1"/>
            </p:cNvSpPr>
            <p:nvPr/>
          </p:nvSpPr>
          <p:spPr>
            <a:xfrm>
              <a:off x="6338353" y="2123854"/>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フローチャート : 複数書類 53"/>
            <p:cNvSpPr/>
            <p:nvPr/>
          </p:nvSpPr>
          <p:spPr>
            <a:xfrm>
              <a:off x="2411760" y="1956910"/>
              <a:ext cx="490809" cy="517348"/>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右矢印 54"/>
            <p:cNvSpPr/>
            <p:nvPr/>
          </p:nvSpPr>
          <p:spPr>
            <a:xfrm>
              <a:off x="3154514" y="2124175"/>
              <a:ext cx="419818" cy="182819"/>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56" name="フローチャート : 磁気ディスク 55"/>
            <p:cNvSpPr/>
            <p:nvPr/>
          </p:nvSpPr>
          <p:spPr>
            <a:xfrm>
              <a:off x="3832681" y="1853826"/>
              <a:ext cx="742754" cy="620433"/>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57" name="フローチャート : 複数書類 56"/>
            <p:cNvSpPr>
              <a:spLocks noChangeAspect="1"/>
            </p:cNvSpPr>
            <p:nvPr/>
          </p:nvSpPr>
          <p:spPr>
            <a:xfrm>
              <a:off x="3897269" y="2153343"/>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フローチャート : 複数書類 57"/>
            <p:cNvSpPr>
              <a:spLocks noChangeAspect="1"/>
            </p:cNvSpPr>
            <p:nvPr/>
          </p:nvSpPr>
          <p:spPr>
            <a:xfrm>
              <a:off x="4284793" y="2180571"/>
              <a:ext cx="185970" cy="19602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フローチャート : 複数書類 58"/>
            <p:cNvSpPr>
              <a:spLocks noChangeAspect="1"/>
            </p:cNvSpPr>
            <p:nvPr/>
          </p:nvSpPr>
          <p:spPr>
            <a:xfrm>
              <a:off x="5964059" y="215333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フローチャート : 複数書類 59"/>
            <p:cNvSpPr>
              <a:spLocks noChangeAspect="1"/>
            </p:cNvSpPr>
            <p:nvPr/>
          </p:nvSpPr>
          <p:spPr>
            <a:xfrm>
              <a:off x="6147173" y="2168859"/>
              <a:ext cx="228835" cy="241210"/>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1" name="直線矢印コネクタ 60"/>
            <p:cNvCxnSpPr/>
            <p:nvPr/>
          </p:nvCxnSpPr>
          <p:spPr>
            <a:xfrm>
              <a:off x="4769197" y="2196898"/>
              <a:ext cx="936516" cy="1090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sp>
        <p:nvSpPr>
          <p:cNvPr id="62" name="右矢印 61"/>
          <p:cNvSpPr/>
          <p:nvPr/>
        </p:nvSpPr>
        <p:spPr>
          <a:xfrm rot="3919460">
            <a:off x="5668403" y="3374606"/>
            <a:ext cx="810015" cy="28548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テキスト ボックス 62"/>
          <p:cNvSpPr txBox="1"/>
          <p:nvPr/>
        </p:nvSpPr>
        <p:spPr>
          <a:xfrm>
            <a:off x="296525" y="2337265"/>
            <a:ext cx="1485165" cy="461665"/>
          </a:xfrm>
          <a:prstGeom prst="rect">
            <a:avLst/>
          </a:prstGeom>
          <a:noFill/>
        </p:spPr>
        <p:txBody>
          <a:bodyPr wrap="square" rtlCol="0">
            <a:spAutoFit/>
          </a:bodyPr>
          <a:lstStyle/>
          <a:p>
            <a:pPr algn="r"/>
            <a:r>
              <a:rPr lang="ja-JP" altLang="en-US" sz="2400" b="1" dirty="0" smtClean="0"/>
              <a:t>コミッタ数</a:t>
            </a:r>
            <a:endParaRPr kumimoji="1" lang="ja-JP" altLang="en-US" sz="2400" b="1" dirty="0"/>
          </a:p>
        </p:txBody>
      </p:sp>
      <p:sp>
        <p:nvSpPr>
          <p:cNvPr id="64" name="テキスト ボックス 63"/>
          <p:cNvSpPr txBox="1"/>
          <p:nvPr/>
        </p:nvSpPr>
        <p:spPr>
          <a:xfrm>
            <a:off x="1286636" y="4509120"/>
            <a:ext cx="1617238" cy="461665"/>
          </a:xfrm>
          <a:prstGeom prst="rect">
            <a:avLst/>
          </a:prstGeom>
          <a:noFill/>
        </p:spPr>
        <p:txBody>
          <a:bodyPr wrap="square" rtlCol="0">
            <a:spAutoFit/>
          </a:bodyPr>
          <a:lstStyle/>
          <a:p>
            <a:pPr algn="r"/>
            <a:r>
              <a:rPr kumimoji="1" lang="ja-JP" altLang="en-US" sz="2400" b="1" dirty="0" smtClean="0"/>
              <a:t>複雑度</a:t>
            </a:r>
            <a:endParaRPr kumimoji="1" lang="ja-JP" altLang="en-US" sz="2400" b="1" dirty="0"/>
          </a:p>
        </p:txBody>
      </p:sp>
      <p:sp>
        <p:nvSpPr>
          <p:cNvPr id="65" name="テキスト ボックス 64"/>
          <p:cNvSpPr txBox="1"/>
          <p:nvPr/>
        </p:nvSpPr>
        <p:spPr>
          <a:xfrm>
            <a:off x="3947431" y="3158970"/>
            <a:ext cx="1524669"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r"/>
            <a:r>
              <a:rPr kumimoji="1" lang="ja-JP" altLang="en-US" sz="2400" b="1" dirty="0" smtClean="0"/>
              <a:t>相関係数</a:t>
            </a:r>
            <a:r>
              <a:rPr kumimoji="1" lang="en-US" altLang="ja-JP" sz="2400" b="1" dirty="0" smtClean="0"/>
              <a:t>=0.533</a:t>
            </a:r>
            <a:endParaRPr kumimoji="1" lang="ja-JP" altLang="en-US" sz="2400" b="1" dirty="0"/>
          </a:p>
        </p:txBody>
      </p:sp>
      <p:sp>
        <p:nvSpPr>
          <p:cNvPr id="66" name="テキスト ボックス 65"/>
          <p:cNvSpPr txBox="1"/>
          <p:nvPr/>
        </p:nvSpPr>
        <p:spPr>
          <a:xfrm>
            <a:off x="6822250" y="3158970"/>
            <a:ext cx="1524669"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r"/>
            <a:r>
              <a:rPr lang="ja-JP" altLang="en-US" sz="2400" b="1" dirty="0"/>
              <a:t>遅延</a:t>
            </a:r>
            <a:r>
              <a:rPr kumimoji="1" lang="ja-JP" altLang="en-US" sz="2400" b="1" dirty="0" smtClean="0"/>
              <a:t>係数</a:t>
            </a:r>
            <a:r>
              <a:rPr kumimoji="1" lang="en-US" altLang="ja-JP" sz="2400" b="1" dirty="0" smtClean="0"/>
              <a:t>=</a:t>
            </a:r>
            <a:r>
              <a:rPr lang="en-US" altLang="ja-JP" sz="2400" b="1" dirty="0" smtClean="0"/>
              <a:t>3</a:t>
            </a:r>
            <a:endParaRPr kumimoji="1" lang="ja-JP" altLang="en-US" sz="2400" b="1" dirty="0"/>
          </a:p>
        </p:txBody>
      </p:sp>
      <p:sp>
        <p:nvSpPr>
          <p:cNvPr id="68" name="テキスト ボックス 67"/>
          <p:cNvSpPr txBox="1"/>
          <p:nvPr/>
        </p:nvSpPr>
        <p:spPr>
          <a:xfrm>
            <a:off x="1331640" y="5454225"/>
            <a:ext cx="6856264" cy="830997"/>
          </a:xfrm>
          <a:prstGeom prst="rect">
            <a:avLst/>
          </a:prstGeom>
          <a:noFill/>
          <a:ln w="19050">
            <a:solidFill>
              <a:srgbClr val="0000FF"/>
            </a:solidFill>
          </a:ln>
        </p:spPr>
        <p:txBody>
          <a:bodyPr wrap="square" rtlCol="0">
            <a:spAutoFit/>
          </a:bodyPr>
          <a:lstStyle/>
          <a:p>
            <a:pPr algn="ctr"/>
            <a:r>
              <a:rPr lang="ja-JP" altLang="en-US" sz="2400" dirty="0" smtClean="0"/>
              <a:t>コミッタの数が</a:t>
            </a:r>
            <a:r>
              <a:rPr lang="ja-JP" altLang="en-US" sz="2400" dirty="0"/>
              <a:t>増加すると</a:t>
            </a:r>
            <a:r>
              <a:rPr lang="ja-JP" altLang="en-US" sz="2400" dirty="0" smtClean="0"/>
              <a:t>、</a:t>
            </a:r>
            <a:endParaRPr lang="en-US" altLang="ja-JP" sz="2400" dirty="0" smtClean="0"/>
          </a:p>
          <a:p>
            <a:pPr algn="ctr"/>
            <a:r>
              <a:rPr lang="en-US" altLang="ja-JP" sz="2400" dirty="0" smtClean="0"/>
              <a:t>3</a:t>
            </a:r>
            <a:r>
              <a:rPr lang="ja-JP" altLang="en-US" sz="2400" dirty="0"/>
              <a:t>カ月後に複雑度が上昇する傾向にある</a:t>
            </a:r>
          </a:p>
        </p:txBody>
      </p:sp>
    </p:spTree>
    <p:extLst>
      <p:ext uri="{BB962C8B-B14F-4D97-AF65-F5344CB8AC3E}">
        <p14:creationId xmlns:p14="http://schemas.microsoft.com/office/powerpoint/2010/main" val="3457674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分析結果</a:t>
            </a:r>
            <a:endParaRPr kumimoji="1" lang="ja-JP" altLang="en-US" dirty="0"/>
          </a:p>
        </p:txBody>
      </p:sp>
      <p:sp>
        <p:nvSpPr>
          <p:cNvPr id="3" name="コンテンツ プレースホルダー 2"/>
          <p:cNvSpPr>
            <a:spLocks noGrp="1"/>
          </p:cNvSpPr>
          <p:nvPr>
            <p:ph idx="1"/>
          </p:nvPr>
        </p:nvSpPr>
        <p:spPr/>
        <p:txBody>
          <a:bodyPr/>
          <a:lstStyle/>
          <a:p>
            <a:endParaRPr lang="en-US" altLang="ja-JP" dirty="0"/>
          </a:p>
          <a:p>
            <a:endParaRPr lang="en-US" altLang="ja-JP" dirty="0" smtClean="0"/>
          </a:p>
          <a:p>
            <a:endParaRPr lang="en-US" altLang="ja-JP" dirty="0"/>
          </a:p>
          <a:p>
            <a:endParaRPr lang="en-US" altLang="ja-JP" dirty="0" smtClean="0"/>
          </a:p>
          <a:p>
            <a:endParaRPr lang="en-US" altLang="ja-JP" dirty="0"/>
          </a:p>
          <a:p>
            <a:endParaRPr lang="en-US" altLang="ja-JP" dirty="0" smtClean="0"/>
          </a:p>
          <a:p>
            <a:endParaRPr lang="en-US" altLang="ja-JP" dirty="0"/>
          </a:p>
          <a:p>
            <a:endParaRPr lang="en-US" altLang="ja-JP" dirty="0" smtClean="0"/>
          </a:p>
          <a:p>
            <a:endParaRPr lang="en-US" altLang="ja-JP" dirty="0"/>
          </a:p>
          <a:p>
            <a:endParaRPr lang="en-US" altLang="ja-JP" dirty="0" smtClean="0"/>
          </a:p>
          <a:p>
            <a:endParaRPr lang="en-US" altLang="ja-JP" dirty="0" smtClean="0"/>
          </a:p>
          <a:p>
            <a:endParaRPr kumimoji="1" lang="ja-JP" altLang="en-US" dirty="0"/>
          </a:p>
        </p:txBody>
      </p:sp>
      <p:sp>
        <p:nvSpPr>
          <p:cNvPr id="4" name="日付プレースホルダー 3"/>
          <p:cNvSpPr>
            <a:spLocks noGrp="1"/>
          </p:cNvSpPr>
          <p:nvPr>
            <p:ph type="dt" sz="half" idx="10"/>
          </p:nvPr>
        </p:nvSpPr>
        <p:spPr/>
        <p:txBody>
          <a:bodyPr/>
          <a:lstStyle/>
          <a:p>
            <a:fld id="{B178AB3B-5F8B-468C-A06E-6D767216E259}"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26</a:t>
            </a:fld>
            <a:endParaRPr lang="en-US" altLang="ja-JP"/>
          </a:p>
        </p:txBody>
      </p:sp>
      <p:graphicFrame>
        <p:nvGraphicFramePr>
          <p:cNvPr id="7" name="図表 6"/>
          <p:cNvGraphicFramePr/>
          <p:nvPr>
            <p:extLst>
              <p:ext uri="{D42A27DB-BD31-4B8C-83A1-F6EECF244321}">
                <p14:modId xmlns:p14="http://schemas.microsoft.com/office/powerpoint/2010/main" val="3110705865"/>
              </p:ext>
            </p:extLst>
          </p:nvPr>
        </p:nvGraphicFramePr>
        <p:xfrm>
          <a:off x="611560" y="638690"/>
          <a:ext cx="8190910" cy="32853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上カーブ矢印 7"/>
          <p:cNvSpPr/>
          <p:nvPr/>
        </p:nvSpPr>
        <p:spPr>
          <a:xfrm>
            <a:off x="4572000" y="3024245"/>
            <a:ext cx="3330370" cy="720080"/>
          </a:xfrm>
          <a:prstGeom prst="curved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 name="テキスト ボックス 8"/>
          <p:cNvSpPr txBox="1">
            <a:spLocks noChangeAspect="1"/>
          </p:cNvSpPr>
          <p:nvPr/>
        </p:nvSpPr>
        <p:spPr>
          <a:xfrm>
            <a:off x="5415382" y="3879340"/>
            <a:ext cx="1645585" cy="584775"/>
          </a:xfrm>
          <a:prstGeom prst="rect">
            <a:avLst/>
          </a:prstGeom>
          <a:noFill/>
        </p:spPr>
        <p:txBody>
          <a:bodyPr wrap="square" rtlCol="0">
            <a:spAutoFit/>
          </a:bodyPr>
          <a:lstStyle/>
          <a:p>
            <a:pPr algn="ctr"/>
            <a:r>
              <a:rPr lang="en-US" altLang="ja-JP" sz="3200" dirty="0" smtClean="0"/>
              <a:t>2,3</a:t>
            </a:r>
            <a:r>
              <a:rPr lang="ja-JP" altLang="en-US" sz="3200" dirty="0" smtClean="0"/>
              <a:t>カ月</a:t>
            </a:r>
            <a:endParaRPr lang="en-US" altLang="ja-JP" sz="3200" dirty="0" smtClean="0"/>
          </a:p>
        </p:txBody>
      </p:sp>
      <p:sp>
        <p:nvSpPr>
          <p:cNvPr id="10" name="テキスト ボックス 9"/>
          <p:cNvSpPr txBox="1"/>
          <p:nvPr/>
        </p:nvSpPr>
        <p:spPr>
          <a:xfrm>
            <a:off x="1331640" y="4734145"/>
            <a:ext cx="6856264" cy="830997"/>
          </a:xfrm>
          <a:prstGeom prst="rect">
            <a:avLst/>
          </a:prstGeom>
          <a:noFill/>
          <a:ln w="19050">
            <a:solidFill>
              <a:srgbClr val="0000FF"/>
            </a:solidFill>
          </a:ln>
        </p:spPr>
        <p:txBody>
          <a:bodyPr wrap="square" rtlCol="0">
            <a:spAutoFit/>
          </a:bodyPr>
          <a:lstStyle/>
          <a:p>
            <a:pPr lvl="0" algn="ctr"/>
            <a:r>
              <a:rPr lang="ja-JP" altLang="en-US" sz="2400" dirty="0"/>
              <a:t>修正者数</a:t>
            </a:r>
            <a:r>
              <a:rPr lang="ja-JP" altLang="en-US" sz="2400" dirty="0" smtClean="0"/>
              <a:t>・コミッタ数が増加すると</a:t>
            </a:r>
            <a:endParaRPr lang="en-US" altLang="ja-JP" sz="2400" dirty="0" smtClean="0"/>
          </a:p>
          <a:p>
            <a:pPr algn="ctr"/>
            <a:r>
              <a:rPr lang="ja-JP" altLang="en-US" sz="2400" dirty="0" smtClean="0"/>
              <a:t>リファクタリングなどを行うことが望ましい</a:t>
            </a:r>
            <a:endParaRPr lang="en-US" altLang="ja-JP" sz="2400" dirty="0" smtClean="0"/>
          </a:p>
        </p:txBody>
      </p:sp>
    </p:spTree>
    <p:extLst>
      <p:ext uri="{BB962C8B-B14F-4D97-AF65-F5344CB8AC3E}">
        <p14:creationId xmlns:p14="http://schemas.microsoft.com/office/powerpoint/2010/main" val="2262157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考察：今回の実験結果の位置付け</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提案</a:t>
            </a:r>
            <a:r>
              <a:rPr lang="ja-JP" altLang="en-US" dirty="0"/>
              <a:t>手法</a:t>
            </a:r>
            <a:r>
              <a:rPr lang="ja-JP" altLang="en-US" dirty="0" smtClean="0"/>
              <a:t>の有用性を確かめることを目的とした</a:t>
            </a:r>
            <a:endParaRPr lang="en-US" altLang="ja-JP" dirty="0" smtClean="0"/>
          </a:p>
          <a:p>
            <a:pPr lvl="1"/>
            <a:r>
              <a:rPr kumimoji="1" lang="ja-JP" altLang="en-US" dirty="0" smtClean="0">
                <a:solidFill>
                  <a:srgbClr val="FF0000"/>
                </a:solidFill>
              </a:rPr>
              <a:t>限られたメトリクス・データセットを用いた</a:t>
            </a:r>
            <a:endParaRPr kumimoji="1" lang="en-US" altLang="ja-JP" dirty="0" smtClean="0">
              <a:solidFill>
                <a:srgbClr val="FF0000"/>
              </a:solidFill>
            </a:endParaRPr>
          </a:p>
          <a:p>
            <a:pPr lvl="2"/>
            <a:r>
              <a:rPr kumimoji="1" lang="ja-JP" altLang="en-US" sz="2400" dirty="0" smtClean="0"/>
              <a:t>メトリクス</a:t>
            </a:r>
            <a:r>
              <a:rPr lang="ja-JP" altLang="en-US" sz="2400" dirty="0" smtClean="0"/>
              <a:t>：</a:t>
            </a:r>
            <a:r>
              <a:rPr lang="en-US" altLang="ja-JP" sz="2400" dirty="0" smtClean="0"/>
              <a:t>17</a:t>
            </a:r>
            <a:r>
              <a:rPr kumimoji="1" lang="ja-JP" altLang="en-US" sz="2400" dirty="0" smtClean="0"/>
              <a:t>種類</a:t>
            </a:r>
            <a:endParaRPr kumimoji="1" lang="en-US" altLang="ja-JP" sz="2400" dirty="0" smtClean="0"/>
          </a:p>
          <a:p>
            <a:pPr lvl="3"/>
            <a:r>
              <a:rPr lang="ja-JP" altLang="en-US" sz="2200" dirty="0" smtClean="0"/>
              <a:t>アーティファクト：</a:t>
            </a:r>
            <a:r>
              <a:rPr lang="en-US" altLang="ja-JP" sz="2200" dirty="0" smtClean="0"/>
              <a:t>	12</a:t>
            </a:r>
            <a:r>
              <a:rPr lang="ja-JP" altLang="en-US" sz="2200" dirty="0" smtClean="0"/>
              <a:t>種類</a:t>
            </a:r>
            <a:endParaRPr lang="en-US" altLang="ja-JP" sz="2200" dirty="0" smtClean="0"/>
          </a:p>
          <a:p>
            <a:pPr lvl="3"/>
            <a:r>
              <a:rPr kumimoji="1" lang="ja-JP" altLang="en-US" sz="2200" dirty="0" smtClean="0"/>
              <a:t>開発者</a:t>
            </a:r>
            <a:r>
              <a:rPr lang="ja-JP" altLang="en-US" sz="2200" dirty="0" smtClean="0"/>
              <a:t>：</a:t>
            </a:r>
            <a:r>
              <a:rPr lang="en-US" altLang="ja-JP" sz="2200" dirty="0" smtClean="0"/>
              <a:t>		  3</a:t>
            </a:r>
            <a:r>
              <a:rPr lang="ja-JP" altLang="en-US" sz="2200" dirty="0" smtClean="0"/>
              <a:t>種類</a:t>
            </a:r>
            <a:endParaRPr kumimoji="1" lang="en-US" altLang="ja-JP" sz="2200" dirty="0" smtClean="0"/>
          </a:p>
          <a:p>
            <a:pPr lvl="3"/>
            <a:r>
              <a:rPr kumimoji="1" lang="ja-JP" altLang="en-US" sz="2200" dirty="0" smtClean="0"/>
              <a:t>コミュニティ：</a:t>
            </a:r>
            <a:r>
              <a:rPr kumimoji="1" lang="en-US" altLang="ja-JP" sz="2200" dirty="0" smtClean="0"/>
              <a:t>	  2</a:t>
            </a:r>
            <a:r>
              <a:rPr kumimoji="1" lang="ja-JP" altLang="en-US" sz="2200" dirty="0" smtClean="0"/>
              <a:t>種類</a:t>
            </a:r>
            <a:endParaRPr kumimoji="1" lang="en-US" altLang="ja-JP" sz="2200" dirty="0" smtClean="0"/>
          </a:p>
          <a:p>
            <a:pPr lvl="2"/>
            <a:r>
              <a:rPr lang="ja-JP" altLang="en-US" sz="2400" dirty="0" smtClean="0"/>
              <a:t>データセット：</a:t>
            </a:r>
            <a:r>
              <a:rPr lang="en-US" altLang="ja-JP" sz="2400" dirty="0" smtClean="0"/>
              <a:t>2</a:t>
            </a:r>
            <a:r>
              <a:rPr lang="ja-JP" altLang="en-US" sz="2400" dirty="0" smtClean="0"/>
              <a:t>年という比較的短い期間</a:t>
            </a:r>
            <a:endParaRPr lang="en-US" altLang="ja-JP" sz="2400" dirty="0" smtClean="0"/>
          </a:p>
          <a:p>
            <a:pPr lvl="1"/>
            <a:endParaRPr lang="en-US" altLang="ja-JP" dirty="0"/>
          </a:p>
          <a:p>
            <a:pPr lvl="1"/>
            <a:endParaRPr lang="en-US" altLang="ja-JP" dirty="0" smtClean="0"/>
          </a:p>
          <a:p>
            <a:pPr lvl="3"/>
            <a:endParaRPr lang="en-US" altLang="ja-JP" sz="800" dirty="0" smtClean="0"/>
          </a:p>
          <a:p>
            <a:pPr lvl="2"/>
            <a:endParaRPr lang="ja-JP" altLang="en-US" dirty="0" smtClean="0"/>
          </a:p>
        </p:txBody>
      </p:sp>
      <p:sp>
        <p:nvSpPr>
          <p:cNvPr id="4" name="日付プレースホルダー 3"/>
          <p:cNvSpPr>
            <a:spLocks noGrp="1"/>
          </p:cNvSpPr>
          <p:nvPr>
            <p:ph type="dt" sz="half" idx="10"/>
          </p:nvPr>
        </p:nvSpPr>
        <p:spPr/>
        <p:txBody>
          <a:bodyPr/>
          <a:lstStyle/>
          <a:p>
            <a:fld id="{D51F1BBE-CAA6-4E4B-9876-8866F855D7B1}"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27</a:t>
            </a:fld>
            <a:endParaRPr lang="en-US" altLang="ja-JP"/>
          </a:p>
        </p:txBody>
      </p:sp>
      <p:sp>
        <p:nvSpPr>
          <p:cNvPr id="7" name="テキスト ボックス 6"/>
          <p:cNvSpPr txBox="1"/>
          <p:nvPr/>
        </p:nvSpPr>
        <p:spPr>
          <a:xfrm>
            <a:off x="1016605" y="4128173"/>
            <a:ext cx="7504911" cy="830997"/>
          </a:xfrm>
          <a:prstGeom prst="rect">
            <a:avLst/>
          </a:prstGeom>
          <a:noFill/>
          <a:ln w="19050">
            <a:solidFill>
              <a:srgbClr val="0000FF"/>
            </a:solidFill>
          </a:ln>
        </p:spPr>
        <p:txBody>
          <a:bodyPr wrap="square" rtlCol="0">
            <a:spAutoFit/>
          </a:bodyPr>
          <a:lstStyle/>
          <a:p>
            <a:pPr algn="just"/>
            <a:r>
              <a:rPr lang="ja-JP" altLang="en-US" sz="2400" dirty="0" smtClean="0"/>
              <a:t>中</a:t>
            </a:r>
            <a:r>
              <a:rPr lang="ja-JP" altLang="en-US" sz="2400" dirty="0"/>
              <a:t>程度の</a:t>
            </a:r>
            <a:r>
              <a:rPr lang="ja-JP" altLang="en-US" sz="2400" dirty="0" smtClean="0"/>
              <a:t>相関ながらも，提案手法により共進化の傾向を捉えることができた</a:t>
            </a:r>
            <a:endParaRPr kumimoji="1" lang="ja-JP" altLang="en-US" sz="2400" dirty="0"/>
          </a:p>
        </p:txBody>
      </p:sp>
      <p:sp>
        <p:nvSpPr>
          <p:cNvPr id="9" name="右矢印 8"/>
          <p:cNvSpPr>
            <a:spLocks noChangeAspect="1"/>
          </p:cNvSpPr>
          <p:nvPr/>
        </p:nvSpPr>
        <p:spPr>
          <a:xfrm rot="5400000" flipV="1">
            <a:off x="4597612" y="5070327"/>
            <a:ext cx="273859" cy="40392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1016605" y="5613338"/>
            <a:ext cx="7504911" cy="830997"/>
          </a:xfrm>
          <a:prstGeom prst="rect">
            <a:avLst/>
          </a:prstGeom>
          <a:noFill/>
          <a:ln w="19050">
            <a:solidFill>
              <a:srgbClr val="0000FF"/>
            </a:solidFill>
          </a:ln>
        </p:spPr>
        <p:txBody>
          <a:bodyPr wrap="square" rtlCol="0">
            <a:spAutoFit/>
          </a:bodyPr>
          <a:lstStyle/>
          <a:p>
            <a:pPr algn="just"/>
            <a:r>
              <a:rPr kumimoji="1" lang="ja-JP" altLang="en-US" sz="2400" dirty="0" smtClean="0"/>
              <a:t>メトリクスやデータセットを増やすことによって、さらに共進化の傾向を捉えることができると期待</a:t>
            </a:r>
            <a:endParaRPr kumimoji="1" lang="ja-JP" altLang="en-US" sz="2400" dirty="0"/>
          </a:p>
        </p:txBody>
      </p:sp>
    </p:spTree>
    <p:extLst>
      <p:ext uri="{BB962C8B-B14F-4D97-AF65-F5344CB8AC3E}">
        <p14:creationId xmlns:p14="http://schemas.microsoft.com/office/powerpoint/2010/main" val="2490152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考察：本研究の今後の展開</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各系統の進化を表わす膨大な数のメトリクスが存在</a:t>
            </a:r>
            <a:endParaRPr kumimoji="1" lang="en-US" altLang="ja-JP" dirty="0" smtClean="0"/>
          </a:p>
          <a:p>
            <a:pPr lvl="1"/>
            <a:r>
              <a:rPr lang="ja-JP" altLang="en-US" dirty="0" smtClean="0"/>
              <a:t>アーティファクト</a:t>
            </a:r>
            <a:endParaRPr lang="en-US" altLang="ja-JP" dirty="0"/>
          </a:p>
          <a:p>
            <a:pPr lvl="2"/>
            <a:r>
              <a:rPr lang="ja-JP" altLang="en-US" dirty="0" smtClean="0"/>
              <a:t>ソースコードの行数、ドキュメントの数など</a:t>
            </a:r>
            <a:endParaRPr lang="en-US" altLang="ja-JP" dirty="0"/>
          </a:p>
          <a:p>
            <a:pPr lvl="1"/>
            <a:r>
              <a:rPr lang="ja-JP" altLang="en-US" dirty="0" smtClean="0"/>
              <a:t>開発者</a:t>
            </a:r>
            <a:endParaRPr lang="en-US" altLang="ja-JP" dirty="0" smtClean="0"/>
          </a:p>
          <a:p>
            <a:pPr lvl="2"/>
            <a:r>
              <a:rPr lang="ja-JP" altLang="en-US" dirty="0" smtClean="0"/>
              <a:t>バグ修正時間（開発者のスキル）、コミッタへの昇格数など</a:t>
            </a:r>
            <a:endParaRPr lang="en-US" altLang="ja-JP" dirty="0"/>
          </a:p>
          <a:p>
            <a:pPr lvl="1"/>
            <a:r>
              <a:rPr lang="ja-JP" altLang="en-US" dirty="0" smtClean="0"/>
              <a:t>コミュニティ</a:t>
            </a:r>
            <a:endParaRPr lang="en-US" altLang="ja-JP" dirty="0" smtClean="0"/>
          </a:p>
          <a:p>
            <a:pPr lvl="2"/>
            <a:r>
              <a:rPr lang="ja-JP" altLang="en-US" dirty="0" smtClean="0"/>
              <a:t>ダウンロード数（エンドユーザの数）、</a:t>
            </a:r>
            <a:r>
              <a:rPr lang="en-US" altLang="ja-JP" dirty="0" smtClean="0"/>
              <a:t>Wiki</a:t>
            </a:r>
            <a:r>
              <a:rPr lang="ja-JP" altLang="en-US" dirty="0" smtClean="0"/>
              <a:t>の更新頻度など</a:t>
            </a:r>
          </a:p>
        </p:txBody>
      </p:sp>
      <p:sp>
        <p:nvSpPr>
          <p:cNvPr id="4" name="日付プレースホルダー 3"/>
          <p:cNvSpPr>
            <a:spLocks noGrp="1"/>
          </p:cNvSpPr>
          <p:nvPr>
            <p:ph type="dt" sz="half" idx="10"/>
          </p:nvPr>
        </p:nvSpPr>
        <p:spPr/>
        <p:txBody>
          <a:bodyPr/>
          <a:lstStyle/>
          <a:p>
            <a:fld id="{9ABC9F93-E7DC-47B7-89FB-01FC854D053B}"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28</a:t>
            </a:fld>
            <a:endParaRPr lang="en-US" altLang="ja-JP"/>
          </a:p>
        </p:txBody>
      </p:sp>
      <p:sp>
        <p:nvSpPr>
          <p:cNvPr id="7" name="テキスト ボックス 6"/>
          <p:cNvSpPr txBox="1"/>
          <p:nvPr/>
        </p:nvSpPr>
        <p:spPr>
          <a:xfrm>
            <a:off x="877126" y="4149080"/>
            <a:ext cx="7695855" cy="830997"/>
          </a:xfrm>
          <a:prstGeom prst="rect">
            <a:avLst/>
          </a:prstGeom>
          <a:noFill/>
          <a:ln w="19050">
            <a:solidFill>
              <a:srgbClr val="0000FF"/>
            </a:solidFill>
          </a:ln>
        </p:spPr>
        <p:txBody>
          <a:bodyPr wrap="square" rtlCol="0">
            <a:spAutoFit/>
          </a:bodyPr>
          <a:lstStyle/>
          <a:p>
            <a:pPr algn="just"/>
            <a:r>
              <a:rPr kumimoji="1" lang="ja-JP" altLang="en-US" sz="2400" dirty="0" smtClean="0"/>
              <a:t>多数のメトリクスを用いて遅延相関分析を行う場合には，膨大な組み合わせができる</a:t>
            </a:r>
            <a:endParaRPr kumimoji="1" lang="ja-JP" altLang="en-US" sz="2400" dirty="0"/>
          </a:p>
        </p:txBody>
      </p:sp>
      <p:sp>
        <p:nvSpPr>
          <p:cNvPr id="8" name="テキスト ボックス 7"/>
          <p:cNvSpPr txBox="1"/>
          <p:nvPr/>
        </p:nvSpPr>
        <p:spPr>
          <a:xfrm>
            <a:off x="877126" y="5298303"/>
            <a:ext cx="7695855" cy="830997"/>
          </a:xfrm>
          <a:prstGeom prst="rect">
            <a:avLst/>
          </a:prstGeom>
          <a:noFill/>
          <a:ln w="19050">
            <a:solidFill>
              <a:srgbClr val="0000FF"/>
            </a:solidFill>
          </a:ln>
        </p:spPr>
        <p:txBody>
          <a:bodyPr wrap="square" rtlCol="0">
            <a:spAutoFit/>
          </a:bodyPr>
          <a:lstStyle/>
          <a:p>
            <a:pPr fontAlgn="auto">
              <a:spcBef>
                <a:spcPts val="0"/>
              </a:spcBef>
              <a:spcAft>
                <a:spcPts val="0"/>
              </a:spcAft>
              <a:defRPr/>
            </a:pPr>
            <a:r>
              <a:rPr lang="ja-JP" altLang="en-US" sz="2400" dirty="0" smtClean="0"/>
              <a:t>すべて</a:t>
            </a:r>
            <a:r>
              <a:rPr lang="ja-JP" altLang="en-US" sz="2400" dirty="0"/>
              <a:t>のメトリクスの組合せ・パラメータの組合せを自動処理できる本提案</a:t>
            </a:r>
            <a:r>
              <a:rPr lang="ja-JP" altLang="en-US" sz="2400" dirty="0" smtClean="0"/>
              <a:t>手法がさらに役立つ</a:t>
            </a:r>
            <a:endParaRPr lang="ja-JP" altLang="en-US" sz="2400" dirty="0"/>
          </a:p>
        </p:txBody>
      </p:sp>
      <p:sp>
        <p:nvSpPr>
          <p:cNvPr id="9" name="右矢印 8"/>
          <p:cNvSpPr>
            <a:spLocks noChangeAspect="1"/>
          </p:cNvSpPr>
          <p:nvPr/>
        </p:nvSpPr>
        <p:spPr>
          <a:xfrm rot="5400000" flipV="1">
            <a:off x="4548143" y="4935312"/>
            <a:ext cx="273859" cy="40392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43350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まとめと今後の課題</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まとめ</a:t>
            </a:r>
            <a:endParaRPr kumimoji="1" lang="en-US" altLang="ja-JP" dirty="0" smtClean="0"/>
          </a:p>
          <a:p>
            <a:pPr lvl="1"/>
            <a:r>
              <a:rPr lang="en-US" altLang="ja-JP" dirty="0" smtClean="0"/>
              <a:t>OSS</a:t>
            </a:r>
            <a:r>
              <a:rPr lang="ja-JP" altLang="en-US" dirty="0"/>
              <a:t>開発における共進化の過程を理解するために遅延相関分析に基づく手法を提案した</a:t>
            </a:r>
            <a:endParaRPr lang="en-US" altLang="ja-JP" dirty="0"/>
          </a:p>
          <a:p>
            <a:pPr lvl="2"/>
            <a:r>
              <a:rPr lang="ja-JP" altLang="en-US" dirty="0" smtClean="0"/>
              <a:t>修正者数コミッタ数が</a:t>
            </a:r>
            <a:r>
              <a:rPr lang="ja-JP" altLang="en-US" dirty="0"/>
              <a:t>増えると、それに伴い宣言部が増え、</a:t>
            </a:r>
            <a:r>
              <a:rPr lang="en-US" altLang="ja-JP" dirty="0"/>
              <a:t>2, 3</a:t>
            </a:r>
            <a:r>
              <a:rPr lang="ja-JP" altLang="en-US" dirty="0"/>
              <a:t>カ月後に複雑度が上昇する傾向がある</a:t>
            </a:r>
            <a:endParaRPr lang="en-US" altLang="ja-JP" dirty="0"/>
          </a:p>
          <a:p>
            <a:endParaRPr lang="en-US" altLang="ja-JP" dirty="0" smtClean="0"/>
          </a:p>
          <a:p>
            <a:r>
              <a:rPr lang="ja-JP" altLang="en-US" dirty="0"/>
              <a:t>今後の課題</a:t>
            </a:r>
            <a:endParaRPr lang="en-US" altLang="ja-JP" dirty="0"/>
          </a:p>
          <a:p>
            <a:pPr lvl="1"/>
            <a:r>
              <a:rPr lang="ja-JP" altLang="en-US" dirty="0"/>
              <a:t>対象プロジェクトを</a:t>
            </a:r>
            <a:r>
              <a:rPr lang="ja-JP" altLang="en-US" dirty="0" smtClean="0"/>
              <a:t>増やす</a:t>
            </a:r>
            <a:endParaRPr lang="en-US" altLang="ja-JP" dirty="0"/>
          </a:p>
          <a:p>
            <a:pPr lvl="1"/>
            <a:r>
              <a:rPr lang="ja-JP" altLang="en-US" dirty="0"/>
              <a:t>メトリクスの選定を慎重に</a:t>
            </a:r>
            <a:r>
              <a:rPr lang="ja-JP" altLang="en-US" dirty="0" smtClean="0"/>
              <a:t>行う</a:t>
            </a:r>
            <a:endParaRPr lang="en-US" altLang="ja-JP" dirty="0" smtClean="0"/>
          </a:p>
          <a:p>
            <a:pPr lvl="2"/>
            <a:r>
              <a:rPr lang="ja-JP" altLang="en-US" dirty="0" smtClean="0"/>
              <a:t>イベントも捉えるようにする</a:t>
            </a:r>
            <a:endParaRPr lang="en-US" altLang="ja-JP" dirty="0"/>
          </a:p>
          <a:p>
            <a:pPr lvl="1"/>
            <a:r>
              <a:rPr lang="ja-JP" altLang="en-US" dirty="0" smtClean="0"/>
              <a:t>手法</a:t>
            </a:r>
            <a:r>
              <a:rPr lang="ja-JP" altLang="en-US" dirty="0"/>
              <a:t>の改良</a:t>
            </a:r>
            <a:endParaRPr lang="en-US" altLang="ja-JP" dirty="0"/>
          </a:p>
          <a:p>
            <a:pPr lvl="2"/>
            <a:r>
              <a:rPr lang="ja-JP" altLang="en-US" dirty="0"/>
              <a:t>説明変数が複数になった場合にも対応する</a:t>
            </a:r>
          </a:p>
          <a:p>
            <a:endParaRPr kumimoji="1" lang="en-US" altLang="ja-JP" dirty="0" smtClean="0"/>
          </a:p>
          <a:p>
            <a:endParaRPr kumimoji="1" lang="en-US" altLang="ja-JP" dirty="0" smtClean="0"/>
          </a:p>
        </p:txBody>
      </p:sp>
      <p:sp>
        <p:nvSpPr>
          <p:cNvPr id="4" name="日付プレースホルダー 3"/>
          <p:cNvSpPr>
            <a:spLocks noGrp="1"/>
          </p:cNvSpPr>
          <p:nvPr>
            <p:ph type="dt" sz="half" idx="10"/>
          </p:nvPr>
        </p:nvSpPr>
        <p:spPr/>
        <p:txBody>
          <a:bodyPr/>
          <a:lstStyle/>
          <a:p>
            <a:fld id="{D846DCB3-537B-4FDD-8595-D7BD622E33C0}"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29</a:t>
            </a:fld>
            <a:endParaRPr lang="en-US" altLang="ja-JP"/>
          </a:p>
        </p:txBody>
      </p:sp>
    </p:spTree>
    <p:extLst>
      <p:ext uri="{BB962C8B-B14F-4D97-AF65-F5344CB8AC3E}">
        <p14:creationId xmlns:p14="http://schemas.microsoft.com/office/powerpoint/2010/main" val="7134848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ご清聴ありがとうございました</a:t>
            </a:r>
            <a:endParaRPr kumimoji="1" lang="ja-JP" altLang="en-US" dirty="0"/>
          </a:p>
        </p:txBody>
      </p:sp>
      <p:sp>
        <p:nvSpPr>
          <p:cNvPr id="4" name="日付プレースホルダー 3"/>
          <p:cNvSpPr>
            <a:spLocks noGrp="1"/>
          </p:cNvSpPr>
          <p:nvPr>
            <p:ph type="dt" sz="half" idx="10"/>
          </p:nvPr>
        </p:nvSpPr>
        <p:spPr/>
        <p:txBody>
          <a:bodyPr/>
          <a:lstStyle/>
          <a:p>
            <a:fld id="{4D134D24-5EF2-4332-B42B-3A24C7AD0851}"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dirty="0"/>
          </a:p>
        </p:txBody>
      </p:sp>
      <p:sp>
        <p:nvSpPr>
          <p:cNvPr id="6" name="スライド番号プレースホルダー 5"/>
          <p:cNvSpPr>
            <a:spLocks noGrp="1"/>
          </p:cNvSpPr>
          <p:nvPr>
            <p:ph type="sldNum" sz="quarter" idx="12"/>
          </p:nvPr>
        </p:nvSpPr>
        <p:spPr/>
        <p:txBody>
          <a:bodyPr/>
          <a:lstStyle/>
          <a:p>
            <a:fld id="{3AA2C218-90B2-4E3E-8CB1-DE65B762AB2C}" type="slidenum">
              <a:rPr lang="en-US" altLang="ja-JP" smtClean="0"/>
              <a:pPr/>
              <a:t>30</a:t>
            </a:fld>
            <a:endParaRPr lang="en-US" altLang="ja-JP"/>
          </a:p>
        </p:txBody>
      </p:sp>
    </p:spTree>
    <p:extLst>
      <p:ext uri="{BB962C8B-B14F-4D97-AF65-F5344CB8AC3E}">
        <p14:creationId xmlns:p14="http://schemas.microsoft.com/office/powerpoint/2010/main" val="15779485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これから：今後の課題</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対象プロジェクトを増やす</a:t>
            </a:r>
            <a:endParaRPr kumimoji="1" lang="en-US" altLang="ja-JP" dirty="0" smtClean="0"/>
          </a:p>
          <a:p>
            <a:endParaRPr lang="en-US" altLang="ja-JP" dirty="0"/>
          </a:p>
          <a:p>
            <a:r>
              <a:rPr kumimoji="1" lang="ja-JP" altLang="en-US" dirty="0" smtClean="0"/>
              <a:t>メトリクスの選定を慎重に行う</a:t>
            </a:r>
            <a:endParaRPr kumimoji="1" lang="en-US" altLang="ja-JP" dirty="0" smtClean="0"/>
          </a:p>
          <a:p>
            <a:pPr lvl="1"/>
            <a:r>
              <a:rPr lang="ja-JP" altLang="en-US" dirty="0" smtClean="0"/>
              <a:t>イベントも捉えるようにする</a:t>
            </a:r>
            <a:endParaRPr lang="en-US" altLang="ja-JP" dirty="0" smtClean="0"/>
          </a:p>
          <a:p>
            <a:pPr lvl="1"/>
            <a:endParaRPr lang="en-US" altLang="ja-JP" dirty="0"/>
          </a:p>
          <a:p>
            <a:r>
              <a:rPr kumimoji="1" lang="ja-JP" altLang="en-US" dirty="0" smtClean="0"/>
              <a:t>手法の改良</a:t>
            </a:r>
            <a:endParaRPr kumimoji="1" lang="en-US" altLang="ja-JP" dirty="0" smtClean="0"/>
          </a:p>
          <a:p>
            <a:pPr lvl="1"/>
            <a:r>
              <a:rPr lang="ja-JP" altLang="en-US" dirty="0"/>
              <a:t>説明</a:t>
            </a:r>
            <a:r>
              <a:rPr lang="ja-JP" altLang="en-US" dirty="0" smtClean="0"/>
              <a:t>変数が複数になった場合にも対応する</a:t>
            </a:r>
            <a:endParaRPr kumimoji="1" lang="ja-JP" altLang="en-US" dirty="0"/>
          </a:p>
        </p:txBody>
      </p:sp>
      <p:sp>
        <p:nvSpPr>
          <p:cNvPr id="4" name="日付プレースホルダー 3"/>
          <p:cNvSpPr>
            <a:spLocks noGrp="1"/>
          </p:cNvSpPr>
          <p:nvPr>
            <p:ph type="dt" sz="half" idx="10"/>
          </p:nvPr>
        </p:nvSpPr>
        <p:spPr/>
        <p:txBody>
          <a:bodyPr/>
          <a:lstStyle/>
          <a:p>
            <a:fld id="{ACBC1433-76AE-4794-8322-63BBB8E3C7BF}"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31</a:t>
            </a:fld>
            <a:endParaRPr lang="en-US" altLang="ja-JP"/>
          </a:p>
        </p:txBody>
      </p:sp>
    </p:spTree>
    <p:extLst>
      <p:ext uri="{BB962C8B-B14F-4D97-AF65-F5344CB8AC3E}">
        <p14:creationId xmlns:p14="http://schemas.microsoft.com/office/powerpoint/2010/main" val="28848878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これから：本研究の最終目標</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OSS</a:t>
            </a:r>
            <a:r>
              <a:rPr lang="ja-JP" altLang="en-US" dirty="0" smtClean="0"/>
              <a:t>の進化モデルの構築</a:t>
            </a:r>
            <a:endParaRPr lang="en-US" altLang="ja-JP" dirty="0" smtClean="0"/>
          </a:p>
          <a:p>
            <a:pPr lvl="1"/>
            <a:r>
              <a:rPr lang="en-US" altLang="ja-JP" dirty="0" smtClean="0"/>
              <a:t>OSS</a:t>
            </a:r>
            <a:r>
              <a:rPr lang="ja-JP" altLang="en-US" dirty="0" smtClean="0"/>
              <a:t>の進化を分類</a:t>
            </a:r>
            <a:endParaRPr lang="en-US" altLang="ja-JP" dirty="0" smtClean="0"/>
          </a:p>
          <a:p>
            <a:pPr lvl="1"/>
            <a:endParaRPr kumimoji="1" lang="ja-JP" altLang="en-US" dirty="0"/>
          </a:p>
        </p:txBody>
      </p:sp>
      <p:sp>
        <p:nvSpPr>
          <p:cNvPr id="4" name="日付プレースホルダー 3"/>
          <p:cNvSpPr>
            <a:spLocks noGrp="1"/>
          </p:cNvSpPr>
          <p:nvPr>
            <p:ph type="dt" sz="half" idx="10"/>
          </p:nvPr>
        </p:nvSpPr>
        <p:spPr/>
        <p:txBody>
          <a:bodyPr/>
          <a:lstStyle/>
          <a:p>
            <a:fld id="{78E016AA-F726-4DC4-8C2A-33FCDA71DA0F}"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32</a:t>
            </a:fld>
            <a:endParaRPr lang="en-US" altLang="ja-JP"/>
          </a:p>
        </p:txBody>
      </p:sp>
      <p:grpSp>
        <p:nvGrpSpPr>
          <p:cNvPr id="274" name="グループ化 273"/>
          <p:cNvGrpSpPr/>
          <p:nvPr/>
        </p:nvGrpSpPr>
        <p:grpSpPr>
          <a:xfrm>
            <a:off x="972185" y="2528900"/>
            <a:ext cx="7605260" cy="3195355"/>
            <a:chOff x="2406378" y="2708920"/>
            <a:chExt cx="5721017" cy="3240360"/>
          </a:xfrm>
        </p:grpSpPr>
        <p:sp>
          <p:nvSpPr>
            <p:cNvPr id="8" name="フローチャート : 磁気ディスク 7"/>
            <p:cNvSpPr/>
            <p:nvPr/>
          </p:nvSpPr>
          <p:spPr>
            <a:xfrm>
              <a:off x="5691509" y="2708920"/>
              <a:ext cx="623240" cy="687250"/>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9" name="フローチャート : 複数書類 8"/>
            <p:cNvSpPr>
              <a:spLocks noChangeAspect="1"/>
            </p:cNvSpPr>
            <p:nvPr/>
          </p:nvSpPr>
          <p:spPr>
            <a:xfrm>
              <a:off x="6059768" y="3008028"/>
              <a:ext cx="192014" cy="267187"/>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フローチャート : 複数書類 9"/>
            <p:cNvSpPr/>
            <p:nvPr/>
          </p:nvSpPr>
          <p:spPr>
            <a:xfrm>
              <a:off x="2557143" y="2823106"/>
              <a:ext cx="411835" cy="573062"/>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右矢印 10"/>
            <p:cNvSpPr/>
            <p:nvPr/>
          </p:nvSpPr>
          <p:spPr>
            <a:xfrm>
              <a:off x="3180384" y="3008384"/>
              <a:ext cx="352266" cy="202506"/>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12" name="フローチャート : 磁気ディスク 11"/>
            <p:cNvSpPr/>
            <p:nvPr/>
          </p:nvSpPr>
          <p:spPr>
            <a:xfrm>
              <a:off x="3727810" y="2708921"/>
              <a:ext cx="623240" cy="687250"/>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3" name="フローチャート : 複数書類 12"/>
            <p:cNvSpPr>
              <a:spLocks noChangeAspect="1"/>
            </p:cNvSpPr>
            <p:nvPr/>
          </p:nvSpPr>
          <p:spPr>
            <a:xfrm>
              <a:off x="3782005" y="3040694"/>
              <a:ext cx="156046" cy="21713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フローチャート : 複数書類 13"/>
            <p:cNvSpPr>
              <a:spLocks noChangeAspect="1"/>
            </p:cNvSpPr>
            <p:nvPr/>
          </p:nvSpPr>
          <p:spPr>
            <a:xfrm>
              <a:off x="4107175" y="3070854"/>
              <a:ext cx="156046" cy="21713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ローチャート : 複数書類 14"/>
            <p:cNvSpPr>
              <a:spLocks noChangeAspect="1"/>
            </p:cNvSpPr>
            <p:nvPr/>
          </p:nvSpPr>
          <p:spPr>
            <a:xfrm>
              <a:off x="5745700" y="3040688"/>
              <a:ext cx="192014" cy="267187"/>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フローチャート : 複数書類 15"/>
            <p:cNvSpPr>
              <a:spLocks noChangeAspect="1"/>
            </p:cNvSpPr>
            <p:nvPr/>
          </p:nvSpPr>
          <p:spPr>
            <a:xfrm>
              <a:off x="5899349" y="3057881"/>
              <a:ext cx="192014" cy="267187"/>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7" name="直線矢印コネクタ 16"/>
            <p:cNvCxnSpPr/>
            <p:nvPr/>
          </p:nvCxnSpPr>
          <p:spPr>
            <a:xfrm>
              <a:off x="4558606" y="3088939"/>
              <a:ext cx="1031621" cy="1997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18" name="グループ化 17"/>
            <p:cNvGrpSpPr/>
            <p:nvPr/>
          </p:nvGrpSpPr>
          <p:grpSpPr>
            <a:xfrm>
              <a:off x="2519380" y="3855508"/>
              <a:ext cx="468845" cy="747775"/>
              <a:chOff x="4384288" y="3609020"/>
              <a:chExt cx="558751" cy="675075"/>
            </a:xfrm>
          </p:grpSpPr>
          <p:sp>
            <p:nvSpPr>
              <p:cNvPr id="267" name="フローチャート : 抜出し 26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8" name="円/楕円 26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69" name="直線コネクタ 26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70" name="直線コネクタ 26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71" name="直線コネクタ 27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72" name="直線コネクタ 27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19" name="右矢印 18"/>
            <p:cNvSpPr/>
            <p:nvPr/>
          </p:nvSpPr>
          <p:spPr>
            <a:xfrm>
              <a:off x="3186726" y="4104767"/>
              <a:ext cx="352266" cy="202506"/>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20" name="円/楕円 19"/>
            <p:cNvSpPr/>
            <p:nvPr/>
          </p:nvSpPr>
          <p:spPr>
            <a:xfrm>
              <a:off x="3614519" y="3925787"/>
              <a:ext cx="1321432" cy="56046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1" name="円/楕円 20"/>
            <p:cNvSpPr>
              <a:spLocks noChangeAspect="1"/>
            </p:cNvSpPr>
            <p:nvPr/>
          </p:nvSpPr>
          <p:spPr>
            <a:xfrm>
              <a:off x="4083825" y="4054915"/>
              <a:ext cx="740002" cy="313863"/>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22" name="グループ化 21"/>
            <p:cNvGrpSpPr>
              <a:grpSpLocks noChangeAspect="1"/>
            </p:cNvGrpSpPr>
            <p:nvPr/>
          </p:nvGrpSpPr>
          <p:grpSpPr>
            <a:xfrm>
              <a:off x="3857244" y="4104767"/>
              <a:ext cx="126588" cy="201899"/>
              <a:chOff x="4384288" y="3609020"/>
              <a:chExt cx="558751" cy="675075"/>
            </a:xfrm>
          </p:grpSpPr>
          <p:sp>
            <p:nvSpPr>
              <p:cNvPr id="261" name="フローチャート : 抜出し 26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2" name="円/楕円 26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63" name="直線コネクタ 26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64" name="直線コネクタ 26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65" name="直線コネクタ 26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66" name="直線コネクタ 26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23" name="円/楕円 22"/>
            <p:cNvSpPr/>
            <p:nvPr/>
          </p:nvSpPr>
          <p:spPr>
            <a:xfrm>
              <a:off x="6409302" y="3955212"/>
              <a:ext cx="1321432" cy="56046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4" name="円/楕円 23"/>
            <p:cNvSpPr>
              <a:spLocks noChangeAspect="1"/>
            </p:cNvSpPr>
            <p:nvPr/>
          </p:nvSpPr>
          <p:spPr>
            <a:xfrm>
              <a:off x="6878608" y="4084341"/>
              <a:ext cx="740002" cy="313863"/>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25" name="グループ化 24"/>
            <p:cNvGrpSpPr>
              <a:grpSpLocks noChangeAspect="1"/>
            </p:cNvGrpSpPr>
            <p:nvPr/>
          </p:nvGrpSpPr>
          <p:grpSpPr>
            <a:xfrm>
              <a:off x="6652027" y="4134193"/>
              <a:ext cx="126588" cy="201899"/>
              <a:chOff x="4384288" y="3609020"/>
              <a:chExt cx="558751" cy="675075"/>
            </a:xfrm>
            <a:effectLst>
              <a:glow rad="127000">
                <a:schemeClr val="bg1"/>
              </a:glow>
            </a:effectLst>
          </p:grpSpPr>
          <p:sp>
            <p:nvSpPr>
              <p:cNvPr id="255" name="フローチャート : 抜出し 254"/>
              <p:cNvSpPr/>
              <p:nvPr/>
            </p:nvSpPr>
            <p:spPr>
              <a:xfrm>
                <a:off x="4500682" y="3789040"/>
                <a:ext cx="320436" cy="320435"/>
              </a:xfrm>
              <a:prstGeom prst="flowChartExtra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56" name="円/楕円 255"/>
              <p:cNvSpPr>
                <a:spLocks noChangeAspect="1"/>
              </p:cNvSpPr>
              <p:nvPr/>
            </p:nvSpPr>
            <p:spPr>
              <a:xfrm>
                <a:off x="4520485" y="3609020"/>
                <a:ext cx="280831" cy="28083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cxnSp>
            <p:nvCxnSpPr>
              <p:cNvPr id="257" name="直線コネクタ 256"/>
              <p:cNvCxnSpPr/>
              <p:nvPr/>
            </p:nvCxnSpPr>
            <p:spPr>
              <a:xfrm>
                <a:off x="4384288" y="3744035"/>
                <a:ext cx="142707" cy="315035"/>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258" name="直線コネクタ 257"/>
              <p:cNvCxnSpPr/>
              <p:nvPr/>
            </p:nvCxnSpPr>
            <p:spPr>
              <a:xfrm flipH="1">
                <a:off x="4801316" y="3741807"/>
                <a:ext cx="141723" cy="321619"/>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259" name="直線コネクタ 258"/>
              <p:cNvCxnSpPr/>
              <p:nvPr/>
            </p:nvCxnSpPr>
            <p:spPr>
              <a:xfrm flipH="1">
                <a:off x="4540005" y="4111046"/>
                <a:ext cx="70860" cy="160810"/>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260" name="直線コネクタ 259"/>
              <p:cNvCxnSpPr/>
              <p:nvPr/>
            </p:nvCxnSpPr>
            <p:spPr>
              <a:xfrm>
                <a:off x="4746411" y="4114998"/>
                <a:ext cx="74707" cy="169097"/>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grpSp>
        <p:grpSp>
          <p:nvGrpSpPr>
            <p:cNvPr id="26" name="グループ化 25"/>
            <p:cNvGrpSpPr>
              <a:grpSpLocks noChangeAspect="1"/>
            </p:cNvGrpSpPr>
            <p:nvPr/>
          </p:nvGrpSpPr>
          <p:grpSpPr>
            <a:xfrm>
              <a:off x="7202046" y="4152127"/>
              <a:ext cx="126588" cy="201899"/>
              <a:chOff x="4384288" y="3609020"/>
              <a:chExt cx="558751" cy="675075"/>
            </a:xfrm>
          </p:grpSpPr>
          <p:sp>
            <p:nvSpPr>
              <p:cNvPr id="249" name="フローチャート : 抜出し 24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0" name="円/楕円 24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51" name="直線コネクタ 25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2" name="直線コネクタ 25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3" name="直線コネクタ 25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4" name="直線コネクタ 25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7" name="直線矢印コネクタ 26"/>
            <p:cNvCxnSpPr/>
            <p:nvPr/>
          </p:nvCxnSpPr>
          <p:spPr>
            <a:xfrm>
              <a:off x="5049530" y="4192395"/>
              <a:ext cx="1265219" cy="19451"/>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28" name="直線矢印コネクタ 27"/>
            <p:cNvCxnSpPr/>
            <p:nvPr/>
          </p:nvCxnSpPr>
          <p:spPr>
            <a:xfrm>
              <a:off x="6824413" y="4239852"/>
              <a:ext cx="339871" cy="14470"/>
            </a:xfrm>
            <a:prstGeom prst="straightConnector1">
              <a:avLst/>
            </a:prstGeom>
            <a:ln w="1270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29" name="グループ化 28"/>
            <p:cNvGrpSpPr>
              <a:grpSpLocks noChangeAspect="1"/>
            </p:cNvGrpSpPr>
            <p:nvPr/>
          </p:nvGrpSpPr>
          <p:grpSpPr>
            <a:xfrm>
              <a:off x="2406378" y="5199013"/>
              <a:ext cx="126588" cy="201899"/>
              <a:chOff x="4384288" y="3609020"/>
              <a:chExt cx="558751" cy="675075"/>
            </a:xfrm>
          </p:grpSpPr>
          <p:sp>
            <p:nvSpPr>
              <p:cNvPr id="243" name="フローチャート : 抜出し 24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4" name="円/楕円 24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45" name="直線コネクタ 24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6" name="直線コネクタ 24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7" name="直線コネクタ 24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8" name="直線コネクタ 24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0" name="グループ化 29"/>
            <p:cNvGrpSpPr>
              <a:grpSpLocks noChangeAspect="1"/>
            </p:cNvGrpSpPr>
            <p:nvPr/>
          </p:nvGrpSpPr>
          <p:grpSpPr>
            <a:xfrm>
              <a:off x="2897303" y="5367824"/>
              <a:ext cx="126588" cy="201899"/>
              <a:chOff x="4384288" y="3609020"/>
              <a:chExt cx="558751" cy="675075"/>
            </a:xfrm>
          </p:grpSpPr>
          <p:sp>
            <p:nvSpPr>
              <p:cNvPr id="237" name="フローチャート : 抜出し 23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8" name="円/楕円 23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39" name="直線コネクタ 23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0" name="直線コネクタ 23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1" name="直線コネクタ 24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2" name="直線コネクタ 24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1" name="グループ化 30"/>
            <p:cNvGrpSpPr>
              <a:grpSpLocks noChangeAspect="1"/>
            </p:cNvGrpSpPr>
            <p:nvPr/>
          </p:nvGrpSpPr>
          <p:grpSpPr>
            <a:xfrm>
              <a:off x="2495202" y="5650171"/>
              <a:ext cx="126588" cy="201899"/>
              <a:chOff x="4384288" y="3609020"/>
              <a:chExt cx="558751" cy="675075"/>
            </a:xfrm>
          </p:grpSpPr>
          <p:sp>
            <p:nvSpPr>
              <p:cNvPr id="231" name="フローチャート : 抜出し 23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2" name="円/楕円 23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33" name="直線コネクタ 23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4" name="直線コネクタ 23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5" name="直線コネクタ 23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6" name="直線コネクタ 23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2" name="グループ化 31"/>
            <p:cNvGrpSpPr>
              <a:grpSpLocks noChangeAspect="1"/>
            </p:cNvGrpSpPr>
            <p:nvPr/>
          </p:nvGrpSpPr>
          <p:grpSpPr>
            <a:xfrm>
              <a:off x="2746249" y="4952246"/>
              <a:ext cx="126588" cy="201899"/>
              <a:chOff x="4384288" y="3609020"/>
              <a:chExt cx="558751" cy="675075"/>
            </a:xfrm>
          </p:grpSpPr>
          <p:sp>
            <p:nvSpPr>
              <p:cNvPr id="225" name="フローチャート : 抜出し 22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6" name="円/楕円 22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27" name="直線コネクタ 22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8" name="直線コネクタ 22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9" name="直線コネクタ 22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0" name="直線コネクタ 22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3" name="グループ化 32"/>
            <p:cNvGrpSpPr>
              <a:grpSpLocks noChangeAspect="1"/>
            </p:cNvGrpSpPr>
            <p:nvPr/>
          </p:nvGrpSpPr>
          <p:grpSpPr>
            <a:xfrm>
              <a:off x="2784013" y="5747381"/>
              <a:ext cx="126588" cy="201899"/>
              <a:chOff x="4384288" y="3609020"/>
              <a:chExt cx="558751" cy="675075"/>
            </a:xfrm>
          </p:grpSpPr>
          <p:sp>
            <p:nvSpPr>
              <p:cNvPr id="219" name="フローチャート : 抜出し 21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0" name="円/楕円 21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21" name="直線コネクタ 22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2" name="直線コネクタ 22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3" name="直線コネクタ 22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4" name="直線コネクタ 22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4" name="グループ化 33"/>
            <p:cNvGrpSpPr>
              <a:grpSpLocks noChangeAspect="1"/>
            </p:cNvGrpSpPr>
            <p:nvPr/>
          </p:nvGrpSpPr>
          <p:grpSpPr>
            <a:xfrm>
              <a:off x="2632959" y="5367824"/>
              <a:ext cx="126588" cy="201899"/>
              <a:chOff x="4384288" y="3609020"/>
              <a:chExt cx="558751" cy="675075"/>
            </a:xfrm>
          </p:grpSpPr>
          <p:sp>
            <p:nvSpPr>
              <p:cNvPr id="213" name="フローチャート : 抜出し 21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4" name="円/楕円 21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15" name="直線コネクタ 21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6" name="直線コネクタ 21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7" name="直線コネクタ 21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8" name="直線コネクタ 21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35" name="直線コネクタ 34"/>
            <p:cNvCxnSpPr/>
            <p:nvPr/>
          </p:nvCxnSpPr>
          <p:spPr>
            <a:xfrm flipV="1">
              <a:off x="2557871" y="5064371"/>
              <a:ext cx="162382" cy="13464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6" name="直線コネクタ 35"/>
            <p:cNvCxnSpPr/>
            <p:nvPr/>
          </p:nvCxnSpPr>
          <p:spPr>
            <a:xfrm>
              <a:off x="2486741" y="5455630"/>
              <a:ext cx="39317" cy="14468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7" name="直線コネクタ 36"/>
            <p:cNvCxnSpPr/>
            <p:nvPr/>
          </p:nvCxnSpPr>
          <p:spPr>
            <a:xfrm>
              <a:off x="2894546" y="5137615"/>
              <a:ext cx="47805" cy="195995"/>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8" name="直線コネクタ 37"/>
            <p:cNvCxnSpPr/>
            <p:nvPr/>
          </p:nvCxnSpPr>
          <p:spPr>
            <a:xfrm flipV="1">
              <a:off x="2621791" y="5569723"/>
              <a:ext cx="27333" cy="80447"/>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9" name="直線コネクタ 38"/>
            <p:cNvCxnSpPr/>
            <p:nvPr/>
          </p:nvCxnSpPr>
          <p:spPr>
            <a:xfrm>
              <a:off x="2777693" y="5477140"/>
              <a:ext cx="10079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0" name="直線コネクタ 39"/>
            <p:cNvCxnSpPr/>
            <p:nvPr/>
          </p:nvCxnSpPr>
          <p:spPr>
            <a:xfrm>
              <a:off x="2746249" y="5600319"/>
              <a:ext cx="51333" cy="1338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1" name="直線コネクタ 40"/>
            <p:cNvCxnSpPr/>
            <p:nvPr/>
          </p:nvCxnSpPr>
          <p:spPr>
            <a:xfrm>
              <a:off x="2633808" y="5814702"/>
              <a:ext cx="131262" cy="20486"/>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42" name="右矢印 41"/>
            <p:cNvSpPr/>
            <p:nvPr/>
          </p:nvSpPr>
          <p:spPr>
            <a:xfrm>
              <a:off x="3200313" y="5351059"/>
              <a:ext cx="352266" cy="202506"/>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grpSp>
          <p:nvGrpSpPr>
            <p:cNvPr id="43" name="グループ化 42"/>
            <p:cNvGrpSpPr>
              <a:grpSpLocks noChangeAspect="1"/>
            </p:cNvGrpSpPr>
            <p:nvPr/>
          </p:nvGrpSpPr>
          <p:grpSpPr>
            <a:xfrm>
              <a:off x="7362979" y="5199013"/>
              <a:ext cx="126588" cy="201899"/>
              <a:chOff x="4384288" y="3609020"/>
              <a:chExt cx="558751" cy="675075"/>
            </a:xfrm>
          </p:grpSpPr>
          <p:sp>
            <p:nvSpPr>
              <p:cNvPr id="207" name="フローチャート : 抜出し 20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8" name="円/楕円 20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09" name="直線コネクタ 20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0" name="直線コネクタ 20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1" name="直線コネクタ 21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2" name="直線コネクタ 21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44" name="グループ化 43"/>
            <p:cNvGrpSpPr>
              <a:grpSpLocks noChangeAspect="1"/>
            </p:cNvGrpSpPr>
            <p:nvPr/>
          </p:nvGrpSpPr>
          <p:grpSpPr>
            <a:xfrm>
              <a:off x="7853903" y="5367824"/>
              <a:ext cx="126588" cy="201899"/>
              <a:chOff x="4384288" y="3609020"/>
              <a:chExt cx="558751" cy="675075"/>
            </a:xfrm>
          </p:grpSpPr>
          <p:sp>
            <p:nvSpPr>
              <p:cNvPr id="201" name="フローチャート : 抜出し 20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2" name="円/楕円 20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03" name="直線コネクタ 20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4" name="直線コネクタ 20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5" name="直線コネクタ 20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6" name="直線コネクタ 20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45" name="グループ化 44"/>
            <p:cNvGrpSpPr>
              <a:grpSpLocks noChangeAspect="1"/>
            </p:cNvGrpSpPr>
            <p:nvPr/>
          </p:nvGrpSpPr>
          <p:grpSpPr>
            <a:xfrm>
              <a:off x="7451803" y="5650171"/>
              <a:ext cx="126588" cy="201899"/>
              <a:chOff x="4384288" y="3609020"/>
              <a:chExt cx="558751" cy="675075"/>
            </a:xfrm>
          </p:grpSpPr>
          <p:sp>
            <p:nvSpPr>
              <p:cNvPr id="195" name="フローチャート : 抜出し 19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6" name="円/楕円 19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97" name="直線コネクタ 19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8" name="直線コネクタ 19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9" name="直線コネクタ 19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0" name="直線コネクタ 19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46" name="グループ化 45"/>
            <p:cNvGrpSpPr>
              <a:grpSpLocks noChangeAspect="1"/>
            </p:cNvGrpSpPr>
            <p:nvPr/>
          </p:nvGrpSpPr>
          <p:grpSpPr>
            <a:xfrm>
              <a:off x="7702849" y="4952246"/>
              <a:ext cx="126588" cy="201899"/>
              <a:chOff x="4384288" y="3609020"/>
              <a:chExt cx="558751" cy="675075"/>
            </a:xfrm>
          </p:grpSpPr>
          <p:sp>
            <p:nvSpPr>
              <p:cNvPr id="189" name="フローチャート : 抜出し 18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0" name="円/楕円 18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91" name="直線コネクタ 19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2" name="直線コネクタ 19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3" name="直線コネクタ 19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4" name="直線コネクタ 19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47" name="グループ化 46"/>
            <p:cNvGrpSpPr>
              <a:grpSpLocks noChangeAspect="1"/>
            </p:cNvGrpSpPr>
            <p:nvPr/>
          </p:nvGrpSpPr>
          <p:grpSpPr>
            <a:xfrm>
              <a:off x="7740613" y="5747381"/>
              <a:ext cx="126588" cy="201899"/>
              <a:chOff x="4384288" y="3609020"/>
              <a:chExt cx="558751" cy="675075"/>
            </a:xfrm>
          </p:grpSpPr>
          <p:sp>
            <p:nvSpPr>
              <p:cNvPr id="183" name="フローチャート : 抜出し 18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4" name="円/楕円 18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85" name="直線コネクタ 18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6" name="直線コネクタ 18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7" name="直線コネクタ 18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8" name="直線コネクタ 18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48" name="グループ化 47"/>
            <p:cNvGrpSpPr>
              <a:grpSpLocks noChangeAspect="1"/>
            </p:cNvGrpSpPr>
            <p:nvPr/>
          </p:nvGrpSpPr>
          <p:grpSpPr>
            <a:xfrm>
              <a:off x="7589559" y="5367824"/>
              <a:ext cx="126588" cy="201899"/>
              <a:chOff x="4384288" y="3609020"/>
              <a:chExt cx="558751" cy="675075"/>
            </a:xfrm>
          </p:grpSpPr>
          <p:sp>
            <p:nvSpPr>
              <p:cNvPr id="177" name="フローチャート : 抜出し 17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8" name="円/楕円 17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79" name="直線コネクタ 17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0" name="直線コネクタ 17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1" name="直線コネクタ 18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2" name="直線コネクタ 18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49" name="直線コネクタ 48"/>
            <p:cNvCxnSpPr/>
            <p:nvPr/>
          </p:nvCxnSpPr>
          <p:spPr>
            <a:xfrm flipV="1">
              <a:off x="7514471" y="5064371"/>
              <a:ext cx="162382" cy="13464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0" name="直線コネクタ 49"/>
            <p:cNvCxnSpPr/>
            <p:nvPr/>
          </p:nvCxnSpPr>
          <p:spPr>
            <a:xfrm>
              <a:off x="7443343" y="5455630"/>
              <a:ext cx="39317" cy="14468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1" name="直線コネクタ 50"/>
            <p:cNvCxnSpPr/>
            <p:nvPr/>
          </p:nvCxnSpPr>
          <p:spPr>
            <a:xfrm>
              <a:off x="7851146" y="5137615"/>
              <a:ext cx="47805" cy="195995"/>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2" name="直線コネクタ 51"/>
            <p:cNvCxnSpPr/>
            <p:nvPr/>
          </p:nvCxnSpPr>
          <p:spPr>
            <a:xfrm flipV="1">
              <a:off x="7578392" y="5569723"/>
              <a:ext cx="27333" cy="80447"/>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3" name="直線コネクタ 52"/>
            <p:cNvCxnSpPr/>
            <p:nvPr/>
          </p:nvCxnSpPr>
          <p:spPr>
            <a:xfrm>
              <a:off x="7734292" y="5477140"/>
              <a:ext cx="10079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4" name="直線コネクタ 53"/>
            <p:cNvCxnSpPr/>
            <p:nvPr/>
          </p:nvCxnSpPr>
          <p:spPr>
            <a:xfrm>
              <a:off x="7702849" y="5600319"/>
              <a:ext cx="51333" cy="1338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5" name="直線コネクタ 54"/>
            <p:cNvCxnSpPr/>
            <p:nvPr/>
          </p:nvCxnSpPr>
          <p:spPr>
            <a:xfrm>
              <a:off x="7590409" y="5814702"/>
              <a:ext cx="131262" cy="2048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6" name="直線矢印コネクタ 55"/>
            <p:cNvCxnSpPr/>
            <p:nvPr/>
          </p:nvCxnSpPr>
          <p:spPr>
            <a:xfrm>
              <a:off x="6130082" y="5438687"/>
              <a:ext cx="1019613" cy="16944"/>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57" name="グループ化 56"/>
            <p:cNvGrpSpPr>
              <a:grpSpLocks noChangeAspect="1"/>
            </p:cNvGrpSpPr>
            <p:nvPr/>
          </p:nvGrpSpPr>
          <p:grpSpPr>
            <a:xfrm>
              <a:off x="7942728" y="5697529"/>
              <a:ext cx="126588" cy="201899"/>
              <a:chOff x="4384288" y="3609020"/>
              <a:chExt cx="558751" cy="675075"/>
            </a:xfrm>
          </p:grpSpPr>
          <p:sp>
            <p:nvSpPr>
              <p:cNvPr id="171" name="フローチャート : 抜出し 17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2" name="円/楕円 17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73" name="直線コネクタ 17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4" name="直線コネクタ 17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5" name="直線コネクタ 17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6" name="直線コネクタ 17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58" name="グループ化 57"/>
            <p:cNvGrpSpPr>
              <a:grpSpLocks noChangeAspect="1"/>
            </p:cNvGrpSpPr>
            <p:nvPr/>
          </p:nvGrpSpPr>
          <p:grpSpPr>
            <a:xfrm>
              <a:off x="7981781" y="5099309"/>
              <a:ext cx="126588" cy="201899"/>
              <a:chOff x="4384288" y="3609020"/>
              <a:chExt cx="558751" cy="675075"/>
            </a:xfrm>
          </p:grpSpPr>
          <p:sp>
            <p:nvSpPr>
              <p:cNvPr id="165" name="フローチャート : 抜出し 16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6" name="円/楕円 16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67" name="直線コネクタ 16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8" name="直線コネクタ 16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9" name="直線コネクタ 16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0" name="直線コネクタ 16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59" name="グループ化 58"/>
            <p:cNvGrpSpPr>
              <a:grpSpLocks noChangeAspect="1"/>
            </p:cNvGrpSpPr>
            <p:nvPr/>
          </p:nvGrpSpPr>
          <p:grpSpPr>
            <a:xfrm>
              <a:off x="7225222" y="5500615"/>
              <a:ext cx="126588" cy="201899"/>
              <a:chOff x="4384288" y="3609020"/>
              <a:chExt cx="558751" cy="675075"/>
            </a:xfrm>
          </p:grpSpPr>
          <p:sp>
            <p:nvSpPr>
              <p:cNvPr id="159" name="フローチャート : 抜出し 15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0" name="円/楕円 15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61" name="直線コネクタ 16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2" name="直線コネクタ 16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3" name="直線コネクタ 16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4" name="直線コネクタ 16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60" name="グループ化 59"/>
            <p:cNvGrpSpPr>
              <a:grpSpLocks noChangeAspect="1"/>
            </p:cNvGrpSpPr>
            <p:nvPr/>
          </p:nvGrpSpPr>
          <p:grpSpPr>
            <a:xfrm>
              <a:off x="7438506" y="4902394"/>
              <a:ext cx="126588" cy="201899"/>
              <a:chOff x="4384288" y="3609020"/>
              <a:chExt cx="558751" cy="675075"/>
            </a:xfrm>
          </p:grpSpPr>
          <p:sp>
            <p:nvSpPr>
              <p:cNvPr id="153" name="フローチャート : 抜出し 15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4" name="円/楕円 15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55" name="直線コネクタ 15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6" name="直線コネクタ 15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7" name="直線コネクタ 15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8" name="直線コネクタ 15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61" name="直線コネクタ 60"/>
            <p:cNvCxnSpPr/>
            <p:nvPr/>
          </p:nvCxnSpPr>
          <p:spPr>
            <a:xfrm flipH="1">
              <a:off x="8024768" y="5329868"/>
              <a:ext cx="17389" cy="322073"/>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2" name="直線コネクタ 61"/>
            <p:cNvCxnSpPr/>
            <p:nvPr/>
          </p:nvCxnSpPr>
          <p:spPr>
            <a:xfrm>
              <a:off x="7942728" y="5600319"/>
              <a:ext cx="16926" cy="64867"/>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3" name="直線コネクタ 62"/>
            <p:cNvCxnSpPr/>
            <p:nvPr/>
          </p:nvCxnSpPr>
          <p:spPr>
            <a:xfrm>
              <a:off x="7578392" y="4992628"/>
              <a:ext cx="110134" cy="11523"/>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4" name="直線コネクタ 63"/>
            <p:cNvCxnSpPr/>
            <p:nvPr/>
          </p:nvCxnSpPr>
          <p:spPr>
            <a:xfrm>
              <a:off x="7364079" y="5628365"/>
              <a:ext cx="61567" cy="97998"/>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5" name="直線コネクタ 64"/>
            <p:cNvCxnSpPr/>
            <p:nvPr/>
          </p:nvCxnSpPr>
          <p:spPr>
            <a:xfrm flipH="1">
              <a:off x="7338513" y="5397252"/>
              <a:ext cx="25566" cy="8658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6" name="直線コネクタ 65"/>
            <p:cNvCxnSpPr/>
            <p:nvPr/>
          </p:nvCxnSpPr>
          <p:spPr>
            <a:xfrm flipH="1">
              <a:off x="7425647" y="5088148"/>
              <a:ext cx="12859" cy="53155"/>
            </a:xfrm>
            <a:prstGeom prst="line">
              <a:avLst/>
            </a:prstGeom>
            <a:ln w="38100"/>
          </p:spPr>
          <p:style>
            <a:lnRef idx="1">
              <a:schemeClr val="accent2"/>
            </a:lnRef>
            <a:fillRef idx="0">
              <a:schemeClr val="accent2"/>
            </a:fillRef>
            <a:effectRef idx="0">
              <a:schemeClr val="accent2"/>
            </a:effectRef>
            <a:fontRef idx="minor">
              <a:schemeClr val="tx1"/>
            </a:fontRef>
          </p:style>
        </p:cxnSp>
        <p:grpSp>
          <p:nvGrpSpPr>
            <p:cNvPr id="67" name="グループ化 66"/>
            <p:cNvGrpSpPr>
              <a:grpSpLocks noChangeAspect="1"/>
            </p:cNvGrpSpPr>
            <p:nvPr/>
          </p:nvGrpSpPr>
          <p:grpSpPr>
            <a:xfrm>
              <a:off x="5374814" y="5199013"/>
              <a:ext cx="126588" cy="201899"/>
              <a:chOff x="4384288" y="3609020"/>
              <a:chExt cx="558751" cy="675075"/>
            </a:xfrm>
          </p:grpSpPr>
          <p:sp>
            <p:nvSpPr>
              <p:cNvPr id="147" name="フローチャート : 抜出し 14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8" name="円/楕円 14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49" name="直線コネクタ 14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0" name="直線コネクタ 14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1" name="直線コネクタ 15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2" name="直線コネクタ 15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68" name="グループ化 67"/>
            <p:cNvGrpSpPr>
              <a:grpSpLocks noChangeAspect="1"/>
            </p:cNvGrpSpPr>
            <p:nvPr/>
          </p:nvGrpSpPr>
          <p:grpSpPr>
            <a:xfrm>
              <a:off x="5865738" y="5367824"/>
              <a:ext cx="126588" cy="201899"/>
              <a:chOff x="4384288" y="3609020"/>
              <a:chExt cx="558751" cy="675075"/>
            </a:xfrm>
          </p:grpSpPr>
          <p:sp>
            <p:nvSpPr>
              <p:cNvPr id="141" name="フローチャート : 抜出し 14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2" name="円/楕円 14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43" name="直線コネクタ 14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4" name="直線コネクタ 14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5" name="直線コネクタ 14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6" name="直線コネクタ 14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69" name="グループ化 68"/>
            <p:cNvGrpSpPr>
              <a:grpSpLocks noChangeAspect="1"/>
            </p:cNvGrpSpPr>
            <p:nvPr/>
          </p:nvGrpSpPr>
          <p:grpSpPr>
            <a:xfrm>
              <a:off x="5463639" y="5650171"/>
              <a:ext cx="126588" cy="201899"/>
              <a:chOff x="4384288" y="3609020"/>
              <a:chExt cx="558751" cy="675075"/>
            </a:xfrm>
          </p:grpSpPr>
          <p:sp>
            <p:nvSpPr>
              <p:cNvPr id="135" name="フローチャート : 抜出し 13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6" name="円/楕円 13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37" name="直線コネクタ 13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38" name="直線コネクタ 13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39" name="直線コネクタ 13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0" name="直線コネクタ 13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70" name="グループ化 69"/>
            <p:cNvGrpSpPr>
              <a:grpSpLocks noChangeAspect="1"/>
            </p:cNvGrpSpPr>
            <p:nvPr/>
          </p:nvGrpSpPr>
          <p:grpSpPr>
            <a:xfrm>
              <a:off x="5714685" y="4952246"/>
              <a:ext cx="126588" cy="201899"/>
              <a:chOff x="4384288" y="3609020"/>
              <a:chExt cx="558751" cy="675075"/>
            </a:xfrm>
          </p:grpSpPr>
          <p:sp>
            <p:nvSpPr>
              <p:cNvPr id="129" name="フローチャート : 抜出し 12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0" name="円/楕円 12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31" name="直線コネクタ 13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32" name="直線コネクタ 13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33" name="直線コネクタ 13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34" name="直線コネクタ 13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71" name="グループ化 70"/>
            <p:cNvGrpSpPr>
              <a:grpSpLocks noChangeAspect="1"/>
            </p:cNvGrpSpPr>
            <p:nvPr/>
          </p:nvGrpSpPr>
          <p:grpSpPr>
            <a:xfrm>
              <a:off x="5752448" y="5747381"/>
              <a:ext cx="126588" cy="201899"/>
              <a:chOff x="4384288" y="3609020"/>
              <a:chExt cx="558751" cy="675075"/>
            </a:xfrm>
          </p:grpSpPr>
          <p:sp>
            <p:nvSpPr>
              <p:cNvPr id="123" name="フローチャート : 抜出し 12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4" name="円/楕円 12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25" name="直線コネクタ 12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6" name="直線コネクタ 12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7" name="直線コネクタ 12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8" name="直線コネクタ 12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72" name="グループ化 71"/>
            <p:cNvGrpSpPr>
              <a:grpSpLocks noChangeAspect="1"/>
            </p:cNvGrpSpPr>
            <p:nvPr/>
          </p:nvGrpSpPr>
          <p:grpSpPr>
            <a:xfrm>
              <a:off x="5601395" y="5367824"/>
              <a:ext cx="126588" cy="201899"/>
              <a:chOff x="4384288" y="3609020"/>
              <a:chExt cx="558751" cy="675075"/>
            </a:xfrm>
          </p:grpSpPr>
          <p:sp>
            <p:nvSpPr>
              <p:cNvPr id="117" name="フローチャート : 抜出し 11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 name="円/楕円 11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19" name="直線コネクタ 11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0" name="直線コネクタ 11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1" name="直線コネクタ 12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2" name="直線コネクタ 12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73" name="直線コネクタ 72"/>
            <p:cNvCxnSpPr/>
            <p:nvPr/>
          </p:nvCxnSpPr>
          <p:spPr>
            <a:xfrm flipV="1">
              <a:off x="5526306" y="5064371"/>
              <a:ext cx="162382" cy="13464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74" name="直線コネクタ 73"/>
            <p:cNvCxnSpPr/>
            <p:nvPr/>
          </p:nvCxnSpPr>
          <p:spPr>
            <a:xfrm>
              <a:off x="5455178" y="5455630"/>
              <a:ext cx="39317" cy="14468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75" name="直線コネクタ 74"/>
            <p:cNvCxnSpPr/>
            <p:nvPr/>
          </p:nvCxnSpPr>
          <p:spPr>
            <a:xfrm>
              <a:off x="5862981" y="5137615"/>
              <a:ext cx="47805" cy="195995"/>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76" name="直線コネクタ 75"/>
            <p:cNvCxnSpPr/>
            <p:nvPr/>
          </p:nvCxnSpPr>
          <p:spPr>
            <a:xfrm flipV="1">
              <a:off x="5590227" y="5569723"/>
              <a:ext cx="27333" cy="80447"/>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77" name="直線コネクタ 76"/>
            <p:cNvCxnSpPr/>
            <p:nvPr/>
          </p:nvCxnSpPr>
          <p:spPr>
            <a:xfrm>
              <a:off x="5746128" y="5477140"/>
              <a:ext cx="10079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78" name="直線コネクタ 77"/>
            <p:cNvCxnSpPr/>
            <p:nvPr/>
          </p:nvCxnSpPr>
          <p:spPr>
            <a:xfrm>
              <a:off x="5714685" y="5600319"/>
              <a:ext cx="51333" cy="1338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79" name="直線コネクタ 78"/>
            <p:cNvCxnSpPr/>
            <p:nvPr/>
          </p:nvCxnSpPr>
          <p:spPr>
            <a:xfrm>
              <a:off x="5602244" y="5814702"/>
              <a:ext cx="131262" cy="20486"/>
            </a:xfrm>
            <a:prstGeom prst="line">
              <a:avLst/>
            </a:prstGeom>
            <a:ln w="38100"/>
          </p:spPr>
          <p:style>
            <a:lnRef idx="1">
              <a:schemeClr val="accent2"/>
            </a:lnRef>
            <a:fillRef idx="0">
              <a:schemeClr val="accent2"/>
            </a:fillRef>
            <a:effectRef idx="0">
              <a:schemeClr val="accent2"/>
            </a:effectRef>
            <a:fontRef idx="minor">
              <a:schemeClr val="tx1"/>
            </a:fontRef>
          </p:style>
        </p:cxnSp>
        <p:grpSp>
          <p:nvGrpSpPr>
            <p:cNvPr id="80" name="グループ化 79"/>
            <p:cNvGrpSpPr>
              <a:grpSpLocks noChangeAspect="1"/>
            </p:cNvGrpSpPr>
            <p:nvPr/>
          </p:nvGrpSpPr>
          <p:grpSpPr>
            <a:xfrm>
              <a:off x="3854398" y="5650171"/>
              <a:ext cx="126588" cy="201899"/>
              <a:chOff x="4384288" y="3609020"/>
              <a:chExt cx="558751" cy="675075"/>
            </a:xfrm>
          </p:grpSpPr>
          <p:sp>
            <p:nvSpPr>
              <p:cNvPr id="111" name="フローチャート : 抜出し 11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 name="円/楕円 11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13" name="直線コネクタ 11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4" name="直線コネクタ 11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5" name="直線コネクタ 11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6" name="直線コネクタ 11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1" name="グループ化 80"/>
            <p:cNvGrpSpPr>
              <a:grpSpLocks noChangeAspect="1"/>
            </p:cNvGrpSpPr>
            <p:nvPr/>
          </p:nvGrpSpPr>
          <p:grpSpPr>
            <a:xfrm>
              <a:off x="4143207" y="5747381"/>
              <a:ext cx="126588" cy="201899"/>
              <a:chOff x="4384288" y="3609020"/>
              <a:chExt cx="558751" cy="675075"/>
            </a:xfrm>
          </p:grpSpPr>
          <p:sp>
            <p:nvSpPr>
              <p:cNvPr id="105" name="フローチャート : 抜出し 10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 name="円/楕円 10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07" name="直線コネクタ 10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8" name="直線コネクタ 10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9" name="直線コネクタ 10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0" name="直線コネクタ 10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2" name="グループ化 81"/>
            <p:cNvGrpSpPr>
              <a:grpSpLocks noChangeAspect="1"/>
            </p:cNvGrpSpPr>
            <p:nvPr/>
          </p:nvGrpSpPr>
          <p:grpSpPr>
            <a:xfrm>
              <a:off x="3992153" y="5367824"/>
              <a:ext cx="126588" cy="201899"/>
              <a:chOff x="4384288" y="3609020"/>
              <a:chExt cx="558751" cy="675075"/>
            </a:xfrm>
          </p:grpSpPr>
          <p:sp>
            <p:nvSpPr>
              <p:cNvPr id="99" name="フローチャート : 抜出し 9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 name="円/楕円 9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01" name="直線コネクタ 10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2" name="直線コネクタ 10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3" name="直線コネクタ 10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4" name="直線コネクタ 10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83" name="直線コネクタ 82"/>
            <p:cNvCxnSpPr/>
            <p:nvPr/>
          </p:nvCxnSpPr>
          <p:spPr>
            <a:xfrm flipV="1">
              <a:off x="3980986" y="5569723"/>
              <a:ext cx="27333" cy="80447"/>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4" name="直線コネクタ 83"/>
            <p:cNvCxnSpPr/>
            <p:nvPr/>
          </p:nvCxnSpPr>
          <p:spPr>
            <a:xfrm>
              <a:off x="4105444" y="5600319"/>
              <a:ext cx="51333" cy="1338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5" name="直線コネクタ 84"/>
            <p:cNvCxnSpPr/>
            <p:nvPr/>
          </p:nvCxnSpPr>
          <p:spPr>
            <a:xfrm>
              <a:off x="3993003" y="5814702"/>
              <a:ext cx="131262" cy="2048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6" name="直線矢印コネクタ 85"/>
            <p:cNvCxnSpPr/>
            <p:nvPr/>
          </p:nvCxnSpPr>
          <p:spPr>
            <a:xfrm>
              <a:off x="4269796" y="5438687"/>
              <a:ext cx="971434" cy="16944"/>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87" name="右矢印 86"/>
            <p:cNvSpPr/>
            <p:nvPr/>
          </p:nvSpPr>
          <p:spPr>
            <a:xfrm rot="16978131">
              <a:off x="5151069" y="4094782"/>
              <a:ext cx="1346267" cy="19248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フローチャート : 磁気ディスク 87"/>
            <p:cNvSpPr/>
            <p:nvPr/>
          </p:nvSpPr>
          <p:spPr>
            <a:xfrm>
              <a:off x="7504155" y="2708920"/>
              <a:ext cx="623240" cy="687250"/>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89" name="フローチャート : 複数書類 88"/>
            <p:cNvSpPr>
              <a:spLocks noChangeAspect="1"/>
            </p:cNvSpPr>
            <p:nvPr/>
          </p:nvSpPr>
          <p:spPr>
            <a:xfrm>
              <a:off x="7872414" y="3008028"/>
              <a:ext cx="192014" cy="267187"/>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フローチャート : 複数書類 89"/>
            <p:cNvSpPr>
              <a:spLocks noChangeAspect="1"/>
            </p:cNvSpPr>
            <p:nvPr/>
          </p:nvSpPr>
          <p:spPr>
            <a:xfrm>
              <a:off x="7558346" y="3040688"/>
              <a:ext cx="192014" cy="267187"/>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フローチャート : 複数書類 90"/>
            <p:cNvSpPr>
              <a:spLocks noChangeAspect="1"/>
            </p:cNvSpPr>
            <p:nvPr/>
          </p:nvSpPr>
          <p:spPr>
            <a:xfrm>
              <a:off x="7711995" y="3057881"/>
              <a:ext cx="192014" cy="267187"/>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2" name="直線矢印コネクタ 91"/>
            <p:cNvCxnSpPr/>
            <p:nvPr/>
          </p:nvCxnSpPr>
          <p:spPr>
            <a:xfrm>
              <a:off x="6409014" y="3087761"/>
              <a:ext cx="1031621" cy="1997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94" name="右矢印 93"/>
            <p:cNvSpPr/>
            <p:nvPr/>
          </p:nvSpPr>
          <p:spPr>
            <a:xfrm rot="3206779">
              <a:off x="6136734" y="3679452"/>
              <a:ext cx="463246" cy="12311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30553661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研究の</a:t>
            </a:r>
            <a:r>
              <a:rPr kumimoji="1" lang="ja-JP" altLang="en-US" dirty="0" smtClean="0"/>
              <a:t>背景</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ja-JP" altLang="en-US" dirty="0" smtClean="0"/>
              <a:t>オープンソースソフトウェア（</a:t>
            </a:r>
            <a:r>
              <a:rPr kumimoji="1" lang="en-US" altLang="ja-JP" dirty="0" smtClean="0"/>
              <a:t>OSS</a:t>
            </a:r>
            <a:r>
              <a:rPr lang="ja-JP" altLang="en-US" dirty="0" smtClean="0"/>
              <a:t>）は社会的に普及しつつあり、ソフトウェア開発にも用いられる</a:t>
            </a:r>
            <a:endParaRPr lang="en-US" altLang="ja-JP" dirty="0" smtClean="0"/>
          </a:p>
          <a:p>
            <a:pPr lvl="2"/>
            <a:endParaRPr lang="en-US" altLang="ja-JP" dirty="0" smtClean="0"/>
          </a:p>
          <a:p>
            <a:r>
              <a:rPr lang="en-US" altLang="ja-JP" dirty="0" smtClean="0"/>
              <a:t>OSS</a:t>
            </a:r>
            <a:r>
              <a:rPr lang="ja-JP" altLang="en-US" dirty="0" smtClean="0"/>
              <a:t>はボランティアの開発者によって開発・保守されているためプロジェクトの解散・分裂がしばしば起こる</a:t>
            </a:r>
            <a:endParaRPr lang="en-US" altLang="ja-JP" dirty="0"/>
          </a:p>
          <a:p>
            <a:pPr lvl="1"/>
            <a:r>
              <a:rPr lang="en-US" altLang="ja-JP" dirty="0" smtClean="0"/>
              <a:t>Netscape</a:t>
            </a:r>
            <a:r>
              <a:rPr lang="ja-JP" altLang="en-US" dirty="0" smtClean="0"/>
              <a:t>や</a:t>
            </a:r>
            <a:r>
              <a:rPr lang="en-US" altLang="ja-JP" dirty="0" err="1" smtClean="0"/>
              <a:t>OpenOffice</a:t>
            </a:r>
            <a:r>
              <a:rPr lang="ja-JP" altLang="en-US" dirty="0" smtClean="0"/>
              <a:t>プロジェクト</a:t>
            </a:r>
            <a:endParaRPr lang="en-US" altLang="ja-JP" dirty="0" smtClean="0"/>
          </a:p>
          <a:p>
            <a:endParaRPr lang="en-US" altLang="ja-JP" dirty="0" smtClean="0"/>
          </a:p>
          <a:p>
            <a:r>
              <a:rPr lang="en-US" altLang="ja-JP" dirty="0" smtClean="0"/>
              <a:t>OSS</a:t>
            </a:r>
            <a:r>
              <a:rPr lang="ja-JP" altLang="en-US" dirty="0" smtClean="0"/>
              <a:t>の開発者は時期によって異なる</a:t>
            </a:r>
            <a:endParaRPr lang="en-US" altLang="ja-JP" dirty="0" smtClean="0"/>
          </a:p>
          <a:p>
            <a:endParaRPr lang="en-US" altLang="ja-JP" dirty="0"/>
          </a:p>
          <a:p>
            <a:r>
              <a:rPr lang="en-US" altLang="ja-JP" u="sng" dirty="0" smtClean="0"/>
              <a:t>OSS</a:t>
            </a:r>
            <a:r>
              <a:rPr lang="ja-JP" altLang="en-US" u="sng" dirty="0" smtClean="0"/>
              <a:t>の進化</a:t>
            </a:r>
            <a:r>
              <a:rPr lang="ja-JP" altLang="en-US" dirty="0" smtClean="0"/>
              <a:t>に関する研究が盛んに行われてきた</a:t>
            </a:r>
            <a:endParaRPr lang="en-US" altLang="ja-JP" dirty="0" smtClean="0"/>
          </a:p>
          <a:p>
            <a:pPr lvl="1"/>
            <a:r>
              <a:rPr lang="en-US" altLang="ja-JP" dirty="0" smtClean="0"/>
              <a:t>OSS</a:t>
            </a:r>
            <a:r>
              <a:rPr lang="ja-JP" altLang="en-US" dirty="0" smtClean="0"/>
              <a:t>が外部環境やユーザのニーズに合わせて変化していくこと</a:t>
            </a:r>
            <a:endParaRPr lang="en-US" altLang="ja-JP" dirty="0"/>
          </a:p>
          <a:p>
            <a:endParaRPr lang="en-US" altLang="ja-JP" dirty="0" smtClean="0"/>
          </a:p>
          <a:p>
            <a:endParaRPr kumimoji="1" lang="en-US" altLang="ja-JP" dirty="0"/>
          </a:p>
        </p:txBody>
      </p:sp>
      <p:sp>
        <p:nvSpPr>
          <p:cNvPr id="4" name="日付プレースホルダー 3"/>
          <p:cNvSpPr>
            <a:spLocks noGrp="1"/>
          </p:cNvSpPr>
          <p:nvPr>
            <p:ph type="dt" sz="half" idx="10"/>
          </p:nvPr>
        </p:nvSpPr>
        <p:spPr/>
        <p:txBody>
          <a:bodyPr/>
          <a:lstStyle/>
          <a:p>
            <a:fld id="{2C761DE1-F1E4-4B3D-BED3-CCCFDFE89B7D}"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33</a:t>
            </a:fld>
            <a:endParaRPr lang="en-US" altLang="ja-JP"/>
          </a:p>
        </p:txBody>
      </p:sp>
    </p:spTree>
    <p:extLst>
      <p:ext uri="{BB962C8B-B14F-4D97-AF65-F5344CB8AC3E}">
        <p14:creationId xmlns:p14="http://schemas.microsoft.com/office/powerpoint/2010/main" val="2819971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これから：本研究の最終目標</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OSS</a:t>
            </a:r>
            <a:r>
              <a:rPr lang="ja-JP" altLang="en-US" dirty="0" smtClean="0"/>
              <a:t>の進化モデルの構築</a:t>
            </a:r>
            <a:endParaRPr lang="en-US" altLang="ja-JP" dirty="0" smtClean="0"/>
          </a:p>
          <a:p>
            <a:pPr lvl="1"/>
            <a:r>
              <a:rPr lang="en-US" altLang="ja-JP" dirty="0" smtClean="0"/>
              <a:t>OSS</a:t>
            </a:r>
            <a:r>
              <a:rPr lang="ja-JP" altLang="en-US" dirty="0" smtClean="0"/>
              <a:t>の進化を分類</a:t>
            </a:r>
            <a:endParaRPr lang="en-US" altLang="ja-JP" dirty="0" smtClean="0"/>
          </a:p>
          <a:p>
            <a:pPr lvl="1"/>
            <a:endParaRPr kumimoji="1" lang="ja-JP" altLang="en-US" dirty="0"/>
          </a:p>
        </p:txBody>
      </p:sp>
      <p:sp>
        <p:nvSpPr>
          <p:cNvPr id="4" name="日付プレースホルダー 3"/>
          <p:cNvSpPr>
            <a:spLocks noGrp="1"/>
          </p:cNvSpPr>
          <p:nvPr>
            <p:ph type="dt" sz="half" idx="10"/>
          </p:nvPr>
        </p:nvSpPr>
        <p:spPr/>
        <p:txBody>
          <a:bodyPr/>
          <a:lstStyle/>
          <a:p>
            <a:fld id="{78E016AA-F726-4DC4-8C2A-33FCDA71DA0F}"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34</a:t>
            </a:fld>
            <a:endParaRPr lang="en-US" altLang="ja-JP"/>
          </a:p>
        </p:txBody>
      </p:sp>
      <p:grpSp>
        <p:nvGrpSpPr>
          <p:cNvPr id="274" name="グループ化 273"/>
          <p:cNvGrpSpPr/>
          <p:nvPr/>
        </p:nvGrpSpPr>
        <p:grpSpPr>
          <a:xfrm>
            <a:off x="567140" y="2303875"/>
            <a:ext cx="4073787" cy="1850626"/>
            <a:chOff x="2406378" y="2708920"/>
            <a:chExt cx="5721017" cy="3240360"/>
          </a:xfrm>
        </p:grpSpPr>
        <p:sp>
          <p:nvSpPr>
            <p:cNvPr id="8" name="フローチャート : 磁気ディスク 7"/>
            <p:cNvSpPr/>
            <p:nvPr/>
          </p:nvSpPr>
          <p:spPr>
            <a:xfrm>
              <a:off x="5691509" y="2708920"/>
              <a:ext cx="623240" cy="687250"/>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9" name="フローチャート : 複数書類 8"/>
            <p:cNvSpPr>
              <a:spLocks noChangeAspect="1"/>
            </p:cNvSpPr>
            <p:nvPr/>
          </p:nvSpPr>
          <p:spPr>
            <a:xfrm>
              <a:off x="6059768" y="3008028"/>
              <a:ext cx="192014" cy="267187"/>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フローチャート : 複数書類 9"/>
            <p:cNvSpPr/>
            <p:nvPr/>
          </p:nvSpPr>
          <p:spPr>
            <a:xfrm>
              <a:off x="2557143" y="2823106"/>
              <a:ext cx="411835" cy="573062"/>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右矢印 10"/>
            <p:cNvSpPr/>
            <p:nvPr/>
          </p:nvSpPr>
          <p:spPr>
            <a:xfrm>
              <a:off x="3180384" y="3008384"/>
              <a:ext cx="352266" cy="202506"/>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12" name="フローチャート : 磁気ディスク 11"/>
            <p:cNvSpPr/>
            <p:nvPr/>
          </p:nvSpPr>
          <p:spPr>
            <a:xfrm>
              <a:off x="3727810" y="2708921"/>
              <a:ext cx="623240" cy="687250"/>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3" name="フローチャート : 複数書類 12"/>
            <p:cNvSpPr>
              <a:spLocks noChangeAspect="1"/>
            </p:cNvSpPr>
            <p:nvPr/>
          </p:nvSpPr>
          <p:spPr>
            <a:xfrm>
              <a:off x="3782005" y="3040694"/>
              <a:ext cx="156046" cy="21713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フローチャート : 複数書類 13"/>
            <p:cNvSpPr>
              <a:spLocks noChangeAspect="1"/>
            </p:cNvSpPr>
            <p:nvPr/>
          </p:nvSpPr>
          <p:spPr>
            <a:xfrm>
              <a:off x="4107175" y="3070854"/>
              <a:ext cx="156046" cy="21713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ローチャート : 複数書類 14"/>
            <p:cNvSpPr>
              <a:spLocks noChangeAspect="1"/>
            </p:cNvSpPr>
            <p:nvPr/>
          </p:nvSpPr>
          <p:spPr>
            <a:xfrm>
              <a:off x="5745700" y="3040688"/>
              <a:ext cx="192014" cy="267187"/>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フローチャート : 複数書類 15"/>
            <p:cNvSpPr>
              <a:spLocks noChangeAspect="1"/>
            </p:cNvSpPr>
            <p:nvPr/>
          </p:nvSpPr>
          <p:spPr>
            <a:xfrm>
              <a:off x="5899349" y="3057881"/>
              <a:ext cx="192014" cy="267187"/>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7" name="直線矢印コネクタ 16"/>
            <p:cNvCxnSpPr/>
            <p:nvPr/>
          </p:nvCxnSpPr>
          <p:spPr>
            <a:xfrm>
              <a:off x="4558606" y="3088939"/>
              <a:ext cx="1031621" cy="1997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18" name="グループ化 17"/>
            <p:cNvGrpSpPr/>
            <p:nvPr/>
          </p:nvGrpSpPr>
          <p:grpSpPr>
            <a:xfrm>
              <a:off x="2519380" y="3855508"/>
              <a:ext cx="468845" cy="747775"/>
              <a:chOff x="4384288" y="3609020"/>
              <a:chExt cx="558751" cy="675075"/>
            </a:xfrm>
          </p:grpSpPr>
          <p:sp>
            <p:nvSpPr>
              <p:cNvPr id="267" name="フローチャート : 抜出し 26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8" name="円/楕円 26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69" name="直線コネクタ 26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70" name="直線コネクタ 26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71" name="直線コネクタ 27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72" name="直線コネクタ 27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19" name="右矢印 18"/>
            <p:cNvSpPr/>
            <p:nvPr/>
          </p:nvSpPr>
          <p:spPr>
            <a:xfrm>
              <a:off x="3186726" y="4104767"/>
              <a:ext cx="352266" cy="202506"/>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20" name="円/楕円 19"/>
            <p:cNvSpPr/>
            <p:nvPr/>
          </p:nvSpPr>
          <p:spPr>
            <a:xfrm>
              <a:off x="3614519" y="3925787"/>
              <a:ext cx="1321432" cy="56046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1" name="円/楕円 20"/>
            <p:cNvSpPr>
              <a:spLocks noChangeAspect="1"/>
            </p:cNvSpPr>
            <p:nvPr/>
          </p:nvSpPr>
          <p:spPr>
            <a:xfrm>
              <a:off x="4083825" y="4054915"/>
              <a:ext cx="740002" cy="313863"/>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22" name="グループ化 21"/>
            <p:cNvGrpSpPr>
              <a:grpSpLocks noChangeAspect="1"/>
            </p:cNvGrpSpPr>
            <p:nvPr/>
          </p:nvGrpSpPr>
          <p:grpSpPr>
            <a:xfrm>
              <a:off x="3857244" y="4104767"/>
              <a:ext cx="126588" cy="201899"/>
              <a:chOff x="4384288" y="3609020"/>
              <a:chExt cx="558751" cy="675075"/>
            </a:xfrm>
          </p:grpSpPr>
          <p:sp>
            <p:nvSpPr>
              <p:cNvPr id="261" name="フローチャート : 抜出し 26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2" name="円/楕円 26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63" name="直線コネクタ 26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64" name="直線コネクタ 26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65" name="直線コネクタ 26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66" name="直線コネクタ 26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23" name="円/楕円 22"/>
            <p:cNvSpPr/>
            <p:nvPr/>
          </p:nvSpPr>
          <p:spPr>
            <a:xfrm>
              <a:off x="6409302" y="3955212"/>
              <a:ext cx="1321432" cy="56046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4" name="円/楕円 23"/>
            <p:cNvSpPr>
              <a:spLocks noChangeAspect="1"/>
            </p:cNvSpPr>
            <p:nvPr/>
          </p:nvSpPr>
          <p:spPr>
            <a:xfrm>
              <a:off x="6878608" y="4084341"/>
              <a:ext cx="740002" cy="313863"/>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25" name="グループ化 24"/>
            <p:cNvGrpSpPr>
              <a:grpSpLocks noChangeAspect="1"/>
            </p:cNvGrpSpPr>
            <p:nvPr/>
          </p:nvGrpSpPr>
          <p:grpSpPr>
            <a:xfrm>
              <a:off x="6652027" y="4134193"/>
              <a:ext cx="126588" cy="201899"/>
              <a:chOff x="4384288" y="3609020"/>
              <a:chExt cx="558751" cy="675075"/>
            </a:xfrm>
            <a:effectLst>
              <a:glow rad="127000">
                <a:schemeClr val="bg1"/>
              </a:glow>
            </a:effectLst>
          </p:grpSpPr>
          <p:sp>
            <p:nvSpPr>
              <p:cNvPr id="255" name="フローチャート : 抜出し 254"/>
              <p:cNvSpPr/>
              <p:nvPr/>
            </p:nvSpPr>
            <p:spPr>
              <a:xfrm>
                <a:off x="4500682" y="3789040"/>
                <a:ext cx="320436" cy="320435"/>
              </a:xfrm>
              <a:prstGeom prst="flowChartExtra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56" name="円/楕円 255"/>
              <p:cNvSpPr>
                <a:spLocks noChangeAspect="1"/>
              </p:cNvSpPr>
              <p:nvPr/>
            </p:nvSpPr>
            <p:spPr>
              <a:xfrm>
                <a:off x="4520485" y="3609020"/>
                <a:ext cx="280831" cy="28083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cxnSp>
            <p:nvCxnSpPr>
              <p:cNvPr id="257" name="直線コネクタ 256"/>
              <p:cNvCxnSpPr/>
              <p:nvPr/>
            </p:nvCxnSpPr>
            <p:spPr>
              <a:xfrm>
                <a:off x="4384288" y="3744035"/>
                <a:ext cx="142707" cy="315035"/>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258" name="直線コネクタ 257"/>
              <p:cNvCxnSpPr/>
              <p:nvPr/>
            </p:nvCxnSpPr>
            <p:spPr>
              <a:xfrm flipH="1">
                <a:off x="4801316" y="3741807"/>
                <a:ext cx="141723" cy="321619"/>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259" name="直線コネクタ 258"/>
              <p:cNvCxnSpPr/>
              <p:nvPr/>
            </p:nvCxnSpPr>
            <p:spPr>
              <a:xfrm flipH="1">
                <a:off x="4540005" y="4111046"/>
                <a:ext cx="70860" cy="160810"/>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260" name="直線コネクタ 259"/>
              <p:cNvCxnSpPr/>
              <p:nvPr/>
            </p:nvCxnSpPr>
            <p:spPr>
              <a:xfrm>
                <a:off x="4746411" y="4114998"/>
                <a:ext cx="74707" cy="169097"/>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grpSp>
        <p:grpSp>
          <p:nvGrpSpPr>
            <p:cNvPr id="26" name="グループ化 25"/>
            <p:cNvGrpSpPr>
              <a:grpSpLocks noChangeAspect="1"/>
            </p:cNvGrpSpPr>
            <p:nvPr/>
          </p:nvGrpSpPr>
          <p:grpSpPr>
            <a:xfrm>
              <a:off x="7202046" y="4152127"/>
              <a:ext cx="126588" cy="201899"/>
              <a:chOff x="4384288" y="3609020"/>
              <a:chExt cx="558751" cy="675075"/>
            </a:xfrm>
          </p:grpSpPr>
          <p:sp>
            <p:nvSpPr>
              <p:cNvPr id="249" name="フローチャート : 抜出し 24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0" name="円/楕円 24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51" name="直線コネクタ 25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2" name="直線コネクタ 25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3" name="直線コネクタ 25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4" name="直線コネクタ 25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7" name="直線矢印コネクタ 26"/>
            <p:cNvCxnSpPr/>
            <p:nvPr/>
          </p:nvCxnSpPr>
          <p:spPr>
            <a:xfrm>
              <a:off x="5049530" y="4192395"/>
              <a:ext cx="1265219" cy="19451"/>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28" name="直線矢印コネクタ 27"/>
            <p:cNvCxnSpPr/>
            <p:nvPr/>
          </p:nvCxnSpPr>
          <p:spPr>
            <a:xfrm>
              <a:off x="6824413" y="4239852"/>
              <a:ext cx="339871" cy="14470"/>
            </a:xfrm>
            <a:prstGeom prst="straightConnector1">
              <a:avLst/>
            </a:prstGeom>
            <a:ln w="1270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29" name="グループ化 28"/>
            <p:cNvGrpSpPr>
              <a:grpSpLocks noChangeAspect="1"/>
            </p:cNvGrpSpPr>
            <p:nvPr/>
          </p:nvGrpSpPr>
          <p:grpSpPr>
            <a:xfrm>
              <a:off x="2406378" y="5199013"/>
              <a:ext cx="126588" cy="201899"/>
              <a:chOff x="4384288" y="3609020"/>
              <a:chExt cx="558751" cy="675075"/>
            </a:xfrm>
          </p:grpSpPr>
          <p:sp>
            <p:nvSpPr>
              <p:cNvPr id="243" name="フローチャート : 抜出し 24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4" name="円/楕円 24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45" name="直線コネクタ 24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6" name="直線コネクタ 24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7" name="直線コネクタ 24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8" name="直線コネクタ 24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0" name="グループ化 29"/>
            <p:cNvGrpSpPr>
              <a:grpSpLocks noChangeAspect="1"/>
            </p:cNvGrpSpPr>
            <p:nvPr/>
          </p:nvGrpSpPr>
          <p:grpSpPr>
            <a:xfrm>
              <a:off x="2897303" y="5367824"/>
              <a:ext cx="126588" cy="201899"/>
              <a:chOff x="4384288" y="3609020"/>
              <a:chExt cx="558751" cy="675075"/>
            </a:xfrm>
          </p:grpSpPr>
          <p:sp>
            <p:nvSpPr>
              <p:cNvPr id="237" name="フローチャート : 抜出し 23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8" name="円/楕円 23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39" name="直線コネクタ 23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0" name="直線コネクタ 23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1" name="直線コネクタ 24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42" name="直線コネクタ 24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1" name="グループ化 30"/>
            <p:cNvGrpSpPr>
              <a:grpSpLocks noChangeAspect="1"/>
            </p:cNvGrpSpPr>
            <p:nvPr/>
          </p:nvGrpSpPr>
          <p:grpSpPr>
            <a:xfrm>
              <a:off x="2495202" y="5650171"/>
              <a:ext cx="126588" cy="201899"/>
              <a:chOff x="4384288" y="3609020"/>
              <a:chExt cx="558751" cy="675075"/>
            </a:xfrm>
          </p:grpSpPr>
          <p:sp>
            <p:nvSpPr>
              <p:cNvPr id="231" name="フローチャート : 抜出し 23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2" name="円/楕円 23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33" name="直線コネクタ 23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4" name="直線コネクタ 23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5" name="直線コネクタ 23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6" name="直線コネクタ 23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2" name="グループ化 31"/>
            <p:cNvGrpSpPr>
              <a:grpSpLocks noChangeAspect="1"/>
            </p:cNvGrpSpPr>
            <p:nvPr/>
          </p:nvGrpSpPr>
          <p:grpSpPr>
            <a:xfrm>
              <a:off x="2746249" y="4952246"/>
              <a:ext cx="126588" cy="201899"/>
              <a:chOff x="4384288" y="3609020"/>
              <a:chExt cx="558751" cy="675075"/>
            </a:xfrm>
          </p:grpSpPr>
          <p:sp>
            <p:nvSpPr>
              <p:cNvPr id="225" name="フローチャート : 抜出し 22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6" name="円/楕円 22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27" name="直線コネクタ 22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8" name="直線コネクタ 22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9" name="直線コネクタ 22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30" name="直線コネクタ 22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3" name="グループ化 32"/>
            <p:cNvGrpSpPr>
              <a:grpSpLocks noChangeAspect="1"/>
            </p:cNvGrpSpPr>
            <p:nvPr/>
          </p:nvGrpSpPr>
          <p:grpSpPr>
            <a:xfrm>
              <a:off x="2784013" y="5747381"/>
              <a:ext cx="126588" cy="201899"/>
              <a:chOff x="4384288" y="3609020"/>
              <a:chExt cx="558751" cy="675075"/>
            </a:xfrm>
          </p:grpSpPr>
          <p:sp>
            <p:nvSpPr>
              <p:cNvPr id="219" name="フローチャート : 抜出し 21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0" name="円/楕円 21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21" name="直線コネクタ 22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2" name="直線コネクタ 22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3" name="直線コネクタ 22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4" name="直線コネクタ 22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4" name="グループ化 33"/>
            <p:cNvGrpSpPr>
              <a:grpSpLocks noChangeAspect="1"/>
            </p:cNvGrpSpPr>
            <p:nvPr/>
          </p:nvGrpSpPr>
          <p:grpSpPr>
            <a:xfrm>
              <a:off x="2632959" y="5367824"/>
              <a:ext cx="126588" cy="201899"/>
              <a:chOff x="4384288" y="3609020"/>
              <a:chExt cx="558751" cy="675075"/>
            </a:xfrm>
          </p:grpSpPr>
          <p:sp>
            <p:nvSpPr>
              <p:cNvPr id="213" name="フローチャート : 抜出し 21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4" name="円/楕円 21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15" name="直線コネクタ 21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6" name="直線コネクタ 21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7" name="直線コネクタ 21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8" name="直線コネクタ 21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35" name="直線コネクタ 34"/>
            <p:cNvCxnSpPr/>
            <p:nvPr/>
          </p:nvCxnSpPr>
          <p:spPr>
            <a:xfrm flipV="1">
              <a:off x="2557871" y="5064371"/>
              <a:ext cx="162382" cy="13464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6" name="直線コネクタ 35"/>
            <p:cNvCxnSpPr/>
            <p:nvPr/>
          </p:nvCxnSpPr>
          <p:spPr>
            <a:xfrm>
              <a:off x="2486741" y="5455630"/>
              <a:ext cx="39317" cy="14468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7" name="直線コネクタ 36"/>
            <p:cNvCxnSpPr/>
            <p:nvPr/>
          </p:nvCxnSpPr>
          <p:spPr>
            <a:xfrm>
              <a:off x="2894546" y="5137615"/>
              <a:ext cx="47805" cy="195995"/>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8" name="直線コネクタ 37"/>
            <p:cNvCxnSpPr/>
            <p:nvPr/>
          </p:nvCxnSpPr>
          <p:spPr>
            <a:xfrm flipV="1">
              <a:off x="2621791" y="5569723"/>
              <a:ext cx="27333" cy="80447"/>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9" name="直線コネクタ 38"/>
            <p:cNvCxnSpPr/>
            <p:nvPr/>
          </p:nvCxnSpPr>
          <p:spPr>
            <a:xfrm>
              <a:off x="2777693" y="5477140"/>
              <a:ext cx="10079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0" name="直線コネクタ 39"/>
            <p:cNvCxnSpPr/>
            <p:nvPr/>
          </p:nvCxnSpPr>
          <p:spPr>
            <a:xfrm>
              <a:off x="2746249" y="5600319"/>
              <a:ext cx="51333" cy="1338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1" name="直線コネクタ 40"/>
            <p:cNvCxnSpPr/>
            <p:nvPr/>
          </p:nvCxnSpPr>
          <p:spPr>
            <a:xfrm>
              <a:off x="2633808" y="5814702"/>
              <a:ext cx="131262" cy="20486"/>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42" name="右矢印 41"/>
            <p:cNvSpPr/>
            <p:nvPr/>
          </p:nvSpPr>
          <p:spPr>
            <a:xfrm>
              <a:off x="3200313" y="5351059"/>
              <a:ext cx="352266" cy="202506"/>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grpSp>
          <p:nvGrpSpPr>
            <p:cNvPr id="43" name="グループ化 42"/>
            <p:cNvGrpSpPr>
              <a:grpSpLocks noChangeAspect="1"/>
            </p:cNvGrpSpPr>
            <p:nvPr/>
          </p:nvGrpSpPr>
          <p:grpSpPr>
            <a:xfrm>
              <a:off x="7362979" y="5199013"/>
              <a:ext cx="126588" cy="201899"/>
              <a:chOff x="4384288" y="3609020"/>
              <a:chExt cx="558751" cy="675075"/>
            </a:xfrm>
          </p:grpSpPr>
          <p:sp>
            <p:nvSpPr>
              <p:cNvPr id="207" name="フローチャート : 抜出し 20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8" name="円/楕円 20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09" name="直線コネクタ 20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0" name="直線コネクタ 20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1" name="直線コネクタ 21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12" name="直線コネクタ 21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44" name="グループ化 43"/>
            <p:cNvGrpSpPr>
              <a:grpSpLocks noChangeAspect="1"/>
            </p:cNvGrpSpPr>
            <p:nvPr/>
          </p:nvGrpSpPr>
          <p:grpSpPr>
            <a:xfrm>
              <a:off x="7853903" y="5367824"/>
              <a:ext cx="126588" cy="201899"/>
              <a:chOff x="4384288" y="3609020"/>
              <a:chExt cx="558751" cy="675075"/>
            </a:xfrm>
          </p:grpSpPr>
          <p:sp>
            <p:nvSpPr>
              <p:cNvPr id="201" name="フローチャート : 抜出し 20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2" name="円/楕円 20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203" name="直線コネクタ 20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4" name="直線コネクタ 20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5" name="直線コネクタ 20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6" name="直線コネクタ 20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45" name="グループ化 44"/>
            <p:cNvGrpSpPr>
              <a:grpSpLocks noChangeAspect="1"/>
            </p:cNvGrpSpPr>
            <p:nvPr/>
          </p:nvGrpSpPr>
          <p:grpSpPr>
            <a:xfrm>
              <a:off x="7451803" y="5650171"/>
              <a:ext cx="126588" cy="201899"/>
              <a:chOff x="4384288" y="3609020"/>
              <a:chExt cx="558751" cy="675075"/>
            </a:xfrm>
          </p:grpSpPr>
          <p:sp>
            <p:nvSpPr>
              <p:cNvPr id="195" name="フローチャート : 抜出し 19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6" name="円/楕円 19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97" name="直線コネクタ 19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8" name="直線コネクタ 19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9" name="直線コネクタ 19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00" name="直線コネクタ 19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46" name="グループ化 45"/>
            <p:cNvGrpSpPr>
              <a:grpSpLocks noChangeAspect="1"/>
            </p:cNvGrpSpPr>
            <p:nvPr/>
          </p:nvGrpSpPr>
          <p:grpSpPr>
            <a:xfrm>
              <a:off x="7702849" y="4952246"/>
              <a:ext cx="126588" cy="201899"/>
              <a:chOff x="4384288" y="3609020"/>
              <a:chExt cx="558751" cy="675075"/>
            </a:xfrm>
          </p:grpSpPr>
          <p:sp>
            <p:nvSpPr>
              <p:cNvPr id="189" name="フローチャート : 抜出し 18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0" name="円/楕円 18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91" name="直線コネクタ 19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2" name="直線コネクタ 19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3" name="直線コネクタ 19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94" name="直線コネクタ 19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47" name="グループ化 46"/>
            <p:cNvGrpSpPr>
              <a:grpSpLocks noChangeAspect="1"/>
            </p:cNvGrpSpPr>
            <p:nvPr/>
          </p:nvGrpSpPr>
          <p:grpSpPr>
            <a:xfrm>
              <a:off x="7740613" y="5747381"/>
              <a:ext cx="126588" cy="201899"/>
              <a:chOff x="4384288" y="3609020"/>
              <a:chExt cx="558751" cy="675075"/>
            </a:xfrm>
          </p:grpSpPr>
          <p:sp>
            <p:nvSpPr>
              <p:cNvPr id="183" name="フローチャート : 抜出し 18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4" name="円/楕円 18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85" name="直線コネクタ 18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6" name="直線コネクタ 18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7" name="直線コネクタ 18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8" name="直線コネクタ 18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48" name="グループ化 47"/>
            <p:cNvGrpSpPr>
              <a:grpSpLocks noChangeAspect="1"/>
            </p:cNvGrpSpPr>
            <p:nvPr/>
          </p:nvGrpSpPr>
          <p:grpSpPr>
            <a:xfrm>
              <a:off x="7589559" y="5367824"/>
              <a:ext cx="126588" cy="201899"/>
              <a:chOff x="4384288" y="3609020"/>
              <a:chExt cx="558751" cy="675075"/>
            </a:xfrm>
          </p:grpSpPr>
          <p:sp>
            <p:nvSpPr>
              <p:cNvPr id="177" name="フローチャート : 抜出し 17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8" name="円/楕円 17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79" name="直線コネクタ 17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0" name="直線コネクタ 17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1" name="直線コネクタ 18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2" name="直線コネクタ 18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49" name="直線コネクタ 48"/>
            <p:cNvCxnSpPr/>
            <p:nvPr/>
          </p:nvCxnSpPr>
          <p:spPr>
            <a:xfrm flipV="1">
              <a:off x="7514471" y="5064371"/>
              <a:ext cx="162382" cy="13464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0" name="直線コネクタ 49"/>
            <p:cNvCxnSpPr/>
            <p:nvPr/>
          </p:nvCxnSpPr>
          <p:spPr>
            <a:xfrm>
              <a:off x="7443343" y="5455630"/>
              <a:ext cx="39317" cy="14468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1" name="直線コネクタ 50"/>
            <p:cNvCxnSpPr/>
            <p:nvPr/>
          </p:nvCxnSpPr>
          <p:spPr>
            <a:xfrm>
              <a:off x="7851146" y="5137615"/>
              <a:ext cx="47805" cy="195995"/>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2" name="直線コネクタ 51"/>
            <p:cNvCxnSpPr/>
            <p:nvPr/>
          </p:nvCxnSpPr>
          <p:spPr>
            <a:xfrm flipV="1">
              <a:off x="7578392" y="5569723"/>
              <a:ext cx="27333" cy="80447"/>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3" name="直線コネクタ 52"/>
            <p:cNvCxnSpPr/>
            <p:nvPr/>
          </p:nvCxnSpPr>
          <p:spPr>
            <a:xfrm>
              <a:off x="7734292" y="5477140"/>
              <a:ext cx="10079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4" name="直線コネクタ 53"/>
            <p:cNvCxnSpPr/>
            <p:nvPr/>
          </p:nvCxnSpPr>
          <p:spPr>
            <a:xfrm>
              <a:off x="7702849" y="5600319"/>
              <a:ext cx="51333" cy="1338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5" name="直線コネクタ 54"/>
            <p:cNvCxnSpPr/>
            <p:nvPr/>
          </p:nvCxnSpPr>
          <p:spPr>
            <a:xfrm>
              <a:off x="7590409" y="5814702"/>
              <a:ext cx="131262" cy="2048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6" name="直線矢印コネクタ 55"/>
            <p:cNvCxnSpPr/>
            <p:nvPr/>
          </p:nvCxnSpPr>
          <p:spPr>
            <a:xfrm>
              <a:off x="6130082" y="5438687"/>
              <a:ext cx="1019613" cy="16944"/>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57" name="グループ化 56"/>
            <p:cNvGrpSpPr>
              <a:grpSpLocks noChangeAspect="1"/>
            </p:cNvGrpSpPr>
            <p:nvPr/>
          </p:nvGrpSpPr>
          <p:grpSpPr>
            <a:xfrm>
              <a:off x="7942728" y="5697529"/>
              <a:ext cx="126588" cy="201899"/>
              <a:chOff x="4384288" y="3609020"/>
              <a:chExt cx="558751" cy="675075"/>
            </a:xfrm>
          </p:grpSpPr>
          <p:sp>
            <p:nvSpPr>
              <p:cNvPr id="171" name="フローチャート : 抜出し 17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2" name="円/楕円 17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73" name="直線コネクタ 17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4" name="直線コネクタ 17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5" name="直線コネクタ 17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6" name="直線コネクタ 17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58" name="グループ化 57"/>
            <p:cNvGrpSpPr>
              <a:grpSpLocks noChangeAspect="1"/>
            </p:cNvGrpSpPr>
            <p:nvPr/>
          </p:nvGrpSpPr>
          <p:grpSpPr>
            <a:xfrm>
              <a:off x="7981781" y="5099309"/>
              <a:ext cx="126588" cy="201899"/>
              <a:chOff x="4384288" y="3609020"/>
              <a:chExt cx="558751" cy="675075"/>
            </a:xfrm>
          </p:grpSpPr>
          <p:sp>
            <p:nvSpPr>
              <p:cNvPr id="165" name="フローチャート : 抜出し 16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6" name="円/楕円 16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67" name="直線コネクタ 16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8" name="直線コネクタ 16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9" name="直線コネクタ 16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0" name="直線コネクタ 16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59" name="グループ化 58"/>
            <p:cNvGrpSpPr>
              <a:grpSpLocks noChangeAspect="1"/>
            </p:cNvGrpSpPr>
            <p:nvPr/>
          </p:nvGrpSpPr>
          <p:grpSpPr>
            <a:xfrm>
              <a:off x="7225222" y="5500615"/>
              <a:ext cx="126588" cy="201899"/>
              <a:chOff x="4384288" y="3609020"/>
              <a:chExt cx="558751" cy="675075"/>
            </a:xfrm>
          </p:grpSpPr>
          <p:sp>
            <p:nvSpPr>
              <p:cNvPr id="159" name="フローチャート : 抜出し 15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0" name="円/楕円 15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61" name="直線コネクタ 16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2" name="直線コネクタ 16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3" name="直線コネクタ 16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4" name="直線コネクタ 16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60" name="グループ化 59"/>
            <p:cNvGrpSpPr>
              <a:grpSpLocks noChangeAspect="1"/>
            </p:cNvGrpSpPr>
            <p:nvPr/>
          </p:nvGrpSpPr>
          <p:grpSpPr>
            <a:xfrm>
              <a:off x="7438506" y="4902394"/>
              <a:ext cx="126588" cy="201899"/>
              <a:chOff x="4384288" y="3609020"/>
              <a:chExt cx="558751" cy="675075"/>
            </a:xfrm>
          </p:grpSpPr>
          <p:sp>
            <p:nvSpPr>
              <p:cNvPr id="153" name="フローチャート : 抜出し 15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4" name="円/楕円 15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55" name="直線コネクタ 15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6" name="直線コネクタ 15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7" name="直線コネクタ 15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8" name="直線コネクタ 15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61" name="直線コネクタ 60"/>
            <p:cNvCxnSpPr/>
            <p:nvPr/>
          </p:nvCxnSpPr>
          <p:spPr>
            <a:xfrm flipH="1">
              <a:off x="8024768" y="5329868"/>
              <a:ext cx="17389" cy="322073"/>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2" name="直線コネクタ 61"/>
            <p:cNvCxnSpPr/>
            <p:nvPr/>
          </p:nvCxnSpPr>
          <p:spPr>
            <a:xfrm>
              <a:off x="7942728" y="5600319"/>
              <a:ext cx="16926" cy="64867"/>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3" name="直線コネクタ 62"/>
            <p:cNvCxnSpPr/>
            <p:nvPr/>
          </p:nvCxnSpPr>
          <p:spPr>
            <a:xfrm>
              <a:off x="7578392" y="4992628"/>
              <a:ext cx="110134" cy="11523"/>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4" name="直線コネクタ 63"/>
            <p:cNvCxnSpPr/>
            <p:nvPr/>
          </p:nvCxnSpPr>
          <p:spPr>
            <a:xfrm>
              <a:off x="7364079" y="5628365"/>
              <a:ext cx="61567" cy="97998"/>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5" name="直線コネクタ 64"/>
            <p:cNvCxnSpPr/>
            <p:nvPr/>
          </p:nvCxnSpPr>
          <p:spPr>
            <a:xfrm flipH="1">
              <a:off x="7338513" y="5397252"/>
              <a:ext cx="25566" cy="8658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6" name="直線コネクタ 65"/>
            <p:cNvCxnSpPr/>
            <p:nvPr/>
          </p:nvCxnSpPr>
          <p:spPr>
            <a:xfrm flipH="1">
              <a:off x="7425647" y="5088148"/>
              <a:ext cx="12859" cy="53155"/>
            </a:xfrm>
            <a:prstGeom prst="line">
              <a:avLst/>
            </a:prstGeom>
            <a:ln w="38100"/>
          </p:spPr>
          <p:style>
            <a:lnRef idx="1">
              <a:schemeClr val="accent2"/>
            </a:lnRef>
            <a:fillRef idx="0">
              <a:schemeClr val="accent2"/>
            </a:fillRef>
            <a:effectRef idx="0">
              <a:schemeClr val="accent2"/>
            </a:effectRef>
            <a:fontRef idx="minor">
              <a:schemeClr val="tx1"/>
            </a:fontRef>
          </p:style>
        </p:cxnSp>
        <p:grpSp>
          <p:nvGrpSpPr>
            <p:cNvPr id="67" name="グループ化 66"/>
            <p:cNvGrpSpPr>
              <a:grpSpLocks noChangeAspect="1"/>
            </p:cNvGrpSpPr>
            <p:nvPr/>
          </p:nvGrpSpPr>
          <p:grpSpPr>
            <a:xfrm>
              <a:off x="5374814" y="5199013"/>
              <a:ext cx="126588" cy="201899"/>
              <a:chOff x="4384288" y="3609020"/>
              <a:chExt cx="558751" cy="675075"/>
            </a:xfrm>
          </p:grpSpPr>
          <p:sp>
            <p:nvSpPr>
              <p:cNvPr id="147" name="フローチャート : 抜出し 14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8" name="円/楕円 14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49" name="直線コネクタ 14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0" name="直線コネクタ 14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1" name="直線コネクタ 15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2" name="直線コネクタ 15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68" name="グループ化 67"/>
            <p:cNvGrpSpPr>
              <a:grpSpLocks noChangeAspect="1"/>
            </p:cNvGrpSpPr>
            <p:nvPr/>
          </p:nvGrpSpPr>
          <p:grpSpPr>
            <a:xfrm>
              <a:off x="5865738" y="5367824"/>
              <a:ext cx="126588" cy="201899"/>
              <a:chOff x="4384288" y="3609020"/>
              <a:chExt cx="558751" cy="675075"/>
            </a:xfrm>
          </p:grpSpPr>
          <p:sp>
            <p:nvSpPr>
              <p:cNvPr id="141" name="フローチャート : 抜出し 14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2" name="円/楕円 14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43" name="直線コネクタ 14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4" name="直線コネクタ 14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5" name="直線コネクタ 14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6" name="直線コネクタ 14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69" name="グループ化 68"/>
            <p:cNvGrpSpPr>
              <a:grpSpLocks noChangeAspect="1"/>
            </p:cNvGrpSpPr>
            <p:nvPr/>
          </p:nvGrpSpPr>
          <p:grpSpPr>
            <a:xfrm>
              <a:off x="5463639" y="5650171"/>
              <a:ext cx="126588" cy="201899"/>
              <a:chOff x="4384288" y="3609020"/>
              <a:chExt cx="558751" cy="675075"/>
            </a:xfrm>
          </p:grpSpPr>
          <p:sp>
            <p:nvSpPr>
              <p:cNvPr id="135" name="フローチャート : 抜出し 13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6" name="円/楕円 13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37" name="直線コネクタ 13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38" name="直線コネクタ 13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39" name="直線コネクタ 13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0" name="直線コネクタ 13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70" name="グループ化 69"/>
            <p:cNvGrpSpPr>
              <a:grpSpLocks noChangeAspect="1"/>
            </p:cNvGrpSpPr>
            <p:nvPr/>
          </p:nvGrpSpPr>
          <p:grpSpPr>
            <a:xfrm>
              <a:off x="5714685" y="4952246"/>
              <a:ext cx="126588" cy="201899"/>
              <a:chOff x="4384288" y="3609020"/>
              <a:chExt cx="558751" cy="675075"/>
            </a:xfrm>
          </p:grpSpPr>
          <p:sp>
            <p:nvSpPr>
              <p:cNvPr id="129" name="フローチャート : 抜出し 12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0" name="円/楕円 12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31" name="直線コネクタ 13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32" name="直線コネクタ 13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33" name="直線コネクタ 13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34" name="直線コネクタ 13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71" name="グループ化 70"/>
            <p:cNvGrpSpPr>
              <a:grpSpLocks noChangeAspect="1"/>
            </p:cNvGrpSpPr>
            <p:nvPr/>
          </p:nvGrpSpPr>
          <p:grpSpPr>
            <a:xfrm>
              <a:off x="5752448" y="5747381"/>
              <a:ext cx="126588" cy="201899"/>
              <a:chOff x="4384288" y="3609020"/>
              <a:chExt cx="558751" cy="675075"/>
            </a:xfrm>
          </p:grpSpPr>
          <p:sp>
            <p:nvSpPr>
              <p:cNvPr id="123" name="フローチャート : 抜出し 12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4" name="円/楕円 12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25" name="直線コネクタ 12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6" name="直線コネクタ 12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7" name="直線コネクタ 12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8" name="直線コネクタ 12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72" name="グループ化 71"/>
            <p:cNvGrpSpPr>
              <a:grpSpLocks noChangeAspect="1"/>
            </p:cNvGrpSpPr>
            <p:nvPr/>
          </p:nvGrpSpPr>
          <p:grpSpPr>
            <a:xfrm>
              <a:off x="5601395" y="5367824"/>
              <a:ext cx="126588" cy="201899"/>
              <a:chOff x="4384288" y="3609020"/>
              <a:chExt cx="558751" cy="675075"/>
            </a:xfrm>
          </p:grpSpPr>
          <p:sp>
            <p:nvSpPr>
              <p:cNvPr id="117" name="フローチャート : 抜出し 11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 name="円/楕円 11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19" name="直線コネクタ 11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0" name="直線コネクタ 11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1" name="直線コネクタ 12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22" name="直線コネクタ 12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73" name="直線コネクタ 72"/>
            <p:cNvCxnSpPr/>
            <p:nvPr/>
          </p:nvCxnSpPr>
          <p:spPr>
            <a:xfrm flipV="1">
              <a:off x="5526306" y="5064371"/>
              <a:ext cx="162382" cy="13464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74" name="直線コネクタ 73"/>
            <p:cNvCxnSpPr/>
            <p:nvPr/>
          </p:nvCxnSpPr>
          <p:spPr>
            <a:xfrm>
              <a:off x="5455178" y="5455630"/>
              <a:ext cx="39317" cy="14468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75" name="直線コネクタ 74"/>
            <p:cNvCxnSpPr/>
            <p:nvPr/>
          </p:nvCxnSpPr>
          <p:spPr>
            <a:xfrm>
              <a:off x="5862981" y="5137615"/>
              <a:ext cx="47805" cy="195995"/>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76" name="直線コネクタ 75"/>
            <p:cNvCxnSpPr/>
            <p:nvPr/>
          </p:nvCxnSpPr>
          <p:spPr>
            <a:xfrm flipV="1">
              <a:off x="5590227" y="5569723"/>
              <a:ext cx="27333" cy="80447"/>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77" name="直線コネクタ 76"/>
            <p:cNvCxnSpPr/>
            <p:nvPr/>
          </p:nvCxnSpPr>
          <p:spPr>
            <a:xfrm>
              <a:off x="5746128" y="5477140"/>
              <a:ext cx="10079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78" name="直線コネクタ 77"/>
            <p:cNvCxnSpPr/>
            <p:nvPr/>
          </p:nvCxnSpPr>
          <p:spPr>
            <a:xfrm>
              <a:off x="5714685" y="5600319"/>
              <a:ext cx="51333" cy="1338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79" name="直線コネクタ 78"/>
            <p:cNvCxnSpPr/>
            <p:nvPr/>
          </p:nvCxnSpPr>
          <p:spPr>
            <a:xfrm>
              <a:off x="5602244" y="5814702"/>
              <a:ext cx="131262" cy="20486"/>
            </a:xfrm>
            <a:prstGeom prst="line">
              <a:avLst/>
            </a:prstGeom>
            <a:ln w="38100"/>
          </p:spPr>
          <p:style>
            <a:lnRef idx="1">
              <a:schemeClr val="accent2"/>
            </a:lnRef>
            <a:fillRef idx="0">
              <a:schemeClr val="accent2"/>
            </a:fillRef>
            <a:effectRef idx="0">
              <a:schemeClr val="accent2"/>
            </a:effectRef>
            <a:fontRef idx="minor">
              <a:schemeClr val="tx1"/>
            </a:fontRef>
          </p:style>
        </p:cxnSp>
        <p:grpSp>
          <p:nvGrpSpPr>
            <p:cNvPr id="80" name="グループ化 79"/>
            <p:cNvGrpSpPr>
              <a:grpSpLocks noChangeAspect="1"/>
            </p:cNvGrpSpPr>
            <p:nvPr/>
          </p:nvGrpSpPr>
          <p:grpSpPr>
            <a:xfrm>
              <a:off x="3854398" y="5650171"/>
              <a:ext cx="126588" cy="201899"/>
              <a:chOff x="4384288" y="3609020"/>
              <a:chExt cx="558751" cy="675075"/>
            </a:xfrm>
          </p:grpSpPr>
          <p:sp>
            <p:nvSpPr>
              <p:cNvPr id="111" name="フローチャート : 抜出し 11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 name="円/楕円 11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13" name="直線コネクタ 11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4" name="直線コネクタ 11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5" name="直線コネクタ 11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6" name="直線コネクタ 11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1" name="グループ化 80"/>
            <p:cNvGrpSpPr>
              <a:grpSpLocks noChangeAspect="1"/>
            </p:cNvGrpSpPr>
            <p:nvPr/>
          </p:nvGrpSpPr>
          <p:grpSpPr>
            <a:xfrm>
              <a:off x="4143207" y="5747381"/>
              <a:ext cx="126588" cy="201899"/>
              <a:chOff x="4384288" y="3609020"/>
              <a:chExt cx="558751" cy="675075"/>
            </a:xfrm>
          </p:grpSpPr>
          <p:sp>
            <p:nvSpPr>
              <p:cNvPr id="105" name="フローチャート : 抜出し 10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 name="円/楕円 10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07" name="直線コネクタ 10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8" name="直線コネクタ 10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9" name="直線コネクタ 10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0" name="直線コネクタ 10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2" name="グループ化 81"/>
            <p:cNvGrpSpPr>
              <a:grpSpLocks noChangeAspect="1"/>
            </p:cNvGrpSpPr>
            <p:nvPr/>
          </p:nvGrpSpPr>
          <p:grpSpPr>
            <a:xfrm>
              <a:off x="3992153" y="5367824"/>
              <a:ext cx="126588" cy="201899"/>
              <a:chOff x="4384288" y="3609020"/>
              <a:chExt cx="558751" cy="675075"/>
            </a:xfrm>
          </p:grpSpPr>
          <p:sp>
            <p:nvSpPr>
              <p:cNvPr id="99" name="フローチャート : 抜出し 9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 name="円/楕円 9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01" name="直線コネクタ 10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2" name="直線コネクタ 10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3" name="直線コネクタ 10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4" name="直線コネクタ 10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83" name="直線コネクタ 82"/>
            <p:cNvCxnSpPr/>
            <p:nvPr/>
          </p:nvCxnSpPr>
          <p:spPr>
            <a:xfrm flipV="1">
              <a:off x="3980986" y="5569723"/>
              <a:ext cx="27333" cy="80447"/>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4" name="直線コネクタ 83"/>
            <p:cNvCxnSpPr/>
            <p:nvPr/>
          </p:nvCxnSpPr>
          <p:spPr>
            <a:xfrm>
              <a:off x="4105444" y="5600319"/>
              <a:ext cx="51333" cy="1338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5" name="直線コネクタ 84"/>
            <p:cNvCxnSpPr/>
            <p:nvPr/>
          </p:nvCxnSpPr>
          <p:spPr>
            <a:xfrm>
              <a:off x="3993003" y="5814702"/>
              <a:ext cx="131262" cy="2048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6" name="直線矢印コネクタ 85"/>
            <p:cNvCxnSpPr/>
            <p:nvPr/>
          </p:nvCxnSpPr>
          <p:spPr>
            <a:xfrm>
              <a:off x="4269796" y="5438687"/>
              <a:ext cx="971434" cy="16944"/>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87" name="右矢印 86"/>
            <p:cNvSpPr/>
            <p:nvPr/>
          </p:nvSpPr>
          <p:spPr>
            <a:xfrm rot="16978131">
              <a:off x="5151069" y="4094782"/>
              <a:ext cx="1346267" cy="19248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フローチャート : 磁気ディスク 87"/>
            <p:cNvSpPr/>
            <p:nvPr/>
          </p:nvSpPr>
          <p:spPr>
            <a:xfrm>
              <a:off x="7504155" y="2708920"/>
              <a:ext cx="623240" cy="687250"/>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89" name="フローチャート : 複数書類 88"/>
            <p:cNvSpPr>
              <a:spLocks noChangeAspect="1"/>
            </p:cNvSpPr>
            <p:nvPr/>
          </p:nvSpPr>
          <p:spPr>
            <a:xfrm>
              <a:off x="7872414" y="3008028"/>
              <a:ext cx="192014" cy="267187"/>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フローチャート : 複数書類 89"/>
            <p:cNvSpPr>
              <a:spLocks noChangeAspect="1"/>
            </p:cNvSpPr>
            <p:nvPr/>
          </p:nvSpPr>
          <p:spPr>
            <a:xfrm>
              <a:off x="7558346" y="3040688"/>
              <a:ext cx="192014" cy="267187"/>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フローチャート : 複数書類 90"/>
            <p:cNvSpPr>
              <a:spLocks noChangeAspect="1"/>
            </p:cNvSpPr>
            <p:nvPr/>
          </p:nvSpPr>
          <p:spPr>
            <a:xfrm>
              <a:off x="7711995" y="3057881"/>
              <a:ext cx="192014" cy="267187"/>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2" name="直線矢印コネクタ 91"/>
            <p:cNvCxnSpPr/>
            <p:nvPr/>
          </p:nvCxnSpPr>
          <p:spPr>
            <a:xfrm>
              <a:off x="6409014" y="3087761"/>
              <a:ext cx="1031621" cy="1997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94" name="右矢印 93"/>
            <p:cNvSpPr/>
            <p:nvPr/>
          </p:nvSpPr>
          <p:spPr>
            <a:xfrm rot="3206779">
              <a:off x="6136734" y="3679452"/>
              <a:ext cx="463246" cy="12311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75" name="グループ化 274"/>
          <p:cNvGrpSpPr/>
          <p:nvPr/>
        </p:nvGrpSpPr>
        <p:grpSpPr>
          <a:xfrm>
            <a:off x="566555" y="4593709"/>
            <a:ext cx="4073787" cy="1850626"/>
            <a:chOff x="2406378" y="2708920"/>
            <a:chExt cx="5721017" cy="3240360"/>
          </a:xfrm>
        </p:grpSpPr>
        <p:sp>
          <p:nvSpPr>
            <p:cNvPr id="276" name="フローチャート : 磁気ディスク 275"/>
            <p:cNvSpPr/>
            <p:nvPr/>
          </p:nvSpPr>
          <p:spPr>
            <a:xfrm>
              <a:off x="5691509" y="2708920"/>
              <a:ext cx="623240" cy="687250"/>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77" name="フローチャート : 複数書類 276"/>
            <p:cNvSpPr>
              <a:spLocks noChangeAspect="1"/>
            </p:cNvSpPr>
            <p:nvPr/>
          </p:nvSpPr>
          <p:spPr>
            <a:xfrm>
              <a:off x="6059768" y="3008028"/>
              <a:ext cx="192014" cy="267187"/>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8" name="フローチャート : 複数書類 277"/>
            <p:cNvSpPr/>
            <p:nvPr/>
          </p:nvSpPr>
          <p:spPr>
            <a:xfrm>
              <a:off x="2557143" y="2823106"/>
              <a:ext cx="411835" cy="573062"/>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9" name="右矢印 278"/>
            <p:cNvSpPr/>
            <p:nvPr/>
          </p:nvSpPr>
          <p:spPr>
            <a:xfrm>
              <a:off x="3180384" y="3008384"/>
              <a:ext cx="352266" cy="202506"/>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280" name="フローチャート : 磁気ディスク 279"/>
            <p:cNvSpPr/>
            <p:nvPr/>
          </p:nvSpPr>
          <p:spPr>
            <a:xfrm>
              <a:off x="3727810" y="2708921"/>
              <a:ext cx="623240" cy="687250"/>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281" name="フローチャート : 複数書類 280"/>
            <p:cNvSpPr>
              <a:spLocks noChangeAspect="1"/>
            </p:cNvSpPr>
            <p:nvPr/>
          </p:nvSpPr>
          <p:spPr>
            <a:xfrm>
              <a:off x="3782005" y="3040694"/>
              <a:ext cx="156046" cy="21713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2" name="フローチャート : 複数書類 281"/>
            <p:cNvSpPr>
              <a:spLocks noChangeAspect="1"/>
            </p:cNvSpPr>
            <p:nvPr/>
          </p:nvSpPr>
          <p:spPr>
            <a:xfrm>
              <a:off x="4107175" y="3070854"/>
              <a:ext cx="156046" cy="21713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3" name="フローチャート : 複数書類 282"/>
            <p:cNvSpPr>
              <a:spLocks noChangeAspect="1"/>
            </p:cNvSpPr>
            <p:nvPr/>
          </p:nvSpPr>
          <p:spPr>
            <a:xfrm>
              <a:off x="5745700" y="3040688"/>
              <a:ext cx="192014" cy="267187"/>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4" name="フローチャート : 複数書類 283"/>
            <p:cNvSpPr>
              <a:spLocks noChangeAspect="1"/>
            </p:cNvSpPr>
            <p:nvPr/>
          </p:nvSpPr>
          <p:spPr>
            <a:xfrm>
              <a:off x="5899349" y="3057881"/>
              <a:ext cx="192014" cy="267187"/>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85" name="直線矢印コネクタ 284"/>
            <p:cNvCxnSpPr/>
            <p:nvPr/>
          </p:nvCxnSpPr>
          <p:spPr>
            <a:xfrm>
              <a:off x="4558606" y="3088939"/>
              <a:ext cx="1031621" cy="1997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286" name="グループ化 285"/>
            <p:cNvGrpSpPr/>
            <p:nvPr/>
          </p:nvGrpSpPr>
          <p:grpSpPr>
            <a:xfrm>
              <a:off x="2519380" y="3855508"/>
              <a:ext cx="468845" cy="747775"/>
              <a:chOff x="4384288" y="3609020"/>
              <a:chExt cx="558751" cy="675075"/>
            </a:xfrm>
          </p:grpSpPr>
          <p:sp>
            <p:nvSpPr>
              <p:cNvPr id="530" name="フローチャート : 抜出し 529"/>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1" name="円/楕円 530"/>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532" name="直線コネクタ 531"/>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33" name="直線コネクタ 532"/>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34" name="直線コネクタ 533"/>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35" name="直線コネクタ 534"/>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287" name="右矢印 286"/>
            <p:cNvSpPr/>
            <p:nvPr/>
          </p:nvSpPr>
          <p:spPr>
            <a:xfrm>
              <a:off x="3186726" y="4104767"/>
              <a:ext cx="352266" cy="202506"/>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288" name="円/楕円 287"/>
            <p:cNvSpPr/>
            <p:nvPr/>
          </p:nvSpPr>
          <p:spPr>
            <a:xfrm>
              <a:off x="3614519" y="3925787"/>
              <a:ext cx="1321432" cy="56046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89" name="円/楕円 288"/>
            <p:cNvSpPr>
              <a:spLocks noChangeAspect="1"/>
            </p:cNvSpPr>
            <p:nvPr/>
          </p:nvSpPr>
          <p:spPr>
            <a:xfrm>
              <a:off x="4083825" y="4054915"/>
              <a:ext cx="740002" cy="313863"/>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290" name="グループ化 289"/>
            <p:cNvGrpSpPr>
              <a:grpSpLocks noChangeAspect="1"/>
            </p:cNvGrpSpPr>
            <p:nvPr/>
          </p:nvGrpSpPr>
          <p:grpSpPr>
            <a:xfrm>
              <a:off x="3857244" y="4104767"/>
              <a:ext cx="126588" cy="201899"/>
              <a:chOff x="4384288" y="3609020"/>
              <a:chExt cx="558751" cy="675075"/>
            </a:xfrm>
          </p:grpSpPr>
          <p:sp>
            <p:nvSpPr>
              <p:cNvPr id="524" name="フローチャート : 抜出し 523"/>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5" name="円/楕円 524"/>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526" name="直線コネクタ 525"/>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27" name="直線コネクタ 526"/>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28" name="直線コネクタ 527"/>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29" name="直線コネクタ 528"/>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291" name="円/楕円 290"/>
            <p:cNvSpPr/>
            <p:nvPr/>
          </p:nvSpPr>
          <p:spPr>
            <a:xfrm>
              <a:off x="6409302" y="3955212"/>
              <a:ext cx="1321432" cy="56046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92" name="円/楕円 291"/>
            <p:cNvSpPr>
              <a:spLocks noChangeAspect="1"/>
            </p:cNvSpPr>
            <p:nvPr/>
          </p:nvSpPr>
          <p:spPr>
            <a:xfrm>
              <a:off x="6878608" y="4084341"/>
              <a:ext cx="740002" cy="313863"/>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293" name="グループ化 292"/>
            <p:cNvGrpSpPr>
              <a:grpSpLocks noChangeAspect="1"/>
            </p:cNvGrpSpPr>
            <p:nvPr/>
          </p:nvGrpSpPr>
          <p:grpSpPr>
            <a:xfrm>
              <a:off x="6652027" y="4134193"/>
              <a:ext cx="126588" cy="201899"/>
              <a:chOff x="4384288" y="3609020"/>
              <a:chExt cx="558751" cy="675075"/>
            </a:xfrm>
            <a:effectLst>
              <a:glow rad="127000">
                <a:schemeClr val="bg1"/>
              </a:glow>
            </a:effectLst>
          </p:grpSpPr>
          <p:sp>
            <p:nvSpPr>
              <p:cNvPr id="518" name="フローチャート : 抜出し 517"/>
              <p:cNvSpPr/>
              <p:nvPr/>
            </p:nvSpPr>
            <p:spPr>
              <a:xfrm>
                <a:off x="4500682" y="3789040"/>
                <a:ext cx="320436" cy="320435"/>
              </a:xfrm>
              <a:prstGeom prst="flowChartExtra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519" name="円/楕円 518"/>
              <p:cNvSpPr>
                <a:spLocks noChangeAspect="1"/>
              </p:cNvSpPr>
              <p:nvPr/>
            </p:nvSpPr>
            <p:spPr>
              <a:xfrm>
                <a:off x="4520485" y="3609020"/>
                <a:ext cx="280831" cy="28083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cxnSp>
            <p:nvCxnSpPr>
              <p:cNvPr id="520" name="直線コネクタ 519"/>
              <p:cNvCxnSpPr/>
              <p:nvPr/>
            </p:nvCxnSpPr>
            <p:spPr>
              <a:xfrm>
                <a:off x="4384288" y="3744035"/>
                <a:ext cx="142707" cy="315035"/>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521" name="直線コネクタ 520"/>
              <p:cNvCxnSpPr/>
              <p:nvPr/>
            </p:nvCxnSpPr>
            <p:spPr>
              <a:xfrm flipH="1">
                <a:off x="4801316" y="3741807"/>
                <a:ext cx="141723" cy="321619"/>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522" name="直線コネクタ 521"/>
              <p:cNvCxnSpPr/>
              <p:nvPr/>
            </p:nvCxnSpPr>
            <p:spPr>
              <a:xfrm flipH="1">
                <a:off x="4540005" y="4111046"/>
                <a:ext cx="70860" cy="160810"/>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523" name="直線コネクタ 522"/>
              <p:cNvCxnSpPr/>
              <p:nvPr/>
            </p:nvCxnSpPr>
            <p:spPr>
              <a:xfrm>
                <a:off x="4746411" y="4114998"/>
                <a:ext cx="74707" cy="169097"/>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grpSp>
        <p:grpSp>
          <p:nvGrpSpPr>
            <p:cNvPr id="294" name="グループ化 293"/>
            <p:cNvGrpSpPr>
              <a:grpSpLocks noChangeAspect="1"/>
            </p:cNvGrpSpPr>
            <p:nvPr/>
          </p:nvGrpSpPr>
          <p:grpSpPr>
            <a:xfrm>
              <a:off x="7202046" y="4152127"/>
              <a:ext cx="126588" cy="201899"/>
              <a:chOff x="4384288" y="3609020"/>
              <a:chExt cx="558751" cy="675075"/>
            </a:xfrm>
          </p:grpSpPr>
          <p:sp>
            <p:nvSpPr>
              <p:cNvPr id="512" name="フローチャート : 抜出し 51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3" name="円/楕円 51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514" name="直線コネクタ 51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15" name="直線コネクタ 51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16" name="直線コネクタ 51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17" name="直線コネクタ 51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295" name="直線矢印コネクタ 294"/>
            <p:cNvCxnSpPr/>
            <p:nvPr/>
          </p:nvCxnSpPr>
          <p:spPr>
            <a:xfrm>
              <a:off x="5049530" y="4192395"/>
              <a:ext cx="1265219" cy="19451"/>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296" name="直線矢印コネクタ 295"/>
            <p:cNvCxnSpPr/>
            <p:nvPr/>
          </p:nvCxnSpPr>
          <p:spPr>
            <a:xfrm>
              <a:off x="6824413" y="4239852"/>
              <a:ext cx="339871" cy="14470"/>
            </a:xfrm>
            <a:prstGeom prst="straightConnector1">
              <a:avLst/>
            </a:prstGeom>
            <a:ln w="1270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297" name="グループ化 296"/>
            <p:cNvGrpSpPr>
              <a:grpSpLocks noChangeAspect="1"/>
            </p:cNvGrpSpPr>
            <p:nvPr/>
          </p:nvGrpSpPr>
          <p:grpSpPr>
            <a:xfrm>
              <a:off x="2406378" y="5199013"/>
              <a:ext cx="126588" cy="201899"/>
              <a:chOff x="4384288" y="3609020"/>
              <a:chExt cx="558751" cy="675075"/>
            </a:xfrm>
          </p:grpSpPr>
          <p:sp>
            <p:nvSpPr>
              <p:cNvPr id="506" name="フローチャート : 抜出し 50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7" name="円/楕円 50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508" name="直線コネクタ 50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09" name="直線コネクタ 50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10" name="直線コネクタ 50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11" name="直線コネクタ 51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98" name="グループ化 297"/>
            <p:cNvGrpSpPr>
              <a:grpSpLocks noChangeAspect="1"/>
            </p:cNvGrpSpPr>
            <p:nvPr/>
          </p:nvGrpSpPr>
          <p:grpSpPr>
            <a:xfrm>
              <a:off x="2897303" y="5367824"/>
              <a:ext cx="126588" cy="201899"/>
              <a:chOff x="4384288" y="3609020"/>
              <a:chExt cx="558751" cy="675075"/>
            </a:xfrm>
          </p:grpSpPr>
          <p:sp>
            <p:nvSpPr>
              <p:cNvPr id="500" name="フローチャート : 抜出し 499"/>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1" name="円/楕円 500"/>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502" name="直線コネクタ 501"/>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03" name="直線コネクタ 502"/>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04" name="直線コネクタ 503"/>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05" name="直線コネクタ 504"/>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99" name="グループ化 298"/>
            <p:cNvGrpSpPr>
              <a:grpSpLocks noChangeAspect="1"/>
            </p:cNvGrpSpPr>
            <p:nvPr/>
          </p:nvGrpSpPr>
          <p:grpSpPr>
            <a:xfrm>
              <a:off x="2495202" y="5650171"/>
              <a:ext cx="126588" cy="201899"/>
              <a:chOff x="4384288" y="3609020"/>
              <a:chExt cx="558751" cy="675075"/>
            </a:xfrm>
          </p:grpSpPr>
          <p:sp>
            <p:nvSpPr>
              <p:cNvPr id="494" name="フローチャート : 抜出し 493"/>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5" name="円/楕円 494"/>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96" name="直線コネクタ 495"/>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97" name="直線コネクタ 496"/>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98" name="直線コネクタ 497"/>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99" name="直線コネクタ 498"/>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00" name="グループ化 299"/>
            <p:cNvGrpSpPr>
              <a:grpSpLocks noChangeAspect="1"/>
            </p:cNvGrpSpPr>
            <p:nvPr/>
          </p:nvGrpSpPr>
          <p:grpSpPr>
            <a:xfrm>
              <a:off x="2746249" y="4952246"/>
              <a:ext cx="126588" cy="201899"/>
              <a:chOff x="4384288" y="3609020"/>
              <a:chExt cx="558751" cy="675075"/>
            </a:xfrm>
          </p:grpSpPr>
          <p:sp>
            <p:nvSpPr>
              <p:cNvPr id="488" name="フローチャート : 抜出し 48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9" name="円/楕円 48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90" name="直線コネクタ 48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91" name="直線コネクタ 49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92" name="直線コネクタ 49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93" name="直線コネクタ 49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01" name="グループ化 300"/>
            <p:cNvGrpSpPr>
              <a:grpSpLocks noChangeAspect="1"/>
            </p:cNvGrpSpPr>
            <p:nvPr/>
          </p:nvGrpSpPr>
          <p:grpSpPr>
            <a:xfrm>
              <a:off x="2784013" y="5747381"/>
              <a:ext cx="126588" cy="201899"/>
              <a:chOff x="4384288" y="3609020"/>
              <a:chExt cx="558751" cy="675075"/>
            </a:xfrm>
          </p:grpSpPr>
          <p:sp>
            <p:nvSpPr>
              <p:cNvPr id="482" name="フローチャート : 抜出し 48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3" name="円/楕円 48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84" name="直線コネクタ 48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85" name="直線コネクタ 48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86" name="直線コネクタ 48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87" name="直線コネクタ 48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02" name="グループ化 301"/>
            <p:cNvGrpSpPr>
              <a:grpSpLocks noChangeAspect="1"/>
            </p:cNvGrpSpPr>
            <p:nvPr/>
          </p:nvGrpSpPr>
          <p:grpSpPr>
            <a:xfrm>
              <a:off x="2632959" y="5367824"/>
              <a:ext cx="126588" cy="201899"/>
              <a:chOff x="4384288" y="3609020"/>
              <a:chExt cx="558751" cy="675075"/>
            </a:xfrm>
          </p:grpSpPr>
          <p:sp>
            <p:nvSpPr>
              <p:cNvPr id="476" name="フローチャート : 抜出し 47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7" name="円/楕円 47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78" name="直線コネクタ 47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79" name="直線コネクタ 47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80" name="直線コネクタ 47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81" name="直線コネクタ 48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303" name="直線コネクタ 302"/>
            <p:cNvCxnSpPr/>
            <p:nvPr/>
          </p:nvCxnSpPr>
          <p:spPr>
            <a:xfrm flipV="1">
              <a:off x="2557871" y="5064371"/>
              <a:ext cx="162382" cy="13464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04" name="直線コネクタ 303"/>
            <p:cNvCxnSpPr/>
            <p:nvPr/>
          </p:nvCxnSpPr>
          <p:spPr>
            <a:xfrm>
              <a:off x="2486741" y="5455630"/>
              <a:ext cx="39317" cy="14468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05" name="直線コネクタ 304"/>
            <p:cNvCxnSpPr/>
            <p:nvPr/>
          </p:nvCxnSpPr>
          <p:spPr>
            <a:xfrm>
              <a:off x="2894546" y="5137615"/>
              <a:ext cx="47805" cy="195995"/>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06" name="直線コネクタ 305"/>
            <p:cNvCxnSpPr/>
            <p:nvPr/>
          </p:nvCxnSpPr>
          <p:spPr>
            <a:xfrm flipV="1">
              <a:off x="2621791" y="5569723"/>
              <a:ext cx="27333" cy="80447"/>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07" name="直線コネクタ 306"/>
            <p:cNvCxnSpPr/>
            <p:nvPr/>
          </p:nvCxnSpPr>
          <p:spPr>
            <a:xfrm>
              <a:off x="2777693" y="5477140"/>
              <a:ext cx="10079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08" name="直線コネクタ 307"/>
            <p:cNvCxnSpPr/>
            <p:nvPr/>
          </p:nvCxnSpPr>
          <p:spPr>
            <a:xfrm>
              <a:off x="2746249" y="5600319"/>
              <a:ext cx="51333" cy="1338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09" name="直線コネクタ 308"/>
            <p:cNvCxnSpPr/>
            <p:nvPr/>
          </p:nvCxnSpPr>
          <p:spPr>
            <a:xfrm>
              <a:off x="2633808" y="5814702"/>
              <a:ext cx="131262" cy="20486"/>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310" name="右矢印 309"/>
            <p:cNvSpPr/>
            <p:nvPr/>
          </p:nvSpPr>
          <p:spPr>
            <a:xfrm>
              <a:off x="3200313" y="5351059"/>
              <a:ext cx="352266" cy="202506"/>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grpSp>
          <p:nvGrpSpPr>
            <p:cNvPr id="311" name="グループ化 310"/>
            <p:cNvGrpSpPr>
              <a:grpSpLocks noChangeAspect="1"/>
            </p:cNvGrpSpPr>
            <p:nvPr/>
          </p:nvGrpSpPr>
          <p:grpSpPr>
            <a:xfrm>
              <a:off x="7362979" y="5199013"/>
              <a:ext cx="126588" cy="201899"/>
              <a:chOff x="4384288" y="3609020"/>
              <a:chExt cx="558751" cy="675075"/>
            </a:xfrm>
          </p:grpSpPr>
          <p:sp>
            <p:nvSpPr>
              <p:cNvPr id="470" name="フローチャート : 抜出し 469"/>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1" name="円/楕円 470"/>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72" name="直線コネクタ 471"/>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73" name="直線コネクタ 472"/>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74" name="直線コネクタ 473"/>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75" name="直線コネクタ 474"/>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12" name="グループ化 311"/>
            <p:cNvGrpSpPr>
              <a:grpSpLocks noChangeAspect="1"/>
            </p:cNvGrpSpPr>
            <p:nvPr/>
          </p:nvGrpSpPr>
          <p:grpSpPr>
            <a:xfrm>
              <a:off x="7853903" y="5367824"/>
              <a:ext cx="126588" cy="201899"/>
              <a:chOff x="4384288" y="3609020"/>
              <a:chExt cx="558751" cy="675075"/>
            </a:xfrm>
          </p:grpSpPr>
          <p:sp>
            <p:nvSpPr>
              <p:cNvPr id="464" name="フローチャート : 抜出し 463"/>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5" name="円/楕円 464"/>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66" name="直線コネクタ 465"/>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7" name="直線コネクタ 466"/>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8" name="直線コネクタ 467"/>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9" name="直線コネクタ 468"/>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13" name="グループ化 312"/>
            <p:cNvGrpSpPr>
              <a:grpSpLocks noChangeAspect="1"/>
            </p:cNvGrpSpPr>
            <p:nvPr/>
          </p:nvGrpSpPr>
          <p:grpSpPr>
            <a:xfrm>
              <a:off x="7451803" y="5650171"/>
              <a:ext cx="126588" cy="201899"/>
              <a:chOff x="4384288" y="3609020"/>
              <a:chExt cx="558751" cy="675075"/>
            </a:xfrm>
          </p:grpSpPr>
          <p:sp>
            <p:nvSpPr>
              <p:cNvPr id="458" name="フローチャート : 抜出し 45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9" name="円/楕円 45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60" name="直線コネクタ 45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1" name="直線コネクタ 46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2" name="直線コネクタ 46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63" name="直線コネクタ 46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14" name="グループ化 313"/>
            <p:cNvGrpSpPr>
              <a:grpSpLocks noChangeAspect="1"/>
            </p:cNvGrpSpPr>
            <p:nvPr/>
          </p:nvGrpSpPr>
          <p:grpSpPr>
            <a:xfrm>
              <a:off x="7702849" y="4952246"/>
              <a:ext cx="126588" cy="201899"/>
              <a:chOff x="4384288" y="3609020"/>
              <a:chExt cx="558751" cy="675075"/>
            </a:xfrm>
          </p:grpSpPr>
          <p:sp>
            <p:nvSpPr>
              <p:cNvPr id="452" name="フローチャート : 抜出し 45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3" name="円/楕円 45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54" name="直線コネクタ 45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5" name="直線コネクタ 45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6" name="直線コネクタ 45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7" name="直線コネクタ 45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15" name="グループ化 314"/>
            <p:cNvGrpSpPr>
              <a:grpSpLocks noChangeAspect="1"/>
            </p:cNvGrpSpPr>
            <p:nvPr/>
          </p:nvGrpSpPr>
          <p:grpSpPr>
            <a:xfrm>
              <a:off x="7740613" y="5747381"/>
              <a:ext cx="126588" cy="201899"/>
              <a:chOff x="4384288" y="3609020"/>
              <a:chExt cx="558751" cy="675075"/>
            </a:xfrm>
          </p:grpSpPr>
          <p:sp>
            <p:nvSpPr>
              <p:cNvPr id="446" name="フローチャート : 抜出し 44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7" name="円/楕円 44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48" name="直線コネクタ 44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9" name="直線コネクタ 44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0" name="直線コネクタ 44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1" name="直線コネクタ 45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16" name="グループ化 315"/>
            <p:cNvGrpSpPr>
              <a:grpSpLocks noChangeAspect="1"/>
            </p:cNvGrpSpPr>
            <p:nvPr/>
          </p:nvGrpSpPr>
          <p:grpSpPr>
            <a:xfrm>
              <a:off x="7589559" y="5367824"/>
              <a:ext cx="126588" cy="201899"/>
              <a:chOff x="4384288" y="3609020"/>
              <a:chExt cx="558751" cy="675075"/>
            </a:xfrm>
          </p:grpSpPr>
          <p:sp>
            <p:nvSpPr>
              <p:cNvPr id="440" name="フローチャート : 抜出し 439"/>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1" name="円/楕円 440"/>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42" name="直線コネクタ 441"/>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3" name="直線コネクタ 442"/>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4" name="直線コネクタ 443"/>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5" name="直線コネクタ 444"/>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317" name="直線コネクタ 316"/>
            <p:cNvCxnSpPr/>
            <p:nvPr/>
          </p:nvCxnSpPr>
          <p:spPr>
            <a:xfrm flipV="1">
              <a:off x="7514471" y="5064371"/>
              <a:ext cx="162382" cy="13464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18" name="直線コネクタ 317"/>
            <p:cNvCxnSpPr/>
            <p:nvPr/>
          </p:nvCxnSpPr>
          <p:spPr>
            <a:xfrm>
              <a:off x="7443343" y="5455630"/>
              <a:ext cx="39317" cy="14468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19" name="直線コネクタ 318"/>
            <p:cNvCxnSpPr/>
            <p:nvPr/>
          </p:nvCxnSpPr>
          <p:spPr>
            <a:xfrm>
              <a:off x="7851146" y="5137615"/>
              <a:ext cx="47805" cy="195995"/>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20" name="直線コネクタ 319"/>
            <p:cNvCxnSpPr/>
            <p:nvPr/>
          </p:nvCxnSpPr>
          <p:spPr>
            <a:xfrm flipV="1">
              <a:off x="7578392" y="5569723"/>
              <a:ext cx="27333" cy="80447"/>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21" name="直線コネクタ 320"/>
            <p:cNvCxnSpPr/>
            <p:nvPr/>
          </p:nvCxnSpPr>
          <p:spPr>
            <a:xfrm>
              <a:off x="7734292" y="5477140"/>
              <a:ext cx="10079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22" name="直線コネクタ 321"/>
            <p:cNvCxnSpPr/>
            <p:nvPr/>
          </p:nvCxnSpPr>
          <p:spPr>
            <a:xfrm>
              <a:off x="7702849" y="5600319"/>
              <a:ext cx="51333" cy="1338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23" name="直線コネクタ 322"/>
            <p:cNvCxnSpPr/>
            <p:nvPr/>
          </p:nvCxnSpPr>
          <p:spPr>
            <a:xfrm>
              <a:off x="7590409" y="5814702"/>
              <a:ext cx="131262" cy="2048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24" name="直線矢印コネクタ 323"/>
            <p:cNvCxnSpPr/>
            <p:nvPr/>
          </p:nvCxnSpPr>
          <p:spPr>
            <a:xfrm>
              <a:off x="6130082" y="5438687"/>
              <a:ext cx="1019613" cy="16944"/>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325" name="グループ化 324"/>
            <p:cNvGrpSpPr>
              <a:grpSpLocks noChangeAspect="1"/>
            </p:cNvGrpSpPr>
            <p:nvPr/>
          </p:nvGrpSpPr>
          <p:grpSpPr>
            <a:xfrm>
              <a:off x="7942728" y="5697529"/>
              <a:ext cx="126588" cy="201899"/>
              <a:chOff x="4384288" y="3609020"/>
              <a:chExt cx="558751" cy="675075"/>
            </a:xfrm>
          </p:grpSpPr>
          <p:sp>
            <p:nvSpPr>
              <p:cNvPr id="434" name="フローチャート : 抜出し 433"/>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5" name="円/楕円 434"/>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36" name="直線コネクタ 435"/>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7" name="直線コネクタ 436"/>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8" name="直線コネクタ 437"/>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9" name="直線コネクタ 438"/>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26" name="グループ化 325"/>
            <p:cNvGrpSpPr>
              <a:grpSpLocks noChangeAspect="1"/>
            </p:cNvGrpSpPr>
            <p:nvPr/>
          </p:nvGrpSpPr>
          <p:grpSpPr>
            <a:xfrm>
              <a:off x="7981781" y="5099309"/>
              <a:ext cx="126588" cy="201899"/>
              <a:chOff x="4384288" y="3609020"/>
              <a:chExt cx="558751" cy="675075"/>
            </a:xfrm>
          </p:grpSpPr>
          <p:sp>
            <p:nvSpPr>
              <p:cNvPr id="428" name="フローチャート : 抜出し 42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9" name="円/楕円 42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30" name="直線コネクタ 42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1" name="直線コネクタ 43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2" name="直線コネクタ 43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33" name="直線コネクタ 43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27" name="グループ化 326"/>
            <p:cNvGrpSpPr>
              <a:grpSpLocks noChangeAspect="1"/>
            </p:cNvGrpSpPr>
            <p:nvPr/>
          </p:nvGrpSpPr>
          <p:grpSpPr>
            <a:xfrm>
              <a:off x="7225222" y="5500615"/>
              <a:ext cx="126588" cy="201899"/>
              <a:chOff x="4384288" y="3609020"/>
              <a:chExt cx="558751" cy="675075"/>
            </a:xfrm>
          </p:grpSpPr>
          <p:sp>
            <p:nvSpPr>
              <p:cNvPr id="422" name="フローチャート : 抜出し 42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3" name="円/楕円 42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24" name="直線コネクタ 42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5" name="直線コネクタ 42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6" name="直線コネクタ 42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7" name="直線コネクタ 42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28" name="グループ化 327"/>
            <p:cNvGrpSpPr>
              <a:grpSpLocks noChangeAspect="1"/>
            </p:cNvGrpSpPr>
            <p:nvPr/>
          </p:nvGrpSpPr>
          <p:grpSpPr>
            <a:xfrm>
              <a:off x="7438506" y="4902394"/>
              <a:ext cx="126588" cy="201899"/>
              <a:chOff x="4384288" y="3609020"/>
              <a:chExt cx="558751" cy="675075"/>
            </a:xfrm>
          </p:grpSpPr>
          <p:sp>
            <p:nvSpPr>
              <p:cNvPr id="416" name="フローチャート : 抜出し 41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7" name="円/楕円 41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18" name="直線コネクタ 41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9" name="直線コネクタ 41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0" name="直線コネクタ 41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1" name="直線コネクタ 42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329" name="直線コネクタ 328"/>
            <p:cNvCxnSpPr/>
            <p:nvPr/>
          </p:nvCxnSpPr>
          <p:spPr>
            <a:xfrm flipH="1">
              <a:off x="8024768" y="5329868"/>
              <a:ext cx="17389" cy="322073"/>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30" name="直線コネクタ 329"/>
            <p:cNvCxnSpPr/>
            <p:nvPr/>
          </p:nvCxnSpPr>
          <p:spPr>
            <a:xfrm>
              <a:off x="7942728" y="5600319"/>
              <a:ext cx="16926" cy="64867"/>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31" name="直線コネクタ 330"/>
            <p:cNvCxnSpPr/>
            <p:nvPr/>
          </p:nvCxnSpPr>
          <p:spPr>
            <a:xfrm>
              <a:off x="7578392" y="4992628"/>
              <a:ext cx="110134" cy="11523"/>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32" name="直線コネクタ 331"/>
            <p:cNvCxnSpPr/>
            <p:nvPr/>
          </p:nvCxnSpPr>
          <p:spPr>
            <a:xfrm>
              <a:off x="7364079" y="5628365"/>
              <a:ext cx="61567" cy="97998"/>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33" name="直線コネクタ 332"/>
            <p:cNvCxnSpPr/>
            <p:nvPr/>
          </p:nvCxnSpPr>
          <p:spPr>
            <a:xfrm flipH="1">
              <a:off x="7338513" y="5397252"/>
              <a:ext cx="25566" cy="8658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34" name="直線コネクタ 333"/>
            <p:cNvCxnSpPr/>
            <p:nvPr/>
          </p:nvCxnSpPr>
          <p:spPr>
            <a:xfrm flipH="1">
              <a:off x="7425647" y="5088148"/>
              <a:ext cx="12859" cy="53155"/>
            </a:xfrm>
            <a:prstGeom prst="line">
              <a:avLst/>
            </a:prstGeom>
            <a:ln w="38100"/>
          </p:spPr>
          <p:style>
            <a:lnRef idx="1">
              <a:schemeClr val="accent2"/>
            </a:lnRef>
            <a:fillRef idx="0">
              <a:schemeClr val="accent2"/>
            </a:fillRef>
            <a:effectRef idx="0">
              <a:schemeClr val="accent2"/>
            </a:effectRef>
            <a:fontRef idx="minor">
              <a:schemeClr val="tx1"/>
            </a:fontRef>
          </p:style>
        </p:cxnSp>
        <p:grpSp>
          <p:nvGrpSpPr>
            <p:cNvPr id="335" name="グループ化 334"/>
            <p:cNvGrpSpPr>
              <a:grpSpLocks noChangeAspect="1"/>
            </p:cNvGrpSpPr>
            <p:nvPr/>
          </p:nvGrpSpPr>
          <p:grpSpPr>
            <a:xfrm>
              <a:off x="5374814" y="5199013"/>
              <a:ext cx="126588" cy="201899"/>
              <a:chOff x="4384288" y="3609020"/>
              <a:chExt cx="558751" cy="675075"/>
            </a:xfrm>
          </p:grpSpPr>
          <p:sp>
            <p:nvSpPr>
              <p:cNvPr id="410" name="フローチャート : 抜出し 409"/>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1" name="円/楕円 410"/>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12" name="直線コネクタ 411"/>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3" name="直線コネクタ 412"/>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4" name="直線コネクタ 413"/>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5" name="直線コネクタ 414"/>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36" name="グループ化 335"/>
            <p:cNvGrpSpPr>
              <a:grpSpLocks noChangeAspect="1"/>
            </p:cNvGrpSpPr>
            <p:nvPr/>
          </p:nvGrpSpPr>
          <p:grpSpPr>
            <a:xfrm>
              <a:off x="5865738" y="5367824"/>
              <a:ext cx="126588" cy="201899"/>
              <a:chOff x="4384288" y="3609020"/>
              <a:chExt cx="558751" cy="675075"/>
            </a:xfrm>
          </p:grpSpPr>
          <p:sp>
            <p:nvSpPr>
              <p:cNvPr id="404" name="フローチャート : 抜出し 403"/>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5" name="円/楕円 404"/>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06" name="直線コネクタ 405"/>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7" name="直線コネクタ 406"/>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8" name="直線コネクタ 407"/>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9" name="直線コネクタ 408"/>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37" name="グループ化 336"/>
            <p:cNvGrpSpPr>
              <a:grpSpLocks noChangeAspect="1"/>
            </p:cNvGrpSpPr>
            <p:nvPr/>
          </p:nvGrpSpPr>
          <p:grpSpPr>
            <a:xfrm>
              <a:off x="5463639" y="5650171"/>
              <a:ext cx="126588" cy="201899"/>
              <a:chOff x="4384288" y="3609020"/>
              <a:chExt cx="558751" cy="675075"/>
            </a:xfrm>
          </p:grpSpPr>
          <p:sp>
            <p:nvSpPr>
              <p:cNvPr id="398" name="フローチャート : 抜出し 39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9" name="円/楕円 39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400" name="直線コネクタ 39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1" name="直線コネクタ 40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2" name="直線コネクタ 40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3" name="直線コネクタ 40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38" name="グループ化 337"/>
            <p:cNvGrpSpPr>
              <a:grpSpLocks noChangeAspect="1"/>
            </p:cNvGrpSpPr>
            <p:nvPr/>
          </p:nvGrpSpPr>
          <p:grpSpPr>
            <a:xfrm>
              <a:off x="5714685" y="4952246"/>
              <a:ext cx="126588" cy="201899"/>
              <a:chOff x="4384288" y="3609020"/>
              <a:chExt cx="558751" cy="675075"/>
            </a:xfrm>
          </p:grpSpPr>
          <p:sp>
            <p:nvSpPr>
              <p:cNvPr id="392" name="フローチャート : 抜出し 39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3" name="円/楕円 39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94" name="直線コネクタ 39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5" name="直線コネクタ 39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6" name="直線コネクタ 39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7" name="直線コネクタ 39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39" name="グループ化 338"/>
            <p:cNvGrpSpPr>
              <a:grpSpLocks noChangeAspect="1"/>
            </p:cNvGrpSpPr>
            <p:nvPr/>
          </p:nvGrpSpPr>
          <p:grpSpPr>
            <a:xfrm>
              <a:off x="5752448" y="5747381"/>
              <a:ext cx="126588" cy="201899"/>
              <a:chOff x="4384288" y="3609020"/>
              <a:chExt cx="558751" cy="675075"/>
            </a:xfrm>
          </p:grpSpPr>
          <p:sp>
            <p:nvSpPr>
              <p:cNvPr id="386" name="フローチャート : 抜出し 38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7" name="円/楕円 38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88" name="直線コネクタ 38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9" name="直線コネクタ 38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0" name="直線コネクタ 38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1" name="直線コネクタ 39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40" name="グループ化 339"/>
            <p:cNvGrpSpPr>
              <a:grpSpLocks noChangeAspect="1"/>
            </p:cNvGrpSpPr>
            <p:nvPr/>
          </p:nvGrpSpPr>
          <p:grpSpPr>
            <a:xfrm>
              <a:off x="5601395" y="5367824"/>
              <a:ext cx="126588" cy="201899"/>
              <a:chOff x="4384288" y="3609020"/>
              <a:chExt cx="558751" cy="675075"/>
            </a:xfrm>
          </p:grpSpPr>
          <p:sp>
            <p:nvSpPr>
              <p:cNvPr id="380" name="フローチャート : 抜出し 379"/>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1" name="円/楕円 380"/>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82" name="直線コネクタ 381"/>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3" name="直線コネクタ 382"/>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4" name="直線コネクタ 383"/>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85" name="直線コネクタ 384"/>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341" name="直線コネクタ 340"/>
            <p:cNvCxnSpPr/>
            <p:nvPr/>
          </p:nvCxnSpPr>
          <p:spPr>
            <a:xfrm flipV="1">
              <a:off x="5526306" y="5064371"/>
              <a:ext cx="162382" cy="13464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42" name="直線コネクタ 341"/>
            <p:cNvCxnSpPr/>
            <p:nvPr/>
          </p:nvCxnSpPr>
          <p:spPr>
            <a:xfrm>
              <a:off x="5455178" y="5455630"/>
              <a:ext cx="39317" cy="14468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43" name="直線コネクタ 342"/>
            <p:cNvCxnSpPr/>
            <p:nvPr/>
          </p:nvCxnSpPr>
          <p:spPr>
            <a:xfrm>
              <a:off x="5862981" y="5137615"/>
              <a:ext cx="47805" cy="195995"/>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44" name="直線コネクタ 343"/>
            <p:cNvCxnSpPr/>
            <p:nvPr/>
          </p:nvCxnSpPr>
          <p:spPr>
            <a:xfrm flipV="1">
              <a:off x="5590227" y="5569723"/>
              <a:ext cx="27333" cy="80447"/>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45" name="直線コネクタ 344"/>
            <p:cNvCxnSpPr/>
            <p:nvPr/>
          </p:nvCxnSpPr>
          <p:spPr>
            <a:xfrm>
              <a:off x="5746128" y="5477140"/>
              <a:ext cx="10079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46" name="直線コネクタ 345"/>
            <p:cNvCxnSpPr/>
            <p:nvPr/>
          </p:nvCxnSpPr>
          <p:spPr>
            <a:xfrm>
              <a:off x="5714685" y="5600319"/>
              <a:ext cx="51333" cy="1338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47" name="直線コネクタ 346"/>
            <p:cNvCxnSpPr/>
            <p:nvPr/>
          </p:nvCxnSpPr>
          <p:spPr>
            <a:xfrm>
              <a:off x="5602244" y="5814702"/>
              <a:ext cx="131262" cy="20486"/>
            </a:xfrm>
            <a:prstGeom prst="line">
              <a:avLst/>
            </a:prstGeom>
            <a:ln w="38100"/>
          </p:spPr>
          <p:style>
            <a:lnRef idx="1">
              <a:schemeClr val="accent2"/>
            </a:lnRef>
            <a:fillRef idx="0">
              <a:schemeClr val="accent2"/>
            </a:fillRef>
            <a:effectRef idx="0">
              <a:schemeClr val="accent2"/>
            </a:effectRef>
            <a:fontRef idx="minor">
              <a:schemeClr val="tx1"/>
            </a:fontRef>
          </p:style>
        </p:cxnSp>
        <p:grpSp>
          <p:nvGrpSpPr>
            <p:cNvPr id="348" name="グループ化 347"/>
            <p:cNvGrpSpPr>
              <a:grpSpLocks noChangeAspect="1"/>
            </p:cNvGrpSpPr>
            <p:nvPr/>
          </p:nvGrpSpPr>
          <p:grpSpPr>
            <a:xfrm>
              <a:off x="3854398" y="5650171"/>
              <a:ext cx="126588" cy="201899"/>
              <a:chOff x="4384288" y="3609020"/>
              <a:chExt cx="558751" cy="675075"/>
            </a:xfrm>
          </p:grpSpPr>
          <p:sp>
            <p:nvSpPr>
              <p:cNvPr id="374" name="フローチャート : 抜出し 373"/>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5" name="円/楕円 374"/>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76" name="直線コネクタ 375"/>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7" name="直線コネクタ 376"/>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8" name="直線コネクタ 377"/>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9" name="直線コネクタ 378"/>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49" name="グループ化 348"/>
            <p:cNvGrpSpPr>
              <a:grpSpLocks noChangeAspect="1"/>
            </p:cNvGrpSpPr>
            <p:nvPr/>
          </p:nvGrpSpPr>
          <p:grpSpPr>
            <a:xfrm>
              <a:off x="4143207" y="5747381"/>
              <a:ext cx="126588" cy="201899"/>
              <a:chOff x="4384288" y="3609020"/>
              <a:chExt cx="558751" cy="675075"/>
            </a:xfrm>
          </p:grpSpPr>
          <p:sp>
            <p:nvSpPr>
              <p:cNvPr id="368" name="フローチャート : 抜出し 36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9" name="円/楕円 36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70" name="直線コネクタ 36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1" name="直線コネクタ 37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2" name="直線コネクタ 37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3" name="直線コネクタ 37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350" name="グループ化 349"/>
            <p:cNvGrpSpPr>
              <a:grpSpLocks noChangeAspect="1"/>
            </p:cNvGrpSpPr>
            <p:nvPr/>
          </p:nvGrpSpPr>
          <p:grpSpPr>
            <a:xfrm>
              <a:off x="3992153" y="5367824"/>
              <a:ext cx="126588" cy="201899"/>
              <a:chOff x="4384288" y="3609020"/>
              <a:chExt cx="558751" cy="675075"/>
            </a:xfrm>
          </p:grpSpPr>
          <p:sp>
            <p:nvSpPr>
              <p:cNvPr id="362" name="フローチャート : 抜出し 36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3" name="円/楕円 36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364" name="直線コネクタ 36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5" name="直線コネクタ 36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6" name="直線コネクタ 36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67" name="直線コネクタ 36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351" name="直線コネクタ 350"/>
            <p:cNvCxnSpPr/>
            <p:nvPr/>
          </p:nvCxnSpPr>
          <p:spPr>
            <a:xfrm flipV="1">
              <a:off x="3980986" y="5569723"/>
              <a:ext cx="27333" cy="80447"/>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52" name="直線コネクタ 351"/>
            <p:cNvCxnSpPr/>
            <p:nvPr/>
          </p:nvCxnSpPr>
          <p:spPr>
            <a:xfrm>
              <a:off x="4105444" y="5600319"/>
              <a:ext cx="51333" cy="1338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53" name="直線コネクタ 352"/>
            <p:cNvCxnSpPr/>
            <p:nvPr/>
          </p:nvCxnSpPr>
          <p:spPr>
            <a:xfrm>
              <a:off x="3993003" y="5814702"/>
              <a:ext cx="131262" cy="2048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354" name="直線矢印コネクタ 353"/>
            <p:cNvCxnSpPr/>
            <p:nvPr/>
          </p:nvCxnSpPr>
          <p:spPr>
            <a:xfrm>
              <a:off x="4269796" y="5438687"/>
              <a:ext cx="971434" cy="16944"/>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355" name="右矢印 354"/>
            <p:cNvSpPr/>
            <p:nvPr/>
          </p:nvSpPr>
          <p:spPr>
            <a:xfrm rot="16978131">
              <a:off x="5151069" y="4094782"/>
              <a:ext cx="1346267" cy="19248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6" name="フローチャート : 磁気ディスク 355"/>
            <p:cNvSpPr/>
            <p:nvPr/>
          </p:nvSpPr>
          <p:spPr>
            <a:xfrm>
              <a:off x="7504155" y="2708920"/>
              <a:ext cx="623240" cy="687250"/>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357" name="フローチャート : 複数書類 356"/>
            <p:cNvSpPr>
              <a:spLocks noChangeAspect="1"/>
            </p:cNvSpPr>
            <p:nvPr/>
          </p:nvSpPr>
          <p:spPr>
            <a:xfrm>
              <a:off x="7872414" y="3008028"/>
              <a:ext cx="192014" cy="267187"/>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8" name="フローチャート : 複数書類 357"/>
            <p:cNvSpPr>
              <a:spLocks noChangeAspect="1"/>
            </p:cNvSpPr>
            <p:nvPr/>
          </p:nvSpPr>
          <p:spPr>
            <a:xfrm>
              <a:off x="7558346" y="3040688"/>
              <a:ext cx="192014" cy="267187"/>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9" name="フローチャート : 複数書類 358"/>
            <p:cNvSpPr>
              <a:spLocks noChangeAspect="1"/>
            </p:cNvSpPr>
            <p:nvPr/>
          </p:nvSpPr>
          <p:spPr>
            <a:xfrm>
              <a:off x="7711995" y="3057881"/>
              <a:ext cx="192014" cy="267187"/>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60" name="直線矢印コネクタ 359"/>
            <p:cNvCxnSpPr/>
            <p:nvPr/>
          </p:nvCxnSpPr>
          <p:spPr>
            <a:xfrm>
              <a:off x="6409014" y="3087761"/>
              <a:ext cx="1031621" cy="1997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361" name="右矢印 360"/>
            <p:cNvSpPr/>
            <p:nvPr/>
          </p:nvSpPr>
          <p:spPr>
            <a:xfrm rot="3206779">
              <a:off x="6136734" y="3679452"/>
              <a:ext cx="463246" cy="12311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36" name="グループ化 535"/>
          <p:cNvGrpSpPr/>
          <p:nvPr/>
        </p:nvGrpSpPr>
        <p:grpSpPr>
          <a:xfrm>
            <a:off x="4953708" y="2258870"/>
            <a:ext cx="4073787" cy="1850626"/>
            <a:chOff x="2406378" y="2708920"/>
            <a:chExt cx="5721017" cy="3240360"/>
          </a:xfrm>
        </p:grpSpPr>
        <p:sp>
          <p:nvSpPr>
            <p:cNvPr id="537" name="フローチャート : 磁気ディスク 536"/>
            <p:cNvSpPr/>
            <p:nvPr/>
          </p:nvSpPr>
          <p:spPr>
            <a:xfrm>
              <a:off x="5691509" y="2708920"/>
              <a:ext cx="623240" cy="687250"/>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538" name="フローチャート : 複数書類 537"/>
            <p:cNvSpPr>
              <a:spLocks noChangeAspect="1"/>
            </p:cNvSpPr>
            <p:nvPr/>
          </p:nvSpPr>
          <p:spPr>
            <a:xfrm>
              <a:off x="6059768" y="3008028"/>
              <a:ext cx="192014" cy="267187"/>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9" name="フローチャート : 複数書類 538"/>
            <p:cNvSpPr/>
            <p:nvPr/>
          </p:nvSpPr>
          <p:spPr>
            <a:xfrm>
              <a:off x="2557143" y="2823106"/>
              <a:ext cx="411835" cy="573062"/>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0" name="右矢印 539"/>
            <p:cNvSpPr/>
            <p:nvPr/>
          </p:nvSpPr>
          <p:spPr>
            <a:xfrm>
              <a:off x="3180384" y="3008384"/>
              <a:ext cx="352266" cy="202506"/>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541" name="フローチャート : 磁気ディスク 540"/>
            <p:cNvSpPr/>
            <p:nvPr/>
          </p:nvSpPr>
          <p:spPr>
            <a:xfrm>
              <a:off x="3727810" y="2708921"/>
              <a:ext cx="623240" cy="687250"/>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542" name="フローチャート : 複数書類 541"/>
            <p:cNvSpPr>
              <a:spLocks noChangeAspect="1"/>
            </p:cNvSpPr>
            <p:nvPr/>
          </p:nvSpPr>
          <p:spPr>
            <a:xfrm>
              <a:off x="3782005" y="3040694"/>
              <a:ext cx="156046" cy="21713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3" name="フローチャート : 複数書類 542"/>
            <p:cNvSpPr>
              <a:spLocks noChangeAspect="1"/>
            </p:cNvSpPr>
            <p:nvPr/>
          </p:nvSpPr>
          <p:spPr>
            <a:xfrm>
              <a:off x="4107175" y="3070854"/>
              <a:ext cx="156046" cy="21713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4" name="フローチャート : 複数書類 543"/>
            <p:cNvSpPr>
              <a:spLocks noChangeAspect="1"/>
            </p:cNvSpPr>
            <p:nvPr/>
          </p:nvSpPr>
          <p:spPr>
            <a:xfrm>
              <a:off x="5745700" y="3040688"/>
              <a:ext cx="192014" cy="267187"/>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5" name="フローチャート : 複数書類 544"/>
            <p:cNvSpPr>
              <a:spLocks noChangeAspect="1"/>
            </p:cNvSpPr>
            <p:nvPr/>
          </p:nvSpPr>
          <p:spPr>
            <a:xfrm>
              <a:off x="5899349" y="3057881"/>
              <a:ext cx="192014" cy="267187"/>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46" name="直線矢印コネクタ 545"/>
            <p:cNvCxnSpPr/>
            <p:nvPr/>
          </p:nvCxnSpPr>
          <p:spPr>
            <a:xfrm>
              <a:off x="4558606" y="3088939"/>
              <a:ext cx="1031621" cy="1997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547" name="グループ化 546"/>
            <p:cNvGrpSpPr/>
            <p:nvPr/>
          </p:nvGrpSpPr>
          <p:grpSpPr>
            <a:xfrm>
              <a:off x="2519380" y="3855508"/>
              <a:ext cx="468845" cy="747775"/>
              <a:chOff x="4384288" y="3609020"/>
              <a:chExt cx="558751" cy="675075"/>
            </a:xfrm>
          </p:grpSpPr>
          <p:sp>
            <p:nvSpPr>
              <p:cNvPr id="791" name="フローチャート : 抜出し 79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2" name="円/楕円 79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793" name="直線コネクタ 79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94" name="直線コネクタ 79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95" name="直線コネクタ 79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96" name="直線コネクタ 79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548" name="右矢印 547"/>
            <p:cNvSpPr/>
            <p:nvPr/>
          </p:nvSpPr>
          <p:spPr>
            <a:xfrm>
              <a:off x="3186726" y="4104767"/>
              <a:ext cx="352266" cy="202506"/>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549" name="円/楕円 548"/>
            <p:cNvSpPr/>
            <p:nvPr/>
          </p:nvSpPr>
          <p:spPr>
            <a:xfrm>
              <a:off x="3614519" y="3925787"/>
              <a:ext cx="1321432" cy="56046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50" name="円/楕円 549"/>
            <p:cNvSpPr>
              <a:spLocks noChangeAspect="1"/>
            </p:cNvSpPr>
            <p:nvPr/>
          </p:nvSpPr>
          <p:spPr>
            <a:xfrm>
              <a:off x="4083825" y="4054915"/>
              <a:ext cx="740002" cy="313863"/>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551" name="グループ化 550"/>
            <p:cNvGrpSpPr>
              <a:grpSpLocks noChangeAspect="1"/>
            </p:cNvGrpSpPr>
            <p:nvPr/>
          </p:nvGrpSpPr>
          <p:grpSpPr>
            <a:xfrm>
              <a:off x="3857244" y="4104767"/>
              <a:ext cx="126588" cy="201899"/>
              <a:chOff x="4384288" y="3609020"/>
              <a:chExt cx="558751" cy="675075"/>
            </a:xfrm>
          </p:grpSpPr>
          <p:sp>
            <p:nvSpPr>
              <p:cNvPr id="785" name="フローチャート : 抜出し 78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6" name="円/楕円 78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787" name="直線コネクタ 78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88" name="直線コネクタ 78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89" name="直線コネクタ 78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90" name="直線コネクタ 78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552" name="円/楕円 551"/>
            <p:cNvSpPr/>
            <p:nvPr/>
          </p:nvSpPr>
          <p:spPr>
            <a:xfrm>
              <a:off x="6409302" y="3955212"/>
              <a:ext cx="1321432" cy="56046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553" name="円/楕円 552"/>
            <p:cNvSpPr>
              <a:spLocks noChangeAspect="1"/>
            </p:cNvSpPr>
            <p:nvPr/>
          </p:nvSpPr>
          <p:spPr>
            <a:xfrm>
              <a:off x="6878608" y="4084341"/>
              <a:ext cx="740002" cy="313863"/>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554" name="グループ化 553"/>
            <p:cNvGrpSpPr>
              <a:grpSpLocks noChangeAspect="1"/>
            </p:cNvGrpSpPr>
            <p:nvPr/>
          </p:nvGrpSpPr>
          <p:grpSpPr>
            <a:xfrm>
              <a:off x="6652027" y="4134193"/>
              <a:ext cx="126588" cy="201899"/>
              <a:chOff x="4384288" y="3609020"/>
              <a:chExt cx="558751" cy="675075"/>
            </a:xfrm>
            <a:effectLst>
              <a:glow rad="127000">
                <a:schemeClr val="bg1"/>
              </a:glow>
            </a:effectLst>
          </p:grpSpPr>
          <p:sp>
            <p:nvSpPr>
              <p:cNvPr id="779" name="フローチャート : 抜出し 778"/>
              <p:cNvSpPr/>
              <p:nvPr/>
            </p:nvSpPr>
            <p:spPr>
              <a:xfrm>
                <a:off x="4500682" y="3789040"/>
                <a:ext cx="320436" cy="320435"/>
              </a:xfrm>
              <a:prstGeom prst="flowChartExtra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80" name="円/楕円 779"/>
              <p:cNvSpPr>
                <a:spLocks noChangeAspect="1"/>
              </p:cNvSpPr>
              <p:nvPr/>
            </p:nvSpPr>
            <p:spPr>
              <a:xfrm>
                <a:off x="4520485" y="3609020"/>
                <a:ext cx="280831" cy="28083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cxnSp>
            <p:nvCxnSpPr>
              <p:cNvPr id="781" name="直線コネクタ 780"/>
              <p:cNvCxnSpPr/>
              <p:nvPr/>
            </p:nvCxnSpPr>
            <p:spPr>
              <a:xfrm>
                <a:off x="4384288" y="3744035"/>
                <a:ext cx="142707" cy="315035"/>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782" name="直線コネクタ 781"/>
              <p:cNvCxnSpPr/>
              <p:nvPr/>
            </p:nvCxnSpPr>
            <p:spPr>
              <a:xfrm flipH="1">
                <a:off x="4801316" y="3741807"/>
                <a:ext cx="141723" cy="321619"/>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783" name="直線コネクタ 782"/>
              <p:cNvCxnSpPr/>
              <p:nvPr/>
            </p:nvCxnSpPr>
            <p:spPr>
              <a:xfrm flipH="1">
                <a:off x="4540005" y="4111046"/>
                <a:ext cx="70860" cy="160810"/>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784" name="直線コネクタ 783"/>
              <p:cNvCxnSpPr/>
              <p:nvPr/>
            </p:nvCxnSpPr>
            <p:spPr>
              <a:xfrm>
                <a:off x="4746411" y="4114998"/>
                <a:ext cx="74707" cy="169097"/>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grpSp>
        <p:grpSp>
          <p:nvGrpSpPr>
            <p:cNvPr id="555" name="グループ化 554"/>
            <p:cNvGrpSpPr>
              <a:grpSpLocks noChangeAspect="1"/>
            </p:cNvGrpSpPr>
            <p:nvPr/>
          </p:nvGrpSpPr>
          <p:grpSpPr>
            <a:xfrm>
              <a:off x="7202046" y="4152127"/>
              <a:ext cx="126588" cy="201899"/>
              <a:chOff x="4384288" y="3609020"/>
              <a:chExt cx="558751" cy="675075"/>
            </a:xfrm>
          </p:grpSpPr>
          <p:sp>
            <p:nvSpPr>
              <p:cNvPr id="773" name="フローチャート : 抜出し 77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4" name="円/楕円 77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775" name="直線コネクタ 77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76" name="直線コネクタ 77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77" name="直線コネクタ 77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78" name="直線コネクタ 77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556" name="直線矢印コネクタ 555"/>
            <p:cNvCxnSpPr/>
            <p:nvPr/>
          </p:nvCxnSpPr>
          <p:spPr>
            <a:xfrm>
              <a:off x="5049530" y="4192395"/>
              <a:ext cx="1265219" cy="19451"/>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557" name="直線矢印コネクタ 556"/>
            <p:cNvCxnSpPr/>
            <p:nvPr/>
          </p:nvCxnSpPr>
          <p:spPr>
            <a:xfrm>
              <a:off x="6824413" y="4239852"/>
              <a:ext cx="339871" cy="14470"/>
            </a:xfrm>
            <a:prstGeom prst="straightConnector1">
              <a:avLst/>
            </a:prstGeom>
            <a:ln w="1270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558" name="グループ化 557"/>
            <p:cNvGrpSpPr>
              <a:grpSpLocks noChangeAspect="1"/>
            </p:cNvGrpSpPr>
            <p:nvPr/>
          </p:nvGrpSpPr>
          <p:grpSpPr>
            <a:xfrm>
              <a:off x="2406378" y="5199013"/>
              <a:ext cx="126588" cy="201899"/>
              <a:chOff x="4384288" y="3609020"/>
              <a:chExt cx="558751" cy="675075"/>
            </a:xfrm>
          </p:grpSpPr>
          <p:sp>
            <p:nvSpPr>
              <p:cNvPr id="767" name="フローチャート : 抜出し 76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8" name="円/楕円 76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769" name="直線コネクタ 76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70" name="直線コネクタ 76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71" name="直線コネクタ 77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72" name="直線コネクタ 77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559" name="グループ化 558"/>
            <p:cNvGrpSpPr>
              <a:grpSpLocks noChangeAspect="1"/>
            </p:cNvGrpSpPr>
            <p:nvPr/>
          </p:nvGrpSpPr>
          <p:grpSpPr>
            <a:xfrm>
              <a:off x="2897303" y="5367824"/>
              <a:ext cx="126588" cy="201899"/>
              <a:chOff x="4384288" y="3609020"/>
              <a:chExt cx="558751" cy="675075"/>
            </a:xfrm>
          </p:grpSpPr>
          <p:sp>
            <p:nvSpPr>
              <p:cNvPr id="761" name="フローチャート : 抜出し 76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2" name="円/楕円 76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763" name="直線コネクタ 76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64" name="直線コネクタ 76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65" name="直線コネクタ 76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66" name="直線コネクタ 76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560" name="グループ化 559"/>
            <p:cNvGrpSpPr>
              <a:grpSpLocks noChangeAspect="1"/>
            </p:cNvGrpSpPr>
            <p:nvPr/>
          </p:nvGrpSpPr>
          <p:grpSpPr>
            <a:xfrm>
              <a:off x="2495202" y="5650171"/>
              <a:ext cx="126588" cy="201899"/>
              <a:chOff x="4384288" y="3609020"/>
              <a:chExt cx="558751" cy="675075"/>
            </a:xfrm>
          </p:grpSpPr>
          <p:sp>
            <p:nvSpPr>
              <p:cNvPr id="755" name="フローチャート : 抜出し 75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6" name="円/楕円 75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757" name="直線コネクタ 75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58" name="直線コネクタ 75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59" name="直線コネクタ 75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60" name="直線コネクタ 75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561" name="グループ化 560"/>
            <p:cNvGrpSpPr>
              <a:grpSpLocks noChangeAspect="1"/>
            </p:cNvGrpSpPr>
            <p:nvPr/>
          </p:nvGrpSpPr>
          <p:grpSpPr>
            <a:xfrm>
              <a:off x="2746249" y="4952246"/>
              <a:ext cx="126588" cy="201899"/>
              <a:chOff x="4384288" y="3609020"/>
              <a:chExt cx="558751" cy="675075"/>
            </a:xfrm>
          </p:grpSpPr>
          <p:sp>
            <p:nvSpPr>
              <p:cNvPr id="749" name="フローチャート : 抜出し 74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50" name="円/楕円 74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751" name="直線コネクタ 75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52" name="直線コネクタ 75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53" name="直線コネクタ 75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54" name="直線コネクタ 75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562" name="グループ化 561"/>
            <p:cNvGrpSpPr>
              <a:grpSpLocks noChangeAspect="1"/>
            </p:cNvGrpSpPr>
            <p:nvPr/>
          </p:nvGrpSpPr>
          <p:grpSpPr>
            <a:xfrm>
              <a:off x="2784013" y="5747381"/>
              <a:ext cx="126588" cy="201899"/>
              <a:chOff x="4384288" y="3609020"/>
              <a:chExt cx="558751" cy="675075"/>
            </a:xfrm>
          </p:grpSpPr>
          <p:sp>
            <p:nvSpPr>
              <p:cNvPr id="743" name="フローチャート : 抜出し 74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4" name="円/楕円 74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745" name="直線コネクタ 74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46" name="直線コネクタ 74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47" name="直線コネクタ 74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48" name="直線コネクタ 74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563" name="グループ化 562"/>
            <p:cNvGrpSpPr>
              <a:grpSpLocks noChangeAspect="1"/>
            </p:cNvGrpSpPr>
            <p:nvPr/>
          </p:nvGrpSpPr>
          <p:grpSpPr>
            <a:xfrm>
              <a:off x="2632959" y="5367824"/>
              <a:ext cx="126588" cy="201899"/>
              <a:chOff x="4384288" y="3609020"/>
              <a:chExt cx="558751" cy="675075"/>
            </a:xfrm>
          </p:grpSpPr>
          <p:sp>
            <p:nvSpPr>
              <p:cNvPr id="737" name="フローチャート : 抜出し 73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8" name="円/楕円 73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739" name="直線コネクタ 73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40" name="直線コネクタ 73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41" name="直線コネクタ 74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42" name="直線コネクタ 74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564" name="直線コネクタ 563"/>
            <p:cNvCxnSpPr/>
            <p:nvPr/>
          </p:nvCxnSpPr>
          <p:spPr>
            <a:xfrm flipV="1">
              <a:off x="2557871" y="5064371"/>
              <a:ext cx="162382" cy="13464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65" name="直線コネクタ 564"/>
            <p:cNvCxnSpPr/>
            <p:nvPr/>
          </p:nvCxnSpPr>
          <p:spPr>
            <a:xfrm>
              <a:off x="2486741" y="5455630"/>
              <a:ext cx="39317" cy="14468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66" name="直線コネクタ 565"/>
            <p:cNvCxnSpPr/>
            <p:nvPr/>
          </p:nvCxnSpPr>
          <p:spPr>
            <a:xfrm>
              <a:off x="2894546" y="5137615"/>
              <a:ext cx="47805" cy="195995"/>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67" name="直線コネクタ 566"/>
            <p:cNvCxnSpPr/>
            <p:nvPr/>
          </p:nvCxnSpPr>
          <p:spPr>
            <a:xfrm flipV="1">
              <a:off x="2621791" y="5569723"/>
              <a:ext cx="27333" cy="80447"/>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68" name="直線コネクタ 567"/>
            <p:cNvCxnSpPr/>
            <p:nvPr/>
          </p:nvCxnSpPr>
          <p:spPr>
            <a:xfrm>
              <a:off x="2777693" y="5477140"/>
              <a:ext cx="10079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69" name="直線コネクタ 568"/>
            <p:cNvCxnSpPr/>
            <p:nvPr/>
          </p:nvCxnSpPr>
          <p:spPr>
            <a:xfrm>
              <a:off x="2746249" y="5600319"/>
              <a:ext cx="51333" cy="1338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70" name="直線コネクタ 569"/>
            <p:cNvCxnSpPr/>
            <p:nvPr/>
          </p:nvCxnSpPr>
          <p:spPr>
            <a:xfrm>
              <a:off x="2633808" y="5814702"/>
              <a:ext cx="131262" cy="20486"/>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571" name="右矢印 570"/>
            <p:cNvSpPr/>
            <p:nvPr/>
          </p:nvSpPr>
          <p:spPr>
            <a:xfrm>
              <a:off x="3200313" y="5351059"/>
              <a:ext cx="352266" cy="202506"/>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grpSp>
          <p:nvGrpSpPr>
            <p:cNvPr id="572" name="グループ化 571"/>
            <p:cNvGrpSpPr>
              <a:grpSpLocks noChangeAspect="1"/>
            </p:cNvGrpSpPr>
            <p:nvPr/>
          </p:nvGrpSpPr>
          <p:grpSpPr>
            <a:xfrm>
              <a:off x="7362979" y="5199013"/>
              <a:ext cx="126588" cy="201899"/>
              <a:chOff x="4384288" y="3609020"/>
              <a:chExt cx="558751" cy="675075"/>
            </a:xfrm>
          </p:grpSpPr>
          <p:sp>
            <p:nvSpPr>
              <p:cNvPr id="731" name="フローチャート : 抜出し 73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2" name="円/楕円 73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733" name="直線コネクタ 73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34" name="直線コネクタ 73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35" name="直線コネクタ 73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36" name="直線コネクタ 73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573" name="グループ化 572"/>
            <p:cNvGrpSpPr>
              <a:grpSpLocks noChangeAspect="1"/>
            </p:cNvGrpSpPr>
            <p:nvPr/>
          </p:nvGrpSpPr>
          <p:grpSpPr>
            <a:xfrm>
              <a:off x="7853903" y="5367824"/>
              <a:ext cx="126588" cy="201899"/>
              <a:chOff x="4384288" y="3609020"/>
              <a:chExt cx="558751" cy="675075"/>
            </a:xfrm>
          </p:grpSpPr>
          <p:sp>
            <p:nvSpPr>
              <p:cNvPr id="725" name="フローチャート : 抜出し 72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6" name="円/楕円 72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727" name="直線コネクタ 72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28" name="直線コネクタ 72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29" name="直線コネクタ 72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30" name="直線コネクタ 72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574" name="グループ化 573"/>
            <p:cNvGrpSpPr>
              <a:grpSpLocks noChangeAspect="1"/>
            </p:cNvGrpSpPr>
            <p:nvPr/>
          </p:nvGrpSpPr>
          <p:grpSpPr>
            <a:xfrm>
              <a:off x="7451803" y="5650171"/>
              <a:ext cx="126588" cy="201899"/>
              <a:chOff x="4384288" y="3609020"/>
              <a:chExt cx="558751" cy="675075"/>
            </a:xfrm>
          </p:grpSpPr>
          <p:sp>
            <p:nvSpPr>
              <p:cNvPr id="719" name="フローチャート : 抜出し 71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0" name="円/楕円 71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721" name="直線コネクタ 72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22" name="直線コネクタ 72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23" name="直線コネクタ 72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24" name="直線コネクタ 72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575" name="グループ化 574"/>
            <p:cNvGrpSpPr>
              <a:grpSpLocks noChangeAspect="1"/>
            </p:cNvGrpSpPr>
            <p:nvPr/>
          </p:nvGrpSpPr>
          <p:grpSpPr>
            <a:xfrm>
              <a:off x="7702849" y="4952246"/>
              <a:ext cx="126588" cy="201899"/>
              <a:chOff x="4384288" y="3609020"/>
              <a:chExt cx="558751" cy="675075"/>
            </a:xfrm>
          </p:grpSpPr>
          <p:sp>
            <p:nvSpPr>
              <p:cNvPr id="713" name="フローチャート : 抜出し 71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4" name="円/楕円 71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715" name="直線コネクタ 71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16" name="直線コネクタ 71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17" name="直線コネクタ 71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18" name="直線コネクタ 71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576" name="グループ化 575"/>
            <p:cNvGrpSpPr>
              <a:grpSpLocks noChangeAspect="1"/>
            </p:cNvGrpSpPr>
            <p:nvPr/>
          </p:nvGrpSpPr>
          <p:grpSpPr>
            <a:xfrm>
              <a:off x="7740613" y="5747381"/>
              <a:ext cx="126588" cy="201899"/>
              <a:chOff x="4384288" y="3609020"/>
              <a:chExt cx="558751" cy="675075"/>
            </a:xfrm>
          </p:grpSpPr>
          <p:sp>
            <p:nvSpPr>
              <p:cNvPr id="707" name="フローチャート : 抜出し 70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8" name="円/楕円 70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709" name="直線コネクタ 70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10" name="直線コネクタ 70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11" name="直線コネクタ 71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12" name="直線コネクタ 71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577" name="グループ化 576"/>
            <p:cNvGrpSpPr>
              <a:grpSpLocks noChangeAspect="1"/>
            </p:cNvGrpSpPr>
            <p:nvPr/>
          </p:nvGrpSpPr>
          <p:grpSpPr>
            <a:xfrm>
              <a:off x="7589559" y="5367824"/>
              <a:ext cx="126588" cy="201899"/>
              <a:chOff x="4384288" y="3609020"/>
              <a:chExt cx="558751" cy="675075"/>
            </a:xfrm>
          </p:grpSpPr>
          <p:sp>
            <p:nvSpPr>
              <p:cNvPr id="701" name="フローチャート : 抜出し 70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2" name="円/楕円 70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703" name="直線コネクタ 70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04" name="直線コネクタ 70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05" name="直線コネクタ 70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06" name="直線コネクタ 70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578" name="直線コネクタ 577"/>
            <p:cNvCxnSpPr/>
            <p:nvPr/>
          </p:nvCxnSpPr>
          <p:spPr>
            <a:xfrm flipV="1">
              <a:off x="7514471" y="5064371"/>
              <a:ext cx="162382" cy="13464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79" name="直線コネクタ 578"/>
            <p:cNvCxnSpPr/>
            <p:nvPr/>
          </p:nvCxnSpPr>
          <p:spPr>
            <a:xfrm>
              <a:off x="7443343" y="5455630"/>
              <a:ext cx="39317" cy="14468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80" name="直線コネクタ 579"/>
            <p:cNvCxnSpPr/>
            <p:nvPr/>
          </p:nvCxnSpPr>
          <p:spPr>
            <a:xfrm>
              <a:off x="7851146" y="5137615"/>
              <a:ext cx="47805" cy="195995"/>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81" name="直線コネクタ 580"/>
            <p:cNvCxnSpPr/>
            <p:nvPr/>
          </p:nvCxnSpPr>
          <p:spPr>
            <a:xfrm flipV="1">
              <a:off x="7578392" y="5569723"/>
              <a:ext cx="27333" cy="80447"/>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82" name="直線コネクタ 581"/>
            <p:cNvCxnSpPr/>
            <p:nvPr/>
          </p:nvCxnSpPr>
          <p:spPr>
            <a:xfrm>
              <a:off x="7734292" y="5477140"/>
              <a:ext cx="10079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83" name="直線コネクタ 582"/>
            <p:cNvCxnSpPr/>
            <p:nvPr/>
          </p:nvCxnSpPr>
          <p:spPr>
            <a:xfrm>
              <a:off x="7702849" y="5600319"/>
              <a:ext cx="51333" cy="1338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84" name="直線コネクタ 583"/>
            <p:cNvCxnSpPr/>
            <p:nvPr/>
          </p:nvCxnSpPr>
          <p:spPr>
            <a:xfrm>
              <a:off x="7590409" y="5814702"/>
              <a:ext cx="131262" cy="2048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85" name="直線矢印コネクタ 584"/>
            <p:cNvCxnSpPr/>
            <p:nvPr/>
          </p:nvCxnSpPr>
          <p:spPr>
            <a:xfrm>
              <a:off x="6130082" y="5438687"/>
              <a:ext cx="1019613" cy="16944"/>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586" name="グループ化 585"/>
            <p:cNvGrpSpPr>
              <a:grpSpLocks noChangeAspect="1"/>
            </p:cNvGrpSpPr>
            <p:nvPr/>
          </p:nvGrpSpPr>
          <p:grpSpPr>
            <a:xfrm>
              <a:off x="7942728" y="5697529"/>
              <a:ext cx="126588" cy="201899"/>
              <a:chOff x="4384288" y="3609020"/>
              <a:chExt cx="558751" cy="675075"/>
            </a:xfrm>
          </p:grpSpPr>
          <p:sp>
            <p:nvSpPr>
              <p:cNvPr id="695" name="フローチャート : 抜出し 69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6" name="円/楕円 69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697" name="直線コネクタ 69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98" name="直線コネクタ 69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99" name="直線コネクタ 69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00" name="直線コネクタ 69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587" name="グループ化 586"/>
            <p:cNvGrpSpPr>
              <a:grpSpLocks noChangeAspect="1"/>
            </p:cNvGrpSpPr>
            <p:nvPr/>
          </p:nvGrpSpPr>
          <p:grpSpPr>
            <a:xfrm>
              <a:off x="7981781" y="5099309"/>
              <a:ext cx="126588" cy="201899"/>
              <a:chOff x="4384288" y="3609020"/>
              <a:chExt cx="558751" cy="675075"/>
            </a:xfrm>
          </p:grpSpPr>
          <p:sp>
            <p:nvSpPr>
              <p:cNvPr id="689" name="フローチャート : 抜出し 68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0" name="円/楕円 68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691" name="直線コネクタ 69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92" name="直線コネクタ 69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93" name="直線コネクタ 69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94" name="直線コネクタ 69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588" name="グループ化 587"/>
            <p:cNvGrpSpPr>
              <a:grpSpLocks noChangeAspect="1"/>
            </p:cNvGrpSpPr>
            <p:nvPr/>
          </p:nvGrpSpPr>
          <p:grpSpPr>
            <a:xfrm>
              <a:off x="7225222" y="5500615"/>
              <a:ext cx="126588" cy="201899"/>
              <a:chOff x="4384288" y="3609020"/>
              <a:chExt cx="558751" cy="675075"/>
            </a:xfrm>
          </p:grpSpPr>
          <p:sp>
            <p:nvSpPr>
              <p:cNvPr id="683" name="フローチャート : 抜出し 68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4" name="円/楕円 68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685" name="直線コネクタ 68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86" name="直線コネクタ 68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87" name="直線コネクタ 68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88" name="直線コネクタ 68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589" name="グループ化 588"/>
            <p:cNvGrpSpPr>
              <a:grpSpLocks noChangeAspect="1"/>
            </p:cNvGrpSpPr>
            <p:nvPr/>
          </p:nvGrpSpPr>
          <p:grpSpPr>
            <a:xfrm>
              <a:off x="7438506" y="4902394"/>
              <a:ext cx="126588" cy="201899"/>
              <a:chOff x="4384288" y="3609020"/>
              <a:chExt cx="558751" cy="675075"/>
            </a:xfrm>
          </p:grpSpPr>
          <p:sp>
            <p:nvSpPr>
              <p:cNvPr id="677" name="フローチャート : 抜出し 67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8" name="円/楕円 67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679" name="直線コネクタ 67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80" name="直線コネクタ 67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81" name="直線コネクタ 68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82" name="直線コネクタ 68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590" name="直線コネクタ 589"/>
            <p:cNvCxnSpPr/>
            <p:nvPr/>
          </p:nvCxnSpPr>
          <p:spPr>
            <a:xfrm flipH="1">
              <a:off x="8024768" y="5329868"/>
              <a:ext cx="17389" cy="322073"/>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91" name="直線コネクタ 590"/>
            <p:cNvCxnSpPr/>
            <p:nvPr/>
          </p:nvCxnSpPr>
          <p:spPr>
            <a:xfrm>
              <a:off x="7942728" y="5600319"/>
              <a:ext cx="16926" cy="64867"/>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92" name="直線コネクタ 591"/>
            <p:cNvCxnSpPr/>
            <p:nvPr/>
          </p:nvCxnSpPr>
          <p:spPr>
            <a:xfrm>
              <a:off x="7578392" y="4992628"/>
              <a:ext cx="110134" cy="11523"/>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93" name="直線コネクタ 592"/>
            <p:cNvCxnSpPr/>
            <p:nvPr/>
          </p:nvCxnSpPr>
          <p:spPr>
            <a:xfrm>
              <a:off x="7364079" y="5628365"/>
              <a:ext cx="61567" cy="97998"/>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94" name="直線コネクタ 593"/>
            <p:cNvCxnSpPr/>
            <p:nvPr/>
          </p:nvCxnSpPr>
          <p:spPr>
            <a:xfrm flipH="1">
              <a:off x="7338513" y="5397252"/>
              <a:ext cx="25566" cy="8658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95" name="直線コネクタ 594"/>
            <p:cNvCxnSpPr/>
            <p:nvPr/>
          </p:nvCxnSpPr>
          <p:spPr>
            <a:xfrm flipH="1">
              <a:off x="7425647" y="5088148"/>
              <a:ext cx="12859" cy="53155"/>
            </a:xfrm>
            <a:prstGeom prst="line">
              <a:avLst/>
            </a:prstGeom>
            <a:ln w="38100"/>
          </p:spPr>
          <p:style>
            <a:lnRef idx="1">
              <a:schemeClr val="accent2"/>
            </a:lnRef>
            <a:fillRef idx="0">
              <a:schemeClr val="accent2"/>
            </a:fillRef>
            <a:effectRef idx="0">
              <a:schemeClr val="accent2"/>
            </a:effectRef>
            <a:fontRef idx="minor">
              <a:schemeClr val="tx1"/>
            </a:fontRef>
          </p:style>
        </p:cxnSp>
        <p:grpSp>
          <p:nvGrpSpPr>
            <p:cNvPr id="596" name="グループ化 595"/>
            <p:cNvGrpSpPr>
              <a:grpSpLocks noChangeAspect="1"/>
            </p:cNvGrpSpPr>
            <p:nvPr/>
          </p:nvGrpSpPr>
          <p:grpSpPr>
            <a:xfrm>
              <a:off x="5374814" y="5199013"/>
              <a:ext cx="126588" cy="201899"/>
              <a:chOff x="4384288" y="3609020"/>
              <a:chExt cx="558751" cy="675075"/>
            </a:xfrm>
          </p:grpSpPr>
          <p:sp>
            <p:nvSpPr>
              <p:cNvPr id="671" name="フローチャート : 抜出し 67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2" name="円/楕円 67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673" name="直線コネクタ 67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74" name="直線コネクタ 67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75" name="直線コネクタ 67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76" name="直線コネクタ 67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597" name="グループ化 596"/>
            <p:cNvGrpSpPr>
              <a:grpSpLocks noChangeAspect="1"/>
            </p:cNvGrpSpPr>
            <p:nvPr/>
          </p:nvGrpSpPr>
          <p:grpSpPr>
            <a:xfrm>
              <a:off x="5865738" y="5367824"/>
              <a:ext cx="126588" cy="201899"/>
              <a:chOff x="4384288" y="3609020"/>
              <a:chExt cx="558751" cy="675075"/>
            </a:xfrm>
          </p:grpSpPr>
          <p:sp>
            <p:nvSpPr>
              <p:cNvPr id="665" name="フローチャート : 抜出し 66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6" name="円/楕円 66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667" name="直線コネクタ 66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68" name="直線コネクタ 66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69" name="直線コネクタ 66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70" name="直線コネクタ 66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598" name="グループ化 597"/>
            <p:cNvGrpSpPr>
              <a:grpSpLocks noChangeAspect="1"/>
            </p:cNvGrpSpPr>
            <p:nvPr/>
          </p:nvGrpSpPr>
          <p:grpSpPr>
            <a:xfrm>
              <a:off x="5463639" y="5650171"/>
              <a:ext cx="126588" cy="201899"/>
              <a:chOff x="4384288" y="3609020"/>
              <a:chExt cx="558751" cy="675075"/>
            </a:xfrm>
          </p:grpSpPr>
          <p:sp>
            <p:nvSpPr>
              <p:cNvPr id="659" name="フローチャート : 抜出し 65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0" name="円/楕円 65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661" name="直線コネクタ 66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62" name="直線コネクタ 66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63" name="直線コネクタ 66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64" name="直線コネクタ 66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599" name="グループ化 598"/>
            <p:cNvGrpSpPr>
              <a:grpSpLocks noChangeAspect="1"/>
            </p:cNvGrpSpPr>
            <p:nvPr/>
          </p:nvGrpSpPr>
          <p:grpSpPr>
            <a:xfrm>
              <a:off x="5714685" y="4952246"/>
              <a:ext cx="126588" cy="201899"/>
              <a:chOff x="4384288" y="3609020"/>
              <a:chExt cx="558751" cy="675075"/>
            </a:xfrm>
          </p:grpSpPr>
          <p:sp>
            <p:nvSpPr>
              <p:cNvPr id="653" name="フローチャート : 抜出し 65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4" name="円/楕円 65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655" name="直線コネクタ 65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56" name="直線コネクタ 65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57" name="直線コネクタ 65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58" name="直線コネクタ 65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600" name="グループ化 599"/>
            <p:cNvGrpSpPr>
              <a:grpSpLocks noChangeAspect="1"/>
            </p:cNvGrpSpPr>
            <p:nvPr/>
          </p:nvGrpSpPr>
          <p:grpSpPr>
            <a:xfrm>
              <a:off x="5752448" y="5747381"/>
              <a:ext cx="126588" cy="201899"/>
              <a:chOff x="4384288" y="3609020"/>
              <a:chExt cx="558751" cy="675075"/>
            </a:xfrm>
          </p:grpSpPr>
          <p:sp>
            <p:nvSpPr>
              <p:cNvPr id="647" name="フローチャート : 抜出し 646"/>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8" name="円/楕円 647"/>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649" name="直線コネクタ 648"/>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50" name="直線コネクタ 649"/>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51" name="直線コネクタ 650"/>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52" name="直線コネクタ 651"/>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601" name="グループ化 600"/>
            <p:cNvGrpSpPr>
              <a:grpSpLocks noChangeAspect="1"/>
            </p:cNvGrpSpPr>
            <p:nvPr/>
          </p:nvGrpSpPr>
          <p:grpSpPr>
            <a:xfrm>
              <a:off x="5601395" y="5367824"/>
              <a:ext cx="126588" cy="201899"/>
              <a:chOff x="4384288" y="3609020"/>
              <a:chExt cx="558751" cy="675075"/>
            </a:xfrm>
          </p:grpSpPr>
          <p:sp>
            <p:nvSpPr>
              <p:cNvPr id="641" name="フローチャート : 抜出し 640"/>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2" name="円/楕円 641"/>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643" name="直線コネクタ 642"/>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44" name="直線コネクタ 643"/>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45" name="直線コネクタ 644"/>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46" name="直線コネクタ 645"/>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602" name="直線コネクタ 601"/>
            <p:cNvCxnSpPr/>
            <p:nvPr/>
          </p:nvCxnSpPr>
          <p:spPr>
            <a:xfrm flipV="1">
              <a:off x="5526306" y="5064371"/>
              <a:ext cx="162382" cy="13464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03" name="直線コネクタ 602"/>
            <p:cNvCxnSpPr/>
            <p:nvPr/>
          </p:nvCxnSpPr>
          <p:spPr>
            <a:xfrm>
              <a:off x="5455178" y="5455630"/>
              <a:ext cx="39317" cy="14468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04" name="直線コネクタ 603"/>
            <p:cNvCxnSpPr/>
            <p:nvPr/>
          </p:nvCxnSpPr>
          <p:spPr>
            <a:xfrm>
              <a:off x="5862981" y="5137615"/>
              <a:ext cx="47805" cy="195995"/>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05" name="直線コネクタ 604"/>
            <p:cNvCxnSpPr/>
            <p:nvPr/>
          </p:nvCxnSpPr>
          <p:spPr>
            <a:xfrm flipV="1">
              <a:off x="5590227" y="5569723"/>
              <a:ext cx="27333" cy="80447"/>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06" name="直線コネクタ 605"/>
            <p:cNvCxnSpPr/>
            <p:nvPr/>
          </p:nvCxnSpPr>
          <p:spPr>
            <a:xfrm>
              <a:off x="5746128" y="5477140"/>
              <a:ext cx="10079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07" name="直線コネクタ 606"/>
            <p:cNvCxnSpPr/>
            <p:nvPr/>
          </p:nvCxnSpPr>
          <p:spPr>
            <a:xfrm>
              <a:off x="5714685" y="5600319"/>
              <a:ext cx="51333" cy="1338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08" name="直線コネクタ 607"/>
            <p:cNvCxnSpPr/>
            <p:nvPr/>
          </p:nvCxnSpPr>
          <p:spPr>
            <a:xfrm>
              <a:off x="5602244" y="5814702"/>
              <a:ext cx="131262" cy="20486"/>
            </a:xfrm>
            <a:prstGeom prst="line">
              <a:avLst/>
            </a:prstGeom>
            <a:ln w="38100"/>
          </p:spPr>
          <p:style>
            <a:lnRef idx="1">
              <a:schemeClr val="accent2"/>
            </a:lnRef>
            <a:fillRef idx="0">
              <a:schemeClr val="accent2"/>
            </a:fillRef>
            <a:effectRef idx="0">
              <a:schemeClr val="accent2"/>
            </a:effectRef>
            <a:fontRef idx="minor">
              <a:schemeClr val="tx1"/>
            </a:fontRef>
          </p:style>
        </p:cxnSp>
        <p:grpSp>
          <p:nvGrpSpPr>
            <p:cNvPr id="609" name="グループ化 608"/>
            <p:cNvGrpSpPr>
              <a:grpSpLocks noChangeAspect="1"/>
            </p:cNvGrpSpPr>
            <p:nvPr/>
          </p:nvGrpSpPr>
          <p:grpSpPr>
            <a:xfrm>
              <a:off x="3854398" y="5650171"/>
              <a:ext cx="126588" cy="201899"/>
              <a:chOff x="4384288" y="3609020"/>
              <a:chExt cx="558751" cy="675075"/>
            </a:xfrm>
          </p:grpSpPr>
          <p:sp>
            <p:nvSpPr>
              <p:cNvPr id="635" name="フローチャート : 抜出し 634"/>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6" name="円/楕円 635"/>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637" name="直線コネクタ 636"/>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38" name="直線コネクタ 637"/>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39" name="直線コネクタ 638"/>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40" name="直線コネクタ 639"/>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610" name="グループ化 609"/>
            <p:cNvGrpSpPr>
              <a:grpSpLocks noChangeAspect="1"/>
            </p:cNvGrpSpPr>
            <p:nvPr/>
          </p:nvGrpSpPr>
          <p:grpSpPr>
            <a:xfrm>
              <a:off x="4143207" y="5747381"/>
              <a:ext cx="126588" cy="201899"/>
              <a:chOff x="4384288" y="3609020"/>
              <a:chExt cx="558751" cy="675075"/>
            </a:xfrm>
          </p:grpSpPr>
          <p:sp>
            <p:nvSpPr>
              <p:cNvPr id="629" name="フローチャート : 抜出し 628"/>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0" name="円/楕円 629"/>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631" name="直線コネクタ 630"/>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32" name="直線コネクタ 631"/>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33" name="直線コネクタ 632"/>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34" name="直線コネクタ 633"/>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611" name="グループ化 610"/>
            <p:cNvGrpSpPr>
              <a:grpSpLocks noChangeAspect="1"/>
            </p:cNvGrpSpPr>
            <p:nvPr/>
          </p:nvGrpSpPr>
          <p:grpSpPr>
            <a:xfrm>
              <a:off x="3992153" y="5367824"/>
              <a:ext cx="126588" cy="201899"/>
              <a:chOff x="4384288" y="3609020"/>
              <a:chExt cx="558751" cy="675075"/>
            </a:xfrm>
          </p:grpSpPr>
          <p:sp>
            <p:nvSpPr>
              <p:cNvPr id="623" name="フローチャート : 抜出し 622"/>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4" name="円/楕円 623"/>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625" name="直線コネクタ 624"/>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26" name="直線コネクタ 625"/>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27" name="直線コネクタ 626"/>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628" name="直線コネクタ 627"/>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612" name="直線コネクタ 611"/>
            <p:cNvCxnSpPr/>
            <p:nvPr/>
          </p:nvCxnSpPr>
          <p:spPr>
            <a:xfrm flipV="1">
              <a:off x="3980986" y="5569723"/>
              <a:ext cx="27333" cy="80447"/>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13" name="直線コネクタ 612"/>
            <p:cNvCxnSpPr/>
            <p:nvPr/>
          </p:nvCxnSpPr>
          <p:spPr>
            <a:xfrm>
              <a:off x="4105444" y="5600319"/>
              <a:ext cx="51333" cy="1338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14" name="直線コネクタ 613"/>
            <p:cNvCxnSpPr/>
            <p:nvPr/>
          </p:nvCxnSpPr>
          <p:spPr>
            <a:xfrm>
              <a:off x="3993003" y="5814702"/>
              <a:ext cx="131262" cy="2048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15" name="直線矢印コネクタ 614"/>
            <p:cNvCxnSpPr/>
            <p:nvPr/>
          </p:nvCxnSpPr>
          <p:spPr>
            <a:xfrm>
              <a:off x="4269796" y="5438687"/>
              <a:ext cx="971434" cy="16944"/>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616" name="右矢印 615"/>
            <p:cNvSpPr/>
            <p:nvPr/>
          </p:nvSpPr>
          <p:spPr>
            <a:xfrm rot="16978131">
              <a:off x="5151069" y="4094782"/>
              <a:ext cx="1346267" cy="19248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7" name="フローチャート : 磁気ディスク 616"/>
            <p:cNvSpPr/>
            <p:nvPr/>
          </p:nvSpPr>
          <p:spPr>
            <a:xfrm>
              <a:off x="7504155" y="2708920"/>
              <a:ext cx="623240" cy="687250"/>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618" name="フローチャート : 複数書類 617"/>
            <p:cNvSpPr>
              <a:spLocks noChangeAspect="1"/>
            </p:cNvSpPr>
            <p:nvPr/>
          </p:nvSpPr>
          <p:spPr>
            <a:xfrm>
              <a:off x="7872414" y="3008028"/>
              <a:ext cx="192014" cy="267187"/>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9" name="フローチャート : 複数書類 618"/>
            <p:cNvSpPr>
              <a:spLocks noChangeAspect="1"/>
            </p:cNvSpPr>
            <p:nvPr/>
          </p:nvSpPr>
          <p:spPr>
            <a:xfrm>
              <a:off x="7558346" y="3040688"/>
              <a:ext cx="192014" cy="267187"/>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0" name="フローチャート : 複数書類 619"/>
            <p:cNvSpPr>
              <a:spLocks noChangeAspect="1"/>
            </p:cNvSpPr>
            <p:nvPr/>
          </p:nvSpPr>
          <p:spPr>
            <a:xfrm>
              <a:off x="7711995" y="3057881"/>
              <a:ext cx="192014" cy="267187"/>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21" name="直線矢印コネクタ 620"/>
            <p:cNvCxnSpPr/>
            <p:nvPr/>
          </p:nvCxnSpPr>
          <p:spPr>
            <a:xfrm>
              <a:off x="6409014" y="3087761"/>
              <a:ext cx="1031621" cy="1997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622" name="右矢印 621"/>
            <p:cNvSpPr/>
            <p:nvPr/>
          </p:nvSpPr>
          <p:spPr>
            <a:xfrm rot="3206779">
              <a:off x="6136734" y="3679452"/>
              <a:ext cx="463246" cy="12311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797" name="グループ化 796"/>
          <p:cNvGrpSpPr/>
          <p:nvPr/>
        </p:nvGrpSpPr>
        <p:grpSpPr>
          <a:xfrm>
            <a:off x="4932040" y="4593709"/>
            <a:ext cx="4073787" cy="1850626"/>
            <a:chOff x="2406378" y="2708920"/>
            <a:chExt cx="5721017" cy="3240360"/>
          </a:xfrm>
        </p:grpSpPr>
        <p:sp>
          <p:nvSpPr>
            <p:cNvPr id="798" name="フローチャート : 磁気ディスク 797"/>
            <p:cNvSpPr/>
            <p:nvPr/>
          </p:nvSpPr>
          <p:spPr>
            <a:xfrm>
              <a:off x="5691509" y="2708920"/>
              <a:ext cx="623240" cy="687250"/>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799" name="フローチャート : 複数書類 798"/>
            <p:cNvSpPr>
              <a:spLocks noChangeAspect="1"/>
            </p:cNvSpPr>
            <p:nvPr/>
          </p:nvSpPr>
          <p:spPr>
            <a:xfrm>
              <a:off x="6059768" y="3008028"/>
              <a:ext cx="192014" cy="267187"/>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0" name="フローチャート : 複数書類 799"/>
            <p:cNvSpPr/>
            <p:nvPr/>
          </p:nvSpPr>
          <p:spPr>
            <a:xfrm>
              <a:off x="2557143" y="2823106"/>
              <a:ext cx="411835" cy="573062"/>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1" name="右矢印 800"/>
            <p:cNvSpPr/>
            <p:nvPr/>
          </p:nvSpPr>
          <p:spPr>
            <a:xfrm>
              <a:off x="3180384" y="3008384"/>
              <a:ext cx="352266" cy="202506"/>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802" name="フローチャート : 磁気ディスク 801"/>
            <p:cNvSpPr/>
            <p:nvPr/>
          </p:nvSpPr>
          <p:spPr>
            <a:xfrm>
              <a:off x="3727810" y="2708921"/>
              <a:ext cx="623240" cy="687250"/>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803" name="フローチャート : 複数書類 802"/>
            <p:cNvSpPr>
              <a:spLocks noChangeAspect="1"/>
            </p:cNvSpPr>
            <p:nvPr/>
          </p:nvSpPr>
          <p:spPr>
            <a:xfrm>
              <a:off x="3782005" y="3040694"/>
              <a:ext cx="156046" cy="21713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4" name="フローチャート : 複数書類 803"/>
            <p:cNvSpPr>
              <a:spLocks noChangeAspect="1"/>
            </p:cNvSpPr>
            <p:nvPr/>
          </p:nvSpPr>
          <p:spPr>
            <a:xfrm>
              <a:off x="4107175" y="3070854"/>
              <a:ext cx="156046" cy="217136"/>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5" name="フローチャート : 複数書類 804"/>
            <p:cNvSpPr>
              <a:spLocks noChangeAspect="1"/>
            </p:cNvSpPr>
            <p:nvPr/>
          </p:nvSpPr>
          <p:spPr>
            <a:xfrm>
              <a:off x="5745700" y="3040688"/>
              <a:ext cx="192014" cy="267187"/>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6" name="フローチャート : 複数書類 805"/>
            <p:cNvSpPr>
              <a:spLocks noChangeAspect="1"/>
            </p:cNvSpPr>
            <p:nvPr/>
          </p:nvSpPr>
          <p:spPr>
            <a:xfrm>
              <a:off x="5899349" y="3057881"/>
              <a:ext cx="192014" cy="267187"/>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07" name="直線矢印コネクタ 806"/>
            <p:cNvCxnSpPr/>
            <p:nvPr/>
          </p:nvCxnSpPr>
          <p:spPr>
            <a:xfrm>
              <a:off x="4558606" y="3088939"/>
              <a:ext cx="1031621" cy="1997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808" name="グループ化 807"/>
            <p:cNvGrpSpPr/>
            <p:nvPr/>
          </p:nvGrpSpPr>
          <p:grpSpPr>
            <a:xfrm>
              <a:off x="2519380" y="3855508"/>
              <a:ext cx="468845" cy="747775"/>
              <a:chOff x="4384288" y="3609020"/>
              <a:chExt cx="558751" cy="675075"/>
            </a:xfrm>
          </p:grpSpPr>
          <p:sp>
            <p:nvSpPr>
              <p:cNvPr id="1052" name="フローチャート : 抜出し 105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53" name="円/楕円 105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054" name="直線コネクタ 105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55" name="直線コネクタ 105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56" name="直線コネクタ 105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57" name="直線コネクタ 105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809" name="右矢印 808"/>
            <p:cNvSpPr/>
            <p:nvPr/>
          </p:nvSpPr>
          <p:spPr>
            <a:xfrm>
              <a:off x="3186726" y="4104767"/>
              <a:ext cx="352266" cy="202506"/>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sp>
          <p:nvSpPr>
            <p:cNvPr id="810" name="円/楕円 809"/>
            <p:cNvSpPr/>
            <p:nvPr/>
          </p:nvSpPr>
          <p:spPr>
            <a:xfrm>
              <a:off x="3614519" y="3925787"/>
              <a:ext cx="1321432" cy="56046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811" name="円/楕円 810"/>
            <p:cNvSpPr>
              <a:spLocks noChangeAspect="1"/>
            </p:cNvSpPr>
            <p:nvPr/>
          </p:nvSpPr>
          <p:spPr>
            <a:xfrm>
              <a:off x="4083825" y="4054915"/>
              <a:ext cx="740002" cy="313863"/>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812" name="グループ化 811"/>
            <p:cNvGrpSpPr>
              <a:grpSpLocks noChangeAspect="1"/>
            </p:cNvGrpSpPr>
            <p:nvPr/>
          </p:nvGrpSpPr>
          <p:grpSpPr>
            <a:xfrm>
              <a:off x="3857244" y="4104767"/>
              <a:ext cx="126588" cy="201899"/>
              <a:chOff x="4384288" y="3609020"/>
              <a:chExt cx="558751" cy="675075"/>
            </a:xfrm>
          </p:grpSpPr>
          <p:sp>
            <p:nvSpPr>
              <p:cNvPr id="1046" name="フローチャート : 抜出し 104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47" name="円/楕円 104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048" name="直線コネクタ 104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49" name="直線コネクタ 104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50" name="直線コネクタ 104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51" name="直線コネクタ 105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813" name="円/楕円 812"/>
            <p:cNvSpPr/>
            <p:nvPr/>
          </p:nvSpPr>
          <p:spPr>
            <a:xfrm>
              <a:off x="6409302" y="3955212"/>
              <a:ext cx="1321432" cy="560468"/>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814" name="円/楕円 813"/>
            <p:cNvSpPr>
              <a:spLocks noChangeAspect="1"/>
            </p:cNvSpPr>
            <p:nvPr/>
          </p:nvSpPr>
          <p:spPr>
            <a:xfrm>
              <a:off x="6878608" y="4084341"/>
              <a:ext cx="740002" cy="313863"/>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nvGrpSpPr>
            <p:cNvPr id="815" name="グループ化 814"/>
            <p:cNvGrpSpPr>
              <a:grpSpLocks noChangeAspect="1"/>
            </p:cNvGrpSpPr>
            <p:nvPr/>
          </p:nvGrpSpPr>
          <p:grpSpPr>
            <a:xfrm>
              <a:off x="6652027" y="4134193"/>
              <a:ext cx="126588" cy="201899"/>
              <a:chOff x="4384288" y="3609020"/>
              <a:chExt cx="558751" cy="675075"/>
            </a:xfrm>
            <a:effectLst>
              <a:glow rad="127000">
                <a:schemeClr val="bg1"/>
              </a:glow>
            </a:effectLst>
          </p:grpSpPr>
          <p:sp>
            <p:nvSpPr>
              <p:cNvPr id="1040" name="フローチャート : 抜出し 1039"/>
              <p:cNvSpPr/>
              <p:nvPr/>
            </p:nvSpPr>
            <p:spPr>
              <a:xfrm>
                <a:off x="4500682" y="3789040"/>
                <a:ext cx="320436" cy="320435"/>
              </a:xfrm>
              <a:prstGeom prst="flowChartExtra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041" name="円/楕円 1040"/>
              <p:cNvSpPr>
                <a:spLocks noChangeAspect="1"/>
              </p:cNvSpPr>
              <p:nvPr/>
            </p:nvSpPr>
            <p:spPr>
              <a:xfrm>
                <a:off x="4520485" y="3609020"/>
                <a:ext cx="280831" cy="28083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cxnSp>
            <p:nvCxnSpPr>
              <p:cNvPr id="1042" name="直線コネクタ 1041"/>
              <p:cNvCxnSpPr/>
              <p:nvPr/>
            </p:nvCxnSpPr>
            <p:spPr>
              <a:xfrm>
                <a:off x="4384288" y="3744035"/>
                <a:ext cx="142707" cy="315035"/>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1043" name="直線コネクタ 1042"/>
              <p:cNvCxnSpPr/>
              <p:nvPr/>
            </p:nvCxnSpPr>
            <p:spPr>
              <a:xfrm flipH="1">
                <a:off x="4801316" y="3741807"/>
                <a:ext cx="141723" cy="321619"/>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1044" name="直線コネクタ 1043"/>
              <p:cNvCxnSpPr/>
              <p:nvPr/>
            </p:nvCxnSpPr>
            <p:spPr>
              <a:xfrm flipH="1">
                <a:off x="4540005" y="4111046"/>
                <a:ext cx="70860" cy="160810"/>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cxnSp>
            <p:nvCxnSpPr>
              <p:cNvPr id="1045" name="直線コネクタ 1044"/>
              <p:cNvCxnSpPr/>
              <p:nvPr/>
            </p:nvCxnSpPr>
            <p:spPr>
              <a:xfrm>
                <a:off x="4746411" y="4114998"/>
                <a:ext cx="74707" cy="169097"/>
              </a:xfrm>
              <a:prstGeom prst="line">
                <a:avLst/>
              </a:prstGeom>
              <a:ln/>
            </p:spPr>
            <p:style>
              <a:lnRef idx="2">
                <a:schemeClr val="accent3">
                  <a:shade val="50000"/>
                </a:schemeClr>
              </a:lnRef>
              <a:fillRef idx="1">
                <a:schemeClr val="accent3"/>
              </a:fillRef>
              <a:effectRef idx="0">
                <a:schemeClr val="accent3"/>
              </a:effectRef>
              <a:fontRef idx="minor">
                <a:schemeClr val="lt1"/>
              </a:fontRef>
            </p:style>
          </p:cxnSp>
        </p:grpSp>
        <p:grpSp>
          <p:nvGrpSpPr>
            <p:cNvPr id="816" name="グループ化 815"/>
            <p:cNvGrpSpPr>
              <a:grpSpLocks noChangeAspect="1"/>
            </p:cNvGrpSpPr>
            <p:nvPr/>
          </p:nvGrpSpPr>
          <p:grpSpPr>
            <a:xfrm>
              <a:off x="7202046" y="4152127"/>
              <a:ext cx="126588" cy="201899"/>
              <a:chOff x="4384288" y="3609020"/>
              <a:chExt cx="558751" cy="675075"/>
            </a:xfrm>
          </p:grpSpPr>
          <p:sp>
            <p:nvSpPr>
              <p:cNvPr id="1034" name="フローチャート : 抜出し 1033"/>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35" name="円/楕円 1034"/>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036" name="直線コネクタ 1035"/>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37" name="直線コネクタ 1036"/>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38" name="直線コネクタ 1037"/>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39" name="直線コネクタ 1038"/>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817" name="直線矢印コネクタ 816"/>
            <p:cNvCxnSpPr/>
            <p:nvPr/>
          </p:nvCxnSpPr>
          <p:spPr>
            <a:xfrm>
              <a:off x="5049530" y="4192395"/>
              <a:ext cx="1265219" cy="19451"/>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818" name="直線矢印コネクタ 817"/>
            <p:cNvCxnSpPr/>
            <p:nvPr/>
          </p:nvCxnSpPr>
          <p:spPr>
            <a:xfrm>
              <a:off x="6824413" y="4239852"/>
              <a:ext cx="339871" cy="14470"/>
            </a:xfrm>
            <a:prstGeom prst="straightConnector1">
              <a:avLst/>
            </a:prstGeom>
            <a:ln w="1270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819" name="グループ化 818"/>
            <p:cNvGrpSpPr>
              <a:grpSpLocks noChangeAspect="1"/>
            </p:cNvGrpSpPr>
            <p:nvPr/>
          </p:nvGrpSpPr>
          <p:grpSpPr>
            <a:xfrm>
              <a:off x="2406378" y="5199013"/>
              <a:ext cx="126588" cy="201899"/>
              <a:chOff x="4384288" y="3609020"/>
              <a:chExt cx="558751" cy="675075"/>
            </a:xfrm>
          </p:grpSpPr>
          <p:sp>
            <p:nvSpPr>
              <p:cNvPr id="1028" name="フローチャート : 抜出し 102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9" name="円/楕円 102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030" name="直線コネクタ 102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31" name="直線コネクタ 103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32" name="直線コネクタ 103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33" name="直線コネクタ 103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20" name="グループ化 819"/>
            <p:cNvGrpSpPr>
              <a:grpSpLocks noChangeAspect="1"/>
            </p:cNvGrpSpPr>
            <p:nvPr/>
          </p:nvGrpSpPr>
          <p:grpSpPr>
            <a:xfrm>
              <a:off x="2897303" y="5367824"/>
              <a:ext cx="126588" cy="201899"/>
              <a:chOff x="4384288" y="3609020"/>
              <a:chExt cx="558751" cy="675075"/>
            </a:xfrm>
          </p:grpSpPr>
          <p:sp>
            <p:nvSpPr>
              <p:cNvPr id="1022" name="フローチャート : 抜出し 102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3" name="円/楕円 102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024" name="直線コネクタ 102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25" name="直線コネクタ 102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26" name="直線コネクタ 102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27" name="直線コネクタ 102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21" name="グループ化 820"/>
            <p:cNvGrpSpPr>
              <a:grpSpLocks noChangeAspect="1"/>
            </p:cNvGrpSpPr>
            <p:nvPr/>
          </p:nvGrpSpPr>
          <p:grpSpPr>
            <a:xfrm>
              <a:off x="2495202" y="5650171"/>
              <a:ext cx="126588" cy="201899"/>
              <a:chOff x="4384288" y="3609020"/>
              <a:chExt cx="558751" cy="675075"/>
            </a:xfrm>
          </p:grpSpPr>
          <p:sp>
            <p:nvSpPr>
              <p:cNvPr id="1016" name="フローチャート : 抜出し 101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7" name="円/楕円 101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018" name="直線コネクタ 101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19" name="直線コネクタ 101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20" name="直線コネクタ 101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21" name="直線コネクタ 102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22" name="グループ化 821"/>
            <p:cNvGrpSpPr>
              <a:grpSpLocks noChangeAspect="1"/>
            </p:cNvGrpSpPr>
            <p:nvPr/>
          </p:nvGrpSpPr>
          <p:grpSpPr>
            <a:xfrm>
              <a:off x="2746249" y="4952246"/>
              <a:ext cx="126588" cy="201899"/>
              <a:chOff x="4384288" y="3609020"/>
              <a:chExt cx="558751" cy="675075"/>
            </a:xfrm>
          </p:grpSpPr>
          <p:sp>
            <p:nvSpPr>
              <p:cNvPr id="1010" name="フローチャート : 抜出し 1009"/>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1" name="円/楕円 1010"/>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012" name="直線コネクタ 1011"/>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13" name="直線コネクタ 1012"/>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14" name="直線コネクタ 1013"/>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15" name="直線コネクタ 1014"/>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23" name="グループ化 822"/>
            <p:cNvGrpSpPr>
              <a:grpSpLocks noChangeAspect="1"/>
            </p:cNvGrpSpPr>
            <p:nvPr/>
          </p:nvGrpSpPr>
          <p:grpSpPr>
            <a:xfrm>
              <a:off x="2784013" y="5747381"/>
              <a:ext cx="126588" cy="201899"/>
              <a:chOff x="4384288" y="3609020"/>
              <a:chExt cx="558751" cy="675075"/>
            </a:xfrm>
          </p:grpSpPr>
          <p:sp>
            <p:nvSpPr>
              <p:cNvPr id="1004" name="フローチャート : 抜出し 1003"/>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05" name="円/楕円 1004"/>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006" name="直線コネクタ 1005"/>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07" name="直線コネクタ 1006"/>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08" name="直線コネクタ 1007"/>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09" name="直線コネクタ 1008"/>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24" name="グループ化 823"/>
            <p:cNvGrpSpPr>
              <a:grpSpLocks noChangeAspect="1"/>
            </p:cNvGrpSpPr>
            <p:nvPr/>
          </p:nvGrpSpPr>
          <p:grpSpPr>
            <a:xfrm>
              <a:off x="2632959" y="5367824"/>
              <a:ext cx="126588" cy="201899"/>
              <a:chOff x="4384288" y="3609020"/>
              <a:chExt cx="558751" cy="675075"/>
            </a:xfrm>
          </p:grpSpPr>
          <p:sp>
            <p:nvSpPr>
              <p:cNvPr id="998" name="フローチャート : 抜出し 99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9" name="円/楕円 99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1000" name="直線コネクタ 99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01" name="直線コネクタ 100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02" name="直線コネクタ 100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003" name="直線コネクタ 100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825" name="直線コネクタ 824"/>
            <p:cNvCxnSpPr/>
            <p:nvPr/>
          </p:nvCxnSpPr>
          <p:spPr>
            <a:xfrm flipV="1">
              <a:off x="2557871" y="5064371"/>
              <a:ext cx="162382" cy="13464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26" name="直線コネクタ 825"/>
            <p:cNvCxnSpPr/>
            <p:nvPr/>
          </p:nvCxnSpPr>
          <p:spPr>
            <a:xfrm>
              <a:off x="2486741" y="5455630"/>
              <a:ext cx="39317" cy="14468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27" name="直線コネクタ 826"/>
            <p:cNvCxnSpPr/>
            <p:nvPr/>
          </p:nvCxnSpPr>
          <p:spPr>
            <a:xfrm>
              <a:off x="2894546" y="5137615"/>
              <a:ext cx="47805" cy="195995"/>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28" name="直線コネクタ 827"/>
            <p:cNvCxnSpPr/>
            <p:nvPr/>
          </p:nvCxnSpPr>
          <p:spPr>
            <a:xfrm flipV="1">
              <a:off x="2621791" y="5569723"/>
              <a:ext cx="27333" cy="80447"/>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29" name="直線コネクタ 828"/>
            <p:cNvCxnSpPr/>
            <p:nvPr/>
          </p:nvCxnSpPr>
          <p:spPr>
            <a:xfrm>
              <a:off x="2777693" y="5477140"/>
              <a:ext cx="10079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30" name="直線コネクタ 829"/>
            <p:cNvCxnSpPr/>
            <p:nvPr/>
          </p:nvCxnSpPr>
          <p:spPr>
            <a:xfrm>
              <a:off x="2746249" y="5600319"/>
              <a:ext cx="51333" cy="1338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31" name="直線コネクタ 830"/>
            <p:cNvCxnSpPr/>
            <p:nvPr/>
          </p:nvCxnSpPr>
          <p:spPr>
            <a:xfrm>
              <a:off x="2633808" y="5814702"/>
              <a:ext cx="131262" cy="20486"/>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832" name="右矢印 831"/>
            <p:cNvSpPr/>
            <p:nvPr/>
          </p:nvSpPr>
          <p:spPr>
            <a:xfrm>
              <a:off x="3200313" y="5351059"/>
              <a:ext cx="352266" cy="202506"/>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dirty="0"/>
            </a:p>
          </p:txBody>
        </p:sp>
        <p:grpSp>
          <p:nvGrpSpPr>
            <p:cNvPr id="833" name="グループ化 832"/>
            <p:cNvGrpSpPr>
              <a:grpSpLocks noChangeAspect="1"/>
            </p:cNvGrpSpPr>
            <p:nvPr/>
          </p:nvGrpSpPr>
          <p:grpSpPr>
            <a:xfrm>
              <a:off x="7362979" y="5199013"/>
              <a:ext cx="126588" cy="201899"/>
              <a:chOff x="4384288" y="3609020"/>
              <a:chExt cx="558751" cy="675075"/>
            </a:xfrm>
          </p:grpSpPr>
          <p:sp>
            <p:nvSpPr>
              <p:cNvPr id="992" name="フローチャート : 抜出し 99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3" name="円/楕円 99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994" name="直線コネクタ 99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95" name="直線コネクタ 99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96" name="直線コネクタ 99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97" name="直線コネクタ 99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34" name="グループ化 833"/>
            <p:cNvGrpSpPr>
              <a:grpSpLocks noChangeAspect="1"/>
            </p:cNvGrpSpPr>
            <p:nvPr/>
          </p:nvGrpSpPr>
          <p:grpSpPr>
            <a:xfrm>
              <a:off x="7853903" y="5367824"/>
              <a:ext cx="126588" cy="201899"/>
              <a:chOff x="4384288" y="3609020"/>
              <a:chExt cx="558751" cy="675075"/>
            </a:xfrm>
          </p:grpSpPr>
          <p:sp>
            <p:nvSpPr>
              <p:cNvPr id="986" name="フローチャート : 抜出し 98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7" name="円/楕円 98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988" name="直線コネクタ 98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89" name="直線コネクタ 98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90" name="直線コネクタ 98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91" name="直線コネクタ 99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35" name="グループ化 834"/>
            <p:cNvGrpSpPr>
              <a:grpSpLocks noChangeAspect="1"/>
            </p:cNvGrpSpPr>
            <p:nvPr/>
          </p:nvGrpSpPr>
          <p:grpSpPr>
            <a:xfrm>
              <a:off x="7451803" y="5650171"/>
              <a:ext cx="126588" cy="201899"/>
              <a:chOff x="4384288" y="3609020"/>
              <a:chExt cx="558751" cy="675075"/>
            </a:xfrm>
          </p:grpSpPr>
          <p:sp>
            <p:nvSpPr>
              <p:cNvPr id="980" name="フローチャート : 抜出し 979"/>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1" name="円/楕円 980"/>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982" name="直線コネクタ 981"/>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83" name="直線コネクタ 982"/>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84" name="直線コネクタ 983"/>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85" name="直線コネクタ 984"/>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36" name="グループ化 835"/>
            <p:cNvGrpSpPr>
              <a:grpSpLocks noChangeAspect="1"/>
            </p:cNvGrpSpPr>
            <p:nvPr/>
          </p:nvGrpSpPr>
          <p:grpSpPr>
            <a:xfrm>
              <a:off x="7702849" y="4952246"/>
              <a:ext cx="126588" cy="201899"/>
              <a:chOff x="4384288" y="3609020"/>
              <a:chExt cx="558751" cy="675075"/>
            </a:xfrm>
          </p:grpSpPr>
          <p:sp>
            <p:nvSpPr>
              <p:cNvPr id="974" name="フローチャート : 抜出し 973"/>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5" name="円/楕円 974"/>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976" name="直線コネクタ 975"/>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77" name="直線コネクタ 976"/>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78" name="直線コネクタ 977"/>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79" name="直線コネクタ 978"/>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37" name="グループ化 836"/>
            <p:cNvGrpSpPr>
              <a:grpSpLocks noChangeAspect="1"/>
            </p:cNvGrpSpPr>
            <p:nvPr/>
          </p:nvGrpSpPr>
          <p:grpSpPr>
            <a:xfrm>
              <a:off x="7740613" y="5747381"/>
              <a:ext cx="126588" cy="201899"/>
              <a:chOff x="4384288" y="3609020"/>
              <a:chExt cx="558751" cy="675075"/>
            </a:xfrm>
          </p:grpSpPr>
          <p:sp>
            <p:nvSpPr>
              <p:cNvPr id="968" name="フローチャート : 抜出し 96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9" name="円/楕円 96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970" name="直線コネクタ 96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71" name="直線コネクタ 97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72" name="直線コネクタ 97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73" name="直線コネクタ 97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38" name="グループ化 837"/>
            <p:cNvGrpSpPr>
              <a:grpSpLocks noChangeAspect="1"/>
            </p:cNvGrpSpPr>
            <p:nvPr/>
          </p:nvGrpSpPr>
          <p:grpSpPr>
            <a:xfrm>
              <a:off x="7589559" y="5367824"/>
              <a:ext cx="126588" cy="201899"/>
              <a:chOff x="4384288" y="3609020"/>
              <a:chExt cx="558751" cy="675075"/>
            </a:xfrm>
          </p:grpSpPr>
          <p:sp>
            <p:nvSpPr>
              <p:cNvPr id="962" name="フローチャート : 抜出し 96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3" name="円/楕円 96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964" name="直線コネクタ 96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65" name="直線コネクタ 96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66" name="直線コネクタ 96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67" name="直線コネクタ 96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839" name="直線コネクタ 838"/>
            <p:cNvCxnSpPr/>
            <p:nvPr/>
          </p:nvCxnSpPr>
          <p:spPr>
            <a:xfrm flipV="1">
              <a:off x="7514471" y="5064371"/>
              <a:ext cx="162382" cy="13464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40" name="直線コネクタ 839"/>
            <p:cNvCxnSpPr/>
            <p:nvPr/>
          </p:nvCxnSpPr>
          <p:spPr>
            <a:xfrm>
              <a:off x="7443343" y="5455630"/>
              <a:ext cx="39317" cy="14468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41" name="直線コネクタ 840"/>
            <p:cNvCxnSpPr/>
            <p:nvPr/>
          </p:nvCxnSpPr>
          <p:spPr>
            <a:xfrm>
              <a:off x="7851146" y="5137615"/>
              <a:ext cx="47805" cy="195995"/>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42" name="直線コネクタ 841"/>
            <p:cNvCxnSpPr/>
            <p:nvPr/>
          </p:nvCxnSpPr>
          <p:spPr>
            <a:xfrm flipV="1">
              <a:off x="7578392" y="5569723"/>
              <a:ext cx="27333" cy="80447"/>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43" name="直線コネクタ 842"/>
            <p:cNvCxnSpPr/>
            <p:nvPr/>
          </p:nvCxnSpPr>
          <p:spPr>
            <a:xfrm>
              <a:off x="7734292" y="5477140"/>
              <a:ext cx="10079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44" name="直線コネクタ 843"/>
            <p:cNvCxnSpPr/>
            <p:nvPr/>
          </p:nvCxnSpPr>
          <p:spPr>
            <a:xfrm>
              <a:off x="7702849" y="5600319"/>
              <a:ext cx="51333" cy="1338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45" name="直線コネクタ 844"/>
            <p:cNvCxnSpPr/>
            <p:nvPr/>
          </p:nvCxnSpPr>
          <p:spPr>
            <a:xfrm>
              <a:off x="7590409" y="5814702"/>
              <a:ext cx="131262" cy="2048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46" name="直線矢印コネクタ 845"/>
            <p:cNvCxnSpPr/>
            <p:nvPr/>
          </p:nvCxnSpPr>
          <p:spPr>
            <a:xfrm>
              <a:off x="6130082" y="5438687"/>
              <a:ext cx="1019613" cy="16944"/>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grpSp>
          <p:nvGrpSpPr>
            <p:cNvPr id="847" name="グループ化 846"/>
            <p:cNvGrpSpPr>
              <a:grpSpLocks noChangeAspect="1"/>
            </p:cNvGrpSpPr>
            <p:nvPr/>
          </p:nvGrpSpPr>
          <p:grpSpPr>
            <a:xfrm>
              <a:off x="7942728" y="5697529"/>
              <a:ext cx="126588" cy="201899"/>
              <a:chOff x="4384288" y="3609020"/>
              <a:chExt cx="558751" cy="675075"/>
            </a:xfrm>
          </p:grpSpPr>
          <p:sp>
            <p:nvSpPr>
              <p:cNvPr id="956" name="フローチャート : 抜出し 95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7" name="円/楕円 95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958" name="直線コネクタ 95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59" name="直線コネクタ 95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60" name="直線コネクタ 95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61" name="直線コネクタ 96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48" name="グループ化 847"/>
            <p:cNvGrpSpPr>
              <a:grpSpLocks noChangeAspect="1"/>
            </p:cNvGrpSpPr>
            <p:nvPr/>
          </p:nvGrpSpPr>
          <p:grpSpPr>
            <a:xfrm>
              <a:off x="7981781" y="5099309"/>
              <a:ext cx="126588" cy="201899"/>
              <a:chOff x="4384288" y="3609020"/>
              <a:chExt cx="558751" cy="675075"/>
            </a:xfrm>
          </p:grpSpPr>
          <p:sp>
            <p:nvSpPr>
              <p:cNvPr id="950" name="フローチャート : 抜出し 949"/>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1" name="円/楕円 950"/>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952" name="直線コネクタ 951"/>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53" name="直線コネクタ 952"/>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54" name="直線コネクタ 953"/>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55" name="直線コネクタ 954"/>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49" name="グループ化 848"/>
            <p:cNvGrpSpPr>
              <a:grpSpLocks noChangeAspect="1"/>
            </p:cNvGrpSpPr>
            <p:nvPr/>
          </p:nvGrpSpPr>
          <p:grpSpPr>
            <a:xfrm>
              <a:off x="7225222" y="5500615"/>
              <a:ext cx="126588" cy="201899"/>
              <a:chOff x="4384288" y="3609020"/>
              <a:chExt cx="558751" cy="675075"/>
            </a:xfrm>
          </p:grpSpPr>
          <p:sp>
            <p:nvSpPr>
              <p:cNvPr id="944" name="フローチャート : 抜出し 943"/>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5" name="円/楕円 944"/>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946" name="直線コネクタ 945"/>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47" name="直線コネクタ 946"/>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48" name="直線コネクタ 947"/>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49" name="直線コネクタ 948"/>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50" name="グループ化 849"/>
            <p:cNvGrpSpPr>
              <a:grpSpLocks noChangeAspect="1"/>
            </p:cNvGrpSpPr>
            <p:nvPr/>
          </p:nvGrpSpPr>
          <p:grpSpPr>
            <a:xfrm>
              <a:off x="7438506" y="4902394"/>
              <a:ext cx="126588" cy="201899"/>
              <a:chOff x="4384288" y="3609020"/>
              <a:chExt cx="558751" cy="675075"/>
            </a:xfrm>
          </p:grpSpPr>
          <p:sp>
            <p:nvSpPr>
              <p:cNvPr id="938" name="フローチャート : 抜出し 93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9" name="円/楕円 93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940" name="直線コネクタ 93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41" name="直線コネクタ 94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42" name="直線コネクタ 94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43" name="直線コネクタ 94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851" name="直線コネクタ 850"/>
            <p:cNvCxnSpPr/>
            <p:nvPr/>
          </p:nvCxnSpPr>
          <p:spPr>
            <a:xfrm flipH="1">
              <a:off x="8024768" y="5329868"/>
              <a:ext cx="17389" cy="322073"/>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52" name="直線コネクタ 851"/>
            <p:cNvCxnSpPr/>
            <p:nvPr/>
          </p:nvCxnSpPr>
          <p:spPr>
            <a:xfrm>
              <a:off x="7942728" y="5600319"/>
              <a:ext cx="16926" cy="64867"/>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53" name="直線コネクタ 852"/>
            <p:cNvCxnSpPr/>
            <p:nvPr/>
          </p:nvCxnSpPr>
          <p:spPr>
            <a:xfrm>
              <a:off x="7578392" y="4992628"/>
              <a:ext cx="110134" cy="11523"/>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54" name="直線コネクタ 853"/>
            <p:cNvCxnSpPr/>
            <p:nvPr/>
          </p:nvCxnSpPr>
          <p:spPr>
            <a:xfrm>
              <a:off x="7364079" y="5628365"/>
              <a:ext cx="61567" cy="97998"/>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55" name="直線コネクタ 854"/>
            <p:cNvCxnSpPr/>
            <p:nvPr/>
          </p:nvCxnSpPr>
          <p:spPr>
            <a:xfrm flipH="1">
              <a:off x="7338513" y="5397252"/>
              <a:ext cx="25566" cy="86589"/>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56" name="直線コネクタ 855"/>
            <p:cNvCxnSpPr/>
            <p:nvPr/>
          </p:nvCxnSpPr>
          <p:spPr>
            <a:xfrm flipH="1">
              <a:off x="7425647" y="5088148"/>
              <a:ext cx="12859" cy="53155"/>
            </a:xfrm>
            <a:prstGeom prst="line">
              <a:avLst/>
            </a:prstGeom>
            <a:ln w="38100"/>
          </p:spPr>
          <p:style>
            <a:lnRef idx="1">
              <a:schemeClr val="accent2"/>
            </a:lnRef>
            <a:fillRef idx="0">
              <a:schemeClr val="accent2"/>
            </a:fillRef>
            <a:effectRef idx="0">
              <a:schemeClr val="accent2"/>
            </a:effectRef>
            <a:fontRef idx="minor">
              <a:schemeClr val="tx1"/>
            </a:fontRef>
          </p:style>
        </p:cxnSp>
        <p:grpSp>
          <p:nvGrpSpPr>
            <p:cNvPr id="857" name="グループ化 856"/>
            <p:cNvGrpSpPr>
              <a:grpSpLocks noChangeAspect="1"/>
            </p:cNvGrpSpPr>
            <p:nvPr/>
          </p:nvGrpSpPr>
          <p:grpSpPr>
            <a:xfrm>
              <a:off x="5374814" y="5199013"/>
              <a:ext cx="126588" cy="201899"/>
              <a:chOff x="4384288" y="3609020"/>
              <a:chExt cx="558751" cy="675075"/>
            </a:xfrm>
          </p:grpSpPr>
          <p:sp>
            <p:nvSpPr>
              <p:cNvPr id="932" name="フローチャート : 抜出し 93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3" name="円/楕円 93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934" name="直線コネクタ 93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35" name="直線コネクタ 93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36" name="直線コネクタ 93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37" name="直線コネクタ 93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58" name="グループ化 857"/>
            <p:cNvGrpSpPr>
              <a:grpSpLocks noChangeAspect="1"/>
            </p:cNvGrpSpPr>
            <p:nvPr/>
          </p:nvGrpSpPr>
          <p:grpSpPr>
            <a:xfrm>
              <a:off x="5865738" y="5367824"/>
              <a:ext cx="126588" cy="201899"/>
              <a:chOff x="4384288" y="3609020"/>
              <a:chExt cx="558751" cy="675075"/>
            </a:xfrm>
          </p:grpSpPr>
          <p:sp>
            <p:nvSpPr>
              <p:cNvPr id="926" name="フローチャート : 抜出し 92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7" name="円/楕円 92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928" name="直線コネクタ 92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29" name="直線コネクタ 92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30" name="直線コネクタ 92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31" name="直線コネクタ 93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59" name="グループ化 858"/>
            <p:cNvGrpSpPr>
              <a:grpSpLocks noChangeAspect="1"/>
            </p:cNvGrpSpPr>
            <p:nvPr/>
          </p:nvGrpSpPr>
          <p:grpSpPr>
            <a:xfrm>
              <a:off x="5463639" y="5650171"/>
              <a:ext cx="126588" cy="201899"/>
              <a:chOff x="4384288" y="3609020"/>
              <a:chExt cx="558751" cy="675075"/>
            </a:xfrm>
          </p:grpSpPr>
          <p:sp>
            <p:nvSpPr>
              <p:cNvPr id="920" name="フローチャート : 抜出し 919"/>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1" name="円/楕円 920"/>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922" name="直線コネクタ 921"/>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23" name="直線コネクタ 922"/>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24" name="直線コネクタ 923"/>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25" name="直線コネクタ 924"/>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60" name="グループ化 859"/>
            <p:cNvGrpSpPr>
              <a:grpSpLocks noChangeAspect="1"/>
            </p:cNvGrpSpPr>
            <p:nvPr/>
          </p:nvGrpSpPr>
          <p:grpSpPr>
            <a:xfrm>
              <a:off x="5714685" y="4952246"/>
              <a:ext cx="126588" cy="201899"/>
              <a:chOff x="4384288" y="3609020"/>
              <a:chExt cx="558751" cy="675075"/>
            </a:xfrm>
          </p:grpSpPr>
          <p:sp>
            <p:nvSpPr>
              <p:cNvPr id="914" name="フローチャート : 抜出し 913"/>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5" name="円/楕円 914"/>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916" name="直線コネクタ 915"/>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17" name="直線コネクタ 916"/>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18" name="直線コネクタ 917"/>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19" name="直線コネクタ 918"/>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61" name="グループ化 860"/>
            <p:cNvGrpSpPr>
              <a:grpSpLocks noChangeAspect="1"/>
            </p:cNvGrpSpPr>
            <p:nvPr/>
          </p:nvGrpSpPr>
          <p:grpSpPr>
            <a:xfrm>
              <a:off x="5752448" y="5747381"/>
              <a:ext cx="126588" cy="201899"/>
              <a:chOff x="4384288" y="3609020"/>
              <a:chExt cx="558751" cy="675075"/>
            </a:xfrm>
          </p:grpSpPr>
          <p:sp>
            <p:nvSpPr>
              <p:cNvPr id="908" name="フローチャート : 抜出し 907"/>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9" name="円/楕円 908"/>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910" name="直線コネクタ 909"/>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11" name="直線コネクタ 910"/>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12" name="直線コネクタ 911"/>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13" name="直線コネクタ 912"/>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62" name="グループ化 861"/>
            <p:cNvGrpSpPr>
              <a:grpSpLocks noChangeAspect="1"/>
            </p:cNvGrpSpPr>
            <p:nvPr/>
          </p:nvGrpSpPr>
          <p:grpSpPr>
            <a:xfrm>
              <a:off x="5601395" y="5367824"/>
              <a:ext cx="126588" cy="201899"/>
              <a:chOff x="4384288" y="3609020"/>
              <a:chExt cx="558751" cy="675075"/>
            </a:xfrm>
          </p:grpSpPr>
          <p:sp>
            <p:nvSpPr>
              <p:cNvPr id="902" name="フローチャート : 抜出し 901"/>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3" name="円/楕円 902"/>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904" name="直線コネクタ 903"/>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05" name="直線コネクタ 904"/>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06" name="直線コネクタ 905"/>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07" name="直線コネクタ 906"/>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863" name="直線コネクタ 862"/>
            <p:cNvCxnSpPr/>
            <p:nvPr/>
          </p:nvCxnSpPr>
          <p:spPr>
            <a:xfrm flipV="1">
              <a:off x="5526306" y="5064371"/>
              <a:ext cx="162382" cy="13464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64" name="直線コネクタ 863"/>
            <p:cNvCxnSpPr/>
            <p:nvPr/>
          </p:nvCxnSpPr>
          <p:spPr>
            <a:xfrm>
              <a:off x="5455178" y="5455630"/>
              <a:ext cx="39317" cy="14468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65" name="直線コネクタ 864"/>
            <p:cNvCxnSpPr/>
            <p:nvPr/>
          </p:nvCxnSpPr>
          <p:spPr>
            <a:xfrm>
              <a:off x="5862981" y="5137615"/>
              <a:ext cx="47805" cy="195995"/>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66" name="直線コネクタ 865"/>
            <p:cNvCxnSpPr/>
            <p:nvPr/>
          </p:nvCxnSpPr>
          <p:spPr>
            <a:xfrm flipV="1">
              <a:off x="5590227" y="5569723"/>
              <a:ext cx="27333" cy="80447"/>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67" name="直線コネクタ 866"/>
            <p:cNvCxnSpPr/>
            <p:nvPr/>
          </p:nvCxnSpPr>
          <p:spPr>
            <a:xfrm>
              <a:off x="5746128" y="5477140"/>
              <a:ext cx="100799"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68" name="直線コネクタ 867"/>
            <p:cNvCxnSpPr/>
            <p:nvPr/>
          </p:nvCxnSpPr>
          <p:spPr>
            <a:xfrm>
              <a:off x="5714685" y="5600319"/>
              <a:ext cx="51333" cy="1338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69" name="直線コネクタ 868"/>
            <p:cNvCxnSpPr/>
            <p:nvPr/>
          </p:nvCxnSpPr>
          <p:spPr>
            <a:xfrm>
              <a:off x="5602244" y="5814702"/>
              <a:ext cx="131262" cy="20486"/>
            </a:xfrm>
            <a:prstGeom prst="line">
              <a:avLst/>
            </a:prstGeom>
            <a:ln w="38100"/>
          </p:spPr>
          <p:style>
            <a:lnRef idx="1">
              <a:schemeClr val="accent2"/>
            </a:lnRef>
            <a:fillRef idx="0">
              <a:schemeClr val="accent2"/>
            </a:fillRef>
            <a:effectRef idx="0">
              <a:schemeClr val="accent2"/>
            </a:effectRef>
            <a:fontRef idx="minor">
              <a:schemeClr val="tx1"/>
            </a:fontRef>
          </p:style>
        </p:cxnSp>
        <p:grpSp>
          <p:nvGrpSpPr>
            <p:cNvPr id="870" name="グループ化 869"/>
            <p:cNvGrpSpPr>
              <a:grpSpLocks noChangeAspect="1"/>
            </p:cNvGrpSpPr>
            <p:nvPr/>
          </p:nvGrpSpPr>
          <p:grpSpPr>
            <a:xfrm>
              <a:off x="3854398" y="5650171"/>
              <a:ext cx="126588" cy="201899"/>
              <a:chOff x="4384288" y="3609020"/>
              <a:chExt cx="558751" cy="675075"/>
            </a:xfrm>
          </p:grpSpPr>
          <p:sp>
            <p:nvSpPr>
              <p:cNvPr id="896" name="フローチャート : 抜出し 895"/>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7" name="円/楕円 896"/>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898" name="直線コネクタ 897"/>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99" name="直線コネクタ 898"/>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00" name="直線コネクタ 899"/>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901" name="直線コネクタ 900"/>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71" name="グループ化 870"/>
            <p:cNvGrpSpPr>
              <a:grpSpLocks noChangeAspect="1"/>
            </p:cNvGrpSpPr>
            <p:nvPr/>
          </p:nvGrpSpPr>
          <p:grpSpPr>
            <a:xfrm>
              <a:off x="4143207" y="5747381"/>
              <a:ext cx="126588" cy="201899"/>
              <a:chOff x="4384288" y="3609020"/>
              <a:chExt cx="558751" cy="675075"/>
            </a:xfrm>
          </p:grpSpPr>
          <p:sp>
            <p:nvSpPr>
              <p:cNvPr id="890" name="フローチャート : 抜出し 889"/>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1" name="円/楕円 890"/>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892" name="直線コネクタ 891"/>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93" name="直線コネクタ 892"/>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94" name="直線コネクタ 893"/>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95" name="直線コネクタ 894"/>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872" name="グループ化 871"/>
            <p:cNvGrpSpPr>
              <a:grpSpLocks noChangeAspect="1"/>
            </p:cNvGrpSpPr>
            <p:nvPr/>
          </p:nvGrpSpPr>
          <p:grpSpPr>
            <a:xfrm>
              <a:off x="3992153" y="5367824"/>
              <a:ext cx="126588" cy="201899"/>
              <a:chOff x="4384288" y="3609020"/>
              <a:chExt cx="558751" cy="675075"/>
            </a:xfrm>
          </p:grpSpPr>
          <p:sp>
            <p:nvSpPr>
              <p:cNvPr id="884" name="フローチャート : 抜出し 883"/>
              <p:cNvSpPr/>
              <p:nvPr/>
            </p:nvSpPr>
            <p:spPr>
              <a:xfrm>
                <a:off x="4500682" y="3789040"/>
                <a:ext cx="320436" cy="320435"/>
              </a:xfrm>
              <a:prstGeom prst="flowChartExtra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5" name="円/楕円 884"/>
              <p:cNvSpPr>
                <a:spLocks noChangeAspect="1"/>
              </p:cNvSpPr>
              <p:nvPr/>
            </p:nvSpPr>
            <p:spPr>
              <a:xfrm>
                <a:off x="4520485" y="3609020"/>
                <a:ext cx="280831" cy="28083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cxnSp>
            <p:nvCxnSpPr>
              <p:cNvPr id="886" name="直線コネクタ 885"/>
              <p:cNvCxnSpPr/>
              <p:nvPr/>
            </p:nvCxnSpPr>
            <p:spPr>
              <a:xfrm>
                <a:off x="4384288" y="3744035"/>
                <a:ext cx="142707" cy="315035"/>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87" name="直線コネクタ 886"/>
              <p:cNvCxnSpPr/>
              <p:nvPr/>
            </p:nvCxnSpPr>
            <p:spPr>
              <a:xfrm flipH="1">
                <a:off x="4801316" y="3741807"/>
                <a:ext cx="141723" cy="32161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88" name="直線コネクタ 887"/>
              <p:cNvCxnSpPr/>
              <p:nvPr/>
            </p:nvCxnSpPr>
            <p:spPr>
              <a:xfrm flipH="1">
                <a:off x="4540005" y="4111046"/>
                <a:ext cx="70860" cy="16081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889" name="直線コネクタ 888"/>
              <p:cNvCxnSpPr/>
              <p:nvPr/>
            </p:nvCxnSpPr>
            <p:spPr>
              <a:xfrm>
                <a:off x="4746411" y="4114998"/>
                <a:ext cx="74707" cy="169097"/>
              </a:xfrm>
              <a:prstGeom prst="line">
                <a:avLst/>
              </a:prstGeom>
              <a:ln w="19050"/>
            </p:spPr>
            <p:style>
              <a:lnRef idx="1">
                <a:schemeClr val="accent1"/>
              </a:lnRef>
              <a:fillRef idx="0">
                <a:schemeClr val="accent1"/>
              </a:fillRef>
              <a:effectRef idx="0">
                <a:schemeClr val="accent1"/>
              </a:effectRef>
              <a:fontRef idx="minor">
                <a:schemeClr val="tx1"/>
              </a:fontRef>
            </p:style>
          </p:cxnSp>
        </p:grpSp>
        <p:cxnSp>
          <p:nvCxnSpPr>
            <p:cNvPr id="873" name="直線コネクタ 872"/>
            <p:cNvCxnSpPr/>
            <p:nvPr/>
          </p:nvCxnSpPr>
          <p:spPr>
            <a:xfrm flipV="1">
              <a:off x="3980986" y="5569723"/>
              <a:ext cx="27333" cy="80447"/>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74" name="直線コネクタ 873"/>
            <p:cNvCxnSpPr/>
            <p:nvPr/>
          </p:nvCxnSpPr>
          <p:spPr>
            <a:xfrm>
              <a:off x="4105444" y="5600319"/>
              <a:ext cx="51333" cy="13384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75" name="直線コネクタ 874"/>
            <p:cNvCxnSpPr/>
            <p:nvPr/>
          </p:nvCxnSpPr>
          <p:spPr>
            <a:xfrm>
              <a:off x="3993003" y="5814702"/>
              <a:ext cx="131262" cy="2048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876" name="直線矢印コネクタ 875"/>
            <p:cNvCxnSpPr/>
            <p:nvPr/>
          </p:nvCxnSpPr>
          <p:spPr>
            <a:xfrm>
              <a:off x="4269796" y="5438687"/>
              <a:ext cx="971434" cy="16944"/>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877" name="右矢印 876"/>
            <p:cNvSpPr/>
            <p:nvPr/>
          </p:nvSpPr>
          <p:spPr>
            <a:xfrm rot="16978131">
              <a:off x="5151069" y="4094782"/>
              <a:ext cx="1346267" cy="19248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8" name="フローチャート : 磁気ディスク 877"/>
            <p:cNvSpPr/>
            <p:nvPr/>
          </p:nvSpPr>
          <p:spPr>
            <a:xfrm>
              <a:off x="7504155" y="2708920"/>
              <a:ext cx="623240" cy="687250"/>
            </a:xfrm>
            <a:prstGeom prst="flowChartMagneticDisk">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879" name="フローチャート : 複数書類 878"/>
            <p:cNvSpPr>
              <a:spLocks noChangeAspect="1"/>
            </p:cNvSpPr>
            <p:nvPr/>
          </p:nvSpPr>
          <p:spPr>
            <a:xfrm>
              <a:off x="7872414" y="3008028"/>
              <a:ext cx="192014" cy="267187"/>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0" name="フローチャート : 複数書類 879"/>
            <p:cNvSpPr>
              <a:spLocks noChangeAspect="1"/>
            </p:cNvSpPr>
            <p:nvPr/>
          </p:nvSpPr>
          <p:spPr>
            <a:xfrm>
              <a:off x="7558346" y="3040688"/>
              <a:ext cx="192014" cy="267187"/>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1" name="フローチャート : 複数書類 880"/>
            <p:cNvSpPr>
              <a:spLocks noChangeAspect="1"/>
            </p:cNvSpPr>
            <p:nvPr/>
          </p:nvSpPr>
          <p:spPr>
            <a:xfrm>
              <a:off x="7711995" y="3057881"/>
              <a:ext cx="192014" cy="267187"/>
            </a:xfrm>
            <a:prstGeom prst="flowChartMultidocumen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82" name="直線矢印コネクタ 881"/>
            <p:cNvCxnSpPr/>
            <p:nvPr/>
          </p:nvCxnSpPr>
          <p:spPr>
            <a:xfrm>
              <a:off x="6409014" y="3087761"/>
              <a:ext cx="1031621" cy="19972"/>
            </a:xfrm>
            <a:prstGeom prst="straightConnector1">
              <a:avLst/>
            </a:prstGeom>
            <a:ln w="57150">
              <a:solidFill>
                <a:schemeClr val="accent2">
                  <a:lumMod val="60000"/>
                  <a:lumOff val="40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883" name="右矢印 882"/>
            <p:cNvSpPr/>
            <p:nvPr/>
          </p:nvSpPr>
          <p:spPr>
            <a:xfrm rot="3206779">
              <a:off x="6136734" y="3679452"/>
              <a:ext cx="463246" cy="12311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1059" name="直線コネクタ 1058"/>
          <p:cNvCxnSpPr/>
          <p:nvPr/>
        </p:nvCxnSpPr>
        <p:spPr>
          <a:xfrm>
            <a:off x="431540" y="4374104"/>
            <a:ext cx="8670274" cy="1"/>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061" name="直線コネクタ 1060"/>
          <p:cNvCxnSpPr/>
          <p:nvPr/>
        </p:nvCxnSpPr>
        <p:spPr>
          <a:xfrm>
            <a:off x="4842030" y="1844600"/>
            <a:ext cx="0" cy="473475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98628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遅延相関分析の概念</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時系列データ間の遅延による相関を求める方法</a:t>
            </a:r>
            <a:endParaRPr kumimoji="1" lang="en-US" altLang="ja-JP" dirty="0" smtClean="0"/>
          </a:p>
          <a:p>
            <a:endParaRPr lang="en-US" altLang="ja-JP" dirty="0"/>
          </a:p>
          <a:p>
            <a:endParaRPr kumimoji="1" lang="en-US" altLang="ja-JP" dirty="0" smtClean="0"/>
          </a:p>
          <a:p>
            <a:endParaRPr lang="en-US" altLang="ja-JP" dirty="0"/>
          </a:p>
          <a:p>
            <a:endParaRPr kumimoji="1" lang="en-US" altLang="ja-JP" dirty="0" smtClean="0"/>
          </a:p>
          <a:p>
            <a:endParaRPr lang="en-US" altLang="ja-JP" dirty="0"/>
          </a:p>
          <a:p>
            <a:r>
              <a:rPr kumimoji="1" lang="ja-JP" altLang="en-US" dirty="0" smtClean="0"/>
              <a:t>竹内らによって提案されさまざまな分野に用いられている</a:t>
            </a:r>
            <a:endParaRPr kumimoji="1" lang="en-US" altLang="ja-JP" dirty="0" smtClean="0"/>
          </a:p>
          <a:p>
            <a:pPr lvl="1"/>
            <a:r>
              <a:rPr lang="ja-JP" altLang="en-US" dirty="0" smtClean="0"/>
              <a:t>生活習慣データ（消費カロリー）が健康データ（体重）に与える影響を分析</a:t>
            </a:r>
            <a:endParaRPr kumimoji="1" lang="en-US" altLang="ja-JP" dirty="0" smtClean="0"/>
          </a:p>
          <a:p>
            <a:endParaRPr kumimoji="1" lang="ja-JP" altLang="en-US" dirty="0"/>
          </a:p>
        </p:txBody>
      </p:sp>
      <p:sp>
        <p:nvSpPr>
          <p:cNvPr id="4" name="日付プレースホルダー 3"/>
          <p:cNvSpPr>
            <a:spLocks noGrp="1"/>
          </p:cNvSpPr>
          <p:nvPr>
            <p:ph type="dt" sz="half" idx="10"/>
          </p:nvPr>
        </p:nvSpPr>
        <p:spPr/>
        <p:txBody>
          <a:bodyPr/>
          <a:lstStyle/>
          <a:p>
            <a:fld id="{C1CA6A55-6384-4AA9-91EE-CE679D8CA1C8}"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35</a:t>
            </a:fld>
            <a:endParaRPr lang="en-US" altLang="ja-JP"/>
          </a:p>
        </p:txBody>
      </p:sp>
      <p:sp>
        <p:nvSpPr>
          <p:cNvPr id="7" name="テキスト ボックス 6"/>
          <p:cNvSpPr txBox="1">
            <a:spLocks noChangeAspect="1"/>
          </p:cNvSpPr>
          <p:nvPr/>
        </p:nvSpPr>
        <p:spPr>
          <a:xfrm>
            <a:off x="2141715" y="1882277"/>
            <a:ext cx="6181892" cy="584775"/>
          </a:xfrm>
          <a:prstGeom prst="rect">
            <a:avLst/>
          </a:prstGeom>
          <a:noFill/>
        </p:spPr>
        <p:txBody>
          <a:bodyPr wrap="square" rtlCol="0">
            <a:spAutoFit/>
          </a:bodyPr>
          <a:lstStyle/>
          <a:p>
            <a:r>
              <a:rPr kumimoji="1" lang="en-US" altLang="ja-JP" sz="3200" dirty="0" smtClean="0"/>
              <a:t>{0-0-1-1-0-1-1-0-1-0-1-1-0}</a:t>
            </a:r>
            <a:endParaRPr kumimoji="1" lang="ja-JP" altLang="en-US" sz="3200" dirty="0"/>
          </a:p>
        </p:txBody>
      </p:sp>
      <p:sp>
        <p:nvSpPr>
          <p:cNvPr id="8" name="テキスト ボックス 7"/>
          <p:cNvSpPr txBox="1">
            <a:spLocks noChangeAspect="1"/>
          </p:cNvSpPr>
          <p:nvPr/>
        </p:nvSpPr>
        <p:spPr>
          <a:xfrm>
            <a:off x="2141715" y="3294275"/>
            <a:ext cx="6181892" cy="584775"/>
          </a:xfrm>
          <a:prstGeom prst="rect">
            <a:avLst/>
          </a:prstGeom>
          <a:noFill/>
        </p:spPr>
        <p:txBody>
          <a:bodyPr wrap="square" rtlCol="0">
            <a:spAutoFit/>
          </a:bodyPr>
          <a:lstStyle/>
          <a:p>
            <a:r>
              <a:rPr kumimoji="1" lang="en-US" altLang="ja-JP" sz="3200" dirty="0" smtClean="0"/>
              <a:t>{0-0-0-0-1-0-0-1-0-0-0-0-1}</a:t>
            </a:r>
            <a:endParaRPr kumimoji="1" lang="ja-JP" altLang="en-US" sz="3200" dirty="0"/>
          </a:p>
        </p:txBody>
      </p:sp>
      <p:sp>
        <p:nvSpPr>
          <p:cNvPr id="9" name="円/楕円 8"/>
          <p:cNvSpPr>
            <a:spLocks noChangeAspect="1"/>
          </p:cNvSpPr>
          <p:nvPr/>
        </p:nvSpPr>
        <p:spPr>
          <a:xfrm>
            <a:off x="2951820" y="1963863"/>
            <a:ext cx="856892" cy="48965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p:cNvSpPr>
            <a:spLocks noChangeAspect="1"/>
          </p:cNvSpPr>
          <p:nvPr/>
        </p:nvSpPr>
        <p:spPr>
          <a:xfrm>
            <a:off x="4075148" y="1972283"/>
            <a:ext cx="856892" cy="48965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0"/>
          <p:cNvSpPr>
            <a:spLocks noChangeAspect="1"/>
          </p:cNvSpPr>
          <p:nvPr/>
        </p:nvSpPr>
        <p:spPr>
          <a:xfrm>
            <a:off x="5875348" y="1972283"/>
            <a:ext cx="856892" cy="48965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右矢印 14"/>
          <p:cNvSpPr>
            <a:spLocks noChangeAspect="1"/>
          </p:cNvSpPr>
          <p:nvPr/>
        </p:nvSpPr>
        <p:spPr>
          <a:xfrm rot="4049077">
            <a:off x="3308805" y="2676364"/>
            <a:ext cx="558204" cy="205829"/>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下カーブ矢印 22"/>
          <p:cNvSpPr>
            <a:spLocks noChangeAspect="1"/>
          </p:cNvSpPr>
          <p:nvPr/>
        </p:nvSpPr>
        <p:spPr>
          <a:xfrm>
            <a:off x="3536885" y="3131967"/>
            <a:ext cx="432049" cy="252028"/>
          </a:xfrm>
          <a:prstGeom prst="curved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4" name="下カーブ矢印 23"/>
          <p:cNvSpPr>
            <a:spLocks noChangeAspect="1"/>
          </p:cNvSpPr>
          <p:nvPr/>
        </p:nvSpPr>
        <p:spPr>
          <a:xfrm>
            <a:off x="4635006" y="3113965"/>
            <a:ext cx="432049" cy="252028"/>
          </a:xfrm>
          <a:prstGeom prst="curved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5" name="下カーブ矢印 24"/>
          <p:cNvSpPr>
            <a:spLocks noChangeAspect="1"/>
          </p:cNvSpPr>
          <p:nvPr/>
        </p:nvSpPr>
        <p:spPr>
          <a:xfrm>
            <a:off x="6462210" y="3113965"/>
            <a:ext cx="432049" cy="252028"/>
          </a:xfrm>
          <a:prstGeom prst="curved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6" name="右矢印 25"/>
          <p:cNvSpPr>
            <a:spLocks noChangeAspect="1"/>
          </p:cNvSpPr>
          <p:nvPr/>
        </p:nvSpPr>
        <p:spPr>
          <a:xfrm rot="4049077">
            <a:off x="4450991" y="2668808"/>
            <a:ext cx="558204" cy="205829"/>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右矢印 26"/>
          <p:cNvSpPr>
            <a:spLocks noChangeAspect="1"/>
          </p:cNvSpPr>
          <p:nvPr/>
        </p:nvSpPr>
        <p:spPr>
          <a:xfrm rot="4049077">
            <a:off x="6250040" y="2678218"/>
            <a:ext cx="558204" cy="205829"/>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p:cNvSpPr txBox="1"/>
          <p:nvPr/>
        </p:nvSpPr>
        <p:spPr>
          <a:xfrm>
            <a:off x="611560" y="1988840"/>
            <a:ext cx="1513593" cy="461665"/>
          </a:xfrm>
          <a:prstGeom prst="rect">
            <a:avLst/>
          </a:prstGeom>
          <a:noFill/>
        </p:spPr>
        <p:txBody>
          <a:bodyPr wrap="square" rtlCol="0">
            <a:spAutoFit/>
          </a:bodyPr>
          <a:lstStyle/>
          <a:p>
            <a:r>
              <a:rPr kumimoji="1" lang="ja-JP" altLang="en-US" sz="2400" b="1" dirty="0" smtClean="0"/>
              <a:t>説明変数</a:t>
            </a:r>
            <a:endParaRPr kumimoji="1" lang="ja-JP" altLang="en-US" sz="2400" b="1" dirty="0"/>
          </a:p>
        </p:txBody>
      </p:sp>
      <p:sp>
        <p:nvSpPr>
          <p:cNvPr id="29" name="テキスト ボックス 28"/>
          <p:cNvSpPr txBox="1"/>
          <p:nvPr/>
        </p:nvSpPr>
        <p:spPr>
          <a:xfrm>
            <a:off x="611560" y="3372380"/>
            <a:ext cx="1513593" cy="461665"/>
          </a:xfrm>
          <a:prstGeom prst="rect">
            <a:avLst/>
          </a:prstGeom>
          <a:noFill/>
        </p:spPr>
        <p:txBody>
          <a:bodyPr wrap="square" rtlCol="0">
            <a:spAutoFit/>
          </a:bodyPr>
          <a:lstStyle/>
          <a:p>
            <a:r>
              <a:rPr lang="ja-JP" altLang="en-US" sz="2400" b="1" dirty="0"/>
              <a:t>目的</a:t>
            </a:r>
            <a:r>
              <a:rPr kumimoji="1" lang="ja-JP" altLang="en-US" sz="2400" b="1" dirty="0" smtClean="0"/>
              <a:t>変数</a:t>
            </a:r>
            <a:endParaRPr kumimoji="1" lang="ja-JP" altLang="en-US" sz="2400" b="1" dirty="0"/>
          </a:p>
        </p:txBody>
      </p:sp>
    </p:spTree>
    <p:extLst>
      <p:ext uri="{BB962C8B-B14F-4D97-AF65-F5344CB8AC3E}">
        <p14:creationId xmlns:p14="http://schemas.microsoft.com/office/powerpoint/2010/main" val="14174204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遅延相関分析の概念</a:t>
            </a:r>
            <a:endParaRPr kumimoji="1" lang="ja-JP" altLang="en-US" dirty="0"/>
          </a:p>
        </p:txBody>
      </p:sp>
      <p:sp>
        <p:nvSpPr>
          <p:cNvPr id="3" name="コンテンツ プレースホルダー 2"/>
          <p:cNvSpPr>
            <a:spLocks noGrp="1"/>
          </p:cNvSpPr>
          <p:nvPr>
            <p:ph idx="1"/>
          </p:nvPr>
        </p:nvSpPr>
        <p:spPr/>
        <p:txBody>
          <a:bodyPr/>
          <a:lstStyle/>
          <a:p>
            <a:endParaRPr lang="en-US" altLang="ja-JP" dirty="0" smtClean="0"/>
          </a:p>
          <a:p>
            <a:endParaRPr lang="en-US" altLang="ja-JP" dirty="0"/>
          </a:p>
          <a:p>
            <a:r>
              <a:rPr lang="ja-JP" altLang="en-US" dirty="0"/>
              <a:t>竹内らによって提案されさまざまな分野に用いられている</a:t>
            </a:r>
            <a:endParaRPr lang="en-US" altLang="ja-JP" dirty="0"/>
          </a:p>
          <a:p>
            <a:pPr lvl="1"/>
            <a:r>
              <a:rPr lang="ja-JP" altLang="en-US" dirty="0"/>
              <a:t>生活習慣データ（消費カロリー）が健康データ（体重）に与える影響を分析</a:t>
            </a:r>
            <a:endParaRPr lang="en-US" altLang="ja-JP" dirty="0"/>
          </a:p>
          <a:p>
            <a:endParaRPr kumimoji="1" lang="en-US" altLang="ja-JP" dirty="0" smtClean="0"/>
          </a:p>
          <a:p>
            <a:endParaRPr lang="en-US" altLang="ja-JP" dirty="0"/>
          </a:p>
          <a:p>
            <a:endParaRPr kumimoji="1" lang="en-US" altLang="ja-JP" dirty="0" smtClean="0"/>
          </a:p>
          <a:p>
            <a:endParaRPr lang="en-US" altLang="ja-JP" dirty="0"/>
          </a:p>
          <a:p>
            <a:endParaRPr kumimoji="1" lang="en-US" altLang="ja-JP" dirty="0" smtClean="0"/>
          </a:p>
          <a:p>
            <a:endParaRPr lang="en-US" altLang="ja-JP" dirty="0"/>
          </a:p>
          <a:p>
            <a:endParaRPr kumimoji="1" lang="ja-JP" altLang="en-US" dirty="0"/>
          </a:p>
        </p:txBody>
      </p:sp>
      <p:sp>
        <p:nvSpPr>
          <p:cNvPr id="4" name="日付プレースホルダー 3"/>
          <p:cNvSpPr>
            <a:spLocks noGrp="1"/>
          </p:cNvSpPr>
          <p:nvPr>
            <p:ph type="dt" sz="half" idx="10"/>
          </p:nvPr>
        </p:nvSpPr>
        <p:spPr/>
        <p:txBody>
          <a:bodyPr/>
          <a:lstStyle/>
          <a:p>
            <a:fld id="{159A775E-F6E3-4146-A868-551FACEF91FA}"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36</a:t>
            </a:fld>
            <a:endParaRPr lang="en-US" altLang="ja-JP"/>
          </a:p>
        </p:txBody>
      </p:sp>
      <p:sp>
        <p:nvSpPr>
          <p:cNvPr id="7" name="テキスト ボックス 6"/>
          <p:cNvSpPr txBox="1">
            <a:spLocks noChangeAspect="1"/>
          </p:cNvSpPr>
          <p:nvPr/>
        </p:nvSpPr>
        <p:spPr>
          <a:xfrm>
            <a:off x="2141714" y="4087522"/>
            <a:ext cx="6930785" cy="584775"/>
          </a:xfrm>
          <a:prstGeom prst="rect">
            <a:avLst/>
          </a:prstGeom>
          <a:noFill/>
        </p:spPr>
        <p:txBody>
          <a:bodyPr wrap="square" rtlCol="0">
            <a:spAutoFit/>
          </a:bodyPr>
          <a:lstStyle/>
          <a:p>
            <a:r>
              <a:rPr kumimoji="1" lang="en-US" altLang="ja-JP" sz="3200" dirty="0" smtClean="0"/>
              <a:t>{10,10,</a:t>
            </a:r>
            <a:r>
              <a:rPr kumimoji="1" lang="en-US" altLang="ja-JP" sz="3200" b="1" dirty="0" smtClean="0"/>
              <a:t>50</a:t>
            </a:r>
            <a:r>
              <a:rPr kumimoji="1" lang="en-US" altLang="ja-JP" sz="3200" dirty="0" smtClean="0"/>
              <a:t>,</a:t>
            </a:r>
            <a:r>
              <a:rPr kumimoji="1" lang="en-US" altLang="ja-JP" sz="3200" b="1" dirty="0" smtClean="0"/>
              <a:t>50</a:t>
            </a:r>
            <a:r>
              <a:rPr kumimoji="1" lang="en-US" altLang="ja-JP" sz="3200" dirty="0" smtClean="0"/>
              <a:t>,10,</a:t>
            </a:r>
            <a:r>
              <a:rPr kumimoji="1" lang="en-US" altLang="ja-JP" sz="3200" b="1" dirty="0" smtClean="0"/>
              <a:t>50</a:t>
            </a:r>
            <a:r>
              <a:rPr kumimoji="1" lang="en-US" altLang="ja-JP" sz="3200" dirty="0" smtClean="0"/>
              <a:t>,</a:t>
            </a:r>
            <a:r>
              <a:rPr kumimoji="1" lang="en-US" altLang="ja-JP" sz="3200" b="1" dirty="0" smtClean="0"/>
              <a:t>50</a:t>
            </a:r>
            <a:r>
              <a:rPr kumimoji="1" lang="en-US" altLang="ja-JP" sz="3200" dirty="0" smtClean="0"/>
              <a:t>,10,</a:t>
            </a:r>
            <a:r>
              <a:rPr kumimoji="1" lang="en-US" altLang="ja-JP" sz="3200" b="1" dirty="0" smtClean="0"/>
              <a:t>50</a:t>
            </a:r>
            <a:r>
              <a:rPr kumimoji="1" lang="en-US" altLang="ja-JP" sz="3200" dirty="0" smtClean="0"/>
              <a:t>,10}</a:t>
            </a:r>
            <a:endParaRPr kumimoji="1" lang="ja-JP" altLang="en-US" sz="3200" dirty="0"/>
          </a:p>
        </p:txBody>
      </p:sp>
      <p:sp>
        <p:nvSpPr>
          <p:cNvPr id="8" name="テキスト ボックス 7"/>
          <p:cNvSpPr txBox="1">
            <a:spLocks noChangeAspect="1"/>
          </p:cNvSpPr>
          <p:nvPr/>
        </p:nvSpPr>
        <p:spPr>
          <a:xfrm>
            <a:off x="2141715" y="5499520"/>
            <a:ext cx="6181892" cy="584775"/>
          </a:xfrm>
          <a:prstGeom prst="rect">
            <a:avLst/>
          </a:prstGeom>
          <a:noFill/>
        </p:spPr>
        <p:txBody>
          <a:bodyPr wrap="square" rtlCol="0">
            <a:spAutoFit/>
          </a:bodyPr>
          <a:lstStyle/>
          <a:p>
            <a:r>
              <a:rPr kumimoji="1" lang="en-US" altLang="ja-JP" sz="3200" dirty="0" smtClean="0"/>
              <a:t>{60,60,60,60,55,55,55,50,50,50}</a:t>
            </a:r>
            <a:endParaRPr kumimoji="1" lang="ja-JP" altLang="en-US" sz="3200" dirty="0"/>
          </a:p>
        </p:txBody>
      </p:sp>
      <p:sp>
        <p:nvSpPr>
          <p:cNvPr id="10" name="円/楕円 9"/>
          <p:cNvSpPr>
            <a:spLocks noChangeAspect="1"/>
          </p:cNvSpPr>
          <p:nvPr/>
        </p:nvSpPr>
        <p:spPr>
          <a:xfrm>
            <a:off x="5112059" y="4154481"/>
            <a:ext cx="1215135" cy="48965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下カーブ矢印 22"/>
          <p:cNvSpPr>
            <a:spLocks noChangeAspect="1"/>
          </p:cNvSpPr>
          <p:nvPr/>
        </p:nvSpPr>
        <p:spPr>
          <a:xfrm>
            <a:off x="4454986" y="5319210"/>
            <a:ext cx="432049" cy="252028"/>
          </a:xfrm>
          <a:prstGeom prst="curved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4" name="下カーブ矢印 23"/>
          <p:cNvSpPr>
            <a:spLocks noChangeAspect="1"/>
          </p:cNvSpPr>
          <p:nvPr/>
        </p:nvSpPr>
        <p:spPr>
          <a:xfrm>
            <a:off x="6111169" y="5292207"/>
            <a:ext cx="432049" cy="252028"/>
          </a:xfrm>
          <a:prstGeom prst="curved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6" name="右矢印 25"/>
          <p:cNvSpPr>
            <a:spLocks noChangeAspect="1"/>
          </p:cNvSpPr>
          <p:nvPr/>
        </p:nvSpPr>
        <p:spPr>
          <a:xfrm rot="4049077">
            <a:off x="5891151" y="4838458"/>
            <a:ext cx="558204" cy="205829"/>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p:cNvSpPr txBox="1"/>
          <p:nvPr/>
        </p:nvSpPr>
        <p:spPr>
          <a:xfrm>
            <a:off x="656581" y="4194085"/>
            <a:ext cx="1620164" cy="400110"/>
          </a:xfrm>
          <a:prstGeom prst="rect">
            <a:avLst/>
          </a:prstGeom>
          <a:noFill/>
        </p:spPr>
        <p:txBody>
          <a:bodyPr wrap="square" rtlCol="0">
            <a:spAutoFit/>
          </a:bodyPr>
          <a:lstStyle/>
          <a:p>
            <a:r>
              <a:rPr lang="ja-JP" altLang="en-US" sz="2000" dirty="0"/>
              <a:t>消費カロリー</a:t>
            </a:r>
            <a:endParaRPr kumimoji="1" lang="ja-JP" altLang="en-US" sz="2000" dirty="0"/>
          </a:p>
        </p:txBody>
      </p:sp>
      <p:sp>
        <p:nvSpPr>
          <p:cNvPr id="20" name="テキスト ボックス 19"/>
          <p:cNvSpPr txBox="1"/>
          <p:nvPr/>
        </p:nvSpPr>
        <p:spPr>
          <a:xfrm>
            <a:off x="1474944" y="5594175"/>
            <a:ext cx="801801" cy="400110"/>
          </a:xfrm>
          <a:prstGeom prst="rect">
            <a:avLst/>
          </a:prstGeom>
          <a:noFill/>
        </p:spPr>
        <p:txBody>
          <a:bodyPr wrap="square" rtlCol="0">
            <a:spAutoFit/>
          </a:bodyPr>
          <a:lstStyle/>
          <a:p>
            <a:r>
              <a:rPr kumimoji="1" lang="ja-JP" altLang="en-US" sz="2000" dirty="0" smtClean="0"/>
              <a:t>体重</a:t>
            </a:r>
            <a:endParaRPr kumimoji="1" lang="ja-JP" altLang="en-US" sz="2000" dirty="0"/>
          </a:p>
        </p:txBody>
      </p:sp>
      <p:sp>
        <p:nvSpPr>
          <p:cNvPr id="21" name="円/楕円 20"/>
          <p:cNvSpPr>
            <a:spLocks noChangeAspect="1"/>
          </p:cNvSpPr>
          <p:nvPr/>
        </p:nvSpPr>
        <p:spPr>
          <a:xfrm>
            <a:off x="3401870" y="4154481"/>
            <a:ext cx="1215135" cy="48965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右矢印 21"/>
          <p:cNvSpPr>
            <a:spLocks noChangeAspect="1"/>
          </p:cNvSpPr>
          <p:nvPr/>
        </p:nvSpPr>
        <p:spPr>
          <a:xfrm rot="4049077">
            <a:off x="4179810" y="4838458"/>
            <a:ext cx="558204" cy="205829"/>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7199450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down)">
                                      <p:cBhvr>
                                        <p:cTn id="10" dur="500"/>
                                        <p:tgtEl>
                                          <p:spTgt spid="2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down)">
                                      <p:cBhvr>
                                        <p:cTn id="13" dur="500"/>
                                        <p:tgtEl>
                                          <p:spTgt spid="24"/>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down)">
                                      <p:cBhvr>
                                        <p:cTn id="16" dur="500"/>
                                        <p:tgtEl>
                                          <p:spTgt spid="26"/>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down)">
                                      <p:cBhvr>
                                        <p:cTn id="19" dur="500"/>
                                        <p:tgtEl>
                                          <p:spTgt spid="21"/>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down)">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3" grpId="0" animBg="1"/>
      <p:bldP spid="24" grpId="0" animBg="1"/>
      <p:bldP spid="26" grpId="0" animBg="1"/>
      <p:bldP spid="21" grpId="0" animBg="1"/>
      <p:bldP spid="22"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ストーリー</a:t>
            </a:r>
            <a:endParaRPr kumimoji="1" lang="ja-JP" altLang="en-US" dirty="0"/>
          </a:p>
        </p:txBody>
      </p:sp>
      <p:sp>
        <p:nvSpPr>
          <p:cNvPr id="3" name="コンテンツ プレースホルダー 2"/>
          <p:cNvSpPr>
            <a:spLocks noGrp="1"/>
          </p:cNvSpPr>
          <p:nvPr>
            <p:ph idx="1"/>
          </p:nvPr>
        </p:nvSpPr>
        <p:spPr/>
        <p:txBody>
          <a:bodyPr>
            <a:normAutofit fontScale="85000" lnSpcReduction="20000"/>
          </a:bodyPr>
          <a:lstStyle/>
          <a:p>
            <a:r>
              <a:rPr lang="ja-JP" altLang="en-US" dirty="0"/>
              <a:t>背景</a:t>
            </a:r>
            <a:endParaRPr lang="en-US" altLang="ja-JP" dirty="0" smtClean="0"/>
          </a:p>
          <a:p>
            <a:pPr lvl="1"/>
            <a:r>
              <a:rPr lang="ja-JP" altLang="en-US" dirty="0" smtClean="0"/>
              <a:t>ソフトウェアの進化は共進化の関係にあると主張</a:t>
            </a:r>
            <a:endParaRPr lang="en-US" altLang="ja-JP" dirty="0" smtClean="0"/>
          </a:p>
          <a:p>
            <a:r>
              <a:rPr lang="ja-JP" altLang="en-US" dirty="0" smtClean="0"/>
              <a:t>問題点</a:t>
            </a:r>
            <a:endParaRPr lang="en-US" altLang="ja-JP" dirty="0" smtClean="0"/>
          </a:p>
          <a:p>
            <a:pPr lvl="1"/>
            <a:r>
              <a:rPr lang="ja-JP" altLang="en-US" dirty="0" smtClean="0"/>
              <a:t>共進化のモデルは定量的には示されていない</a:t>
            </a:r>
            <a:endParaRPr lang="en-US" altLang="ja-JP" dirty="0" smtClean="0"/>
          </a:p>
          <a:p>
            <a:r>
              <a:rPr lang="ja-JP" altLang="en-US" dirty="0" smtClean="0"/>
              <a:t>目的</a:t>
            </a:r>
            <a:endParaRPr lang="en-US" altLang="ja-JP" dirty="0" smtClean="0"/>
          </a:p>
          <a:p>
            <a:pPr lvl="1"/>
            <a:r>
              <a:rPr lang="ja-JP" altLang="en-US" dirty="0" smtClean="0"/>
              <a:t>共進化を定量的にとらえるための手法の提案</a:t>
            </a:r>
            <a:endParaRPr lang="en-US" altLang="ja-JP" dirty="0" smtClean="0"/>
          </a:p>
          <a:p>
            <a:r>
              <a:rPr lang="ja-JP" altLang="en-US" dirty="0" smtClean="0"/>
              <a:t>なんで遅延相関分析に基づく手法がいるのか？</a:t>
            </a:r>
            <a:endParaRPr lang="en-US" altLang="ja-JP" dirty="0" smtClean="0"/>
          </a:p>
          <a:p>
            <a:pPr lvl="1"/>
            <a:r>
              <a:rPr lang="ja-JP" altLang="en-US" dirty="0"/>
              <a:t>今まで</a:t>
            </a:r>
            <a:r>
              <a:rPr lang="ja-JP" altLang="en-US" dirty="0" smtClean="0"/>
              <a:t>の</a:t>
            </a:r>
            <a:r>
              <a:rPr lang="ja-JP" altLang="en-US" dirty="0"/>
              <a:t>やつ</a:t>
            </a:r>
            <a:r>
              <a:rPr lang="ja-JP" altLang="en-US" dirty="0" smtClean="0"/>
              <a:t>は⇒静的なモデル</a:t>
            </a:r>
            <a:endParaRPr lang="en-US" altLang="ja-JP" dirty="0" smtClean="0"/>
          </a:p>
          <a:p>
            <a:pPr lvl="1"/>
            <a:r>
              <a:rPr lang="ja-JP" altLang="en-US" dirty="0"/>
              <a:t>これから</a:t>
            </a:r>
            <a:r>
              <a:rPr lang="ja-JP" altLang="en-US" dirty="0" smtClean="0"/>
              <a:t>は⇒動的なモデル</a:t>
            </a:r>
            <a:endParaRPr lang="en-US" altLang="ja-JP" dirty="0" smtClean="0"/>
          </a:p>
          <a:p>
            <a:r>
              <a:rPr kumimoji="1" lang="ja-JP" altLang="en-US" dirty="0" smtClean="0"/>
              <a:t>貢献</a:t>
            </a:r>
            <a:endParaRPr kumimoji="1" lang="en-US" altLang="ja-JP" dirty="0" smtClean="0"/>
          </a:p>
          <a:p>
            <a:pPr lvl="1"/>
            <a:r>
              <a:rPr kumimoji="1" lang="ja-JP" altLang="en-US" dirty="0" smtClean="0"/>
              <a:t>共進化の関係にあることに注目することによって新たな知見を発見できるかもしれない</a:t>
            </a:r>
            <a:endParaRPr kumimoji="1" lang="en-US" altLang="ja-JP" dirty="0" smtClean="0"/>
          </a:p>
          <a:p>
            <a:r>
              <a:rPr kumimoji="1" lang="ja-JP" altLang="en-US" dirty="0" smtClean="0"/>
              <a:t>結論</a:t>
            </a:r>
            <a:endParaRPr kumimoji="1" lang="en-US" altLang="ja-JP" dirty="0" smtClean="0"/>
          </a:p>
          <a:p>
            <a:pPr lvl="1"/>
            <a:r>
              <a:rPr kumimoji="1" lang="ja-JP" altLang="en-US" dirty="0" smtClean="0"/>
              <a:t>特になし</a:t>
            </a:r>
            <a:endParaRPr kumimoji="1" lang="en-US" altLang="ja-JP" dirty="0" smtClean="0"/>
          </a:p>
          <a:p>
            <a:r>
              <a:rPr kumimoji="1" lang="ja-JP" altLang="en-US" dirty="0" smtClean="0"/>
              <a:t>相関</a:t>
            </a:r>
            <a:r>
              <a:rPr kumimoji="1" lang="ja-JP" altLang="en-US" dirty="0"/>
              <a:t>係数</a:t>
            </a:r>
            <a:r>
              <a:rPr kumimoji="1" lang="ja-JP" altLang="en-US" dirty="0" smtClean="0"/>
              <a:t>の意味は何か？</a:t>
            </a:r>
            <a:endParaRPr kumimoji="1" lang="en-US" altLang="ja-JP" dirty="0" smtClean="0"/>
          </a:p>
          <a:p>
            <a:pPr lvl="1"/>
            <a:r>
              <a:rPr lang="ja-JP" altLang="en-US" dirty="0"/>
              <a:t>わからん</a:t>
            </a:r>
            <a:endParaRPr kumimoji="1" lang="ja-JP" altLang="en-US" dirty="0"/>
          </a:p>
        </p:txBody>
      </p:sp>
      <p:sp>
        <p:nvSpPr>
          <p:cNvPr id="4" name="日付プレースホルダー 3"/>
          <p:cNvSpPr>
            <a:spLocks noGrp="1"/>
          </p:cNvSpPr>
          <p:nvPr>
            <p:ph type="dt" sz="half" idx="10"/>
          </p:nvPr>
        </p:nvSpPr>
        <p:spPr/>
        <p:txBody>
          <a:bodyPr/>
          <a:lstStyle/>
          <a:p>
            <a:fld id="{FDFC1B00-EAF3-45CE-B590-9AD4F3ED1396}"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37</a:t>
            </a:fld>
            <a:endParaRPr lang="en-US" altLang="ja-JP"/>
          </a:p>
        </p:txBody>
      </p:sp>
    </p:spTree>
    <p:extLst>
      <p:ext uri="{BB962C8B-B14F-4D97-AF65-F5344CB8AC3E}">
        <p14:creationId xmlns:p14="http://schemas.microsoft.com/office/powerpoint/2010/main" val="24876395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これまで</a:t>
            </a:r>
            <a:r>
              <a:rPr lang="ja-JP" altLang="en-US" dirty="0" smtClean="0"/>
              <a:t>の</a:t>
            </a:r>
            <a:r>
              <a:rPr lang="en-US" altLang="ja-JP" dirty="0" smtClean="0"/>
              <a:t>OSS</a:t>
            </a:r>
            <a:r>
              <a:rPr lang="ja-JP" altLang="en-US" dirty="0" smtClean="0"/>
              <a:t>の進化に関する研究</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3</a:t>
            </a:r>
            <a:r>
              <a:rPr kumimoji="1" lang="ja-JP" altLang="en-US" dirty="0" err="1" smtClean="0"/>
              <a:t>つの</a:t>
            </a:r>
            <a:r>
              <a:rPr kumimoji="1" lang="ja-JP" altLang="en-US" dirty="0" smtClean="0"/>
              <a:t>系統を別のものとして捉えていた</a:t>
            </a:r>
            <a:endParaRPr kumimoji="1" lang="en-US" altLang="ja-JP" dirty="0" smtClean="0"/>
          </a:p>
          <a:p>
            <a:pPr lvl="1"/>
            <a:r>
              <a:rPr lang="ja-JP" altLang="en-US" dirty="0" smtClean="0"/>
              <a:t>共進化の関係にあるといった方がしっかり進化をとらえられるのではないか</a:t>
            </a:r>
            <a:endParaRPr kumimoji="1" lang="en-US" altLang="ja-JP" dirty="0" smtClean="0"/>
          </a:p>
          <a:p>
            <a:endParaRPr lang="en-US" altLang="ja-JP" dirty="0" smtClean="0"/>
          </a:p>
          <a:p>
            <a:r>
              <a:rPr lang="ja-JP" altLang="en-US" dirty="0" smtClean="0"/>
              <a:t>これまでのモデル化などは静的なものであった</a:t>
            </a:r>
            <a:endParaRPr lang="en-US" altLang="ja-JP" dirty="0" smtClean="0"/>
          </a:p>
          <a:p>
            <a:pPr lvl="1"/>
            <a:r>
              <a:rPr kumimoji="1" lang="en-US" altLang="ja-JP" dirty="0" smtClean="0"/>
              <a:t>OSS</a:t>
            </a:r>
            <a:r>
              <a:rPr kumimoji="1" lang="ja-JP" altLang="en-US" dirty="0" smtClean="0"/>
              <a:t>は時期によって進化するモデルは異なると考えられるため、動的な予測をする必要があるのではないか</a:t>
            </a:r>
            <a:endParaRPr kumimoji="1" lang="ja-JP" altLang="en-US" dirty="0"/>
          </a:p>
        </p:txBody>
      </p:sp>
      <p:sp>
        <p:nvSpPr>
          <p:cNvPr id="4" name="日付プレースホルダー 3"/>
          <p:cNvSpPr>
            <a:spLocks noGrp="1"/>
          </p:cNvSpPr>
          <p:nvPr>
            <p:ph type="dt" sz="half" idx="10"/>
          </p:nvPr>
        </p:nvSpPr>
        <p:spPr/>
        <p:txBody>
          <a:bodyPr/>
          <a:lstStyle/>
          <a:p>
            <a:fld id="{ED7AF62E-6875-4BD1-BFE9-306F554C2D97}"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38</a:t>
            </a:fld>
            <a:endParaRPr lang="en-US" altLang="ja-JP"/>
          </a:p>
        </p:txBody>
      </p:sp>
    </p:spTree>
    <p:extLst>
      <p:ext uri="{BB962C8B-B14F-4D97-AF65-F5344CB8AC3E}">
        <p14:creationId xmlns:p14="http://schemas.microsoft.com/office/powerpoint/2010/main" val="17221270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分析結果：コミュニティ→アーティファクト</a:t>
            </a:r>
            <a:endParaRPr kumimoji="1" lang="ja-JP" altLang="en-US" dirty="0"/>
          </a:p>
        </p:txBody>
      </p:sp>
      <p:sp>
        <p:nvSpPr>
          <p:cNvPr id="3" name="コンテンツ プレースホルダー 2"/>
          <p:cNvSpPr>
            <a:spLocks noGrp="1"/>
          </p:cNvSpPr>
          <p:nvPr>
            <p:ph idx="1"/>
          </p:nvPr>
        </p:nvSpPr>
        <p:spPr>
          <a:xfrm>
            <a:off x="438150" y="1028700"/>
            <a:ext cx="8499335" cy="5422900"/>
          </a:xfrm>
        </p:spPr>
        <p:txBody>
          <a:bodyPr/>
          <a:lstStyle/>
          <a:p>
            <a:r>
              <a:rPr lang="en-US" altLang="ja-JP" dirty="0" err="1" smtClean="0"/>
              <a:t>EclipseCommunityForums</a:t>
            </a:r>
            <a:r>
              <a:rPr lang="ja-JP" altLang="en-US" dirty="0" smtClean="0"/>
              <a:t>に投稿された回数の変化</a:t>
            </a:r>
            <a:endParaRPr lang="en-US" altLang="ja-JP" dirty="0"/>
          </a:p>
          <a:p>
            <a:endParaRPr kumimoji="1" lang="en-US" altLang="ja-JP" dirty="0" smtClean="0"/>
          </a:p>
          <a:p>
            <a:endParaRPr lang="en-US" altLang="ja-JP" dirty="0"/>
          </a:p>
          <a:p>
            <a:pPr marL="0" indent="0">
              <a:buNone/>
            </a:pPr>
            <a:endParaRPr kumimoji="1" lang="en-US" altLang="ja-JP" dirty="0" smtClean="0"/>
          </a:p>
        </p:txBody>
      </p:sp>
      <p:sp>
        <p:nvSpPr>
          <p:cNvPr id="4" name="日付プレースホルダー 3"/>
          <p:cNvSpPr>
            <a:spLocks noGrp="1"/>
          </p:cNvSpPr>
          <p:nvPr>
            <p:ph type="dt" sz="half" idx="10"/>
          </p:nvPr>
        </p:nvSpPr>
        <p:spPr/>
        <p:txBody>
          <a:bodyPr/>
          <a:lstStyle/>
          <a:p>
            <a:fld id="{3690D717-B619-4C4F-BB75-92CF9904E1A4}"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39</a:t>
            </a:fld>
            <a:endParaRPr lang="en-US" altLang="ja-JP"/>
          </a:p>
        </p:txBody>
      </p:sp>
      <p:graphicFrame>
        <p:nvGraphicFramePr>
          <p:cNvPr id="9" name="表 8"/>
          <p:cNvGraphicFramePr>
            <a:graphicFrameLocks noGrp="1"/>
          </p:cNvGraphicFramePr>
          <p:nvPr>
            <p:extLst>
              <p:ext uri="{D42A27DB-BD31-4B8C-83A1-F6EECF244321}">
                <p14:modId xmlns:p14="http://schemas.microsoft.com/office/powerpoint/2010/main" val="4221703351"/>
              </p:ext>
            </p:extLst>
          </p:nvPr>
        </p:nvGraphicFramePr>
        <p:xfrm>
          <a:off x="566554" y="1715479"/>
          <a:ext cx="8280921" cy="4389120"/>
        </p:xfrm>
        <a:graphic>
          <a:graphicData uri="http://schemas.openxmlformats.org/drawingml/2006/table">
            <a:tbl>
              <a:tblPr firstRow="1" bandRow="1">
                <a:tableStyleId>{72833802-FEF1-4C79-8D5D-14CF1EAF98D9}</a:tableStyleId>
              </a:tblPr>
              <a:tblGrid>
                <a:gridCol w="2835316"/>
                <a:gridCol w="1440160"/>
                <a:gridCol w="1350150"/>
                <a:gridCol w="1440160"/>
                <a:gridCol w="1215135"/>
              </a:tblGrid>
              <a:tr h="351372">
                <a:tc>
                  <a:txBody>
                    <a:bodyPr/>
                    <a:lstStyle/>
                    <a:p>
                      <a:pPr algn="ctr"/>
                      <a:r>
                        <a:rPr kumimoji="1" lang="ja-JP" altLang="en-US" dirty="0" smtClean="0"/>
                        <a:t>目的変数</a:t>
                      </a:r>
                      <a:endParaRPr kumimoji="1" lang="ja-JP" altLang="en-US" dirty="0"/>
                    </a:p>
                  </a:txBody>
                  <a:tcPr/>
                </a:tc>
                <a:tc>
                  <a:txBody>
                    <a:bodyPr/>
                    <a:lstStyle/>
                    <a:p>
                      <a:pPr algn="ctr"/>
                      <a:r>
                        <a:rPr kumimoji="1" lang="ja-JP" altLang="en-US" dirty="0" smtClean="0"/>
                        <a:t>相関係数</a:t>
                      </a:r>
                      <a:endParaRPr kumimoji="1" lang="ja-JP" altLang="en-US" dirty="0"/>
                    </a:p>
                  </a:txBody>
                  <a:tcPr/>
                </a:tc>
                <a:tc>
                  <a:txBody>
                    <a:bodyPr/>
                    <a:lstStyle/>
                    <a:p>
                      <a:pPr algn="ctr"/>
                      <a:r>
                        <a:rPr kumimoji="1" lang="ja-JP" altLang="en-US" dirty="0" smtClean="0"/>
                        <a:t>加算係数</a:t>
                      </a:r>
                      <a:endParaRPr kumimoji="1" lang="ja-JP" altLang="en-US" dirty="0"/>
                    </a:p>
                  </a:txBody>
                  <a:tcPr/>
                </a:tc>
                <a:tc>
                  <a:txBody>
                    <a:bodyPr/>
                    <a:lstStyle/>
                    <a:p>
                      <a:pPr algn="ctr"/>
                      <a:r>
                        <a:rPr kumimoji="1" lang="ja-JP" altLang="en-US" dirty="0" smtClean="0"/>
                        <a:t>差分係数</a:t>
                      </a:r>
                      <a:endParaRPr kumimoji="1" lang="ja-JP" altLang="en-US" dirty="0"/>
                    </a:p>
                  </a:txBody>
                  <a:tcPr/>
                </a:tc>
                <a:tc>
                  <a:txBody>
                    <a:bodyPr/>
                    <a:lstStyle/>
                    <a:p>
                      <a:pPr algn="ctr"/>
                      <a:r>
                        <a:rPr kumimoji="1" lang="ja-JP" altLang="en-US" dirty="0" smtClean="0"/>
                        <a:t>遅延係数</a:t>
                      </a:r>
                      <a:endParaRPr kumimoji="1" lang="ja-JP" altLang="en-US" dirty="0"/>
                    </a:p>
                  </a:txBody>
                  <a:tcPr/>
                </a:tc>
              </a:tr>
              <a:tr h="351372">
                <a:tc>
                  <a:txBody>
                    <a:bodyPr/>
                    <a:lstStyle/>
                    <a:p>
                      <a:pPr algn="ctr"/>
                      <a:r>
                        <a:rPr kumimoji="1" lang="ja-JP" altLang="en-US" dirty="0" smtClean="0"/>
                        <a:t>追加した行数</a:t>
                      </a:r>
                      <a:endParaRPr kumimoji="1" lang="ja-JP" altLang="en-US" dirty="0"/>
                    </a:p>
                  </a:txBody>
                  <a:tcPr/>
                </a:tc>
                <a:tc>
                  <a:txBody>
                    <a:bodyPr/>
                    <a:lstStyle/>
                    <a:p>
                      <a:pPr algn="ctr"/>
                      <a:r>
                        <a:rPr kumimoji="1" lang="en-US" altLang="ja-JP" dirty="0" smtClean="0"/>
                        <a:t>0.592</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0</a:t>
                      </a:r>
                      <a:endParaRPr kumimoji="1" lang="ja-JP" altLang="en-US" dirty="0"/>
                    </a:p>
                  </a:txBody>
                  <a:tcPr/>
                </a:tc>
                <a:tc>
                  <a:txBody>
                    <a:bodyPr/>
                    <a:lstStyle/>
                    <a:p>
                      <a:pPr algn="ctr"/>
                      <a:r>
                        <a:rPr kumimoji="1" lang="en-US" altLang="ja-JP" dirty="0" smtClean="0"/>
                        <a:t>2</a:t>
                      </a:r>
                      <a:endParaRPr kumimoji="1" lang="ja-JP" altLang="en-US" dirty="0"/>
                    </a:p>
                  </a:txBody>
                  <a:tcPr/>
                </a:tc>
              </a:tr>
              <a:tr h="351372">
                <a:tc>
                  <a:txBody>
                    <a:bodyPr/>
                    <a:lstStyle/>
                    <a:p>
                      <a:pPr algn="ctr"/>
                      <a:r>
                        <a:rPr kumimoji="1" lang="ja-JP" altLang="en-US" dirty="0" smtClean="0"/>
                        <a:t>複雑度</a:t>
                      </a:r>
                      <a:endParaRPr kumimoji="1" lang="ja-JP" altLang="en-US" dirty="0"/>
                    </a:p>
                  </a:txBody>
                  <a:tcPr/>
                </a:tc>
                <a:tc>
                  <a:txBody>
                    <a:bodyPr/>
                    <a:lstStyle/>
                    <a:p>
                      <a:pPr algn="ctr"/>
                      <a:r>
                        <a:rPr kumimoji="1" lang="en-US" altLang="ja-JP" dirty="0" smtClean="0"/>
                        <a:t>-0.577</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0</a:t>
                      </a:r>
                      <a:endParaRPr kumimoji="1" lang="ja-JP" altLang="en-US" dirty="0"/>
                    </a:p>
                  </a:txBody>
                  <a:tcPr/>
                </a:tc>
                <a:tc>
                  <a:txBody>
                    <a:bodyPr/>
                    <a:lstStyle/>
                    <a:p>
                      <a:pPr algn="ctr"/>
                      <a:r>
                        <a:rPr kumimoji="1" lang="en-US" altLang="ja-JP" dirty="0" smtClean="0"/>
                        <a:t>2</a:t>
                      </a:r>
                      <a:endParaRPr kumimoji="1" lang="ja-JP" altLang="en-US" dirty="0"/>
                    </a:p>
                  </a:txBody>
                  <a:tcPr/>
                </a:tc>
              </a:tr>
              <a:tr h="351372">
                <a:tc>
                  <a:txBody>
                    <a:bodyPr/>
                    <a:lstStyle/>
                    <a:p>
                      <a:pPr algn="ctr"/>
                      <a:r>
                        <a:rPr kumimoji="1" lang="ja-JP" altLang="en-US" dirty="0" smtClean="0"/>
                        <a:t>関数宣言の数</a:t>
                      </a:r>
                      <a:endParaRPr kumimoji="1" lang="ja-JP" altLang="en-US" dirty="0"/>
                    </a:p>
                  </a:txBody>
                  <a:tcPr/>
                </a:tc>
                <a:tc>
                  <a:txBody>
                    <a:bodyPr/>
                    <a:lstStyle/>
                    <a:p>
                      <a:pPr algn="ctr"/>
                      <a:r>
                        <a:rPr kumimoji="1" lang="en-US" altLang="ja-JP" dirty="0" smtClean="0"/>
                        <a:t>0.507</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2</a:t>
                      </a:r>
                      <a:endParaRPr kumimoji="1" lang="ja-JP" altLang="en-US" dirty="0"/>
                    </a:p>
                  </a:txBody>
                  <a:tcPr/>
                </a:tc>
                <a:tc>
                  <a:txBody>
                    <a:bodyPr/>
                    <a:lstStyle/>
                    <a:p>
                      <a:pPr algn="ctr"/>
                      <a:r>
                        <a:rPr kumimoji="1" lang="en-US" altLang="ja-JP" dirty="0" smtClean="0"/>
                        <a:t>2</a:t>
                      </a:r>
                      <a:endParaRPr kumimoji="1" lang="ja-JP" altLang="en-US" dirty="0"/>
                    </a:p>
                  </a:txBody>
                  <a:tcPr/>
                </a:tc>
              </a:tr>
              <a:tr h="351372">
                <a:tc>
                  <a:txBody>
                    <a:bodyPr/>
                    <a:lstStyle/>
                    <a:p>
                      <a:pPr algn="ctr"/>
                      <a:r>
                        <a:rPr kumimoji="1" lang="ja-JP" altLang="en-US" dirty="0" smtClean="0"/>
                        <a:t>空白の行数</a:t>
                      </a:r>
                      <a:endParaRPr kumimoji="1" lang="ja-JP" altLang="en-US" dirty="0"/>
                    </a:p>
                  </a:txBody>
                  <a:tcPr/>
                </a:tc>
                <a:tc>
                  <a:txBody>
                    <a:bodyPr/>
                    <a:lstStyle/>
                    <a:p>
                      <a:pPr algn="ctr"/>
                      <a:r>
                        <a:rPr kumimoji="1" lang="en-US" altLang="ja-JP" dirty="0" smtClean="0"/>
                        <a:t>0.485</a:t>
                      </a:r>
                      <a:endParaRPr kumimoji="1" lang="ja-JP" altLang="en-US" dirty="0"/>
                    </a:p>
                  </a:txBody>
                  <a:tcPr/>
                </a:tc>
                <a:tc>
                  <a:txBody>
                    <a:bodyPr/>
                    <a:lstStyle/>
                    <a:p>
                      <a:pPr algn="ctr"/>
                      <a:r>
                        <a:rPr kumimoji="1" lang="en-US" altLang="ja-JP" dirty="0" smtClean="0"/>
                        <a:t>1</a:t>
                      </a:r>
                      <a:endParaRPr kumimoji="1" lang="ja-JP" altLang="en-US" dirty="0"/>
                    </a:p>
                  </a:txBody>
                  <a:tcPr/>
                </a:tc>
                <a:tc>
                  <a:txBody>
                    <a:bodyPr/>
                    <a:lstStyle/>
                    <a:p>
                      <a:pPr algn="ctr"/>
                      <a:r>
                        <a:rPr kumimoji="1" lang="en-US" altLang="ja-JP" dirty="0" smtClean="0"/>
                        <a:t>1</a:t>
                      </a:r>
                      <a:endParaRPr kumimoji="1" lang="ja-JP" altLang="en-US" dirty="0"/>
                    </a:p>
                  </a:txBody>
                  <a:tcPr/>
                </a:tc>
                <a:tc>
                  <a:txBody>
                    <a:bodyPr/>
                    <a:lstStyle/>
                    <a:p>
                      <a:pPr algn="ctr"/>
                      <a:r>
                        <a:rPr kumimoji="1" lang="en-US" altLang="ja-JP" dirty="0" smtClean="0"/>
                        <a:t>3</a:t>
                      </a:r>
                      <a:endParaRPr kumimoji="1" lang="ja-JP" altLang="en-US" dirty="0"/>
                    </a:p>
                  </a:txBody>
                  <a:tcPr/>
                </a:tc>
              </a:tr>
              <a:tr h="351372">
                <a:tc>
                  <a:txBody>
                    <a:bodyPr/>
                    <a:lstStyle/>
                    <a:p>
                      <a:pPr algn="ctr"/>
                      <a:r>
                        <a:rPr kumimoji="1" lang="ja-JP" altLang="en-US" dirty="0" smtClean="0"/>
                        <a:t>コード行数</a:t>
                      </a:r>
                      <a:endParaRPr kumimoji="1" lang="en-US" altLang="ja-JP" dirty="0" smtClean="0"/>
                    </a:p>
                  </a:txBody>
                  <a:tcPr/>
                </a:tc>
                <a:tc>
                  <a:txBody>
                    <a:bodyPr/>
                    <a:lstStyle/>
                    <a:p>
                      <a:pPr algn="ctr"/>
                      <a:r>
                        <a:rPr kumimoji="1" lang="en-US" altLang="ja-JP" dirty="0" smtClean="0"/>
                        <a:t>0.616</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2</a:t>
                      </a:r>
                      <a:endParaRPr kumimoji="1" lang="ja-JP" altLang="en-US" dirty="0"/>
                    </a:p>
                  </a:txBody>
                  <a:tcPr/>
                </a:tc>
              </a:tr>
              <a:tr h="351372">
                <a:tc>
                  <a:txBody>
                    <a:bodyPr/>
                    <a:lstStyle/>
                    <a:p>
                      <a:pPr algn="ctr"/>
                      <a:r>
                        <a:rPr kumimoji="1" lang="ja-JP" altLang="en-US" dirty="0" smtClean="0"/>
                        <a:t>宣言部のコード行数</a:t>
                      </a:r>
                      <a:endParaRPr kumimoji="1" lang="en-US" altLang="ja-JP" dirty="0" smtClean="0"/>
                    </a:p>
                  </a:txBody>
                  <a:tcPr/>
                </a:tc>
                <a:tc>
                  <a:txBody>
                    <a:bodyPr/>
                    <a:lstStyle/>
                    <a:p>
                      <a:pPr algn="ctr"/>
                      <a:r>
                        <a:rPr kumimoji="1" lang="en-US" altLang="ja-JP" dirty="0" smtClean="0"/>
                        <a:t>0.694</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2</a:t>
                      </a:r>
                      <a:endParaRPr kumimoji="1" lang="ja-JP" altLang="en-US" dirty="0"/>
                    </a:p>
                  </a:txBody>
                  <a:tcPr/>
                </a:tc>
              </a:tr>
              <a:tr h="351372">
                <a:tc>
                  <a:txBody>
                    <a:bodyPr/>
                    <a:lstStyle/>
                    <a:p>
                      <a:pPr algn="ctr"/>
                      <a:r>
                        <a:rPr kumimoji="1" lang="ja-JP" altLang="en-US" dirty="0" smtClean="0"/>
                        <a:t>処理を行うコード行数</a:t>
                      </a:r>
                      <a:endParaRPr kumimoji="1" lang="en-US" altLang="ja-JP" dirty="0" smtClean="0"/>
                    </a:p>
                  </a:txBody>
                  <a:tcPr/>
                </a:tc>
                <a:tc>
                  <a:txBody>
                    <a:bodyPr/>
                    <a:lstStyle/>
                    <a:p>
                      <a:pPr algn="ctr"/>
                      <a:r>
                        <a:rPr kumimoji="1" lang="en-US" altLang="ja-JP" dirty="0" smtClean="0"/>
                        <a:t>0.514</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2</a:t>
                      </a:r>
                      <a:endParaRPr kumimoji="1" lang="ja-JP" altLang="en-US" dirty="0"/>
                    </a:p>
                  </a:txBody>
                  <a:tcPr/>
                </a:tc>
              </a:tr>
              <a:tr h="351372">
                <a:tc>
                  <a:txBody>
                    <a:bodyPr/>
                    <a:lstStyle/>
                    <a:p>
                      <a:pPr algn="ctr"/>
                      <a:r>
                        <a:rPr kumimoji="1" lang="ja-JP" altLang="en-US" dirty="0" smtClean="0"/>
                        <a:t>コメントの行数</a:t>
                      </a:r>
                      <a:endParaRPr kumimoji="1" lang="en-US" altLang="ja-JP" dirty="0" smtClean="0"/>
                    </a:p>
                  </a:txBody>
                  <a:tcPr/>
                </a:tc>
                <a:tc>
                  <a:txBody>
                    <a:bodyPr/>
                    <a:lstStyle/>
                    <a:p>
                      <a:pPr algn="ctr"/>
                      <a:r>
                        <a:rPr kumimoji="1" lang="en-US" altLang="ja-JP" dirty="0" smtClean="0"/>
                        <a:t>0.526</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1</a:t>
                      </a:r>
                      <a:endParaRPr kumimoji="1" lang="ja-JP" altLang="en-US" dirty="0"/>
                    </a:p>
                  </a:txBody>
                  <a:tcPr/>
                </a:tc>
                <a:tc>
                  <a:txBody>
                    <a:bodyPr/>
                    <a:lstStyle/>
                    <a:p>
                      <a:pPr algn="ctr"/>
                      <a:r>
                        <a:rPr kumimoji="1" lang="en-US" altLang="ja-JP" dirty="0" smtClean="0"/>
                        <a:t>3</a:t>
                      </a:r>
                      <a:endParaRPr kumimoji="1" lang="ja-JP" altLang="en-US" dirty="0"/>
                    </a:p>
                  </a:txBody>
                  <a:tcPr/>
                </a:tc>
              </a:tr>
              <a:tr h="351372">
                <a:tc>
                  <a:txBody>
                    <a:bodyPr/>
                    <a:lstStyle/>
                    <a:p>
                      <a:pPr algn="ctr"/>
                      <a:r>
                        <a:rPr kumimoji="1" lang="ja-JP" altLang="en-US" dirty="0" smtClean="0"/>
                        <a:t>宣言部のステートメント数</a:t>
                      </a:r>
                      <a:endParaRPr kumimoji="1" lang="en-US" altLang="ja-JP" dirty="0" smtClean="0"/>
                    </a:p>
                  </a:txBody>
                  <a:tcPr/>
                </a:tc>
                <a:tc>
                  <a:txBody>
                    <a:bodyPr/>
                    <a:lstStyle/>
                    <a:p>
                      <a:pPr algn="ctr"/>
                      <a:r>
                        <a:rPr kumimoji="1" lang="en-US" altLang="ja-JP" dirty="0" smtClean="0"/>
                        <a:t>0.689</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2</a:t>
                      </a:r>
                      <a:endParaRPr kumimoji="1" lang="ja-JP" altLang="en-US" dirty="0"/>
                    </a:p>
                  </a:txBody>
                  <a:tcPr/>
                </a:tc>
                <a:tc>
                  <a:txBody>
                    <a:bodyPr/>
                    <a:lstStyle/>
                    <a:p>
                      <a:pPr algn="ctr"/>
                      <a:r>
                        <a:rPr kumimoji="1" lang="en-US" altLang="ja-JP" dirty="0" smtClean="0"/>
                        <a:t>2</a:t>
                      </a:r>
                      <a:endParaRPr kumimoji="1" lang="ja-JP" altLang="en-US" dirty="0"/>
                    </a:p>
                  </a:txBody>
                  <a:tcPr/>
                </a:tc>
              </a:tr>
              <a:tr h="351372">
                <a:tc>
                  <a:txBody>
                    <a:bodyPr/>
                    <a:lstStyle/>
                    <a:p>
                      <a:pPr algn="ctr"/>
                      <a:r>
                        <a:rPr kumimoji="1" lang="ja-JP" altLang="en-US" dirty="0" smtClean="0"/>
                        <a:t>処理を行うステートメント数</a:t>
                      </a:r>
                      <a:endParaRPr kumimoji="1" lang="en-US" altLang="ja-JP" dirty="0" smtClean="0"/>
                    </a:p>
                  </a:txBody>
                  <a:tcPr/>
                </a:tc>
                <a:tc>
                  <a:txBody>
                    <a:bodyPr/>
                    <a:lstStyle/>
                    <a:p>
                      <a:pPr algn="ctr"/>
                      <a:r>
                        <a:rPr kumimoji="1" lang="en-US" altLang="ja-JP" dirty="0" smtClean="0"/>
                        <a:t>0.537</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2</a:t>
                      </a:r>
                      <a:endParaRPr kumimoji="1" lang="ja-JP" altLang="en-US" dirty="0"/>
                    </a:p>
                  </a:txBody>
                  <a:tcPr/>
                </a:tc>
                <a:tc>
                  <a:txBody>
                    <a:bodyPr/>
                    <a:lstStyle/>
                    <a:p>
                      <a:pPr algn="ctr"/>
                      <a:r>
                        <a:rPr kumimoji="1" lang="en-US" altLang="ja-JP" dirty="0" smtClean="0"/>
                        <a:t>2</a:t>
                      </a:r>
                      <a:endParaRPr kumimoji="1" lang="ja-JP" altLang="en-US" dirty="0"/>
                    </a:p>
                  </a:txBody>
                  <a:tcPr/>
                </a:tc>
              </a:tr>
              <a:tr h="351372">
                <a:tc>
                  <a:txBody>
                    <a:bodyPr/>
                    <a:lstStyle/>
                    <a:p>
                      <a:pPr algn="ctr"/>
                      <a:r>
                        <a:rPr kumimoji="1" lang="ja-JP" altLang="en-US" dirty="0" smtClean="0"/>
                        <a:t>ファイルの改訂回数</a:t>
                      </a:r>
                      <a:endParaRPr kumimoji="1" lang="en-US" altLang="ja-JP" dirty="0" smtClean="0"/>
                    </a:p>
                  </a:txBody>
                  <a:tcPr/>
                </a:tc>
                <a:tc>
                  <a:txBody>
                    <a:bodyPr/>
                    <a:lstStyle/>
                    <a:p>
                      <a:pPr algn="ctr"/>
                      <a:r>
                        <a:rPr kumimoji="1" lang="en-US" altLang="ja-JP" dirty="0" smtClean="0"/>
                        <a:t>0.621</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2</a:t>
                      </a:r>
                      <a:endParaRPr kumimoji="1" lang="ja-JP" altLang="en-US" dirty="0"/>
                    </a:p>
                  </a:txBody>
                  <a:tcPr/>
                </a:tc>
                <a:tc>
                  <a:txBody>
                    <a:bodyPr/>
                    <a:lstStyle/>
                    <a:p>
                      <a:pPr algn="ctr"/>
                      <a:r>
                        <a:rPr kumimoji="1" lang="en-US" altLang="ja-JP" dirty="0" smtClean="0"/>
                        <a:t>2</a:t>
                      </a:r>
                      <a:endParaRPr kumimoji="1" lang="ja-JP" altLang="en-US" dirty="0"/>
                    </a:p>
                  </a:txBody>
                  <a:tcPr/>
                </a:tc>
              </a:tr>
            </a:tbl>
          </a:graphicData>
        </a:graphic>
      </p:graphicFrame>
    </p:spTree>
    <p:extLst>
      <p:ext uri="{BB962C8B-B14F-4D97-AF65-F5344CB8AC3E}">
        <p14:creationId xmlns:p14="http://schemas.microsoft.com/office/powerpoint/2010/main" val="16414119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分析結果：コミュニティ→アーティファクト</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日付プレースホルダー 3"/>
          <p:cNvSpPr>
            <a:spLocks noGrp="1"/>
          </p:cNvSpPr>
          <p:nvPr>
            <p:ph type="dt" sz="half" idx="10"/>
          </p:nvPr>
        </p:nvSpPr>
        <p:spPr/>
        <p:txBody>
          <a:bodyPr/>
          <a:lstStyle/>
          <a:p>
            <a:fld id="{C6B111FE-901D-4B74-A5C8-CFF68BE4A7E5}"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40</a:t>
            </a:fld>
            <a:endParaRPr lang="en-US" altLang="ja-JP"/>
          </a:p>
        </p:txBody>
      </p:sp>
      <p:graphicFrame>
        <p:nvGraphicFramePr>
          <p:cNvPr id="7" name="コンテンツ プレースホルダー 6"/>
          <p:cNvGraphicFramePr>
            <a:graphicFrameLocks/>
          </p:cNvGraphicFramePr>
          <p:nvPr>
            <p:extLst>
              <p:ext uri="{D42A27DB-BD31-4B8C-83A1-F6EECF244321}">
                <p14:modId xmlns:p14="http://schemas.microsoft.com/office/powerpoint/2010/main" val="1155065170"/>
              </p:ext>
            </p:extLst>
          </p:nvPr>
        </p:nvGraphicFramePr>
        <p:xfrm>
          <a:off x="1871700" y="1763815"/>
          <a:ext cx="5715635" cy="33376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84488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分析結果：開発者→アーティファクト</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バグ修正者</a:t>
            </a:r>
            <a:r>
              <a:rPr kumimoji="1" lang="ja-JP" altLang="en-US" dirty="0" smtClean="0"/>
              <a:t>数の変化</a:t>
            </a:r>
            <a:endParaRPr kumimoji="1" lang="en-US" altLang="ja-JP" dirty="0" smtClean="0"/>
          </a:p>
          <a:p>
            <a:endParaRPr lang="en-US" altLang="ja-JP" dirty="0"/>
          </a:p>
          <a:p>
            <a:endParaRPr kumimoji="1" lang="en-US" altLang="ja-JP" dirty="0" smtClean="0"/>
          </a:p>
          <a:p>
            <a:endParaRPr lang="en-US" altLang="ja-JP" dirty="0"/>
          </a:p>
          <a:p>
            <a:pPr marL="0" indent="0">
              <a:buNone/>
            </a:pPr>
            <a:endParaRPr kumimoji="1" lang="en-US" altLang="ja-JP" dirty="0" smtClean="0"/>
          </a:p>
          <a:p>
            <a:r>
              <a:rPr lang="ja-JP" altLang="en-US" dirty="0" smtClean="0"/>
              <a:t>コミッタ数</a:t>
            </a:r>
            <a:r>
              <a:rPr kumimoji="1" lang="ja-JP" altLang="en-US" dirty="0" smtClean="0"/>
              <a:t>の変化</a:t>
            </a:r>
            <a:endParaRPr kumimoji="1" lang="ja-JP" altLang="en-US" dirty="0"/>
          </a:p>
        </p:txBody>
      </p:sp>
      <p:sp>
        <p:nvSpPr>
          <p:cNvPr id="4" name="日付プレースホルダー 3"/>
          <p:cNvSpPr>
            <a:spLocks noGrp="1"/>
          </p:cNvSpPr>
          <p:nvPr>
            <p:ph type="dt" sz="half" idx="10"/>
          </p:nvPr>
        </p:nvSpPr>
        <p:spPr/>
        <p:txBody>
          <a:bodyPr/>
          <a:lstStyle/>
          <a:p>
            <a:fld id="{4A3FBBF4-2021-4B00-9147-8BB8E26C65D5}"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41</a:t>
            </a:fld>
            <a:endParaRPr lang="en-US" altLang="ja-JP"/>
          </a:p>
        </p:txBody>
      </p:sp>
      <p:graphicFrame>
        <p:nvGraphicFramePr>
          <p:cNvPr id="8" name="表 7"/>
          <p:cNvGraphicFramePr>
            <a:graphicFrameLocks noGrp="1"/>
          </p:cNvGraphicFramePr>
          <p:nvPr>
            <p:extLst>
              <p:ext uri="{D42A27DB-BD31-4B8C-83A1-F6EECF244321}">
                <p14:modId xmlns:p14="http://schemas.microsoft.com/office/powerpoint/2010/main" val="3941430003"/>
              </p:ext>
            </p:extLst>
          </p:nvPr>
        </p:nvGraphicFramePr>
        <p:xfrm>
          <a:off x="611560" y="4194085"/>
          <a:ext cx="7920880" cy="2103120"/>
        </p:xfrm>
        <a:graphic>
          <a:graphicData uri="http://schemas.openxmlformats.org/drawingml/2006/table">
            <a:tbl>
              <a:tblPr firstRow="1" bandRow="1">
                <a:tableStyleId>{72833802-FEF1-4C79-8D5D-14CF1EAF98D9}</a:tableStyleId>
              </a:tblPr>
              <a:tblGrid>
                <a:gridCol w="2205246"/>
                <a:gridCol w="1575175"/>
                <a:gridCol w="1440160"/>
                <a:gridCol w="1305145"/>
                <a:gridCol w="1395154"/>
              </a:tblGrid>
              <a:tr h="226982">
                <a:tc>
                  <a:txBody>
                    <a:bodyPr/>
                    <a:lstStyle/>
                    <a:p>
                      <a:pPr algn="ctr"/>
                      <a:r>
                        <a:rPr kumimoji="1" lang="ja-JP" altLang="en-US" dirty="0" smtClean="0"/>
                        <a:t>目的変数</a:t>
                      </a:r>
                      <a:endParaRPr kumimoji="1" lang="ja-JP" altLang="en-US" dirty="0"/>
                    </a:p>
                  </a:txBody>
                  <a:tcPr/>
                </a:tc>
                <a:tc>
                  <a:txBody>
                    <a:bodyPr/>
                    <a:lstStyle/>
                    <a:p>
                      <a:pPr algn="ctr"/>
                      <a:r>
                        <a:rPr kumimoji="1" lang="ja-JP" altLang="en-US" dirty="0" smtClean="0"/>
                        <a:t>相関係数</a:t>
                      </a:r>
                      <a:endParaRPr kumimoji="1" lang="ja-JP" altLang="en-US" dirty="0"/>
                    </a:p>
                  </a:txBody>
                  <a:tcPr/>
                </a:tc>
                <a:tc>
                  <a:txBody>
                    <a:bodyPr/>
                    <a:lstStyle/>
                    <a:p>
                      <a:pPr algn="ctr"/>
                      <a:r>
                        <a:rPr kumimoji="1" lang="ja-JP" altLang="en-US" dirty="0" smtClean="0"/>
                        <a:t>加算係数</a:t>
                      </a:r>
                      <a:endParaRPr kumimoji="1" lang="ja-JP" altLang="en-US" dirty="0"/>
                    </a:p>
                  </a:txBody>
                  <a:tcPr/>
                </a:tc>
                <a:tc>
                  <a:txBody>
                    <a:bodyPr/>
                    <a:lstStyle/>
                    <a:p>
                      <a:pPr algn="ctr"/>
                      <a:r>
                        <a:rPr kumimoji="1" lang="ja-JP" altLang="en-US" dirty="0" smtClean="0"/>
                        <a:t>差分係数</a:t>
                      </a:r>
                      <a:endParaRPr kumimoji="1" lang="ja-JP" altLang="en-US" dirty="0"/>
                    </a:p>
                  </a:txBody>
                  <a:tcPr/>
                </a:tc>
                <a:tc>
                  <a:txBody>
                    <a:bodyPr/>
                    <a:lstStyle/>
                    <a:p>
                      <a:pPr algn="ctr"/>
                      <a:r>
                        <a:rPr kumimoji="1" lang="ja-JP" altLang="en-US" dirty="0" smtClean="0"/>
                        <a:t>遅延係数</a:t>
                      </a:r>
                      <a:endParaRPr kumimoji="1" lang="ja-JP" altLang="en-US" dirty="0"/>
                    </a:p>
                  </a:txBody>
                  <a:tcPr/>
                </a:tc>
              </a:tr>
              <a:tr h="226982">
                <a:tc>
                  <a:txBody>
                    <a:bodyPr/>
                    <a:lstStyle/>
                    <a:p>
                      <a:pPr algn="ctr"/>
                      <a:r>
                        <a:rPr kumimoji="1" lang="ja-JP" altLang="en-US" dirty="0" smtClean="0"/>
                        <a:t>複雑度</a:t>
                      </a:r>
                      <a:endParaRPr kumimoji="1" lang="ja-JP" altLang="en-US" dirty="0"/>
                    </a:p>
                  </a:txBody>
                  <a:tcPr/>
                </a:tc>
                <a:tc>
                  <a:txBody>
                    <a:bodyPr/>
                    <a:lstStyle/>
                    <a:p>
                      <a:pPr algn="ctr"/>
                      <a:r>
                        <a:rPr kumimoji="1" lang="en-US" altLang="ja-JP" dirty="0" smtClean="0"/>
                        <a:t>0.533</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3</a:t>
                      </a:r>
                      <a:endParaRPr kumimoji="1" lang="ja-JP" altLang="en-US" dirty="0"/>
                    </a:p>
                  </a:txBody>
                  <a:tcPr/>
                </a:tc>
              </a:tr>
              <a:tr h="226982">
                <a:tc>
                  <a:txBody>
                    <a:bodyPr/>
                    <a:lstStyle/>
                    <a:p>
                      <a:pPr algn="ctr"/>
                      <a:r>
                        <a:rPr kumimoji="1" lang="ja-JP" altLang="en-US" dirty="0" smtClean="0"/>
                        <a:t>コード行数</a:t>
                      </a:r>
                      <a:endParaRPr kumimoji="1" lang="ja-JP" altLang="en-US" dirty="0"/>
                    </a:p>
                  </a:txBody>
                  <a:tcPr/>
                </a:tc>
                <a:tc>
                  <a:txBody>
                    <a:bodyPr/>
                    <a:lstStyle/>
                    <a:p>
                      <a:pPr algn="ctr"/>
                      <a:r>
                        <a:rPr kumimoji="1" lang="en-US" altLang="ja-JP" dirty="0" smtClean="0"/>
                        <a:t>0.491</a:t>
                      </a:r>
                      <a:endParaRPr kumimoji="1" lang="ja-JP" altLang="en-US" dirty="0"/>
                    </a:p>
                  </a:txBody>
                  <a:tcPr/>
                </a:tc>
                <a:tc>
                  <a:txBody>
                    <a:bodyPr/>
                    <a:lstStyle/>
                    <a:p>
                      <a:pPr algn="ctr"/>
                      <a:r>
                        <a:rPr kumimoji="1" lang="en-US" altLang="ja-JP" dirty="0" smtClean="0"/>
                        <a:t>2</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0</a:t>
                      </a:r>
                      <a:endParaRPr kumimoji="1" lang="ja-JP" altLang="en-US" dirty="0"/>
                    </a:p>
                  </a:txBody>
                  <a:tcPr/>
                </a:tc>
              </a:tr>
              <a:tr h="226982">
                <a:tc>
                  <a:txBody>
                    <a:bodyPr/>
                    <a:lstStyle/>
                    <a:p>
                      <a:pPr algn="ctr"/>
                      <a:r>
                        <a:rPr kumimoji="1" lang="ja-JP" altLang="en-US" dirty="0" smtClean="0"/>
                        <a:t>宣言部のコード行数</a:t>
                      </a:r>
                      <a:endParaRPr kumimoji="1" lang="ja-JP" altLang="en-US" dirty="0"/>
                    </a:p>
                  </a:txBody>
                  <a:tcPr/>
                </a:tc>
                <a:tc>
                  <a:txBody>
                    <a:bodyPr/>
                    <a:lstStyle/>
                    <a:p>
                      <a:pPr algn="ctr"/>
                      <a:r>
                        <a:rPr kumimoji="1" lang="en-US" altLang="ja-JP" dirty="0" smtClean="0"/>
                        <a:t>0.533</a:t>
                      </a:r>
                      <a:endParaRPr kumimoji="1" lang="ja-JP" altLang="en-US" dirty="0"/>
                    </a:p>
                  </a:txBody>
                  <a:tcPr/>
                </a:tc>
                <a:tc>
                  <a:txBody>
                    <a:bodyPr/>
                    <a:lstStyle/>
                    <a:p>
                      <a:pPr algn="ctr"/>
                      <a:r>
                        <a:rPr kumimoji="1" lang="en-US" altLang="ja-JP" dirty="0" smtClean="0"/>
                        <a:t>2</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0</a:t>
                      </a:r>
                      <a:endParaRPr kumimoji="1" lang="ja-JP" altLang="en-US" dirty="0"/>
                    </a:p>
                  </a:txBody>
                  <a:tcPr/>
                </a:tc>
              </a:tr>
              <a:tr h="397218">
                <a:tc>
                  <a:txBody>
                    <a:bodyPr/>
                    <a:lstStyle/>
                    <a:p>
                      <a:pPr algn="ctr"/>
                      <a:r>
                        <a:rPr kumimoji="1" lang="ja-JP" altLang="en-US" dirty="0" smtClean="0"/>
                        <a:t>宣言部の</a:t>
                      </a:r>
                      <a:endParaRPr kumimoji="1" lang="en-US" altLang="ja-JP" dirty="0" smtClean="0"/>
                    </a:p>
                    <a:p>
                      <a:pPr algn="ctr"/>
                      <a:r>
                        <a:rPr kumimoji="1" lang="ja-JP" altLang="en-US" dirty="0" smtClean="0"/>
                        <a:t>ステートメント数</a:t>
                      </a:r>
                      <a:endParaRPr kumimoji="1" lang="ja-JP" altLang="en-US" dirty="0"/>
                    </a:p>
                  </a:txBody>
                  <a:tcPr/>
                </a:tc>
                <a:tc>
                  <a:txBody>
                    <a:bodyPr/>
                    <a:lstStyle/>
                    <a:p>
                      <a:pPr algn="ctr"/>
                      <a:r>
                        <a:rPr kumimoji="1" lang="en-US" altLang="ja-JP" dirty="0" smtClean="0"/>
                        <a:t>0.577</a:t>
                      </a:r>
                      <a:endParaRPr kumimoji="1" lang="ja-JP" altLang="en-US" dirty="0"/>
                    </a:p>
                  </a:txBody>
                  <a:tcPr/>
                </a:tc>
                <a:tc>
                  <a:txBody>
                    <a:bodyPr/>
                    <a:lstStyle/>
                    <a:p>
                      <a:pPr algn="ctr"/>
                      <a:r>
                        <a:rPr kumimoji="1" lang="en-US" altLang="ja-JP" dirty="0" smtClean="0"/>
                        <a:t>2</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0</a:t>
                      </a:r>
                      <a:endParaRPr kumimoji="1" lang="ja-JP" altLang="en-US" dirty="0"/>
                    </a:p>
                  </a:txBody>
                  <a:tcPr/>
                </a:tc>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763256543"/>
              </p:ext>
            </p:extLst>
          </p:nvPr>
        </p:nvGraphicFramePr>
        <p:xfrm>
          <a:off x="566555" y="1628800"/>
          <a:ext cx="7920880" cy="1828800"/>
        </p:xfrm>
        <a:graphic>
          <a:graphicData uri="http://schemas.openxmlformats.org/drawingml/2006/table">
            <a:tbl>
              <a:tblPr firstRow="1" bandRow="1">
                <a:tableStyleId>{72833802-FEF1-4C79-8D5D-14CF1EAF98D9}</a:tableStyleId>
              </a:tblPr>
              <a:tblGrid>
                <a:gridCol w="2205246"/>
                <a:gridCol w="1575175"/>
                <a:gridCol w="1440160"/>
                <a:gridCol w="1305145"/>
                <a:gridCol w="1395154"/>
              </a:tblGrid>
              <a:tr h="291523">
                <a:tc>
                  <a:txBody>
                    <a:bodyPr/>
                    <a:lstStyle/>
                    <a:p>
                      <a:pPr algn="ctr"/>
                      <a:r>
                        <a:rPr kumimoji="1" lang="ja-JP" altLang="en-US" dirty="0" smtClean="0"/>
                        <a:t>目的変数</a:t>
                      </a:r>
                      <a:endParaRPr kumimoji="1" lang="ja-JP" altLang="en-US" dirty="0"/>
                    </a:p>
                  </a:txBody>
                  <a:tcPr/>
                </a:tc>
                <a:tc>
                  <a:txBody>
                    <a:bodyPr/>
                    <a:lstStyle/>
                    <a:p>
                      <a:pPr algn="ctr"/>
                      <a:r>
                        <a:rPr kumimoji="1" lang="ja-JP" altLang="en-US" dirty="0" smtClean="0"/>
                        <a:t>相関係数</a:t>
                      </a:r>
                      <a:endParaRPr kumimoji="1" lang="ja-JP" altLang="en-US" dirty="0"/>
                    </a:p>
                  </a:txBody>
                  <a:tcPr/>
                </a:tc>
                <a:tc>
                  <a:txBody>
                    <a:bodyPr/>
                    <a:lstStyle/>
                    <a:p>
                      <a:pPr algn="ctr"/>
                      <a:r>
                        <a:rPr kumimoji="1" lang="ja-JP" altLang="en-US" dirty="0" smtClean="0"/>
                        <a:t>加算係数</a:t>
                      </a:r>
                      <a:endParaRPr kumimoji="1" lang="ja-JP" altLang="en-US" dirty="0"/>
                    </a:p>
                  </a:txBody>
                  <a:tcPr/>
                </a:tc>
                <a:tc>
                  <a:txBody>
                    <a:bodyPr/>
                    <a:lstStyle/>
                    <a:p>
                      <a:pPr algn="ctr"/>
                      <a:r>
                        <a:rPr kumimoji="1" lang="ja-JP" altLang="en-US" dirty="0" smtClean="0"/>
                        <a:t>差分係数</a:t>
                      </a:r>
                      <a:endParaRPr kumimoji="1" lang="ja-JP" altLang="en-US" dirty="0"/>
                    </a:p>
                  </a:txBody>
                  <a:tcPr/>
                </a:tc>
                <a:tc>
                  <a:txBody>
                    <a:bodyPr/>
                    <a:lstStyle/>
                    <a:p>
                      <a:pPr algn="ctr"/>
                      <a:r>
                        <a:rPr kumimoji="1" lang="ja-JP" altLang="en-US" dirty="0" smtClean="0"/>
                        <a:t>遅延係数</a:t>
                      </a:r>
                      <a:endParaRPr kumimoji="1" lang="ja-JP" altLang="en-US" dirty="0"/>
                    </a:p>
                  </a:txBody>
                  <a:tcPr/>
                </a:tc>
              </a:tr>
              <a:tr h="291523">
                <a:tc>
                  <a:txBody>
                    <a:bodyPr/>
                    <a:lstStyle/>
                    <a:p>
                      <a:pPr algn="ctr"/>
                      <a:r>
                        <a:rPr kumimoji="1" lang="ja-JP" altLang="en-US" dirty="0" smtClean="0"/>
                        <a:t>複雑度</a:t>
                      </a:r>
                      <a:endParaRPr kumimoji="1" lang="ja-JP" altLang="en-US" dirty="0"/>
                    </a:p>
                  </a:txBody>
                  <a:tcPr/>
                </a:tc>
                <a:tc>
                  <a:txBody>
                    <a:bodyPr/>
                    <a:lstStyle/>
                    <a:p>
                      <a:pPr algn="ctr"/>
                      <a:r>
                        <a:rPr kumimoji="1" lang="en-US" altLang="ja-JP" dirty="0" smtClean="0"/>
                        <a:t>0.533</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3</a:t>
                      </a:r>
                      <a:endParaRPr kumimoji="1" lang="ja-JP" altLang="en-US" dirty="0"/>
                    </a:p>
                  </a:txBody>
                  <a:tcPr/>
                </a:tc>
              </a:tr>
              <a:tr h="291523">
                <a:tc>
                  <a:txBody>
                    <a:bodyPr/>
                    <a:lstStyle/>
                    <a:p>
                      <a:pPr algn="ctr"/>
                      <a:r>
                        <a:rPr kumimoji="1" lang="ja-JP" altLang="en-US" dirty="0" smtClean="0"/>
                        <a:t>コード行数</a:t>
                      </a:r>
                      <a:endParaRPr kumimoji="1" lang="ja-JP" altLang="en-US" dirty="0"/>
                    </a:p>
                  </a:txBody>
                  <a:tcPr/>
                </a:tc>
                <a:tc>
                  <a:txBody>
                    <a:bodyPr/>
                    <a:lstStyle/>
                    <a:p>
                      <a:pPr algn="ctr"/>
                      <a:r>
                        <a:rPr kumimoji="1" lang="en-US" altLang="ja-JP" dirty="0" smtClean="0"/>
                        <a:t>0.491</a:t>
                      </a:r>
                      <a:endParaRPr kumimoji="1" lang="ja-JP" altLang="en-US" dirty="0"/>
                    </a:p>
                  </a:txBody>
                  <a:tcPr/>
                </a:tc>
                <a:tc>
                  <a:txBody>
                    <a:bodyPr/>
                    <a:lstStyle/>
                    <a:p>
                      <a:pPr algn="ctr"/>
                      <a:r>
                        <a:rPr kumimoji="1" lang="en-US" altLang="ja-JP" dirty="0" smtClean="0"/>
                        <a:t>2</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0</a:t>
                      </a:r>
                      <a:endParaRPr kumimoji="1" lang="ja-JP" altLang="en-US" dirty="0"/>
                    </a:p>
                  </a:txBody>
                  <a:tcPr/>
                </a:tc>
              </a:tr>
              <a:tr h="291523">
                <a:tc>
                  <a:txBody>
                    <a:bodyPr/>
                    <a:lstStyle/>
                    <a:p>
                      <a:pPr algn="ctr"/>
                      <a:r>
                        <a:rPr kumimoji="1" lang="ja-JP" altLang="en-US" dirty="0" smtClean="0"/>
                        <a:t>宣言部のコード行数</a:t>
                      </a:r>
                      <a:endParaRPr kumimoji="1" lang="ja-JP" altLang="en-US" dirty="0"/>
                    </a:p>
                  </a:txBody>
                  <a:tcPr/>
                </a:tc>
                <a:tc>
                  <a:txBody>
                    <a:bodyPr/>
                    <a:lstStyle/>
                    <a:p>
                      <a:pPr algn="ctr"/>
                      <a:r>
                        <a:rPr kumimoji="1" lang="en-US" altLang="ja-JP" dirty="0" smtClean="0"/>
                        <a:t>0.533</a:t>
                      </a:r>
                      <a:endParaRPr kumimoji="1" lang="ja-JP" altLang="en-US" dirty="0"/>
                    </a:p>
                  </a:txBody>
                  <a:tcPr/>
                </a:tc>
                <a:tc>
                  <a:txBody>
                    <a:bodyPr/>
                    <a:lstStyle/>
                    <a:p>
                      <a:pPr algn="ctr"/>
                      <a:r>
                        <a:rPr kumimoji="1" lang="en-US" altLang="ja-JP" dirty="0" smtClean="0"/>
                        <a:t>2</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0</a:t>
                      </a:r>
                      <a:endParaRPr kumimoji="1" lang="ja-JP" altLang="en-US" dirty="0"/>
                    </a:p>
                  </a:txBody>
                  <a:tcPr/>
                </a:tc>
              </a:tr>
              <a:tr h="364080">
                <a:tc>
                  <a:txBody>
                    <a:bodyPr/>
                    <a:lstStyle/>
                    <a:p>
                      <a:pPr algn="ctr"/>
                      <a:r>
                        <a:rPr kumimoji="1" lang="ja-JP" altLang="en-US" dirty="0" smtClean="0"/>
                        <a:t>ファイルの改訂回数</a:t>
                      </a:r>
                      <a:endParaRPr kumimoji="1" lang="en-US" altLang="ja-JP" dirty="0" smtClean="0"/>
                    </a:p>
                  </a:txBody>
                  <a:tcPr/>
                </a:tc>
                <a:tc>
                  <a:txBody>
                    <a:bodyPr/>
                    <a:lstStyle/>
                    <a:p>
                      <a:pPr algn="ctr"/>
                      <a:r>
                        <a:rPr kumimoji="1" lang="en-US" altLang="ja-JP" dirty="0" smtClean="0"/>
                        <a:t>0.577</a:t>
                      </a:r>
                      <a:endParaRPr kumimoji="1" lang="ja-JP" altLang="en-US" dirty="0"/>
                    </a:p>
                  </a:txBody>
                  <a:tcPr/>
                </a:tc>
                <a:tc>
                  <a:txBody>
                    <a:bodyPr/>
                    <a:lstStyle/>
                    <a:p>
                      <a:pPr algn="ctr"/>
                      <a:r>
                        <a:rPr kumimoji="1" lang="en-US" altLang="ja-JP" dirty="0" smtClean="0"/>
                        <a:t>2</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0</a:t>
                      </a:r>
                      <a:endParaRPr kumimoji="1" lang="ja-JP" altLang="en-US" dirty="0"/>
                    </a:p>
                  </a:txBody>
                  <a:tcPr/>
                </a:tc>
              </a:tr>
            </a:tbl>
          </a:graphicData>
        </a:graphic>
      </p:graphicFrame>
    </p:spTree>
    <p:extLst>
      <p:ext uri="{BB962C8B-B14F-4D97-AF65-F5344CB8AC3E}">
        <p14:creationId xmlns:p14="http://schemas.microsoft.com/office/powerpoint/2010/main" val="22307733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分析結果：開発者→アーティファクト</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バグ修正者数→ソースコード</a:t>
            </a:r>
            <a:endParaRPr lang="en-US" altLang="ja-JP" dirty="0" smtClean="0"/>
          </a:p>
          <a:p>
            <a:endParaRPr kumimoji="1" lang="en-US" altLang="ja-JP" dirty="0"/>
          </a:p>
          <a:p>
            <a:endParaRPr lang="en-US" altLang="ja-JP" dirty="0" smtClean="0"/>
          </a:p>
          <a:p>
            <a:endParaRPr kumimoji="1" lang="en-US" altLang="ja-JP" dirty="0"/>
          </a:p>
          <a:p>
            <a:endParaRPr lang="en-US" altLang="ja-JP" dirty="0" smtClean="0"/>
          </a:p>
          <a:p>
            <a:endParaRPr kumimoji="1" lang="en-US" altLang="ja-JP" dirty="0"/>
          </a:p>
          <a:p>
            <a:endParaRPr kumimoji="1" lang="en-US" altLang="ja-JP" dirty="0" smtClean="0"/>
          </a:p>
          <a:p>
            <a:endParaRPr lang="en-US" altLang="ja-JP" dirty="0"/>
          </a:p>
          <a:p>
            <a:endParaRPr kumimoji="1" lang="en-US" altLang="ja-JP" dirty="0" smtClean="0"/>
          </a:p>
          <a:p>
            <a:endParaRPr lang="en-US" altLang="ja-JP" dirty="0"/>
          </a:p>
          <a:p>
            <a:pPr marL="0" indent="0">
              <a:buNone/>
            </a:pPr>
            <a:endParaRPr kumimoji="1" lang="en-US" altLang="ja-JP" dirty="0" smtClean="0"/>
          </a:p>
        </p:txBody>
      </p:sp>
      <p:sp>
        <p:nvSpPr>
          <p:cNvPr id="4" name="日付プレースホルダー 3"/>
          <p:cNvSpPr>
            <a:spLocks noGrp="1"/>
          </p:cNvSpPr>
          <p:nvPr>
            <p:ph type="dt" sz="half" idx="10"/>
          </p:nvPr>
        </p:nvSpPr>
        <p:spPr/>
        <p:txBody>
          <a:bodyPr/>
          <a:lstStyle/>
          <a:p>
            <a:fld id="{4A3FBBF4-2021-4B00-9147-8BB8E26C65D5}"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42</a:t>
            </a:fld>
            <a:endParaRPr lang="en-US" altLang="ja-JP"/>
          </a:p>
        </p:txBody>
      </p:sp>
      <p:graphicFrame>
        <p:nvGraphicFramePr>
          <p:cNvPr id="9" name="表 8"/>
          <p:cNvGraphicFramePr>
            <a:graphicFrameLocks noGrp="1"/>
          </p:cNvGraphicFramePr>
          <p:nvPr>
            <p:extLst>
              <p:ext uri="{D42A27DB-BD31-4B8C-83A1-F6EECF244321}">
                <p14:modId xmlns:p14="http://schemas.microsoft.com/office/powerpoint/2010/main" val="3987562636"/>
              </p:ext>
            </p:extLst>
          </p:nvPr>
        </p:nvGraphicFramePr>
        <p:xfrm>
          <a:off x="566555" y="1628800"/>
          <a:ext cx="7920880" cy="1828800"/>
        </p:xfrm>
        <a:graphic>
          <a:graphicData uri="http://schemas.openxmlformats.org/drawingml/2006/table">
            <a:tbl>
              <a:tblPr firstRow="1" bandRow="1">
                <a:tableStyleId>{72833802-FEF1-4C79-8D5D-14CF1EAF98D9}</a:tableStyleId>
              </a:tblPr>
              <a:tblGrid>
                <a:gridCol w="2205246"/>
                <a:gridCol w="1575175"/>
                <a:gridCol w="1440160"/>
                <a:gridCol w="1305145"/>
                <a:gridCol w="1395154"/>
              </a:tblGrid>
              <a:tr h="291523">
                <a:tc>
                  <a:txBody>
                    <a:bodyPr/>
                    <a:lstStyle/>
                    <a:p>
                      <a:pPr algn="ctr"/>
                      <a:r>
                        <a:rPr kumimoji="1" lang="ja-JP" altLang="en-US" dirty="0" smtClean="0"/>
                        <a:t>目的変数</a:t>
                      </a:r>
                      <a:endParaRPr kumimoji="1" lang="ja-JP" altLang="en-US" dirty="0"/>
                    </a:p>
                  </a:txBody>
                  <a:tcPr/>
                </a:tc>
                <a:tc>
                  <a:txBody>
                    <a:bodyPr/>
                    <a:lstStyle/>
                    <a:p>
                      <a:pPr algn="ctr"/>
                      <a:r>
                        <a:rPr kumimoji="1" lang="ja-JP" altLang="en-US" dirty="0" smtClean="0"/>
                        <a:t>相関係数</a:t>
                      </a:r>
                      <a:endParaRPr kumimoji="1" lang="ja-JP" altLang="en-US" dirty="0"/>
                    </a:p>
                  </a:txBody>
                  <a:tcPr/>
                </a:tc>
                <a:tc>
                  <a:txBody>
                    <a:bodyPr/>
                    <a:lstStyle/>
                    <a:p>
                      <a:pPr algn="ctr"/>
                      <a:r>
                        <a:rPr kumimoji="1" lang="ja-JP" altLang="en-US" dirty="0" smtClean="0"/>
                        <a:t>加算係数</a:t>
                      </a:r>
                      <a:endParaRPr kumimoji="1" lang="ja-JP" altLang="en-US" dirty="0"/>
                    </a:p>
                  </a:txBody>
                  <a:tcPr/>
                </a:tc>
                <a:tc>
                  <a:txBody>
                    <a:bodyPr/>
                    <a:lstStyle/>
                    <a:p>
                      <a:pPr algn="ctr"/>
                      <a:r>
                        <a:rPr kumimoji="1" lang="ja-JP" altLang="en-US" dirty="0" smtClean="0"/>
                        <a:t>差分係数</a:t>
                      </a:r>
                      <a:endParaRPr kumimoji="1" lang="ja-JP" altLang="en-US" dirty="0"/>
                    </a:p>
                  </a:txBody>
                  <a:tcPr/>
                </a:tc>
                <a:tc>
                  <a:txBody>
                    <a:bodyPr/>
                    <a:lstStyle/>
                    <a:p>
                      <a:pPr algn="ctr"/>
                      <a:r>
                        <a:rPr kumimoji="1" lang="ja-JP" altLang="en-US" dirty="0" smtClean="0"/>
                        <a:t>遅延係数</a:t>
                      </a:r>
                      <a:endParaRPr kumimoji="1" lang="ja-JP" altLang="en-US" dirty="0"/>
                    </a:p>
                  </a:txBody>
                  <a:tcPr/>
                </a:tc>
              </a:tr>
              <a:tr h="291523">
                <a:tc>
                  <a:txBody>
                    <a:bodyPr/>
                    <a:lstStyle/>
                    <a:p>
                      <a:pPr algn="ctr"/>
                      <a:r>
                        <a:rPr kumimoji="1" lang="ja-JP" altLang="en-US" dirty="0" smtClean="0"/>
                        <a:t>複雑度</a:t>
                      </a:r>
                      <a:endParaRPr kumimoji="1" lang="ja-JP" altLang="en-US" dirty="0"/>
                    </a:p>
                  </a:txBody>
                  <a:tcPr/>
                </a:tc>
                <a:tc>
                  <a:txBody>
                    <a:bodyPr/>
                    <a:lstStyle/>
                    <a:p>
                      <a:pPr algn="ctr"/>
                      <a:r>
                        <a:rPr kumimoji="1" lang="en-US" altLang="ja-JP" dirty="0" smtClean="0"/>
                        <a:t>0.533</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3</a:t>
                      </a:r>
                      <a:endParaRPr kumimoji="1" lang="ja-JP" altLang="en-US" dirty="0"/>
                    </a:p>
                  </a:txBody>
                  <a:tcPr/>
                </a:tc>
              </a:tr>
              <a:tr h="291523">
                <a:tc>
                  <a:txBody>
                    <a:bodyPr/>
                    <a:lstStyle/>
                    <a:p>
                      <a:pPr algn="ctr"/>
                      <a:r>
                        <a:rPr kumimoji="1" lang="ja-JP" altLang="en-US" dirty="0" smtClean="0"/>
                        <a:t>コード行数</a:t>
                      </a:r>
                      <a:endParaRPr kumimoji="1" lang="ja-JP" altLang="en-US" dirty="0"/>
                    </a:p>
                  </a:txBody>
                  <a:tcPr/>
                </a:tc>
                <a:tc>
                  <a:txBody>
                    <a:bodyPr/>
                    <a:lstStyle/>
                    <a:p>
                      <a:pPr algn="ctr"/>
                      <a:r>
                        <a:rPr kumimoji="1" lang="en-US" altLang="ja-JP" dirty="0" smtClean="0"/>
                        <a:t>0.491</a:t>
                      </a:r>
                      <a:endParaRPr kumimoji="1" lang="ja-JP" altLang="en-US" dirty="0"/>
                    </a:p>
                  </a:txBody>
                  <a:tcPr/>
                </a:tc>
                <a:tc>
                  <a:txBody>
                    <a:bodyPr/>
                    <a:lstStyle/>
                    <a:p>
                      <a:pPr algn="ctr"/>
                      <a:r>
                        <a:rPr kumimoji="1" lang="en-US" altLang="ja-JP" dirty="0" smtClean="0"/>
                        <a:t>2</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0</a:t>
                      </a:r>
                      <a:endParaRPr kumimoji="1" lang="ja-JP" altLang="en-US" dirty="0"/>
                    </a:p>
                  </a:txBody>
                  <a:tcPr/>
                </a:tc>
              </a:tr>
              <a:tr h="291523">
                <a:tc>
                  <a:txBody>
                    <a:bodyPr/>
                    <a:lstStyle/>
                    <a:p>
                      <a:pPr algn="ctr"/>
                      <a:r>
                        <a:rPr kumimoji="1" lang="ja-JP" altLang="en-US" dirty="0" smtClean="0"/>
                        <a:t>宣言部のコード行数</a:t>
                      </a:r>
                      <a:endParaRPr kumimoji="1" lang="ja-JP" altLang="en-US" dirty="0"/>
                    </a:p>
                  </a:txBody>
                  <a:tcPr/>
                </a:tc>
                <a:tc>
                  <a:txBody>
                    <a:bodyPr/>
                    <a:lstStyle/>
                    <a:p>
                      <a:pPr algn="ctr"/>
                      <a:r>
                        <a:rPr kumimoji="1" lang="en-US" altLang="ja-JP" dirty="0" smtClean="0"/>
                        <a:t>0.533</a:t>
                      </a:r>
                      <a:endParaRPr kumimoji="1" lang="ja-JP" altLang="en-US" dirty="0"/>
                    </a:p>
                  </a:txBody>
                  <a:tcPr/>
                </a:tc>
                <a:tc>
                  <a:txBody>
                    <a:bodyPr/>
                    <a:lstStyle/>
                    <a:p>
                      <a:pPr algn="ctr"/>
                      <a:r>
                        <a:rPr kumimoji="1" lang="en-US" altLang="ja-JP" dirty="0" smtClean="0"/>
                        <a:t>2</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0</a:t>
                      </a:r>
                      <a:endParaRPr kumimoji="1" lang="ja-JP" altLang="en-US" dirty="0"/>
                    </a:p>
                  </a:txBody>
                  <a:tcPr/>
                </a:tc>
              </a:tr>
              <a:tr h="364080">
                <a:tc>
                  <a:txBody>
                    <a:bodyPr/>
                    <a:lstStyle/>
                    <a:p>
                      <a:pPr algn="ctr"/>
                      <a:r>
                        <a:rPr kumimoji="1" lang="ja-JP" altLang="en-US" dirty="0" smtClean="0"/>
                        <a:t>ファイルの改訂回数</a:t>
                      </a:r>
                      <a:endParaRPr kumimoji="1" lang="en-US" altLang="ja-JP" dirty="0" smtClean="0"/>
                    </a:p>
                  </a:txBody>
                  <a:tcPr/>
                </a:tc>
                <a:tc>
                  <a:txBody>
                    <a:bodyPr/>
                    <a:lstStyle/>
                    <a:p>
                      <a:pPr algn="ctr"/>
                      <a:r>
                        <a:rPr kumimoji="1" lang="en-US" altLang="ja-JP" dirty="0" smtClean="0"/>
                        <a:t>0.577</a:t>
                      </a:r>
                      <a:endParaRPr kumimoji="1" lang="ja-JP" altLang="en-US" dirty="0"/>
                    </a:p>
                  </a:txBody>
                  <a:tcPr/>
                </a:tc>
                <a:tc>
                  <a:txBody>
                    <a:bodyPr/>
                    <a:lstStyle/>
                    <a:p>
                      <a:pPr algn="ctr"/>
                      <a:r>
                        <a:rPr kumimoji="1" lang="en-US" altLang="ja-JP" dirty="0" smtClean="0"/>
                        <a:t>2</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0</a:t>
                      </a:r>
                      <a:endParaRPr kumimoji="1" lang="ja-JP" altLang="en-US" dirty="0"/>
                    </a:p>
                  </a:txBody>
                  <a:tcPr/>
                </a:tc>
              </a:tr>
            </a:tbl>
          </a:graphicData>
        </a:graphic>
      </p:graphicFrame>
      <p:sp>
        <p:nvSpPr>
          <p:cNvPr id="7" name="正方形/長方形 6"/>
          <p:cNvSpPr/>
          <p:nvPr/>
        </p:nvSpPr>
        <p:spPr>
          <a:xfrm>
            <a:off x="538518" y="2348880"/>
            <a:ext cx="2188277" cy="11251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lumMod val="65000"/>
                </a:schemeClr>
              </a:solidFill>
            </a:endParaRPr>
          </a:p>
        </p:txBody>
      </p:sp>
      <p:sp>
        <p:nvSpPr>
          <p:cNvPr id="10" name="正方形/長方形 9"/>
          <p:cNvSpPr/>
          <p:nvPr/>
        </p:nvSpPr>
        <p:spPr>
          <a:xfrm>
            <a:off x="7092280" y="2348880"/>
            <a:ext cx="1395155" cy="11251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lumMod val="65000"/>
                </a:schemeClr>
              </a:solidFill>
            </a:endParaRPr>
          </a:p>
        </p:txBody>
      </p:sp>
      <p:sp>
        <p:nvSpPr>
          <p:cNvPr id="11" name="テキスト ボックス 10"/>
          <p:cNvSpPr txBox="1"/>
          <p:nvPr/>
        </p:nvSpPr>
        <p:spPr>
          <a:xfrm>
            <a:off x="982524" y="3879050"/>
            <a:ext cx="7504911" cy="830997"/>
          </a:xfrm>
          <a:prstGeom prst="rect">
            <a:avLst/>
          </a:prstGeom>
          <a:noFill/>
          <a:ln w="19050">
            <a:solidFill>
              <a:srgbClr val="0000FF"/>
            </a:solidFill>
          </a:ln>
        </p:spPr>
        <p:txBody>
          <a:bodyPr wrap="square" rtlCol="0">
            <a:spAutoFit/>
          </a:bodyPr>
          <a:lstStyle/>
          <a:p>
            <a:pPr algn="just"/>
            <a:r>
              <a:rPr kumimoji="1" lang="ja-JP" altLang="en-US" sz="2400" dirty="0" smtClean="0"/>
              <a:t>バグ修正者が多い月には、宣言部のコード行数が増加する傾向にある</a:t>
            </a:r>
            <a:endParaRPr kumimoji="1" lang="ja-JP" altLang="en-US" sz="2400" dirty="0"/>
          </a:p>
        </p:txBody>
      </p:sp>
    </p:spTree>
    <p:extLst>
      <p:ext uri="{BB962C8B-B14F-4D97-AF65-F5344CB8AC3E}">
        <p14:creationId xmlns:p14="http://schemas.microsoft.com/office/powerpoint/2010/main" val="456835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1" grpId="0" animBg="1"/>
    </p:bld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分析結果：開発者→アーティファクト</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バグ修正者数→ソースコード</a:t>
            </a:r>
            <a:endParaRPr lang="en-US" altLang="ja-JP" dirty="0" smtClean="0"/>
          </a:p>
          <a:p>
            <a:endParaRPr kumimoji="1" lang="en-US" altLang="ja-JP" dirty="0"/>
          </a:p>
          <a:p>
            <a:endParaRPr lang="en-US" altLang="ja-JP" dirty="0" smtClean="0"/>
          </a:p>
          <a:p>
            <a:endParaRPr kumimoji="1" lang="en-US" altLang="ja-JP" dirty="0"/>
          </a:p>
          <a:p>
            <a:endParaRPr lang="en-US" altLang="ja-JP" dirty="0" smtClean="0"/>
          </a:p>
          <a:p>
            <a:endParaRPr kumimoji="1" lang="en-US" altLang="ja-JP" dirty="0"/>
          </a:p>
          <a:p>
            <a:endParaRPr kumimoji="1" lang="en-US" altLang="ja-JP" dirty="0" smtClean="0"/>
          </a:p>
          <a:p>
            <a:endParaRPr lang="en-US" altLang="ja-JP" dirty="0"/>
          </a:p>
          <a:p>
            <a:endParaRPr kumimoji="1" lang="en-US" altLang="ja-JP" dirty="0" smtClean="0"/>
          </a:p>
          <a:p>
            <a:endParaRPr lang="en-US" altLang="ja-JP" dirty="0"/>
          </a:p>
          <a:p>
            <a:pPr marL="0" indent="0">
              <a:buNone/>
            </a:pPr>
            <a:endParaRPr kumimoji="1" lang="en-US" altLang="ja-JP" dirty="0" smtClean="0"/>
          </a:p>
        </p:txBody>
      </p:sp>
      <p:sp>
        <p:nvSpPr>
          <p:cNvPr id="4" name="日付プレースホルダー 3"/>
          <p:cNvSpPr>
            <a:spLocks noGrp="1"/>
          </p:cNvSpPr>
          <p:nvPr>
            <p:ph type="dt" sz="half" idx="10"/>
          </p:nvPr>
        </p:nvSpPr>
        <p:spPr/>
        <p:txBody>
          <a:bodyPr/>
          <a:lstStyle/>
          <a:p>
            <a:fld id="{4A3FBBF4-2021-4B00-9147-8BB8E26C65D5}" type="datetime1">
              <a:rPr lang="ja-JP" altLang="en-US" smtClean="0"/>
              <a:t>2013/7/17</a:t>
            </a:fld>
            <a:endParaRPr lang="en-US" altLang="ja-JP"/>
          </a:p>
        </p:txBody>
      </p:sp>
      <p:sp>
        <p:nvSpPr>
          <p:cNvPr id="5" name="フッター プレースホルダー 4"/>
          <p:cNvSpPr>
            <a:spLocks noGrp="1"/>
          </p:cNvSpPr>
          <p:nvPr>
            <p:ph type="ftr" sz="quarter" idx="11"/>
          </p:nvPr>
        </p:nvSpPr>
        <p:spPr/>
        <p:txBody>
          <a:bodyPr/>
          <a:lstStyle/>
          <a:p>
            <a:r>
              <a:rPr lang="en-US" altLang="ja-JP" smtClean="0"/>
              <a:t>OSS</a:t>
            </a:r>
            <a:r>
              <a:rPr lang="ja-JP" altLang="en-US" smtClean="0"/>
              <a:t>開発における共進化プロセスの理解のための遅延相関分析</a:t>
            </a:r>
            <a:endParaRPr lang="en-US" altLang="ja-JP"/>
          </a:p>
        </p:txBody>
      </p:sp>
      <p:sp>
        <p:nvSpPr>
          <p:cNvPr id="6" name="スライド番号プレースホルダー 5"/>
          <p:cNvSpPr>
            <a:spLocks noGrp="1"/>
          </p:cNvSpPr>
          <p:nvPr>
            <p:ph type="sldNum" sz="quarter" idx="12"/>
          </p:nvPr>
        </p:nvSpPr>
        <p:spPr/>
        <p:txBody>
          <a:bodyPr/>
          <a:lstStyle/>
          <a:p>
            <a:fld id="{A34FFC92-B155-4B7B-8074-C26DB6864491}" type="slidenum">
              <a:rPr lang="en-US" altLang="ja-JP" smtClean="0"/>
              <a:pPr/>
              <a:t>43</a:t>
            </a:fld>
            <a:endParaRPr lang="en-US" altLang="ja-JP"/>
          </a:p>
        </p:txBody>
      </p:sp>
      <p:graphicFrame>
        <p:nvGraphicFramePr>
          <p:cNvPr id="9" name="表 8"/>
          <p:cNvGraphicFramePr>
            <a:graphicFrameLocks noGrp="1"/>
          </p:cNvGraphicFramePr>
          <p:nvPr>
            <p:extLst>
              <p:ext uri="{D42A27DB-BD31-4B8C-83A1-F6EECF244321}">
                <p14:modId xmlns:p14="http://schemas.microsoft.com/office/powerpoint/2010/main" val="2325658085"/>
              </p:ext>
            </p:extLst>
          </p:nvPr>
        </p:nvGraphicFramePr>
        <p:xfrm>
          <a:off x="566555" y="1628800"/>
          <a:ext cx="7920880" cy="1828800"/>
        </p:xfrm>
        <a:graphic>
          <a:graphicData uri="http://schemas.openxmlformats.org/drawingml/2006/table">
            <a:tbl>
              <a:tblPr firstRow="1" bandRow="1">
                <a:tableStyleId>{72833802-FEF1-4C79-8D5D-14CF1EAF98D9}</a:tableStyleId>
              </a:tblPr>
              <a:tblGrid>
                <a:gridCol w="2205246"/>
                <a:gridCol w="1575175"/>
                <a:gridCol w="1440160"/>
                <a:gridCol w="1305145"/>
                <a:gridCol w="1395154"/>
              </a:tblGrid>
              <a:tr h="291523">
                <a:tc>
                  <a:txBody>
                    <a:bodyPr/>
                    <a:lstStyle/>
                    <a:p>
                      <a:pPr algn="ctr"/>
                      <a:r>
                        <a:rPr kumimoji="1" lang="ja-JP" altLang="en-US" dirty="0" smtClean="0"/>
                        <a:t>目的変数</a:t>
                      </a:r>
                      <a:endParaRPr kumimoji="1" lang="ja-JP" altLang="en-US" dirty="0"/>
                    </a:p>
                  </a:txBody>
                  <a:tcPr/>
                </a:tc>
                <a:tc>
                  <a:txBody>
                    <a:bodyPr/>
                    <a:lstStyle/>
                    <a:p>
                      <a:pPr algn="ctr"/>
                      <a:r>
                        <a:rPr kumimoji="1" lang="ja-JP" altLang="en-US" dirty="0" smtClean="0"/>
                        <a:t>相関係数</a:t>
                      </a:r>
                      <a:endParaRPr kumimoji="1" lang="ja-JP" altLang="en-US" dirty="0"/>
                    </a:p>
                  </a:txBody>
                  <a:tcPr/>
                </a:tc>
                <a:tc>
                  <a:txBody>
                    <a:bodyPr/>
                    <a:lstStyle/>
                    <a:p>
                      <a:pPr algn="ctr"/>
                      <a:r>
                        <a:rPr kumimoji="1" lang="ja-JP" altLang="en-US" dirty="0" smtClean="0"/>
                        <a:t>加算係数</a:t>
                      </a:r>
                      <a:endParaRPr kumimoji="1" lang="ja-JP" altLang="en-US" dirty="0"/>
                    </a:p>
                  </a:txBody>
                  <a:tcPr/>
                </a:tc>
                <a:tc>
                  <a:txBody>
                    <a:bodyPr/>
                    <a:lstStyle/>
                    <a:p>
                      <a:pPr algn="ctr"/>
                      <a:r>
                        <a:rPr kumimoji="1" lang="ja-JP" altLang="en-US" dirty="0" smtClean="0"/>
                        <a:t>差分係数</a:t>
                      </a:r>
                      <a:endParaRPr kumimoji="1" lang="ja-JP" altLang="en-US" dirty="0"/>
                    </a:p>
                  </a:txBody>
                  <a:tcPr/>
                </a:tc>
                <a:tc>
                  <a:txBody>
                    <a:bodyPr/>
                    <a:lstStyle/>
                    <a:p>
                      <a:pPr algn="ctr"/>
                      <a:r>
                        <a:rPr kumimoji="1" lang="ja-JP" altLang="en-US" dirty="0" smtClean="0"/>
                        <a:t>遅延係数</a:t>
                      </a:r>
                      <a:endParaRPr kumimoji="1" lang="ja-JP" altLang="en-US" dirty="0"/>
                    </a:p>
                  </a:txBody>
                  <a:tcPr/>
                </a:tc>
              </a:tr>
              <a:tr h="291523">
                <a:tc>
                  <a:txBody>
                    <a:bodyPr/>
                    <a:lstStyle/>
                    <a:p>
                      <a:pPr algn="ctr"/>
                      <a:r>
                        <a:rPr kumimoji="1" lang="ja-JP" altLang="en-US" dirty="0" smtClean="0"/>
                        <a:t>複雑度</a:t>
                      </a:r>
                      <a:endParaRPr kumimoji="1" lang="ja-JP" altLang="en-US" dirty="0"/>
                    </a:p>
                  </a:txBody>
                  <a:tcPr/>
                </a:tc>
                <a:tc>
                  <a:txBody>
                    <a:bodyPr/>
                    <a:lstStyle/>
                    <a:p>
                      <a:pPr algn="ctr"/>
                      <a:r>
                        <a:rPr kumimoji="1" lang="en-US" altLang="ja-JP" dirty="0" smtClean="0"/>
                        <a:t>0.533</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3</a:t>
                      </a:r>
                      <a:endParaRPr kumimoji="1" lang="ja-JP" altLang="en-US" dirty="0"/>
                    </a:p>
                  </a:txBody>
                  <a:tcPr/>
                </a:tc>
              </a:tr>
              <a:tr h="291523">
                <a:tc>
                  <a:txBody>
                    <a:bodyPr/>
                    <a:lstStyle/>
                    <a:p>
                      <a:pPr algn="ctr"/>
                      <a:r>
                        <a:rPr kumimoji="1" lang="ja-JP" altLang="en-US" dirty="0" smtClean="0"/>
                        <a:t>コード行数</a:t>
                      </a:r>
                      <a:endParaRPr kumimoji="1" lang="ja-JP" altLang="en-US" dirty="0"/>
                    </a:p>
                  </a:txBody>
                  <a:tcPr/>
                </a:tc>
                <a:tc>
                  <a:txBody>
                    <a:bodyPr/>
                    <a:lstStyle/>
                    <a:p>
                      <a:pPr algn="ctr"/>
                      <a:r>
                        <a:rPr kumimoji="1" lang="en-US" altLang="ja-JP" dirty="0" smtClean="0"/>
                        <a:t>0.491</a:t>
                      </a:r>
                      <a:endParaRPr kumimoji="1" lang="ja-JP" altLang="en-US" dirty="0"/>
                    </a:p>
                  </a:txBody>
                  <a:tcPr/>
                </a:tc>
                <a:tc>
                  <a:txBody>
                    <a:bodyPr/>
                    <a:lstStyle/>
                    <a:p>
                      <a:pPr algn="ctr"/>
                      <a:r>
                        <a:rPr kumimoji="1" lang="en-US" altLang="ja-JP" dirty="0" smtClean="0"/>
                        <a:t>2</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0</a:t>
                      </a:r>
                      <a:endParaRPr kumimoji="1" lang="ja-JP" altLang="en-US" dirty="0"/>
                    </a:p>
                  </a:txBody>
                  <a:tcPr/>
                </a:tc>
              </a:tr>
              <a:tr h="291523">
                <a:tc>
                  <a:txBody>
                    <a:bodyPr/>
                    <a:lstStyle/>
                    <a:p>
                      <a:pPr algn="ctr"/>
                      <a:r>
                        <a:rPr kumimoji="1" lang="ja-JP" altLang="en-US" dirty="0" smtClean="0"/>
                        <a:t>宣言部のコード行数</a:t>
                      </a:r>
                      <a:endParaRPr kumimoji="1" lang="ja-JP" altLang="en-US" dirty="0"/>
                    </a:p>
                  </a:txBody>
                  <a:tcPr/>
                </a:tc>
                <a:tc>
                  <a:txBody>
                    <a:bodyPr/>
                    <a:lstStyle/>
                    <a:p>
                      <a:pPr algn="ctr"/>
                      <a:r>
                        <a:rPr kumimoji="1" lang="en-US" altLang="ja-JP" dirty="0" smtClean="0"/>
                        <a:t>0.533</a:t>
                      </a:r>
                      <a:endParaRPr kumimoji="1" lang="ja-JP" altLang="en-US" dirty="0"/>
                    </a:p>
                  </a:txBody>
                  <a:tcPr/>
                </a:tc>
                <a:tc>
                  <a:txBody>
                    <a:bodyPr/>
                    <a:lstStyle/>
                    <a:p>
                      <a:pPr algn="ctr"/>
                      <a:r>
                        <a:rPr kumimoji="1" lang="en-US" altLang="ja-JP" dirty="0" smtClean="0"/>
                        <a:t>2</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0</a:t>
                      </a:r>
                      <a:endParaRPr kumimoji="1" lang="ja-JP" altLang="en-US" dirty="0"/>
                    </a:p>
                  </a:txBody>
                  <a:tcPr/>
                </a:tc>
              </a:tr>
              <a:tr h="364080">
                <a:tc>
                  <a:txBody>
                    <a:bodyPr/>
                    <a:lstStyle/>
                    <a:p>
                      <a:pPr algn="ctr"/>
                      <a:r>
                        <a:rPr kumimoji="1" lang="ja-JP" altLang="en-US" dirty="0" smtClean="0"/>
                        <a:t>ファイルの改訂回数</a:t>
                      </a:r>
                      <a:endParaRPr kumimoji="1" lang="en-US" altLang="ja-JP" dirty="0" smtClean="0"/>
                    </a:p>
                  </a:txBody>
                  <a:tcPr/>
                </a:tc>
                <a:tc>
                  <a:txBody>
                    <a:bodyPr/>
                    <a:lstStyle/>
                    <a:p>
                      <a:pPr algn="ctr"/>
                      <a:r>
                        <a:rPr kumimoji="1" lang="en-US" altLang="ja-JP" dirty="0" smtClean="0"/>
                        <a:t>0.577</a:t>
                      </a:r>
                      <a:endParaRPr kumimoji="1" lang="ja-JP" altLang="en-US" dirty="0"/>
                    </a:p>
                  </a:txBody>
                  <a:tcPr/>
                </a:tc>
                <a:tc>
                  <a:txBody>
                    <a:bodyPr/>
                    <a:lstStyle/>
                    <a:p>
                      <a:pPr algn="ctr"/>
                      <a:r>
                        <a:rPr kumimoji="1" lang="en-US" altLang="ja-JP" dirty="0" smtClean="0"/>
                        <a:t>2</a:t>
                      </a:r>
                      <a:endParaRPr kumimoji="1" lang="ja-JP" altLang="en-US" dirty="0"/>
                    </a:p>
                  </a:txBody>
                  <a:tcPr/>
                </a:tc>
                <a:tc>
                  <a:txBody>
                    <a:bodyPr/>
                    <a:lstStyle/>
                    <a:p>
                      <a:pPr algn="ctr"/>
                      <a:r>
                        <a:rPr kumimoji="1" lang="en-US" altLang="ja-JP" dirty="0" smtClean="0"/>
                        <a:t>3</a:t>
                      </a:r>
                      <a:endParaRPr kumimoji="1" lang="ja-JP" altLang="en-US" dirty="0"/>
                    </a:p>
                  </a:txBody>
                  <a:tcPr/>
                </a:tc>
                <a:tc>
                  <a:txBody>
                    <a:bodyPr/>
                    <a:lstStyle/>
                    <a:p>
                      <a:pPr algn="ctr"/>
                      <a:r>
                        <a:rPr kumimoji="1" lang="en-US" altLang="ja-JP" dirty="0" smtClean="0"/>
                        <a:t>0</a:t>
                      </a:r>
                      <a:endParaRPr kumimoji="1" lang="ja-JP" altLang="en-US" dirty="0"/>
                    </a:p>
                  </a:txBody>
                  <a:tcPr/>
                </a:tc>
              </a:tr>
            </a:tbl>
          </a:graphicData>
        </a:graphic>
      </p:graphicFrame>
      <p:sp>
        <p:nvSpPr>
          <p:cNvPr id="11" name="テキスト ボックス 10"/>
          <p:cNvSpPr txBox="1"/>
          <p:nvPr/>
        </p:nvSpPr>
        <p:spPr>
          <a:xfrm>
            <a:off x="982524" y="3879050"/>
            <a:ext cx="7504911" cy="830997"/>
          </a:xfrm>
          <a:prstGeom prst="rect">
            <a:avLst/>
          </a:prstGeom>
          <a:noFill/>
          <a:ln w="19050">
            <a:solidFill>
              <a:srgbClr val="0000FF"/>
            </a:solidFill>
          </a:ln>
        </p:spPr>
        <p:txBody>
          <a:bodyPr wrap="square" rtlCol="0">
            <a:spAutoFit/>
          </a:bodyPr>
          <a:lstStyle/>
          <a:p>
            <a:pPr algn="just"/>
            <a:r>
              <a:rPr lang="ja-JP" altLang="en-US" sz="2400" dirty="0"/>
              <a:t>バグ修正者が増加すると、</a:t>
            </a:r>
            <a:r>
              <a:rPr lang="en-US" altLang="ja-JP" sz="2400" dirty="0"/>
              <a:t>3</a:t>
            </a:r>
            <a:r>
              <a:rPr lang="ja-JP" altLang="en-US" sz="2400" dirty="0"/>
              <a:t>カ月後に複雑度が上昇する傾向にある</a:t>
            </a:r>
          </a:p>
        </p:txBody>
      </p:sp>
      <p:sp>
        <p:nvSpPr>
          <p:cNvPr id="12" name="正方形/長方形 11"/>
          <p:cNvSpPr/>
          <p:nvPr/>
        </p:nvSpPr>
        <p:spPr>
          <a:xfrm>
            <a:off x="538518" y="1988841"/>
            <a:ext cx="2188277" cy="36004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lumMod val="65000"/>
                </a:schemeClr>
              </a:solidFill>
            </a:endParaRPr>
          </a:p>
        </p:txBody>
      </p:sp>
      <p:sp>
        <p:nvSpPr>
          <p:cNvPr id="13" name="正方形/長方形 12"/>
          <p:cNvSpPr/>
          <p:nvPr/>
        </p:nvSpPr>
        <p:spPr>
          <a:xfrm>
            <a:off x="7092280" y="1988841"/>
            <a:ext cx="1395155" cy="36004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lumMod val="65000"/>
                </a:schemeClr>
              </a:solidFill>
            </a:endParaRPr>
          </a:p>
        </p:txBody>
      </p:sp>
    </p:spTree>
    <p:extLst>
      <p:ext uri="{BB962C8B-B14F-4D97-AF65-F5344CB8AC3E}">
        <p14:creationId xmlns:p14="http://schemas.microsoft.com/office/powerpoint/2010/main" val="31184631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theme/theme1.xml><?xml version="1.0" encoding="utf-8"?>
<a:theme xmlns:a="http://schemas.openxmlformats.org/drawingml/2006/main" name="simple_bubble-2">
  <a:themeElements>
    <a:clrScheme name="bubb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bbl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ubb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bbl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bbl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bbl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bbl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bbl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bbl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bbl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bbl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bbl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bbl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bbl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simple_bubble-2</Template>
  <TotalTime>24398</TotalTime>
  <Words>5420</Words>
  <Application>Microsoft Office PowerPoint</Application>
  <PresentationFormat>画面に合わせる (4:3)</PresentationFormat>
  <Paragraphs>953</Paragraphs>
  <Slides>44</Slides>
  <Notes>28</Notes>
  <HiddenSlides>13</HiddenSlides>
  <MMClips>0</MMClips>
  <ScaleCrop>false</ScaleCrop>
  <HeadingPairs>
    <vt:vector size="4" baseType="variant">
      <vt:variant>
        <vt:lpstr>テーマ</vt:lpstr>
      </vt:variant>
      <vt:variant>
        <vt:i4>1</vt:i4>
      </vt:variant>
      <vt:variant>
        <vt:lpstr>スライド タイトル</vt:lpstr>
      </vt:variant>
      <vt:variant>
        <vt:i4>44</vt:i4>
      </vt:variant>
    </vt:vector>
  </HeadingPairs>
  <TitlesOfParts>
    <vt:vector size="45" baseType="lpstr">
      <vt:lpstr>simple_bubble-2</vt:lpstr>
      <vt:lpstr>OSS開発における共進化プロセスの理解のための遅延相関分析</vt:lpstr>
      <vt:lpstr>背景</vt:lpstr>
      <vt:lpstr>これまでのOSSの進化に関する研究</vt:lpstr>
      <vt:lpstr>これまでのOSSの進化に関する研究</vt:lpstr>
      <vt:lpstr>OSS開発における共進化</vt:lpstr>
      <vt:lpstr>目的とアプローチ</vt:lpstr>
      <vt:lpstr>目的とアプローチ</vt:lpstr>
      <vt:lpstr>遅延相関分析の概念</vt:lpstr>
      <vt:lpstr>提案手法の概要</vt:lpstr>
      <vt:lpstr>提案手法の概要</vt:lpstr>
      <vt:lpstr>提案手法：前処理</vt:lpstr>
      <vt:lpstr>提案手法：前処理</vt:lpstr>
      <vt:lpstr>提案手法：前処理</vt:lpstr>
      <vt:lpstr>提案手法：前処理</vt:lpstr>
      <vt:lpstr>提案手法の概要</vt:lpstr>
      <vt:lpstr>提案手法：遅延相関分析</vt:lpstr>
      <vt:lpstr>提案手法：遅延相関分析</vt:lpstr>
      <vt:lpstr>提案手法の概要</vt:lpstr>
      <vt:lpstr>提案手法：後処理</vt:lpstr>
      <vt:lpstr>ケーススタディ：対象プロジェクトとデータ</vt:lpstr>
      <vt:lpstr>ケーススタディ：用いるメトリクス（1/2）</vt:lpstr>
      <vt:lpstr>ケーススタディ：用いるメトリクス（2/2）</vt:lpstr>
      <vt:lpstr>分析結果</vt:lpstr>
      <vt:lpstr>分析結果</vt:lpstr>
      <vt:lpstr>分析結果</vt:lpstr>
      <vt:lpstr>分析結果</vt:lpstr>
      <vt:lpstr>分析結果</vt:lpstr>
      <vt:lpstr>考察：今回の実験結果の位置付け</vt:lpstr>
      <vt:lpstr>考察：本研究の今後の展開</vt:lpstr>
      <vt:lpstr>まとめと今後の課題</vt:lpstr>
      <vt:lpstr>ご清聴ありがとうございました</vt:lpstr>
      <vt:lpstr>これから：今後の課題</vt:lpstr>
      <vt:lpstr>これから：本研究の最終目標</vt:lpstr>
      <vt:lpstr>研究の背景</vt:lpstr>
      <vt:lpstr>これから：本研究の最終目標</vt:lpstr>
      <vt:lpstr>遅延相関分析の概念</vt:lpstr>
      <vt:lpstr>遅延相関分析の概念</vt:lpstr>
      <vt:lpstr>ストーリー</vt:lpstr>
      <vt:lpstr>これまでのOSSの進化に関する研究</vt:lpstr>
      <vt:lpstr>分析結果：コミュニティ→アーティファクト</vt:lpstr>
      <vt:lpstr>分析結果：コミュニティ→アーティファクト</vt:lpstr>
      <vt:lpstr>分析結果：開発者→アーティファクト</vt:lpstr>
      <vt:lpstr>分析結果：開発者→アーティファクト</vt:lpstr>
      <vt:lpstr>分析結果：開発者→アーティファクト</vt:lpstr>
    </vt:vector>
  </TitlesOfParts>
  <Company>奈良先端科学技術大学院大学</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0</dc:title>
  <dc:creator>kiwako-k</dc:creator>
  <cp:lastModifiedBy>Yosuke Yamatani</cp:lastModifiedBy>
  <cp:revision>762</cp:revision>
  <dcterms:created xsi:type="dcterms:W3CDTF">2009-08-18T10:41:33Z</dcterms:created>
  <dcterms:modified xsi:type="dcterms:W3CDTF">2013-07-17T03:22:09Z</dcterms:modified>
</cp:coreProperties>
</file>