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63" r:id="rId4"/>
    <p:sldId id="268" r:id="rId5"/>
    <p:sldId id="269" r:id="rId6"/>
    <p:sldId id="264" r:id="rId7"/>
    <p:sldId id="265" r:id="rId8"/>
    <p:sldId id="266" r:id="rId9"/>
    <p:sldId id="270" r:id="rId10"/>
    <p:sldId id="267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-185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42312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539552" y="3501008"/>
            <a:ext cx="80648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コンテンツ プレースホルダー 9"/>
          <p:cNvSpPr>
            <a:spLocks noGrp="1"/>
          </p:cNvSpPr>
          <p:nvPr>
            <p:ph sz="quarter" idx="13"/>
          </p:nvPr>
        </p:nvSpPr>
        <p:spPr>
          <a:xfrm>
            <a:off x="560012" y="3501008"/>
            <a:ext cx="8044436" cy="360363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12258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467544" y="1052736"/>
            <a:ext cx="8208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93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0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1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50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8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74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44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27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48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51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3A671-5299-4820-8C4E-77CCA10BE81E}" type="datetimeFigureOut">
              <a:rPr kumimoji="1" lang="ja-JP" altLang="en-US" smtClean="0"/>
              <a:t>2014/7/25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52534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C3E50-462B-474C-B89B-423C3023E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18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Estimating Development Effort</a:t>
            </a:r>
            <a:br>
              <a:rPr kumimoji="1" lang="en-US" altLang="ja-JP" dirty="0" smtClean="0"/>
            </a:br>
            <a:r>
              <a:rPr kumimoji="1" lang="en-US" altLang="ja-JP" sz="3200" dirty="0" smtClean="0"/>
              <a:t>:A Case Study of OpenStack</a:t>
            </a:r>
            <a:endParaRPr kumimoji="1" lang="ja-JP" altLang="en-US" sz="5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7544" y="3886200"/>
            <a:ext cx="8208912" cy="2423120"/>
          </a:xfrm>
        </p:spPr>
        <p:txBody>
          <a:bodyPr>
            <a:normAutofit fontScale="92500" lnSpcReduction="10000"/>
          </a:bodyPr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G. Robles,   J.M. Gonzalez,   C. Cervigon,   A. Capiluppi,   D. Izquierdo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en-US" altLang="ja-JP" dirty="0"/>
              <a:t>The 11th Working Conference on Mining Software </a:t>
            </a:r>
            <a:r>
              <a:rPr lang="en-US" altLang="ja-JP" dirty="0" smtClean="0"/>
              <a:t>Repositories (MSR ’14)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25317"/>
            <a:ext cx="930507" cy="104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730900"/>
            <a:ext cx="1075152" cy="106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702040"/>
            <a:ext cx="9525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409" y="4725317"/>
            <a:ext cx="1095090" cy="109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019" y="4730900"/>
            <a:ext cx="1096737" cy="109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586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最近の</a:t>
            </a:r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開発プロジェクトは</a:t>
            </a:r>
            <a:r>
              <a:rPr kumimoji="1" lang="en-US" altLang="ja-JP" dirty="0" smtClean="0"/>
              <a:t>Volunteer</a:t>
            </a:r>
            <a:r>
              <a:rPr kumimoji="1" lang="ja-JP" altLang="en-US" dirty="0" smtClean="0"/>
              <a:t> だけでなく，企業の開発者も参加している</a:t>
            </a:r>
            <a:endParaRPr kumimoji="1" lang="en-US" altLang="ja-JP" dirty="0" smtClean="0"/>
          </a:p>
          <a:p>
            <a:pPr lvl="1"/>
            <a:r>
              <a:rPr lang="en-US" altLang="ja-JP" dirty="0"/>
              <a:t>Volunteer</a:t>
            </a:r>
            <a:r>
              <a:rPr lang="ja-JP" altLang="en-US" dirty="0"/>
              <a:t> </a:t>
            </a:r>
            <a:r>
              <a:rPr lang="en-US" altLang="ja-JP" dirty="0"/>
              <a:t>with</a:t>
            </a:r>
            <a:r>
              <a:rPr lang="ja-JP" altLang="en-US" dirty="0"/>
              <a:t> </a:t>
            </a:r>
            <a:r>
              <a:rPr lang="en-US" altLang="ja-JP" dirty="0" smtClean="0"/>
              <a:t>Employee</a:t>
            </a:r>
            <a:r>
              <a:rPr lang="ja-JP" altLang="en-US" dirty="0" smtClean="0"/>
              <a:t> </a:t>
            </a:r>
            <a:r>
              <a:rPr lang="en-US" altLang="ja-JP" dirty="0" smtClean="0"/>
              <a:t>(GNOME, Linux</a:t>
            </a:r>
            <a:r>
              <a:rPr lang="en-US" altLang="ja-JP" dirty="0"/>
              <a:t>)</a:t>
            </a:r>
          </a:p>
          <a:p>
            <a:pPr lvl="1"/>
            <a:r>
              <a:rPr lang="en-US" altLang="ja-JP" dirty="0"/>
              <a:t>Employee</a:t>
            </a:r>
            <a:r>
              <a:rPr lang="ja-JP" altLang="en-US" dirty="0"/>
              <a:t> </a:t>
            </a:r>
            <a:r>
              <a:rPr lang="en-US" altLang="ja-JP" dirty="0"/>
              <a:t>with </a:t>
            </a:r>
            <a:r>
              <a:rPr lang="en-US" altLang="ja-JP" dirty="0" smtClean="0"/>
              <a:t>Volunteer  (</a:t>
            </a:r>
            <a:r>
              <a:rPr lang="en-US" altLang="ja-JP" dirty="0" err="1" smtClean="0"/>
              <a:t>WebKit</a:t>
            </a:r>
            <a:r>
              <a:rPr lang="en-US" altLang="ja-JP" dirty="0" smtClean="0"/>
              <a:t>, OpenStack)</a:t>
            </a:r>
          </a:p>
          <a:p>
            <a:pPr lvl="8"/>
            <a:endParaRPr lang="ja-JP" altLang="en-US" dirty="0"/>
          </a:p>
          <a:p>
            <a:r>
              <a:rPr kumimoji="1" lang="ja-JP" altLang="en-US" dirty="0" smtClean="0"/>
              <a:t>企業では一般的</a:t>
            </a:r>
            <a:r>
              <a:rPr kumimoji="1" lang="ja-JP" altLang="en-US" dirty="0" smtClean="0"/>
              <a:t>に工数の</a:t>
            </a:r>
            <a:r>
              <a:rPr kumimoji="1" lang="ja-JP" altLang="en-US" dirty="0" smtClean="0"/>
              <a:t>見積もりを立てる</a:t>
            </a:r>
            <a:endParaRPr kumimoji="1" lang="en-US" altLang="ja-JP" dirty="0" smtClean="0"/>
          </a:p>
          <a:p>
            <a:pPr lvl="8"/>
            <a:endParaRPr kumimoji="1" lang="en-US" altLang="ja-JP" dirty="0" smtClean="0"/>
          </a:p>
          <a:p>
            <a:r>
              <a:rPr lang="en-US" altLang="ja-JP" dirty="0" smtClean="0">
                <a:solidFill>
                  <a:srgbClr val="FF0000"/>
                </a:solidFill>
              </a:rPr>
              <a:t>OSS</a:t>
            </a:r>
            <a:r>
              <a:rPr lang="ja-JP" altLang="en-US" dirty="0" smtClean="0">
                <a:solidFill>
                  <a:srgbClr val="FF0000"/>
                </a:solidFill>
              </a:rPr>
              <a:t>開発では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，</a:t>
            </a:r>
            <a:r>
              <a:rPr lang="ja-JP" altLang="en-US" dirty="0">
                <a:solidFill>
                  <a:srgbClr val="FF0000"/>
                </a:solidFill>
              </a:rPr>
              <a:t>工数</a:t>
            </a:r>
            <a:r>
              <a:rPr kumimoji="1" lang="ja-JP" altLang="en-US" dirty="0" smtClean="0">
                <a:solidFill>
                  <a:srgbClr val="FF0000"/>
                </a:solidFill>
              </a:rPr>
              <a:t>の</a:t>
            </a:r>
            <a:r>
              <a:rPr kumimoji="1" lang="ja-JP" altLang="en-US" dirty="0" smtClean="0">
                <a:solidFill>
                  <a:srgbClr val="FF0000"/>
                </a:solidFill>
              </a:rPr>
              <a:t>見積もりが立てられない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dirty="0"/>
              <a:t>OSS</a:t>
            </a:r>
            <a:r>
              <a:rPr lang="ja-JP" altLang="en-US" dirty="0"/>
              <a:t>開発者のプロジェクトへの</a:t>
            </a:r>
            <a:r>
              <a:rPr lang="ja-JP" altLang="en-US" dirty="0" smtClean="0"/>
              <a:t>貢献度は</a:t>
            </a:r>
            <a:r>
              <a:rPr lang="ja-JP" altLang="en-US" dirty="0"/>
              <a:t>バラバラで</a:t>
            </a:r>
            <a:r>
              <a:rPr lang="ja-JP" altLang="en-US" dirty="0" smtClean="0"/>
              <a:t>ある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lvl="2"/>
            <a:r>
              <a:rPr lang="en-US" altLang="ja-JP" dirty="0" smtClean="0"/>
              <a:t>OSS</a:t>
            </a:r>
            <a:r>
              <a:rPr lang="ja-JP" altLang="en-US" dirty="0" smtClean="0"/>
              <a:t>では開発者全員が</a:t>
            </a:r>
            <a:r>
              <a:rPr lang="en-US" altLang="ja-JP" dirty="0" smtClean="0"/>
              <a:t>Full-time worker</a:t>
            </a:r>
            <a:r>
              <a:rPr lang="ja-JP" altLang="en-US" dirty="0" smtClean="0"/>
              <a:t>ではない</a:t>
            </a:r>
            <a:endParaRPr lang="en-US" altLang="ja-JP" dirty="0" smtClean="0"/>
          </a:p>
          <a:p>
            <a:pPr lvl="2"/>
            <a:r>
              <a:rPr lang="en-US" altLang="ja-JP" dirty="0"/>
              <a:t>Full-time worker</a:t>
            </a:r>
            <a:r>
              <a:rPr lang="ja-JP" altLang="en-US" dirty="0" smtClean="0"/>
              <a:t>でも企業に雇われた人やそうでない人もいる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5205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OSS</a:t>
            </a:r>
            <a:r>
              <a:rPr lang="ja-JP" altLang="en-US" dirty="0" smtClean="0"/>
              <a:t>開発者に</a:t>
            </a:r>
            <a:r>
              <a:rPr lang="ja-JP" altLang="en-US" dirty="0" smtClean="0"/>
              <a:t>おける工数の</a:t>
            </a:r>
            <a:r>
              <a:rPr lang="ja-JP" altLang="en-US" dirty="0" smtClean="0"/>
              <a:t>見積もりを可能にする</a:t>
            </a:r>
            <a:r>
              <a:rPr lang="ja-JP" altLang="en-US" dirty="0" smtClean="0"/>
              <a:t>こと</a:t>
            </a:r>
            <a:endParaRPr lang="en-US" altLang="ja-JP" dirty="0" smtClean="0"/>
          </a:p>
          <a:p>
            <a:pPr lvl="8"/>
            <a:endParaRPr lang="en-US" altLang="ja-JP" dirty="0" smtClean="0"/>
          </a:p>
          <a:p>
            <a:r>
              <a:rPr lang="ja-JP" altLang="en-US" dirty="0" smtClean="0"/>
              <a:t>アプローチ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開発者を</a:t>
            </a:r>
            <a:r>
              <a:rPr lang="en-US" altLang="ja-JP" dirty="0" smtClean="0"/>
              <a:t>Full-Time Dev.</a:t>
            </a:r>
            <a:r>
              <a:rPr lang="ja-JP" altLang="en-US" dirty="0" smtClean="0"/>
              <a:t> と </a:t>
            </a:r>
            <a:r>
              <a:rPr lang="en-US" altLang="ja-JP" dirty="0" smtClean="0"/>
              <a:t>non Full-Time Dev. </a:t>
            </a:r>
            <a:r>
              <a:rPr lang="ja-JP" altLang="en-US" dirty="0" smtClean="0"/>
              <a:t>に分けて</a:t>
            </a:r>
            <a:r>
              <a:rPr lang="ja-JP" altLang="en-US" dirty="0" smtClean="0"/>
              <a:t>見積もり</a:t>
            </a:r>
            <a:endParaRPr lang="en-US" altLang="ja-JP" dirty="0" smtClean="0"/>
          </a:p>
          <a:p>
            <a:pPr lvl="8"/>
            <a:endParaRPr lang="en-US" altLang="ja-JP" sz="400" dirty="0" smtClean="0"/>
          </a:p>
          <a:p>
            <a:pPr marL="1371600" lvl="2" indent="-457200">
              <a:buFont typeface="+mj-lt"/>
              <a:buAutoNum type="arabicPeriod"/>
            </a:pPr>
            <a:r>
              <a:rPr lang="ja-JP" altLang="en-US" dirty="0"/>
              <a:t>プロジェクト</a:t>
            </a:r>
            <a:r>
              <a:rPr lang="ja-JP" altLang="en-US" dirty="0" smtClean="0"/>
              <a:t>の各開発者がどちらの開発者（</a:t>
            </a:r>
            <a:r>
              <a:rPr lang="en-US" altLang="ja-JP" dirty="0" smtClean="0"/>
              <a:t>Full-Time </a:t>
            </a:r>
            <a:r>
              <a:rPr lang="en-US" altLang="ja-JP" dirty="0"/>
              <a:t>Dev.</a:t>
            </a:r>
            <a:r>
              <a:rPr lang="ja-JP" altLang="en-US" dirty="0"/>
              <a:t> </a:t>
            </a:r>
            <a:r>
              <a:rPr lang="ja-JP" altLang="en-US" dirty="0" smtClean="0"/>
              <a:t>か </a:t>
            </a:r>
            <a:r>
              <a:rPr lang="en-US" altLang="ja-JP" dirty="0" smtClean="0"/>
              <a:t>non </a:t>
            </a:r>
            <a:r>
              <a:rPr lang="en-US" altLang="ja-JP" dirty="0"/>
              <a:t>Full-Time Dev</a:t>
            </a:r>
            <a:r>
              <a:rPr lang="en-US" altLang="ja-JP" dirty="0" smtClean="0"/>
              <a:t>.</a:t>
            </a:r>
            <a:r>
              <a:rPr lang="ja-JP" altLang="en-US" dirty="0" smtClean="0"/>
              <a:t> ）であるか</a:t>
            </a:r>
            <a:r>
              <a:rPr lang="ja-JP" altLang="en-US" dirty="0" smtClean="0"/>
              <a:t>を閾値で分類する．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ベストな閾値を決定する</a:t>
            </a:r>
            <a:endParaRPr lang="en-US" altLang="ja-JP" dirty="0" smtClean="0"/>
          </a:p>
          <a:p>
            <a:pPr marL="1371600" lvl="2" indent="-457200">
              <a:buFont typeface="+mj-lt"/>
              <a:buAutoNum type="arabicPeriod"/>
            </a:pPr>
            <a:r>
              <a:rPr lang="ja-JP" altLang="en-US" dirty="0" smtClean="0"/>
              <a:t>分類</a:t>
            </a:r>
            <a:r>
              <a:rPr lang="ja-JP" altLang="en-US" dirty="0" smtClean="0"/>
              <a:t>を</a:t>
            </a:r>
            <a:r>
              <a:rPr lang="ja-JP" altLang="en-US" dirty="0" smtClean="0"/>
              <a:t>基に見積りを行う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06536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922114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en-US" altLang="ja-JP" dirty="0" smtClean="0"/>
              <a:t>1. </a:t>
            </a:r>
            <a:r>
              <a:rPr lang="ja-JP" altLang="en-US" dirty="0" smtClean="0"/>
              <a:t>開発者</a:t>
            </a:r>
            <a:r>
              <a:rPr lang="ja-JP" altLang="en-US" dirty="0"/>
              <a:t>の分類 </a:t>
            </a:r>
            <a:r>
              <a:rPr lang="en-US" altLang="ja-JP" sz="3100" dirty="0"/>
              <a:t>(full-time dev.</a:t>
            </a:r>
            <a:r>
              <a:rPr lang="ja-JP" altLang="en-US" sz="3100" dirty="0"/>
              <a:t> </a:t>
            </a:r>
            <a:r>
              <a:rPr lang="en-US" altLang="ja-JP" sz="3100" dirty="0"/>
              <a:t>OR</a:t>
            </a:r>
            <a:r>
              <a:rPr lang="ja-JP" altLang="en-US" sz="3100" dirty="0"/>
              <a:t> </a:t>
            </a:r>
            <a:r>
              <a:rPr lang="en-US" altLang="ja-JP" sz="3100" dirty="0"/>
              <a:t>non-full-time dev.)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ja-JP" altLang="en-US" dirty="0" smtClean="0"/>
              <a:t>一定期間内に</a:t>
            </a:r>
            <a:r>
              <a:rPr lang="ja-JP" altLang="en-US" dirty="0" smtClean="0"/>
              <a:t>コミットした数が閾値より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多ければ    </a:t>
            </a:r>
            <a:r>
              <a:rPr lang="ja-JP" altLang="en-US" dirty="0" smtClean="0"/>
              <a:t>⇒</a:t>
            </a:r>
            <a:r>
              <a:rPr lang="en-US" altLang="ja-JP" dirty="0"/>
              <a:t>f</a:t>
            </a:r>
            <a:r>
              <a:rPr lang="en-US" altLang="ja-JP" dirty="0" smtClean="0"/>
              <a:t>ull-time</a:t>
            </a:r>
            <a:r>
              <a:rPr lang="ja-JP" altLang="en-US" dirty="0" smtClean="0"/>
              <a:t> </a:t>
            </a:r>
            <a:r>
              <a:rPr lang="en-US" altLang="ja-JP" dirty="0"/>
              <a:t>d</a:t>
            </a:r>
            <a:r>
              <a:rPr lang="en-US" altLang="ja-JP" dirty="0" smtClean="0"/>
              <a:t>ev</a:t>
            </a:r>
            <a:r>
              <a:rPr lang="en-US" altLang="ja-JP" dirty="0" smtClean="0"/>
              <a:t>.</a:t>
            </a:r>
          </a:p>
          <a:p>
            <a:pPr lvl="1"/>
            <a:r>
              <a:rPr lang="ja-JP" altLang="en-US" dirty="0" smtClean="0"/>
              <a:t>少なければ</a:t>
            </a:r>
            <a:r>
              <a:rPr lang="ja-JP" altLang="en-US" dirty="0" smtClean="0"/>
              <a:t>⇒</a:t>
            </a:r>
            <a:r>
              <a:rPr lang="en-US" altLang="ja-JP" dirty="0" smtClean="0"/>
              <a:t>n</a:t>
            </a:r>
            <a:r>
              <a:rPr lang="en-US" altLang="ja-JP" dirty="0" smtClean="0"/>
              <a:t>on-full-time </a:t>
            </a:r>
            <a:r>
              <a:rPr lang="en-US" altLang="ja-JP" dirty="0"/>
              <a:t>d</a:t>
            </a:r>
            <a:r>
              <a:rPr lang="en-US" altLang="ja-JP" dirty="0" smtClean="0"/>
              <a:t>ev</a:t>
            </a:r>
            <a:r>
              <a:rPr lang="en-US" altLang="ja-JP" dirty="0" smtClean="0"/>
              <a:t>.</a:t>
            </a:r>
            <a:endParaRPr lang="en-US" altLang="ja-JP" dirty="0"/>
          </a:p>
          <a:p>
            <a:pPr lvl="8"/>
            <a:endParaRPr lang="en-US" altLang="ja-JP" dirty="0" smtClean="0"/>
          </a:p>
          <a:p>
            <a:r>
              <a:rPr lang="ja-JP" altLang="en-US" dirty="0" smtClean="0"/>
              <a:t>ベストな閾値</a:t>
            </a:r>
            <a:r>
              <a:rPr lang="ja-JP" altLang="en-US" dirty="0"/>
              <a:t>を</a:t>
            </a:r>
            <a:r>
              <a:rPr lang="ja-JP" altLang="en-US" dirty="0" smtClean="0"/>
              <a:t>決定する必要がある</a:t>
            </a:r>
            <a:endParaRPr lang="en-US" altLang="ja-JP" dirty="0" smtClean="0"/>
          </a:p>
          <a:p>
            <a:pPr lvl="1"/>
            <a:r>
              <a:rPr lang="ja-JP" altLang="en-US" dirty="0"/>
              <a:t>予測</a:t>
            </a:r>
            <a:r>
              <a:rPr lang="ja-JP" altLang="en-US" dirty="0" smtClean="0"/>
              <a:t>を行い，最も精度の良い閾値を見積もりに使う</a:t>
            </a:r>
            <a:endParaRPr lang="en-US" altLang="ja-JP" dirty="0" smtClean="0"/>
          </a:p>
          <a:p>
            <a:pPr marL="457200" lvl="1" indent="0">
              <a:buNone/>
            </a:pPr>
            <a:endParaRPr lang="en-US" altLang="ja-JP" sz="600" u="sng" dirty="0" smtClean="0"/>
          </a:p>
          <a:p>
            <a:pPr marL="457200" lvl="1" indent="0">
              <a:buNone/>
            </a:pPr>
            <a:r>
              <a:rPr lang="ja-JP" altLang="en-US" u="sng" dirty="0" smtClean="0"/>
              <a:t>予測</a:t>
            </a:r>
            <a:r>
              <a:rPr lang="ja-JP" altLang="en-US" u="sng" dirty="0" smtClean="0"/>
              <a:t>するにも</a:t>
            </a:r>
            <a:r>
              <a:rPr lang="ja-JP" altLang="en-US" u="sng" dirty="0" err="1" smtClean="0"/>
              <a:t>．．．</a:t>
            </a:r>
            <a:r>
              <a:rPr lang="ja-JP" altLang="en-US" u="sng" dirty="0" smtClean="0"/>
              <a:t>正解</a:t>
            </a:r>
            <a:r>
              <a:rPr lang="ja-JP" altLang="en-US" u="sng" dirty="0"/>
              <a:t>集合は？</a:t>
            </a:r>
            <a:endParaRPr lang="en-US" altLang="ja-JP" u="sng" dirty="0"/>
          </a:p>
          <a:p>
            <a:pPr lvl="2"/>
            <a:r>
              <a:rPr lang="ja-JP" altLang="en-US" dirty="0" smtClean="0"/>
              <a:t>開発者</a:t>
            </a:r>
            <a:r>
              <a:rPr lang="ja-JP" altLang="en-US" dirty="0"/>
              <a:t>に</a:t>
            </a:r>
            <a:r>
              <a:rPr lang="ja-JP" altLang="en-US" dirty="0"/>
              <a:t>アンケート（コミットログに残るアドレスを</a:t>
            </a:r>
            <a:r>
              <a:rPr lang="ja-JP" altLang="en-US" dirty="0" smtClean="0"/>
              <a:t>使って）</a:t>
            </a:r>
            <a:endParaRPr lang="en-US" altLang="ja-JP" dirty="0"/>
          </a:p>
          <a:p>
            <a:pPr lvl="4"/>
            <a:r>
              <a:rPr lang="ja-JP" altLang="en-US" dirty="0"/>
              <a:t>あなたはどのような形態で貢献していますか？</a:t>
            </a:r>
          </a:p>
          <a:p>
            <a:pPr lvl="5"/>
            <a:r>
              <a:rPr lang="en-US" altLang="ja-JP" dirty="0"/>
              <a:t>(Full-time, part-time, occasional contributor)</a:t>
            </a:r>
          </a:p>
          <a:p>
            <a:pPr lvl="8"/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38210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閾値と分類の結果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sz="1600" dirty="0"/>
          </a:p>
          <a:p>
            <a:pPr lvl="1"/>
            <a:endParaRPr lang="en-US" altLang="ja-JP" dirty="0" smtClean="0"/>
          </a:p>
          <a:p>
            <a:pPr lvl="1"/>
            <a:r>
              <a:rPr lang="ja-JP" altLang="en-US" dirty="0" err="1"/>
              <a:t>ｆ</a:t>
            </a:r>
            <a:r>
              <a:rPr lang="en-US" altLang="ja-JP" dirty="0"/>
              <a:t>p</a:t>
            </a:r>
            <a:r>
              <a:rPr lang="ja-JP" altLang="en-US" dirty="0"/>
              <a:t>とｆｎは</a:t>
            </a:r>
            <a:r>
              <a:rPr lang="ja-JP" altLang="en-US" dirty="0" smtClean="0"/>
              <a:t>トレードオフの</a:t>
            </a:r>
            <a:r>
              <a:rPr lang="ja-JP" altLang="en-US" dirty="0"/>
              <a:t>ため閾値決定は難しい</a:t>
            </a:r>
          </a:p>
          <a:p>
            <a:pPr lvl="2"/>
            <a:r>
              <a:rPr lang="en-US" altLang="ja-JP" dirty="0" smtClean="0"/>
              <a:t>Goodness</a:t>
            </a:r>
            <a:r>
              <a:rPr lang="ja-JP" altLang="en-US" dirty="0" smtClean="0"/>
              <a:t>を使って閾値を決定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1026" name="Picture 2" descr="\\psf\Home\Desktop\スクリーンショット 2014-07-25 10.29.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96752"/>
            <a:ext cx="7553581" cy="241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662345"/>
              </p:ext>
            </p:extLst>
          </p:nvPr>
        </p:nvGraphicFramePr>
        <p:xfrm>
          <a:off x="2913862" y="3861048"/>
          <a:ext cx="3139884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098"/>
                <a:gridCol w="915635"/>
                <a:gridCol w="926151"/>
              </a:tblGrid>
              <a:tr h="409960"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600" dirty="0" smtClean="0"/>
                    </a:p>
                    <a:p>
                      <a:pPr algn="ctr"/>
                      <a:r>
                        <a:rPr kumimoji="1" lang="en-US" altLang="ja-JP" sz="1600" dirty="0" smtClean="0"/>
                        <a:t>full-time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/>
                        <a:t>non-</a:t>
                      </a:r>
                    </a:p>
                    <a:p>
                      <a:pPr algn="ctr"/>
                      <a:r>
                        <a:rPr kumimoji="1" lang="en-US" altLang="ja-JP" sz="1600" dirty="0" smtClean="0"/>
                        <a:t>full-time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325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 smtClean="0">
                          <a:solidFill>
                            <a:schemeClr val="bg1"/>
                          </a:solidFill>
                        </a:rPr>
                        <a:t>full-time</a:t>
                      </a:r>
                      <a:endParaRPr kumimoji="1" lang="ja-JP" alt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err="1" smtClean="0"/>
                        <a:t>tp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err="1" smtClean="0"/>
                        <a:t>fp</a:t>
                      </a:r>
                      <a:endParaRPr kumimoji="1" lang="ja-JP" altLang="en-US" sz="1600" dirty="0"/>
                    </a:p>
                  </a:txBody>
                  <a:tcPr/>
                </a:tc>
              </a:tr>
              <a:tr h="33252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1" dirty="0" smtClean="0">
                          <a:solidFill>
                            <a:schemeClr val="bg1"/>
                          </a:solidFill>
                        </a:rPr>
                        <a:t>non-full-time</a:t>
                      </a:r>
                      <a:endParaRPr kumimoji="1" lang="ja-JP" alt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err="1" smtClean="0"/>
                        <a:t>fn</a:t>
                      </a:r>
                      <a:endParaRPr kumimoji="1" lang="ja-JP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err="1" smtClean="0"/>
                        <a:t>tn</a:t>
                      </a:r>
                      <a:endParaRPr kumimoji="1" lang="ja-JP" alt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2481813" y="3933056"/>
            <a:ext cx="400110" cy="111184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1400" dirty="0" smtClean="0"/>
              <a:t>実際のクラス</a:t>
            </a:r>
            <a:endParaRPr kumimoji="1" lang="ja-JP" altLang="en-US" sz="14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95936" y="3553271"/>
            <a:ext cx="1478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/>
              <a:t>分類されたクラス</a:t>
            </a:r>
            <a:endParaRPr kumimoji="1" lang="ja-JP" altLang="en-US" sz="1400" dirty="0"/>
          </a:p>
        </p:txBody>
      </p:sp>
      <p:pic>
        <p:nvPicPr>
          <p:cNvPr id="1027" name="Picture 3" descr="\\psf\Home\Desktop\スクリーンショット 2014-07-25 10.45.0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593" y="6021288"/>
            <a:ext cx="4210639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58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2. </a:t>
            </a:r>
            <a:r>
              <a:rPr lang="ja-JP" altLang="en-US" dirty="0" smtClean="0"/>
              <a:t>工数を見積もり</a:t>
            </a:r>
            <a:endParaRPr kumimoji="1" lang="ja-JP" altLang="en-US" dirty="0"/>
          </a:p>
        </p:txBody>
      </p:sp>
      <p:pic>
        <p:nvPicPr>
          <p:cNvPr id="2051" name="Picture 3" descr="\\psf\Home\Desktop\スクリーンショット 2014-07-17 0.45.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33056"/>
            <a:ext cx="7208913" cy="307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02" y="1196751"/>
            <a:ext cx="854710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133233"/>
            <a:ext cx="6427217" cy="51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554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 smtClean="0"/>
              <a:t>OpenStack</a:t>
            </a:r>
            <a:r>
              <a:rPr lang="ja-JP" altLang="en-US" dirty="0" smtClean="0"/>
              <a:t>ヘの適用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見積もり結果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pPr lvl="8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r>
              <a:rPr lang="ja-JP" altLang="en-US" dirty="0" smtClean="0"/>
              <a:t>２６３４</a:t>
            </a:r>
            <a:r>
              <a:rPr lang="en-US" altLang="ja-JP" dirty="0" smtClean="0"/>
              <a:t>÷</a:t>
            </a:r>
            <a:r>
              <a:rPr lang="ja-JP" altLang="en-US" dirty="0" smtClean="0"/>
              <a:t>リリース間隔＝４４０人</a:t>
            </a:r>
            <a:r>
              <a:rPr lang="en-US" altLang="ja-JP" dirty="0" smtClean="0"/>
              <a:t>/</a:t>
            </a:r>
            <a:r>
              <a:rPr lang="ja-JP" altLang="en-US" dirty="0" smtClean="0"/>
              <a:t>月</a:t>
            </a:r>
            <a:endParaRPr lang="en-US" altLang="ja-JP" dirty="0" smtClean="0"/>
          </a:p>
          <a:p>
            <a:pPr lvl="1"/>
            <a:r>
              <a:rPr lang="en-US" altLang="ja-JP" dirty="0" err="1" smtClean="0"/>
              <a:t>OpenStack</a:t>
            </a:r>
            <a:r>
              <a:rPr lang="ja-JP" altLang="en-US" dirty="0" smtClean="0"/>
              <a:t>の</a:t>
            </a:r>
            <a:r>
              <a:rPr lang="en-US" altLang="ja-JP" dirty="0"/>
              <a:t>f</a:t>
            </a:r>
            <a:r>
              <a:rPr lang="en-US" altLang="ja-JP" dirty="0" smtClean="0"/>
              <a:t>ull-time</a:t>
            </a:r>
            <a:r>
              <a:rPr lang="ja-JP" altLang="en-US" dirty="0" smtClean="0"/>
              <a:t> </a:t>
            </a:r>
            <a:r>
              <a:rPr lang="en-US" altLang="ja-JP" dirty="0" smtClean="0"/>
              <a:t>dev.</a:t>
            </a:r>
            <a:r>
              <a:rPr lang="ja-JP" altLang="en-US" dirty="0" smtClean="0"/>
              <a:t> は２５０人</a:t>
            </a:r>
            <a:endParaRPr lang="en-US" altLang="ja-JP" dirty="0"/>
          </a:p>
          <a:p>
            <a:pPr marL="457200" lvl="1" indent="0">
              <a:buNone/>
            </a:pPr>
            <a:endParaRPr lang="en-US" altLang="ja-JP" dirty="0" smtClean="0"/>
          </a:p>
        </p:txBody>
      </p:sp>
      <p:pic>
        <p:nvPicPr>
          <p:cNvPr id="2050" name="Picture 2" descr="\\psf\Home\Desktop\スクリーンショット 2014-07-25 11.20.3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227" y="2379699"/>
            <a:ext cx="5715001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psf\Home\Desktop\スクリーンショット 2014-07-25 11.20.5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066" y="2838069"/>
            <a:ext cx="55435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4788024" y="2060848"/>
            <a:ext cx="2912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/>
              <a:t>*s</a:t>
            </a:r>
            <a:r>
              <a:rPr kumimoji="1" lang="ja-JP" altLang="en-US" sz="1200" dirty="0" err="1" smtClean="0"/>
              <a:t>はリ</a:t>
            </a:r>
            <a:r>
              <a:rPr kumimoji="1" lang="ja-JP" altLang="en-US" sz="1200" dirty="0" smtClean="0"/>
              <a:t>リースを示す（リリース間隔は</a:t>
            </a:r>
            <a:r>
              <a:rPr kumimoji="1" lang="en-US" altLang="ja-JP" sz="1200" dirty="0" smtClean="0"/>
              <a:t>6</a:t>
            </a:r>
            <a:r>
              <a:rPr kumimoji="1" lang="ja-JP" altLang="en-US" sz="1200" dirty="0" smtClean="0"/>
              <a:t>ヶ月）</a:t>
            </a:r>
            <a:endParaRPr kumimoji="1" lang="ja-JP" altLang="en-US" sz="1200" dirty="0"/>
          </a:p>
        </p:txBody>
      </p:sp>
      <p:cxnSp>
        <p:nvCxnSpPr>
          <p:cNvPr id="6" name="直線矢印コネクタ 5"/>
          <p:cNvCxnSpPr/>
          <p:nvPr/>
        </p:nvCxnSpPr>
        <p:spPr>
          <a:xfrm flipH="1">
            <a:off x="1979712" y="2996952"/>
            <a:ext cx="4896544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467544" y="5334307"/>
            <a:ext cx="813235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OpenStack</a:t>
            </a:r>
            <a:r>
              <a:rPr kumimoji="1" lang="ja-JP" altLang="en-US" sz="2400" dirty="0" smtClean="0"/>
              <a:t>の開発者は</a:t>
            </a:r>
          </a:p>
          <a:p>
            <a:r>
              <a:rPr lang="en-US" altLang="ja-JP" sz="2400" dirty="0" smtClean="0"/>
              <a:t>Non-full-time</a:t>
            </a:r>
            <a:r>
              <a:rPr lang="ja-JP" altLang="en-US" sz="2400" dirty="0" smtClean="0"/>
              <a:t>を合すと，４４０人月は妥当な数字だと思うと回答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6291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まとめと所感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まとめ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OSS</a:t>
            </a:r>
            <a:r>
              <a:rPr lang="ja-JP" altLang="en-US" dirty="0"/>
              <a:t>で</a:t>
            </a:r>
            <a:r>
              <a:rPr kumimoji="1" lang="ja-JP" altLang="en-US" dirty="0" smtClean="0"/>
              <a:t>使える工数見積もり手法を提案</a:t>
            </a:r>
            <a:endParaRPr kumimoji="1" lang="en-US" altLang="ja-JP" dirty="0" smtClean="0"/>
          </a:p>
          <a:p>
            <a:pPr lvl="2"/>
            <a:r>
              <a:rPr lang="en-US" altLang="ja-JP" dirty="0"/>
              <a:t>f</a:t>
            </a:r>
            <a:r>
              <a:rPr lang="en-US" altLang="ja-JP" dirty="0" smtClean="0"/>
              <a:t>ull-time dev. </a:t>
            </a:r>
            <a:r>
              <a:rPr lang="ja-JP" altLang="en-US" dirty="0" smtClean="0"/>
              <a:t>と </a:t>
            </a:r>
            <a:r>
              <a:rPr lang="en-US" altLang="ja-JP" dirty="0" smtClean="0"/>
              <a:t>non-full-time dev.</a:t>
            </a:r>
            <a:r>
              <a:rPr lang="ja-JP" altLang="en-US" dirty="0" smtClean="0"/>
              <a:t> を閾値を用いて分類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non-full-time </a:t>
            </a:r>
            <a:r>
              <a:rPr lang="en-US" altLang="ja-JP" dirty="0"/>
              <a:t>dev</a:t>
            </a:r>
            <a:r>
              <a:rPr lang="en-US" altLang="ja-JP" dirty="0" smtClean="0"/>
              <a:t>.</a:t>
            </a:r>
            <a:r>
              <a:rPr lang="ja-JP" altLang="en-US" dirty="0" smtClean="0"/>
              <a:t> の見積もりを提案</a:t>
            </a:r>
            <a:endParaRPr lang="en-US" altLang="ja-JP" dirty="0" smtClean="0"/>
          </a:p>
          <a:p>
            <a:pPr lvl="2"/>
            <a:r>
              <a:rPr kumimoji="1" lang="ja-JP" altLang="en-US" dirty="0"/>
              <a:t>見積もり</a:t>
            </a:r>
            <a:r>
              <a:rPr kumimoji="1" lang="ja-JP" altLang="en-US" dirty="0" smtClean="0"/>
              <a:t>を行った結果，開発者は妥当と回答</a:t>
            </a:r>
            <a:endParaRPr kumimoji="1" lang="en-US" altLang="ja-JP" dirty="0" smtClean="0"/>
          </a:p>
          <a:p>
            <a:pPr lvl="8"/>
            <a:endParaRPr lang="en-US" altLang="ja-JP" dirty="0" smtClean="0"/>
          </a:p>
          <a:p>
            <a:r>
              <a:rPr lang="ja-JP" altLang="en-US" dirty="0" smtClean="0"/>
              <a:t>所感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アンケートで正解集合</a:t>
            </a:r>
            <a:r>
              <a:rPr lang="ja-JP" altLang="en-US" sz="1800" dirty="0" smtClean="0"/>
              <a:t>（</a:t>
            </a:r>
            <a:r>
              <a:rPr lang="en-US" altLang="ja-JP" sz="1800" dirty="0"/>
              <a:t> full-time dev. </a:t>
            </a:r>
            <a:r>
              <a:rPr lang="en-US" altLang="ja-JP" sz="1800" dirty="0" smtClean="0"/>
              <a:t>OR</a:t>
            </a:r>
            <a:r>
              <a:rPr lang="ja-JP" altLang="en-US" sz="1800" dirty="0" smtClean="0"/>
              <a:t> </a:t>
            </a:r>
            <a:r>
              <a:rPr lang="en-US" altLang="ja-JP" sz="1800" dirty="0"/>
              <a:t>non-full-time dev.</a:t>
            </a:r>
            <a:r>
              <a:rPr lang="ja-JP" altLang="en-US" sz="1800" dirty="0"/>
              <a:t> </a:t>
            </a:r>
            <a:r>
              <a:rPr lang="ja-JP" altLang="en-US" sz="1800" dirty="0" smtClean="0"/>
              <a:t>）</a:t>
            </a:r>
            <a:r>
              <a:rPr lang="ja-JP" altLang="en-US" dirty="0" smtClean="0"/>
              <a:t>を作るというアイデアが面白い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見積もり結果の妥当性が怪しい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開発者の主観で決めるのはどうかと</a:t>
            </a:r>
            <a:endParaRPr lang="en-US" altLang="ja-JP" dirty="0" smtClean="0"/>
          </a:p>
          <a:p>
            <a:pPr lvl="1"/>
            <a:r>
              <a:rPr lang="ja-JP" altLang="en-US" dirty="0"/>
              <a:t>論文の構造が複雑で読みづらい</a:t>
            </a:r>
            <a:endParaRPr lang="en-US" altLang="ja-JP" dirty="0"/>
          </a:p>
          <a:p>
            <a:pPr marL="457200" lvl="1" indent="0">
              <a:buNone/>
            </a:pP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80551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 smtClean="0"/>
              <a:t>Bitergia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この論文がデータの収集に使ったとのこと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データ</a:t>
            </a:r>
            <a:r>
              <a:rPr lang="ja-JP" altLang="en-US" dirty="0" smtClean="0"/>
              <a:t>を精選し，確証しているとのこと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オリジナルデータが</a:t>
            </a:r>
            <a:r>
              <a:rPr kumimoji="1" lang="en-US" altLang="ja-JP" dirty="0" smtClean="0"/>
              <a:t>MySQL</a:t>
            </a:r>
            <a:r>
              <a:rPr kumimoji="1" lang="ja-JP" altLang="en-US" dirty="0" smtClean="0"/>
              <a:t>ダンプで手に入るらしい</a:t>
            </a:r>
            <a:endParaRPr kumimoji="1" lang="en-US" altLang="ja-JP" dirty="0" smtClean="0"/>
          </a:p>
          <a:p>
            <a:pPr lvl="1"/>
            <a:r>
              <a:rPr lang="en-US" altLang="ja-JP" dirty="0"/>
              <a:t>http://</a:t>
            </a:r>
            <a:r>
              <a:rPr lang="en-US" altLang="ja-JP" dirty="0" smtClean="0"/>
              <a:t>bitergia.com</a:t>
            </a:r>
            <a:endParaRPr kumimoji="1" lang="ja-JP" altLang="en-US" dirty="0"/>
          </a:p>
        </p:txBody>
      </p:sp>
      <p:pic>
        <p:nvPicPr>
          <p:cNvPr id="3074" name="Picture 2" descr="\\psf\Home\Desktop\スクリーンショット 2014-07-25 11.46.4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212976"/>
            <a:ext cx="6379256" cy="3477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64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アンケート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週</a:t>
            </a:r>
            <a:r>
              <a:rPr lang="ja-JP" altLang="en-US" dirty="0"/>
              <a:t>に平均何時間</a:t>
            </a:r>
            <a:r>
              <a:rPr lang="en-US" altLang="ja-JP" dirty="0"/>
              <a:t>OSS</a:t>
            </a:r>
            <a:r>
              <a:rPr lang="ja-JP" altLang="en-US" dirty="0"/>
              <a:t>プロジェクトに貢献している？</a:t>
            </a:r>
          </a:p>
          <a:p>
            <a:pPr lvl="1"/>
            <a:r>
              <a:rPr lang="en-US" altLang="ja-JP" dirty="0"/>
              <a:t>(&gt;40h, 40h, 30h, 20h, 10h, &lt;5h)</a:t>
            </a:r>
          </a:p>
          <a:p>
            <a:r>
              <a:rPr lang="ja-JP" altLang="en-US" dirty="0"/>
              <a:t>そのうち何パーセントをコーディングの割合は？</a:t>
            </a:r>
          </a:p>
          <a:p>
            <a:pPr lvl="1"/>
            <a:r>
              <a:rPr lang="en-US" altLang="ja-JP" dirty="0"/>
              <a:t>(&gt;95%, 75%, 50%, 25%, &lt;10%)</a:t>
            </a:r>
          </a:p>
          <a:p>
            <a:r>
              <a:rPr lang="ja-JP" altLang="en-US" dirty="0"/>
              <a:t>１日１コミット以上しますか（コードを書いた日）？</a:t>
            </a:r>
          </a:p>
          <a:p>
            <a:pPr lvl="1"/>
            <a:r>
              <a:rPr lang="en-US" altLang="ja-JP" dirty="0"/>
              <a:t>(Yes, No)</a:t>
            </a:r>
          </a:p>
          <a:p>
            <a:r>
              <a:rPr lang="ja-JP" altLang="en-US" dirty="0">
                <a:solidFill>
                  <a:srgbClr val="FF0000"/>
                </a:solidFill>
              </a:rPr>
              <a:t>あなたはどのような形態で貢献していますか？</a:t>
            </a:r>
          </a:p>
          <a:p>
            <a:pPr lvl="1"/>
            <a:r>
              <a:rPr lang="en-US" altLang="ja-JP" dirty="0">
                <a:solidFill>
                  <a:srgbClr val="FF0000"/>
                </a:solidFill>
              </a:rPr>
              <a:t>(Full-time, part-time, occasional contributor)</a:t>
            </a:r>
          </a:p>
          <a:p>
            <a:r>
              <a:rPr lang="ja-JP" altLang="en-US" dirty="0"/>
              <a:t>あなたは決まった一定時間で働いていますか？</a:t>
            </a:r>
          </a:p>
          <a:p>
            <a:pPr lvl="1"/>
            <a:r>
              <a:rPr lang="en-US" altLang="ja-JP" dirty="0"/>
              <a:t>(Free-text</a:t>
            </a:r>
            <a:r>
              <a:rPr lang="en-US" altLang="ja-JP" dirty="0" smtClean="0"/>
              <a:t>)</a:t>
            </a:r>
          </a:p>
          <a:p>
            <a:pPr lvl="1"/>
            <a:endParaRPr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252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</Template>
  <TotalTime>3123</TotalTime>
  <Words>604</Words>
  <Application>Microsoft Office PowerPoint</Application>
  <PresentationFormat>画面に合わせる (4:3)</PresentationFormat>
  <Paragraphs>109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Simple</vt:lpstr>
      <vt:lpstr>Estimating Development Effort :A Case Study of OpenStack</vt:lpstr>
      <vt:lpstr>概要</vt:lpstr>
      <vt:lpstr>目的とアプローチ</vt:lpstr>
      <vt:lpstr>1. 開発者の分類 (full-time dev. OR non-full-time dev.)</vt:lpstr>
      <vt:lpstr>閾値と分類の結果</vt:lpstr>
      <vt:lpstr>2. 工数を見積もり</vt:lpstr>
      <vt:lpstr>OpenStackヘの適用</vt:lpstr>
      <vt:lpstr>まとめと所感</vt:lpstr>
      <vt:lpstr>Bitergia</vt:lpstr>
      <vt:lpstr>アンケート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Estimating Development Effort :A Case Study of OpenStack</dc:title>
  <dc:creator>s141015</dc:creator>
  <cp:lastModifiedBy>s141015</cp:lastModifiedBy>
  <cp:revision>27</cp:revision>
  <dcterms:created xsi:type="dcterms:W3CDTF">2014-07-16T01:38:33Z</dcterms:created>
  <dcterms:modified xsi:type="dcterms:W3CDTF">2014-07-25T02:49:59Z</dcterms:modified>
</cp:coreProperties>
</file>